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404" r:id="rId2"/>
    <p:sldId id="519" r:id="rId3"/>
    <p:sldId id="498" r:id="rId4"/>
    <p:sldId id="522" r:id="rId5"/>
    <p:sldId id="499" r:id="rId6"/>
    <p:sldId id="521" r:id="rId7"/>
    <p:sldId id="523" r:id="rId8"/>
    <p:sldId id="524" r:id="rId9"/>
    <p:sldId id="527" r:id="rId10"/>
    <p:sldId id="525" r:id="rId11"/>
    <p:sldId id="526" r:id="rId12"/>
    <p:sldId id="477" r:id="rId13"/>
    <p:sldId id="478" r:id="rId14"/>
    <p:sldId id="529" r:id="rId15"/>
    <p:sldId id="530" r:id="rId16"/>
    <p:sldId id="535" r:id="rId17"/>
    <p:sldId id="531" r:id="rId18"/>
    <p:sldId id="532" r:id="rId19"/>
    <p:sldId id="533" r:id="rId20"/>
    <p:sldId id="534" r:id="rId21"/>
    <p:sldId id="536" r:id="rId22"/>
    <p:sldId id="504" r:id="rId23"/>
    <p:sldId id="480" r:id="rId24"/>
    <p:sldId id="538" r:id="rId25"/>
    <p:sldId id="357" r:id="rId26"/>
    <p:sldId id="491" r:id="rId27"/>
    <p:sldId id="518" r:id="rId28"/>
    <p:sldId id="492" r:id="rId29"/>
    <p:sldId id="544" r:id="rId30"/>
    <p:sldId id="543" r:id="rId31"/>
    <p:sldId id="542" r:id="rId32"/>
    <p:sldId id="545" r:id="rId33"/>
    <p:sldId id="551" r:id="rId34"/>
    <p:sldId id="555" r:id="rId35"/>
    <p:sldId id="549" r:id="rId36"/>
    <p:sldId id="496" r:id="rId37"/>
    <p:sldId id="481" r:id="rId38"/>
    <p:sldId id="556" r:id="rId39"/>
    <p:sldId id="517" r:id="rId40"/>
    <p:sldId id="482" r:id="rId41"/>
    <p:sldId id="548" r:id="rId42"/>
    <p:sldId id="547" r:id="rId43"/>
    <p:sldId id="507" r:id="rId44"/>
    <p:sldId id="509" r:id="rId45"/>
    <p:sldId id="508" r:id="rId46"/>
    <p:sldId id="487" r:id="rId47"/>
    <p:sldId id="510" r:id="rId48"/>
    <p:sldId id="467" r:id="rId49"/>
    <p:sldId id="501" r:id="rId50"/>
    <p:sldId id="502" r:id="rId51"/>
    <p:sldId id="488" r:id="rId52"/>
    <p:sldId id="506" r:id="rId53"/>
    <p:sldId id="511" r:id="rId54"/>
    <p:sldId id="414" r:id="rId55"/>
    <p:sldId id="512" r:id="rId56"/>
    <p:sldId id="514" r:id="rId57"/>
    <p:sldId id="516" r:id="rId58"/>
    <p:sldId id="550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66" autoAdjust="0"/>
    <p:restoredTop sz="91869" autoAdjust="0"/>
  </p:normalViewPr>
  <p:slideViewPr>
    <p:cSldViewPr snapToGrid="0">
      <p:cViewPr varScale="1">
        <p:scale>
          <a:sx n="61" d="100"/>
          <a:sy n="61" d="100"/>
        </p:scale>
        <p:origin x="15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7" d="100"/>
        <a:sy n="9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38751701379556"/>
          <c:y val="3.9561968644851397E-2"/>
          <c:w val="0.93635396161417328"/>
          <c:h val="0.903878573826367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Normal Walk</c:v>
                </c:pt>
                <c:pt idx="1">
                  <c:v>Slow Walk</c:v>
                </c:pt>
                <c:pt idx="2">
                  <c:v>Very Slow Walk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100</c:v>
                </c:pt>
                <c:pt idx="1">
                  <c:v>30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EA-BF4A-83D9-0B3050B8573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Normal Walk</c:v>
                </c:pt>
                <c:pt idx="1">
                  <c:v>Slow Walk</c:v>
                </c:pt>
                <c:pt idx="2">
                  <c:v>Very Slow Walk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46EA-BF4A-83D9-0B3050B8573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Normal Walk</c:v>
                </c:pt>
                <c:pt idx="1">
                  <c:v>Slow Walk</c:v>
                </c:pt>
                <c:pt idx="2">
                  <c:v>Very Slow Walk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2-46EA-BF4A-83D9-0B3050B857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2"/>
        <c:overlap val="-17"/>
        <c:axId val="353631640"/>
        <c:axId val="353628360"/>
      </c:barChart>
      <c:catAx>
        <c:axId val="353631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3628360"/>
        <c:crosses val="autoZero"/>
        <c:auto val="1"/>
        <c:lblAlgn val="ctr"/>
        <c:lblOffset val="100"/>
        <c:noMultiLvlLbl val="0"/>
      </c:catAx>
      <c:valAx>
        <c:axId val="353628360"/>
        <c:scaling>
          <c:orientation val="minMax"/>
          <c:max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363164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DBF34C-F87F-439D-B6AF-3EC72147B48A}" type="doc">
      <dgm:prSet loTypeId="urn:microsoft.com/office/officeart/2005/8/layout/orgChart1" loCatId="hierarchy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IN"/>
        </a:p>
      </dgm:t>
    </dgm:pt>
    <dgm:pt modelId="{4C6C18ED-7322-4058-8542-E1E29DEE365B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IN" sz="3600" b="1" dirty="0">
              <a:latin typeface="Lucida Bright" panose="02040602050505020304" pitchFamily="18" charset="0"/>
            </a:rPr>
            <a:t>STEAR</a:t>
          </a:r>
        </a:p>
      </dgm:t>
    </dgm:pt>
    <dgm:pt modelId="{DA62784B-1E5F-40E2-ADAF-0E528C7665D7}" type="parTrans" cxnId="{87030C46-8AB2-4829-81CB-433BE931FECF}">
      <dgm:prSet/>
      <dgm:spPr/>
      <dgm:t>
        <a:bodyPr/>
        <a:lstStyle/>
        <a:p>
          <a:endParaRPr lang="en-IN" sz="3600" b="1">
            <a:latin typeface="Lucida Bright" panose="02040602050505020304" pitchFamily="18" charset="0"/>
          </a:endParaRPr>
        </a:p>
      </dgm:t>
    </dgm:pt>
    <dgm:pt modelId="{437FF1FD-70AF-4B99-87B0-EB08EFD13468}" type="sibTrans" cxnId="{87030C46-8AB2-4829-81CB-433BE931FECF}">
      <dgm:prSet/>
      <dgm:spPr/>
      <dgm:t>
        <a:bodyPr/>
        <a:lstStyle/>
        <a:p>
          <a:endParaRPr lang="en-IN" sz="3600" b="1">
            <a:latin typeface="Lucida Bright" panose="02040602050505020304" pitchFamily="18" charset="0"/>
          </a:endParaRPr>
        </a:p>
      </dgm:t>
    </dgm:pt>
    <dgm:pt modelId="{0404AD62-C3D1-47FB-A074-1629B9DD5F29}" type="asst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IN" sz="3600" b="1" dirty="0">
              <a:latin typeface="Lucida Bright" panose="02040602050505020304" pitchFamily="18" charset="0"/>
            </a:rPr>
            <a:t>Precise Step Count</a:t>
          </a:r>
        </a:p>
      </dgm:t>
    </dgm:pt>
    <dgm:pt modelId="{5AEB0238-6178-483B-ACA2-E718E0FA498E}" type="parTrans" cxnId="{71FF012F-1472-475F-8128-8413BDDC5C35}">
      <dgm:prSet/>
      <dgm:spPr/>
      <dgm:t>
        <a:bodyPr/>
        <a:lstStyle/>
        <a:p>
          <a:endParaRPr lang="en-IN" sz="3600" b="1">
            <a:latin typeface="Lucida Bright" panose="02040602050505020304" pitchFamily="18" charset="0"/>
          </a:endParaRPr>
        </a:p>
      </dgm:t>
    </dgm:pt>
    <dgm:pt modelId="{7017B7BF-4A2C-43CA-8589-936ACAEF737A}" type="sibTrans" cxnId="{71FF012F-1472-475F-8128-8413BDDC5C35}">
      <dgm:prSet/>
      <dgm:spPr/>
      <dgm:t>
        <a:bodyPr/>
        <a:lstStyle/>
        <a:p>
          <a:endParaRPr lang="en-IN" sz="3600" b="1">
            <a:latin typeface="Lucida Bright" panose="02040602050505020304" pitchFamily="18" charset="0"/>
          </a:endParaRPr>
        </a:p>
      </dgm:t>
    </dgm:pt>
    <dgm:pt modelId="{7282BCBB-B538-4FDF-B920-1ACCB76CF157}" type="asst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IN" sz="3600" b="1" dirty="0">
              <a:latin typeface="Lucida Bright" panose="02040602050505020304" pitchFamily="18" charset="0"/>
            </a:rPr>
            <a:t>Jump Analysis</a:t>
          </a:r>
        </a:p>
      </dgm:t>
    </dgm:pt>
    <dgm:pt modelId="{8EEDD27E-27FC-4980-8A5B-97487E96A1C4}" type="parTrans" cxnId="{7D143232-32B8-4D62-877C-15C44CBF07F0}">
      <dgm:prSet/>
      <dgm:spPr/>
      <dgm:t>
        <a:bodyPr/>
        <a:lstStyle/>
        <a:p>
          <a:endParaRPr lang="en-IN" sz="3600" b="1">
            <a:latin typeface="Lucida Bright" panose="02040602050505020304" pitchFamily="18" charset="0"/>
          </a:endParaRPr>
        </a:p>
      </dgm:t>
    </dgm:pt>
    <dgm:pt modelId="{5CE2257F-7473-4B66-9D99-25F53DAED102}" type="sibTrans" cxnId="{7D143232-32B8-4D62-877C-15C44CBF07F0}">
      <dgm:prSet/>
      <dgm:spPr/>
      <dgm:t>
        <a:bodyPr/>
        <a:lstStyle/>
        <a:p>
          <a:endParaRPr lang="en-IN" sz="3600" b="1">
            <a:latin typeface="Lucida Bright" panose="02040602050505020304" pitchFamily="18" charset="0"/>
          </a:endParaRPr>
        </a:p>
      </dgm:t>
    </dgm:pt>
    <dgm:pt modelId="{77540C74-2781-41CE-B88E-CA934AB31A5D}" type="pres">
      <dgm:prSet presAssocID="{EDDBF34C-F87F-439D-B6AF-3EC72147B48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00C8A1C-431D-4174-96BD-A81ED5B16687}" type="pres">
      <dgm:prSet presAssocID="{4C6C18ED-7322-4058-8542-E1E29DEE365B}" presName="hierRoot1" presStyleCnt="0">
        <dgm:presLayoutVars>
          <dgm:hierBranch val="init"/>
        </dgm:presLayoutVars>
      </dgm:prSet>
      <dgm:spPr/>
    </dgm:pt>
    <dgm:pt modelId="{4B84ECE3-9DE4-4887-AB48-61C169A23021}" type="pres">
      <dgm:prSet presAssocID="{4C6C18ED-7322-4058-8542-E1E29DEE365B}" presName="rootComposite1" presStyleCnt="0"/>
      <dgm:spPr/>
    </dgm:pt>
    <dgm:pt modelId="{847D2039-BA4C-4E8B-9196-BEF9466DE12F}" type="pres">
      <dgm:prSet presAssocID="{4C6C18ED-7322-4058-8542-E1E29DEE365B}" presName="rootText1" presStyleLbl="node0" presStyleIdx="0" presStyleCnt="1" custScaleX="77040" custScaleY="43256">
        <dgm:presLayoutVars>
          <dgm:chPref val="3"/>
        </dgm:presLayoutVars>
      </dgm:prSet>
      <dgm:spPr/>
    </dgm:pt>
    <dgm:pt modelId="{A5B41CE6-3D9B-4B22-A0B9-17F36FCD0885}" type="pres">
      <dgm:prSet presAssocID="{4C6C18ED-7322-4058-8542-E1E29DEE365B}" presName="rootConnector1" presStyleLbl="node1" presStyleIdx="0" presStyleCnt="0"/>
      <dgm:spPr/>
    </dgm:pt>
    <dgm:pt modelId="{5B48CCEF-A8E0-462D-AB84-0747343BEB44}" type="pres">
      <dgm:prSet presAssocID="{4C6C18ED-7322-4058-8542-E1E29DEE365B}" presName="hierChild2" presStyleCnt="0"/>
      <dgm:spPr/>
    </dgm:pt>
    <dgm:pt modelId="{476A098D-281A-4F3F-98B1-09C1B9AA04E3}" type="pres">
      <dgm:prSet presAssocID="{4C6C18ED-7322-4058-8542-E1E29DEE365B}" presName="hierChild3" presStyleCnt="0"/>
      <dgm:spPr/>
    </dgm:pt>
    <dgm:pt modelId="{F3DA2824-3D5C-40BE-A2EC-99AA4707CA2D}" type="pres">
      <dgm:prSet presAssocID="{5AEB0238-6178-483B-ACA2-E718E0FA498E}" presName="Name111" presStyleLbl="parChTrans1D2" presStyleIdx="0" presStyleCnt="2"/>
      <dgm:spPr/>
    </dgm:pt>
    <dgm:pt modelId="{6A561939-C5FB-4166-8965-8DA6A58E052E}" type="pres">
      <dgm:prSet presAssocID="{0404AD62-C3D1-47FB-A074-1629B9DD5F29}" presName="hierRoot3" presStyleCnt="0">
        <dgm:presLayoutVars>
          <dgm:hierBranch val="init"/>
        </dgm:presLayoutVars>
      </dgm:prSet>
      <dgm:spPr/>
    </dgm:pt>
    <dgm:pt modelId="{971AC00C-7667-499A-A71C-11D3111AEC9B}" type="pres">
      <dgm:prSet presAssocID="{0404AD62-C3D1-47FB-A074-1629B9DD5F29}" presName="rootComposite3" presStyleCnt="0"/>
      <dgm:spPr/>
    </dgm:pt>
    <dgm:pt modelId="{BEAC8A85-6AD6-4E63-85B2-18E0332CE583}" type="pres">
      <dgm:prSet presAssocID="{0404AD62-C3D1-47FB-A074-1629B9DD5F29}" presName="rootText3" presStyleLbl="asst1" presStyleIdx="0" presStyleCnt="2" custScaleX="80754" custScaleY="50041" custLinFactNeighborX="-3894">
        <dgm:presLayoutVars>
          <dgm:chPref val="3"/>
        </dgm:presLayoutVars>
      </dgm:prSet>
      <dgm:spPr/>
    </dgm:pt>
    <dgm:pt modelId="{7193194A-3A71-4350-86E6-5AF860CD6A48}" type="pres">
      <dgm:prSet presAssocID="{0404AD62-C3D1-47FB-A074-1629B9DD5F29}" presName="rootConnector3" presStyleLbl="asst1" presStyleIdx="0" presStyleCnt="2"/>
      <dgm:spPr/>
    </dgm:pt>
    <dgm:pt modelId="{F176E828-38FC-4A55-A509-AC8549C3E0EE}" type="pres">
      <dgm:prSet presAssocID="{0404AD62-C3D1-47FB-A074-1629B9DD5F29}" presName="hierChild6" presStyleCnt="0"/>
      <dgm:spPr/>
    </dgm:pt>
    <dgm:pt modelId="{97F8F3D0-8DBA-4818-9520-65A556FC2407}" type="pres">
      <dgm:prSet presAssocID="{0404AD62-C3D1-47FB-A074-1629B9DD5F29}" presName="hierChild7" presStyleCnt="0"/>
      <dgm:spPr/>
    </dgm:pt>
    <dgm:pt modelId="{510EE46F-65BB-4E68-BD1B-F5E7A9FCB270}" type="pres">
      <dgm:prSet presAssocID="{8EEDD27E-27FC-4980-8A5B-97487E96A1C4}" presName="Name111" presStyleLbl="parChTrans1D2" presStyleIdx="1" presStyleCnt="2"/>
      <dgm:spPr/>
    </dgm:pt>
    <dgm:pt modelId="{B54367B6-5ACA-4A04-8F0E-514BD3EAB606}" type="pres">
      <dgm:prSet presAssocID="{7282BCBB-B538-4FDF-B920-1ACCB76CF157}" presName="hierRoot3" presStyleCnt="0">
        <dgm:presLayoutVars>
          <dgm:hierBranch val="init"/>
        </dgm:presLayoutVars>
      </dgm:prSet>
      <dgm:spPr/>
    </dgm:pt>
    <dgm:pt modelId="{6BDE0978-C099-4B74-AB92-77A1584312E7}" type="pres">
      <dgm:prSet presAssocID="{7282BCBB-B538-4FDF-B920-1ACCB76CF157}" presName="rootComposite3" presStyleCnt="0"/>
      <dgm:spPr/>
    </dgm:pt>
    <dgm:pt modelId="{22498DC0-3CDC-4285-B14C-E2B2189C55D4}" type="pres">
      <dgm:prSet presAssocID="{7282BCBB-B538-4FDF-B920-1ACCB76CF157}" presName="rootText3" presStyleLbl="asst1" presStyleIdx="1" presStyleCnt="2" custScaleX="92732" custScaleY="52419" custLinFactNeighborY="-137">
        <dgm:presLayoutVars>
          <dgm:chPref val="3"/>
        </dgm:presLayoutVars>
      </dgm:prSet>
      <dgm:spPr/>
    </dgm:pt>
    <dgm:pt modelId="{00F728A1-7E7C-4AF1-AE4C-5299E593F428}" type="pres">
      <dgm:prSet presAssocID="{7282BCBB-B538-4FDF-B920-1ACCB76CF157}" presName="rootConnector3" presStyleLbl="asst1" presStyleIdx="1" presStyleCnt="2"/>
      <dgm:spPr/>
    </dgm:pt>
    <dgm:pt modelId="{DCBB3BF8-B96B-4F10-82B9-DE5387D73EAE}" type="pres">
      <dgm:prSet presAssocID="{7282BCBB-B538-4FDF-B920-1ACCB76CF157}" presName="hierChild6" presStyleCnt="0"/>
      <dgm:spPr/>
    </dgm:pt>
    <dgm:pt modelId="{59C9661E-85A9-4D00-8626-FED3E5EDB64F}" type="pres">
      <dgm:prSet presAssocID="{7282BCBB-B538-4FDF-B920-1ACCB76CF157}" presName="hierChild7" presStyleCnt="0"/>
      <dgm:spPr/>
    </dgm:pt>
  </dgm:ptLst>
  <dgm:cxnLst>
    <dgm:cxn modelId="{D080AF00-8789-4723-9ECE-8D4BDC01564B}" type="presOf" srcId="{4C6C18ED-7322-4058-8542-E1E29DEE365B}" destId="{847D2039-BA4C-4E8B-9196-BEF9466DE12F}" srcOrd="0" destOrd="0" presId="urn:microsoft.com/office/officeart/2005/8/layout/orgChart1"/>
    <dgm:cxn modelId="{71FF012F-1472-475F-8128-8413BDDC5C35}" srcId="{4C6C18ED-7322-4058-8542-E1E29DEE365B}" destId="{0404AD62-C3D1-47FB-A074-1629B9DD5F29}" srcOrd="0" destOrd="0" parTransId="{5AEB0238-6178-483B-ACA2-E718E0FA498E}" sibTransId="{7017B7BF-4A2C-43CA-8589-936ACAEF737A}"/>
    <dgm:cxn modelId="{7D143232-32B8-4D62-877C-15C44CBF07F0}" srcId="{4C6C18ED-7322-4058-8542-E1E29DEE365B}" destId="{7282BCBB-B538-4FDF-B920-1ACCB76CF157}" srcOrd="1" destOrd="0" parTransId="{8EEDD27E-27FC-4980-8A5B-97487E96A1C4}" sibTransId="{5CE2257F-7473-4B66-9D99-25F53DAED102}"/>
    <dgm:cxn modelId="{E32A5F41-B18C-45EA-B123-983CEF8EF25B}" type="presOf" srcId="{7282BCBB-B538-4FDF-B920-1ACCB76CF157}" destId="{22498DC0-3CDC-4285-B14C-E2B2189C55D4}" srcOrd="0" destOrd="0" presId="urn:microsoft.com/office/officeart/2005/8/layout/orgChart1"/>
    <dgm:cxn modelId="{87030C46-8AB2-4829-81CB-433BE931FECF}" srcId="{EDDBF34C-F87F-439D-B6AF-3EC72147B48A}" destId="{4C6C18ED-7322-4058-8542-E1E29DEE365B}" srcOrd="0" destOrd="0" parTransId="{DA62784B-1E5F-40E2-ADAF-0E528C7665D7}" sibTransId="{437FF1FD-70AF-4B99-87B0-EB08EFD13468}"/>
    <dgm:cxn modelId="{DE7D244B-6E80-4FEC-A4C3-C2A0A48EECCE}" type="presOf" srcId="{7282BCBB-B538-4FDF-B920-1ACCB76CF157}" destId="{00F728A1-7E7C-4AF1-AE4C-5299E593F428}" srcOrd="1" destOrd="0" presId="urn:microsoft.com/office/officeart/2005/8/layout/orgChart1"/>
    <dgm:cxn modelId="{457F5979-AA60-430B-BC01-ED10EA9A023E}" type="presOf" srcId="{EDDBF34C-F87F-439D-B6AF-3EC72147B48A}" destId="{77540C74-2781-41CE-B88E-CA934AB31A5D}" srcOrd="0" destOrd="0" presId="urn:microsoft.com/office/officeart/2005/8/layout/orgChart1"/>
    <dgm:cxn modelId="{BA8C40B1-FAC4-4FD6-A5BA-9EC6435D3CBB}" type="presOf" srcId="{0404AD62-C3D1-47FB-A074-1629B9DD5F29}" destId="{BEAC8A85-6AD6-4E63-85B2-18E0332CE583}" srcOrd="0" destOrd="0" presId="urn:microsoft.com/office/officeart/2005/8/layout/orgChart1"/>
    <dgm:cxn modelId="{7939F0C3-3F69-4351-B2F8-1001EB464FA5}" type="presOf" srcId="{8EEDD27E-27FC-4980-8A5B-97487E96A1C4}" destId="{510EE46F-65BB-4E68-BD1B-F5E7A9FCB270}" srcOrd="0" destOrd="0" presId="urn:microsoft.com/office/officeart/2005/8/layout/orgChart1"/>
    <dgm:cxn modelId="{335B09EE-B673-4CAB-B09E-4A8E64E8E539}" type="presOf" srcId="{0404AD62-C3D1-47FB-A074-1629B9DD5F29}" destId="{7193194A-3A71-4350-86E6-5AF860CD6A48}" srcOrd="1" destOrd="0" presId="urn:microsoft.com/office/officeart/2005/8/layout/orgChart1"/>
    <dgm:cxn modelId="{D2807EEF-B9BC-46A8-A431-EACF31CD1B04}" type="presOf" srcId="{5AEB0238-6178-483B-ACA2-E718E0FA498E}" destId="{F3DA2824-3D5C-40BE-A2EC-99AA4707CA2D}" srcOrd="0" destOrd="0" presId="urn:microsoft.com/office/officeart/2005/8/layout/orgChart1"/>
    <dgm:cxn modelId="{8015BEF0-CCC1-49FE-92CD-BD3B5327BD0A}" type="presOf" srcId="{4C6C18ED-7322-4058-8542-E1E29DEE365B}" destId="{A5B41CE6-3D9B-4B22-A0B9-17F36FCD0885}" srcOrd="1" destOrd="0" presId="urn:microsoft.com/office/officeart/2005/8/layout/orgChart1"/>
    <dgm:cxn modelId="{8D302643-E5CE-4516-8BA5-82D59A019281}" type="presParOf" srcId="{77540C74-2781-41CE-B88E-CA934AB31A5D}" destId="{600C8A1C-431D-4174-96BD-A81ED5B16687}" srcOrd="0" destOrd="0" presId="urn:microsoft.com/office/officeart/2005/8/layout/orgChart1"/>
    <dgm:cxn modelId="{3842DB98-2E37-4C51-A662-F458BD43D329}" type="presParOf" srcId="{600C8A1C-431D-4174-96BD-A81ED5B16687}" destId="{4B84ECE3-9DE4-4887-AB48-61C169A23021}" srcOrd="0" destOrd="0" presId="urn:microsoft.com/office/officeart/2005/8/layout/orgChart1"/>
    <dgm:cxn modelId="{0C861D12-7BD5-4F94-B3AF-7D89AA3A7D6A}" type="presParOf" srcId="{4B84ECE3-9DE4-4887-AB48-61C169A23021}" destId="{847D2039-BA4C-4E8B-9196-BEF9466DE12F}" srcOrd="0" destOrd="0" presId="urn:microsoft.com/office/officeart/2005/8/layout/orgChart1"/>
    <dgm:cxn modelId="{3C93B4EC-3D9D-4B7D-AD73-482ACA11E267}" type="presParOf" srcId="{4B84ECE3-9DE4-4887-AB48-61C169A23021}" destId="{A5B41CE6-3D9B-4B22-A0B9-17F36FCD0885}" srcOrd="1" destOrd="0" presId="urn:microsoft.com/office/officeart/2005/8/layout/orgChart1"/>
    <dgm:cxn modelId="{48C3017D-6AF5-4238-B81A-634371A28BDF}" type="presParOf" srcId="{600C8A1C-431D-4174-96BD-A81ED5B16687}" destId="{5B48CCEF-A8E0-462D-AB84-0747343BEB44}" srcOrd="1" destOrd="0" presId="urn:microsoft.com/office/officeart/2005/8/layout/orgChart1"/>
    <dgm:cxn modelId="{DCFAE4B6-1376-41A4-8888-524B0E90985A}" type="presParOf" srcId="{600C8A1C-431D-4174-96BD-A81ED5B16687}" destId="{476A098D-281A-4F3F-98B1-09C1B9AA04E3}" srcOrd="2" destOrd="0" presId="urn:microsoft.com/office/officeart/2005/8/layout/orgChart1"/>
    <dgm:cxn modelId="{485A7963-4915-49CC-AC14-495005869694}" type="presParOf" srcId="{476A098D-281A-4F3F-98B1-09C1B9AA04E3}" destId="{F3DA2824-3D5C-40BE-A2EC-99AA4707CA2D}" srcOrd="0" destOrd="0" presId="urn:microsoft.com/office/officeart/2005/8/layout/orgChart1"/>
    <dgm:cxn modelId="{3DDE8AF2-12D5-482F-8083-C6CE21FE30FC}" type="presParOf" srcId="{476A098D-281A-4F3F-98B1-09C1B9AA04E3}" destId="{6A561939-C5FB-4166-8965-8DA6A58E052E}" srcOrd="1" destOrd="0" presId="urn:microsoft.com/office/officeart/2005/8/layout/orgChart1"/>
    <dgm:cxn modelId="{5A6183A7-50AC-4F8D-9C06-16DCCCE16DFB}" type="presParOf" srcId="{6A561939-C5FB-4166-8965-8DA6A58E052E}" destId="{971AC00C-7667-499A-A71C-11D3111AEC9B}" srcOrd="0" destOrd="0" presId="urn:microsoft.com/office/officeart/2005/8/layout/orgChart1"/>
    <dgm:cxn modelId="{186E60C3-A341-4130-8DF6-9BE30A276789}" type="presParOf" srcId="{971AC00C-7667-499A-A71C-11D3111AEC9B}" destId="{BEAC8A85-6AD6-4E63-85B2-18E0332CE583}" srcOrd="0" destOrd="0" presId="urn:microsoft.com/office/officeart/2005/8/layout/orgChart1"/>
    <dgm:cxn modelId="{28F67C89-32E2-47EA-B648-0C6A5CBE2B3F}" type="presParOf" srcId="{971AC00C-7667-499A-A71C-11D3111AEC9B}" destId="{7193194A-3A71-4350-86E6-5AF860CD6A48}" srcOrd="1" destOrd="0" presId="urn:microsoft.com/office/officeart/2005/8/layout/orgChart1"/>
    <dgm:cxn modelId="{D5C42538-64D2-487B-B70F-E0F2449EC0B8}" type="presParOf" srcId="{6A561939-C5FB-4166-8965-8DA6A58E052E}" destId="{F176E828-38FC-4A55-A509-AC8549C3E0EE}" srcOrd="1" destOrd="0" presId="urn:microsoft.com/office/officeart/2005/8/layout/orgChart1"/>
    <dgm:cxn modelId="{08941B2C-D588-4A54-BCFC-4FCB6F649128}" type="presParOf" srcId="{6A561939-C5FB-4166-8965-8DA6A58E052E}" destId="{97F8F3D0-8DBA-4818-9520-65A556FC2407}" srcOrd="2" destOrd="0" presId="urn:microsoft.com/office/officeart/2005/8/layout/orgChart1"/>
    <dgm:cxn modelId="{2EA45ECE-FDB7-4D72-8BCF-EAB0618F3E6B}" type="presParOf" srcId="{476A098D-281A-4F3F-98B1-09C1B9AA04E3}" destId="{510EE46F-65BB-4E68-BD1B-F5E7A9FCB270}" srcOrd="2" destOrd="0" presId="urn:microsoft.com/office/officeart/2005/8/layout/orgChart1"/>
    <dgm:cxn modelId="{B2A57647-2B50-48D7-80F1-C461D714D5FD}" type="presParOf" srcId="{476A098D-281A-4F3F-98B1-09C1B9AA04E3}" destId="{B54367B6-5ACA-4A04-8F0E-514BD3EAB606}" srcOrd="3" destOrd="0" presId="urn:microsoft.com/office/officeart/2005/8/layout/orgChart1"/>
    <dgm:cxn modelId="{E1D7DB99-18CB-4240-90A9-4FBF6C824F15}" type="presParOf" srcId="{B54367B6-5ACA-4A04-8F0E-514BD3EAB606}" destId="{6BDE0978-C099-4B74-AB92-77A1584312E7}" srcOrd="0" destOrd="0" presId="urn:microsoft.com/office/officeart/2005/8/layout/orgChart1"/>
    <dgm:cxn modelId="{2F0CB0E9-B5D9-4BB5-8460-800C5D25DC34}" type="presParOf" srcId="{6BDE0978-C099-4B74-AB92-77A1584312E7}" destId="{22498DC0-3CDC-4285-B14C-E2B2189C55D4}" srcOrd="0" destOrd="0" presId="urn:microsoft.com/office/officeart/2005/8/layout/orgChart1"/>
    <dgm:cxn modelId="{D6053050-87C7-47F6-93D2-1EBB27A455A3}" type="presParOf" srcId="{6BDE0978-C099-4B74-AB92-77A1584312E7}" destId="{00F728A1-7E7C-4AF1-AE4C-5299E593F428}" srcOrd="1" destOrd="0" presId="urn:microsoft.com/office/officeart/2005/8/layout/orgChart1"/>
    <dgm:cxn modelId="{8DC01A63-FBC3-422D-95EC-6D6BB3B78490}" type="presParOf" srcId="{B54367B6-5ACA-4A04-8F0E-514BD3EAB606}" destId="{DCBB3BF8-B96B-4F10-82B9-DE5387D73EAE}" srcOrd="1" destOrd="0" presId="urn:microsoft.com/office/officeart/2005/8/layout/orgChart1"/>
    <dgm:cxn modelId="{7671BD5A-9014-460B-B1F5-43C10D79EE65}" type="presParOf" srcId="{B54367B6-5ACA-4A04-8F0E-514BD3EAB606}" destId="{59C9661E-85A9-4D00-8626-FED3E5EDB64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0EE46F-65BB-4E68-BD1B-F5E7A9FCB270}">
      <dsp:nvSpPr>
        <dsp:cNvPr id="0" name=""/>
        <dsp:cNvSpPr/>
      </dsp:nvSpPr>
      <dsp:spPr>
        <a:xfrm>
          <a:off x="3946938" y="1744303"/>
          <a:ext cx="552528" cy="17955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5562"/>
              </a:lnTo>
              <a:lnTo>
                <a:pt x="552528" y="179556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DA2824-3D5C-40BE-A2EC-99AA4707CA2D}">
      <dsp:nvSpPr>
        <dsp:cNvPr id="0" name=""/>
        <dsp:cNvSpPr/>
      </dsp:nvSpPr>
      <dsp:spPr>
        <a:xfrm>
          <a:off x="3384245" y="1744303"/>
          <a:ext cx="562692" cy="1798240"/>
        </a:xfrm>
        <a:custGeom>
          <a:avLst/>
          <a:gdLst/>
          <a:ahLst/>
          <a:cxnLst/>
          <a:rect l="0" t="0" r="0" b="0"/>
          <a:pathLst>
            <a:path>
              <a:moveTo>
                <a:pt x="562692" y="0"/>
              </a:moveTo>
              <a:lnTo>
                <a:pt x="562692" y="1798240"/>
              </a:lnTo>
              <a:lnTo>
                <a:pt x="0" y="179824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7D2039-BA4C-4E8B-9196-BEF9466DE12F}">
      <dsp:nvSpPr>
        <dsp:cNvPr id="0" name=""/>
        <dsp:cNvSpPr/>
      </dsp:nvSpPr>
      <dsp:spPr>
        <a:xfrm>
          <a:off x="2441107" y="898817"/>
          <a:ext cx="3011662" cy="845485"/>
        </a:xfrm>
        <a:prstGeom prst="rect">
          <a:avLst/>
        </a:prstGeom>
        <a:solidFill>
          <a:schemeClr val="bg1">
            <a:lumMod val="7500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b="1" kern="1200" dirty="0">
              <a:latin typeface="Lucida Bright" panose="02040602050505020304" pitchFamily="18" charset="0"/>
            </a:rPr>
            <a:t>STEAR</a:t>
          </a:r>
        </a:p>
      </dsp:txBody>
      <dsp:txXfrm>
        <a:off x="2441107" y="898817"/>
        <a:ext cx="3011662" cy="845485"/>
      </dsp:txXfrm>
    </dsp:sp>
    <dsp:sp modelId="{BEAC8A85-6AD6-4E63-85B2-18E0332CE583}">
      <dsp:nvSpPr>
        <dsp:cNvPr id="0" name=""/>
        <dsp:cNvSpPr/>
      </dsp:nvSpPr>
      <dsp:spPr>
        <a:xfrm>
          <a:off x="227394" y="3053491"/>
          <a:ext cx="3156850" cy="978106"/>
        </a:xfrm>
        <a:prstGeom prst="rect">
          <a:avLst/>
        </a:prstGeom>
        <a:solidFill>
          <a:schemeClr val="bg1">
            <a:lumMod val="9500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b="1" kern="1200" dirty="0">
              <a:latin typeface="Lucida Bright" panose="02040602050505020304" pitchFamily="18" charset="0"/>
            </a:rPr>
            <a:t>Precise Step Count</a:t>
          </a:r>
        </a:p>
      </dsp:txBody>
      <dsp:txXfrm>
        <a:off x="227394" y="3053491"/>
        <a:ext cx="3156850" cy="978106"/>
      </dsp:txXfrm>
    </dsp:sp>
    <dsp:sp modelId="{22498DC0-3CDC-4285-B14C-E2B2189C55D4}">
      <dsp:nvSpPr>
        <dsp:cNvPr id="0" name=""/>
        <dsp:cNvSpPr/>
      </dsp:nvSpPr>
      <dsp:spPr>
        <a:xfrm>
          <a:off x="4499467" y="3027573"/>
          <a:ext cx="3625096" cy="1024586"/>
        </a:xfrm>
        <a:prstGeom prst="rect">
          <a:avLst/>
        </a:prstGeom>
        <a:solidFill>
          <a:schemeClr val="bg1">
            <a:lumMod val="9500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b="1" kern="1200" dirty="0">
              <a:latin typeface="Lucida Bright" panose="02040602050505020304" pitchFamily="18" charset="0"/>
            </a:rPr>
            <a:t>Jump Analysis</a:t>
          </a:r>
        </a:p>
      </dsp:txBody>
      <dsp:txXfrm>
        <a:off x="4499467" y="3027573"/>
        <a:ext cx="3625096" cy="1024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E6421-9C7C-4270-A26C-15CC13CB077E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68EE5-8C86-4248-9AEC-2861B1856E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4693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b="0" dirty="0"/>
              <a:t>Today I will be sharing our recent finding from one of the works exploring </a:t>
            </a:r>
            <a:r>
              <a:rPr lang="en-IN" b="0" dirty="0" err="1"/>
              <a:t>emmerging</a:t>
            </a:r>
            <a:r>
              <a:rPr lang="en-IN" b="0" dirty="0"/>
              <a:t> opportunities from introduction of </a:t>
            </a:r>
            <a:r>
              <a:rPr lang="en-IN" b="0" dirty="0" err="1"/>
              <a:t>Earables</a:t>
            </a:r>
            <a:r>
              <a:rPr lang="en-IN" b="0" dirty="0"/>
              <a:t>. This work </a:t>
            </a:r>
            <a:r>
              <a:rPr lang="en-IN" b="0" dirty="0" err="1"/>
              <a:t>particualry</a:t>
            </a:r>
            <a:r>
              <a:rPr lang="en-IN" b="0" dirty="0"/>
              <a:t> focuses on precise step </a:t>
            </a:r>
            <a:r>
              <a:rPr lang="en-IN" b="0" dirty="0" err="1"/>
              <a:t>cputing</a:t>
            </a:r>
            <a:r>
              <a:rPr lang="en-IN" b="0" dirty="0"/>
              <a:t> and jump </a:t>
            </a:r>
            <a:r>
              <a:rPr lang="en-IN" b="0" dirty="0" err="1"/>
              <a:t>anakysis</a:t>
            </a:r>
            <a:r>
              <a:rPr lang="en-IN" b="0" dirty="0"/>
              <a:t> through </a:t>
            </a:r>
            <a:r>
              <a:rPr lang="en-IN" b="0" dirty="0" err="1"/>
              <a:t>earables</a:t>
            </a:r>
            <a:r>
              <a:rPr lang="en-IN" b="0" dirty="0"/>
              <a:t>, STEPS through </a:t>
            </a:r>
            <a:r>
              <a:rPr lang="en-IN" b="0" dirty="0" err="1"/>
              <a:t>Earables</a:t>
            </a:r>
            <a:r>
              <a:rPr lang="en-IN" b="0" dirty="0"/>
              <a:t> hence STEPEAR: STEAR</a:t>
            </a:r>
            <a:br>
              <a:rPr lang="en-IN" b="0" dirty="0"/>
            </a:br>
            <a:br>
              <a:rPr lang="en-IN" b="0" dirty="0"/>
            </a:br>
            <a:r>
              <a:rPr lang="en-IN" b="0" dirty="0"/>
              <a:t>I am Jay a </a:t>
            </a:r>
            <a:r>
              <a:rPr lang="en-IN" b="0" dirty="0" err="1"/>
              <a:t>visting</a:t>
            </a:r>
            <a:r>
              <a:rPr lang="en-IN" b="0" dirty="0"/>
              <a:t> research student at UIUC.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689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030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486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Give a demo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709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500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68EE5-8C86-4248-9AEC-2861B1856E71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9134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468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543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782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431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Slide #13 - #17 look really good.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41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Step counting has been a valuable human sensing primitive for years. The history goes back, not so surprisingly, to Leonardo da </a:t>
            </a:r>
            <a:r>
              <a:rPr lang="en-IN" dirty="0" err="1"/>
              <a:t>vinci</a:t>
            </a:r>
            <a:r>
              <a:rPr lang="en-IN" dirty="0"/>
              <a:t> for conceptualising. </a:t>
            </a:r>
            <a:r>
              <a:rPr lang="en-IN" dirty="0" err="1"/>
              <a:t>Furhter</a:t>
            </a:r>
            <a:r>
              <a:rPr lang="en-IN" dirty="0"/>
              <a:t> modified by swiss match maker. But </a:t>
            </a:r>
            <a:r>
              <a:rPr lang="en-IN" dirty="0" err="1"/>
              <a:t>commericalisation</a:t>
            </a:r>
            <a:r>
              <a:rPr lang="en-IN" dirty="0"/>
              <a:t> and association with health benefit goes to </a:t>
            </a:r>
            <a:r>
              <a:rPr lang="en-IN" dirty="0" err="1"/>
              <a:t>ajapanese</a:t>
            </a:r>
            <a:r>
              <a:rPr lang="en-IN" dirty="0"/>
              <a:t> researchers. 10000 steps as a good benchmark for healthy life style, caloric intake and energy burnout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528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Slide #13 - #17 look really good.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085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Slide #13 - #17 look really good.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7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Test </a:t>
            </a:r>
            <a:r>
              <a:rPr lang="en-IN" dirty="0" err="1"/>
              <a:t>abd</a:t>
            </a:r>
            <a:r>
              <a:rPr lang="en-IN" dirty="0"/>
              <a:t> train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733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Slide #13 - #17 look really good.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740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Slide #13 - #17 look really good.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7010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Slide #13 - #17 look really good.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4100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Slide #13 - #17 look really good.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258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2700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1314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761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Step counting has been a valuable human </a:t>
            </a:r>
            <a:r>
              <a:rPr lang="en-IN" dirty="0" err="1"/>
              <a:t>sesniting</a:t>
            </a:r>
            <a:r>
              <a:rPr lang="en-IN" dirty="0"/>
              <a:t> primitive for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044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3983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Maybe have a bland slide before this slide … With only one line: “Jump Tracking”. </a:t>
            </a:r>
          </a:p>
          <a:p>
            <a:r>
              <a:rPr lang="en-IN" dirty="0"/>
              <a:t>Why? We have context switch here, so it’s important to “empty” readers’ mind with a simple slide</a:t>
            </a:r>
          </a:p>
          <a:p>
            <a:endParaRPr lang="en-IN" dirty="0"/>
          </a:p>
          <a:p>
            <a:r>
              <a:rPr lang="en-IN" dirty="0"/>
              <a:t>Any simple graph that shows a evaluation for this one? If not that’s fine.</a:t>
            </a:r>
          </a:p>
          <a:p>
            <a:endParaRPr lang="en-IN" dirty="0"/>
          </a:p>
          <a:p>
            <a:r>
              <a:rPr lang="en-IN" dirty="0"/>
              <a:t>We should definitely put a last slide which shows the vision. Including IMU for precise step length (dead reckoning), IMU for decoding speech,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0076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Maybe have a bland slide before this slide … With only one line: “Jump Tracking”. </a:t>
            </a:r>
          </a:p>
          <a:p>
            <a:r>
              <a:rPr lang="en-IN" dirty="0"/>
              <a:t>Why? We have context switch here, so it’s important to “empty” readers’ mind with a simple slide</a:t>
            </a:r>
          </a:p>
          <a:p>
            <a:endParaRPr lang="en-IN" dirty="0"/>
          </a:p>
          <a:p>
            <a:r>
              <a:rPr lang="en-IN" dirty="0"/>
              <a:t>Any simple graph that shows a evaluation for this one? If not that’s fine.</a:t>
            </a:r>
          </a:p>
          <a:p>
            <a:endParaRPr lang="en-IN" dirty="0"/>
          </a:p>
          <a:p>
            <a:r>
              <a:rPr lang="en-IN" dirty="0"/>
              <a:t>We should definitely put a last slide which shows the vision. Including IMU for precise step length (dead reckoning), IMU for decoding speech,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6936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Maybe have a bland slide before this slide … With only one line: “Jump Tracking”. </a:t>
            </a:r>
          </a:p>
          <a:p>
            <a:r>
              <a:rPr lang="en-IN" dirty="0"/>
              <a:t>Why? We have context switch here, so it’s important to “empty” readers’ mind with a simple slide</a:t>
            </a:r>
          </a:p>
          <a:p>
            <a:endParaRPr lang="en-IN" dirty="0"/>
          </a:p>
          <a:p>
            <a:r>
              <a:rPr lang="en-IN" dirty="0"/>
              <a:t>Any simple graph that shows a evaluation for this one? If not that’s fine.</a:t>
            </a:r>
          </a:p>
          <a:p>
            <a:endParaRPr lang="en-IN" dirty="0"/>
          </a:p>
          <a:p>
            <a:r>
              <a:rPr lang="en-IN" dirty="0"/>
              <a:t>We should definitely put a last slide which shows the vision. Including IMU for precise step length (dead reckoning), IMU for decoding speech,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2771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6376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7834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6037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9094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This slide is “unexpected” … and it breaks the flow.</a:t>
            </a:r>
          </a:p>
          <a:p>
            <a:endParaRPr lang="en-IN" dirty="0"/>
          </a:p>
          <a:p>
            <a:r>
              <a:rPr lang="en-IN" dirty="0"/>
              <a:t>Why not push it towards the “Implementation” slide?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6839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194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Step counting has been a valuable human </a:t>
            </a:r>
            <a:r>
              <a:rPr lang="en-IN" dirty="0" err="1"/>
              <a:t>sesniting</a:t>
            </a:r>
            <a:r>
              <a:rPr lang="en-IN" dirty="0"/>
              <a:t> primitive for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8677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4668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0348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5820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8456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This raises a question:  do we need to need to design yet another counter?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5082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A9715-E139-4236-82B5-018E2D1996A3}" type="slidenum">
              <a:rPr lang="en-IN" smtClean="0"/>
              <a:t>55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94444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The unique location brings </a:t>
            </a:r>
            <a:r>
              <a:rPr lang="en-IN" dirty="0" err="1"/>
              <a:t>oppritnities</a:t>
            </a:r>
            <a:r>
              <a:rPr lang="en-IN" dirty="0"/>
              <a:t> with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5911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This slide is “unexpected” … and it breaks the flow.</a:t>
            </a:r>
          </a:p>
          <a:p>
            <a:endParaRPr lang="en-IN" dirty="0"/>
          </a:p>
          <a:p>
            <a:r>
              <a:rPr lang="en-IN" dirty="0"/>
              <a:t>Why not push it towards the “Implementation” slide?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2243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871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017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954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145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128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A9715-E139-4236-82B5-018E2D1996A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805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D7FEC-F215-469F-9197-D8C39D8FD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D86498-1390-420E-9EDB-766416B07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934D3-8CC6-4852-BDB5-869F7720E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D178-EABC-4148-8661-294D727B8B77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F4C16-8401-45E9-84E0-F4077BB71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95084-3234-4531-ACF1-B1E9F14CD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114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8B384-73B4-4DA8-A7ED-05DA33F83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CD7458-EB5B-459A-9DE0-61FB59CC0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75836-AB80-4E1E-99DB-C5B476EED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D178-EABC-4148-8661-294D727B8B77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DA86-1611-4B98-8D16-CCA6F555D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0EB1-D38A-4077-980B-7792EA714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6933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38F66F-7CA8-4BA6-9036-AA2EA3C5DF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E5647-6126-4C58-B0DF-47B9E00B4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3F758-7AD6-4CC4-9595-8EAAA5C5B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D178-EABC-4148-8661-294D727B8B77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B74C7-8C42-4693-A169-202508FAC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0D549-27F3-4F7B-ACC8-C45861423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8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D47CE-4215-4298-AC89-EFAEC5A8A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738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B4F8-1BA8-4180-A2F3-197EA61A3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1380C-EFB9-4268-9D56-118161C4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D178-EABC-4148-8661-294D727B8B77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18FCC-FA44-4A6E-BB7E-BE47C37AA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74CE0-AC9C-44B9-8245-F01CD5B62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025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50ED-BACA-4170-8456-15F85170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15C46-11E7-45F4-91E2-1B8FFBA4E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2E013-1C1E-4A02-BA8B-5788B881E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D178-EABC-4148-8661-294D727B8B77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347F9-DC28-40DF-93D3-2611E2320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BD9F-9921-4BA1-A0BC-6B1A70893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6454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D7052-589A-49BF-BE7A-9533A9E65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46572-800A-43E7-86F0-C2CEF3701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16B10-E121-43A0-80A8-504EFA440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259A5-64F1-4E5F-8857-B3A0B1B75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D178-EABC-4148-8661-294D727B8B77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F03D-D65B-4EDE-B926-B80F397C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41DF8-76E0-460A-9460-BB3FD823E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9843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71A93-C6D3-4DB9-85D4-0568F727E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7256E-CEE5-4127-8276-3C4FDD878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67ADFC-BBD2-4E1D-BF16-9784F3E8E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DB924D-32C9-4CEB-BAF5-18127C68CE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25DDB7-BF83-4484-8261-1C88D326F7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BEDF47-BF94-45D6-8ACA-FF28D64B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D178-EABC-4148-8661-294D727B8B77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0367B8-0701-4E3D-9B64-AF842156F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757F3-B3EE-4058-B1E6-E476B02AF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7202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2D3C-1F71-4AD5-82E8-46B9E6AB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78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F3D9F6-9944-42DC-92A2-751AFEB9C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D178-EABC-4148-8661-294D727B8B77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AF77D9-18DD-44C7-B8B0-5BD9BAF49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9E878-C1D2-4279-8244-D75EFFB2E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2938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872279-F4DE-4D3A-9844-B2A75FBAE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D178-EABC-4148-8661-294D727B8B77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2CBC80-F76A-4E40-BDFA-BC9430FB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BC152-9889-4561-804B-7C7CE6F1C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814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96CEA-99F3-48FE-9F2D-1DED96F08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56B4D-0CA9-4A8A-A40E-ADD81A2BA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BDC519-B051-451A-8B59-7631FD966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D74F6-2A1D-4771-85EC-333642224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D178-EABC-4148-8661-294D727B8B77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2E22F-DDB2-4AD6-B6DF-F2D2744CB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FD6B6-7806-4868-B40F-2CA0AF13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212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FDAD9-C0DC-4D73-9F3B-1E85934A8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45E9A2-B93B-4A8B-97BD-F005854A34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616C5-ADBB-4CB4-B535-3F3C209FF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A29223-8865-49F8-B3A3-158B6464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D178-EABC-4148-8661-294D727B8B77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538A9-CAEE-492A-9587-80764D016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92227-E002-44FB-9CBC-B263C8697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670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09DECA-B4F2-41FA-BE7E-C746314D4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CF932-4860-4B66-A967-A72C150B5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82EE4-77FF-4A02-800C-50EBF8388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8D178-EABC-4148-8661-294D727B8B77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9C0DC-8BA8-4259-A449-815597999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2B578-5978-4C79-98E2-40F16D1CA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967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hart" Target="../charts/chart1.xml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9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jpeg"/><Relationship Id="rId7" Type="http://schemas.openxmlformats.org/officeDocument/2006/relationships/image" Target="../media/image2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33.png"/><Relationship Id="rId5" Type="http://schemas.openxmlformats.org/officeDocument/2006/relationships/image" Target="../media/image9.pn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2.jpeg"/><Relationship Id="rId7" Type="http://schemas.openxmlformats.org/officeDocument/2006/relationships/image" Target="../media/image2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5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microsoft.com/office/2017/06/relationships/model3d" Target="../media/model3d2.glb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44.png"/><Relationship Id="rId5" Type="http://schemas.openxmlformats.org/officeDocument/2006/relationships/image" Target="../media/image31.png"/><Relationship Id="rId15" Type="http://schemas.openxmlformats.org/officeDocument/2006/relationships/image" Target="../media/image390.png"/><Relationship Id="rId10" Type="http://schemas.openxmlformats.org/officeDocument/2006/relationships/hyperlink" Target="https://www.remix3d.com/details/G009SXQ93M7K" TargetMode="External"/><Relationship Id="rId4" Type="http://schemas.openxmlformats.org/officeDocument/2006/relationships/image" Target="../media/image30.png"/><Relationship Id="rId9" Type="http://schemas.microsoft.com/office/2017/06/relationships/model3d" Target="../media/model3d1.glb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mp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52.png"/><Relationship Id="rId4" Type="http://schemas.openxmlformats.org/officeDocument/2006/relationships/image" Target="../media/image30.png"/><Relationship Id="rId9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4.jpe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openxmlformats.org/officeDocument/2006/relationships/image" Target="../media/image31.png"/><Relationship Id="rId4" Type="http://schemas.openxmlformats.org/officeDocument/2006/relationships/image" Target="../media/image57.png"/><Relationship Id="rId9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9.jpeg"/><Relationship Id="rId7" Type="http://schemas.openxmlformats.org/officeDocument/2006/relationships/image" Target="../media/image62.tm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13.png"/><Relationship Id="rId4" Type="http://schemas.openxmlformats.org/officeDocument/2006/relationships/image" Target="../media/image65.tm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2.png"/><Relationship Id="rId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image" Target="../media/image22.jpeg"/><Relationship Id="rId9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mp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36.tm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19A4171-54B5-3141-827B-8A54605C467F}"/>
              </a:ext>
            </a:extLst>
          </p:cNvPr>
          <p:cNvSpPr txBox="1">
            <a:spLocks/>
          </p:cNvSpPr>
          <p:nvPr/>
        </p:nvSpPr>
        <p:spPr>
          <a:xfrm>
            <a:off x="931462" y="990716"/>
            <a:ext cx="9851460" cy="7948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3800" b="1" dirty="0">
                <a:solidFill>
                  <a:srgbClr val="1B1B1B"/>
                </a:solidFill>
                <a:latin typeface="Lucida Bright" panose="02040602050505020304" pitchFamily="18" charset="0"/>
              </a:rPr>
              <a:t>STEAR: </a:t>
            </a:r>
            <a:r>
              <a:rPr lang="en-US" sz="3800" b="1" dirty="0">
                <a:solidFill>
                  <a:prstClr val="black"/>
                </a:solidFill>
                <a:latin typeface="Lucida Bright" panose="02040602050505020304" pitchFamily="18" charset="0"/>
              </a:rPr>
              <a:t>Robust Step Counting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1C13D878-0CA7-434C-BFBA-B2B78621456D}"/>
              </a:ext>
            </a:extLst>
          </p:cNvPr>
          <p:cNvSpPr txBox="1">
            <a:spLocks/>
          </p:cNvSpPr>
          <p:nvPr/>
        </p:nvSpPr>
        <p:spPr>
          <a:xfrm>
            <a:off x="326654" y="2670927"/>
            <a:ext cx="11865346" cy="17268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F086DD8-5C8E-406B-BB12-ABE24DEC452E}"/>
              </a:ext>
            </a:extLst>
          </p:cNvPr>
          <p:cNvSpPr txBox="1">
            <a:spLocks/>
          </p:cNvSpPr>
          <p:nvPr/>
        </p:nvSpPr>
        <p:spPr>
          <a:xfrm>
            <a:off x="222068" y="2833626"/>
            <a:ext cx="11865346" cy="17268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endParaRPr lang="en-US" sz="2400" dirty="0">
              <a:solidFill>
                <a:prstClr val="black"/>
              </a:solidFill>
              <a:latin typeface="Lucida Bright" panose="02040602050505020304" pitchFamily="18" charset="0"/>
            </a:endParaRPr>
          </a:p>
          <a:p>
            <a:pPr marL="0" lvl="0" indent="0" algn="ctr">
              <a:buNone/>
              <a:defRPr/>
            </a:pPr>
            <a:r>
              <a:rPr lang="en-US" sz="2400" b="1" dirty="0">
                <a:solidFill>
                  <a:prstClr val="black"/>
                </a:solidFill>
                <a:latin typeface="Lucida Bright" panose="02040602050505020304" pitchFamily="18" charset="0"/>
              </a:rPr>
              <a:t>Jay Prakash,</a:t>
            </a:r>
            <a:r>
              <a:rPr lang="en-US" sz="2400" dirty="0">
                <a:solidFill>
                  <a:prstClr val="black"/>
                </a:solidFill>
                <a:latin typeface="Lucida Bright" panose="02040602050505020304" pitchFamily="18" charset="0"/>
              </a:rPr>
              <a:t> </a:t>
            </a:r>
          </a:p>
          <a:p>
            <a:pPr marL="0" lvl="0" indent="0" algn="ctr">
              <a:buNone/>
              <a:defRPr/>
            </a:pPr>
            <a:r>
              <a:rPr lang="en-IN" sz="2400" dirty="0" err="1">
                <a:latin typeface="Lucida Bright" panose="02040602050505020304" pitchFamily="18" charset="0"/>
              </a:rPr>
              <a:t>Zhijian</a:t>
            </a:r>
            <a:r>
              <a:rPr lang="en-IN" sz="2400" dirty="0">
                <a:latin typeface="Lucida Bright" panose="02040602050505020304" pitchFamily="18" charset="0"/>
              </a:rPr>
              <a:t> Yang, Yu-Lin Wei and Romit Roy Choudhury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7997525-1E6C-4570-BFD9-05200E5B3657}"/>
              </a:ext>
            </a:extLst>
          </p:cNvPr>
          <p:cNvSpPr txBox="1">
            <a:spLocks/>
          </p:cNvSpPr>
          <p:nvPr/>
        </p:nvSpPr>
        <p:spPr>
          <a:xfrm>
            <a:off x="3222428" y="4451297"/>
            <a:ext cx="6352646" cy="543265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0"/>
              </a:rPr>
              <a:t>University of Illinois at Urbana Champaign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Lucida Bright" panose="02040602050505020304" pitchFamily="18" charset="0"/>
            </a:endParaRPr>
          </a:p>
        </p:txBody>
      </p:sp>
      <p:pic>
        <p:nvPicPr>
          <p:cNvPr id="17" name="Picture 6" descr="Image result for uiuc logo">
            <a:extLst>
              <a:ext uri="{FF2B5EF4-FFF2-40B4-BE49-F238E27FC236}">
                <a16:creationId xmlns:a16="http://schemas.microsoft.com/office/drawing/2014/main" id="{70415635-6302-4D17-943D-78D509D18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57144" y="6093668"/>
            <a:ext cx="2030270" cy="61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result for sutd singapore">
            <a:extLst>
              <a:ext uri="{FF2B5EF4-FFF2-40B4-BE49-F238E27FC236}">
                <a16:creationId xmlns:a16="http://schemas.microsoft.com/office/drawing/2014/main" id="{68A4034F-C43E-4AB7-8874-18FC7860D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8" y="6093668"/>
            <a:ext cx="1534922" cy="59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3B8E5B-41B2-3A46-91CF-8E05F855DCD8}"/>
              </a:ext>
            </a:extLst>
          </p:cNvPr>
          <p:cNvSpPr txBox="1"/>
          <p:nvPr/>
        </p:nvSpPr>
        <p:spPr>
          <a:xfrm>
            <a:off x="4238800" y="1855264"/>
            <a:ext cx="359906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prstClr val="black"/>
                </a:solidFill>
                <a:latin typeface="Lucida Bright" panose="02040602050505020304" pitchFamily="18" charset="0"/>
              </a:rPr>
              <a:t>from Earables</a:t>
            </a:r>
            <a:endParaRPr lang="en-US" sz="3800" dirty="0"/>
          </a:p>
        </p:txBody>
      </p:sp>
      <p:pic>
        <p:nvPicPr>
          <p:cNvPr id="18" name="Picture 2" descr="Image result for step count icon">
            <a:extLst>
              <a:ext uri="{FF2B5EF4-FFF2-40B4-BE49-F238E27FC236}">
                <a16:creationId xmlns:a16="http://schemas.microsoft.com/office/drawing/2014/main" id="{835C32B7-7BD1-7142-A765-D8B816727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538" y="34788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736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8E7783-0032-DD49-AEDF-AA381CB7C0A0}"/>
              </a:ext>
            </a:extLst>
          </p:cNvPr>
          <p:cNvSpPr/>
          <p:nvPr/>
        </p:nvSpPr>
        <p:spPr>
          <a:xfrm>
            <a:off x="-134983" y="155277"/>
            <a:ext cx="12461966" cy="7837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Lucida Bright" panose="02040602050505020304" pitchFamily="18" charset="0"/>
              </a:rPr>
              <a:t>So what is the problem today? 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6FBD6EB0-43DF-FF49-B3B9-BAE8CA836FCD}"/>
              </a:ext>
            </a:extLst>
          </p:cNvPr>
          <p:cNvSpPr/>
          <p:nvPr/>
        </p:nvSpPr>
        <p:spPr>
          <a:xfrm>
            <a:off x="4098549" y="3009296"/>
            <a:ext cx="1136469" cy="55203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F9684EB-3EE8-F749-A41C-935B667A2837}"/>
              </a:ext>
            </a:extLst>
          </p:cNvPr>
          <p:cNvGrpSpPr/>
          <p:nvPr/>
        </p:nvGrpSpPr>
        <p:grpSpPr>
          <a:xfrm>
            <a:off x="5584035" y="1902105"/>
            <a:ext cx="6352667" cy="4564009"/>
            <a:chOff x="6248577" y="1682984"/>
            <a:chExt cx="5669417" cy="49023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270435-F250-074A-A0F1-7FC041F3D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577" y="1682984"/>
              <a:ext cx="5669417" cy="490237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C896FF-6125-7749-93F9-69EC23FB10FB}"/>
                </a:ext>
              </a:extLst>
            </p:cNvPr>
            <p:cNvSpPr txBox="1"/>
            <p:nvPr/>
          </p:nvSpPr>
          <p:spPr>
            <a:xfrm>
              <a:off x="7758108" y="3182770"/>
              <a:ext cx="371475" cy="28906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E9B370-B302-5940-B602-BB135E64F5AB}"/>
                </a:ext>
              </a:extLst>
            </p:cNvPr>
            <p:cNvSpPr txBox="1"/>
            <p:nvPr/>
          </p:nvSpPr>
          <p:spPr>
            <a:xfrm>
              <a:off x="7146112" y="3182727"/>
              <a:ext cx="371475" cy="28906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D36B7DD-16B7-A741-99BB-6D929EE9B702}"/>
                </a:ext>
              </a:extLst>
            </p:cNvPr>
            <p:cNvGrpSpPr/>
            <p:nvPr/>
          </p:nvGrpSpPr>
          <p:grpSpPr>
            <a:xfrm>
              <a:off x="9377542" y="3183363"/>
              <a:ext cx="983474" cy="2891392"/>
              <a:chOff x="8255956" y="3187045"/>
              <a:chExt cx="983474" cy="289139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541FEA9-5411-B142-B048-C40DA034DCFC}"/>
                  </a:ext>
                </a:extLst>
              </p:cNvPr>
              <p:cNvSpPr txBox="1"/>
              <p:nvPr/>
            </p:nvSpPr>
            <p:spPr>
              <a:xfrm>
                <a:off x="8867955" y="3187045"/>
                <a:ext cx="371475" cy="28906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IN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2CD7276-D584-B54C-BEF6-1EC4EACB24FD}"/>
                  </a:ext>
                </a:extLst>
              </p:cNvPr>
              <p:cNvSpPr txBox="1"/>
              <p:nvPr/>
            </p:nvSpPr>
            <p:spPr>
              <a:xfrm>
                <a:off x="8255956" y="3187815"/>
                <a:ext cx="371475" cy="28906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DF12B85-CDDC-A94A-853D-ADA0EE14F5CD}"/>
                </a:ext>
              </a:extLst>
            </p:cNvPr>
            <p:cNvGrpSpPr/>
            <p:nvPr/>
          </p:nvGrpSpPr>
          <p:grpSpPr>
            <a:xfrm>
              <a:off x="8256280" y="3184313"/>
              <a:ext cx="983471" cy="2898803"/>
              <a:chOff x="8271394" y="3182672"/>
              <a:chExt cx="983471" cy="289880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490606-99AB-A94E-B116-66302F8610FA}"/>
                  </a:ext>
                </a:extLst>
              </p:cNvPr>
              <p:cNvSpPr txBox="1"/>
              <p:nvPr/>
            </p:nvSpPr>
            <p:spPr>
              <a:xfrm>
                <a:off x="8883390" y="3190853"/>
                <a:ext cx="371475" cy="28906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IN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B1367F0-F637-8345-9BB0-D509F00B43FB}"/>
                  </a:ext>
                </a:extLst>
              </p:cNvPr>
              <p:cNvSpPr txBox="1"/>
              <p:nvPr/>
            </p:nvSpPr>
            <p:spPr>
              <a:xfrm>
                <a:off x="8271394" y="3182672"/>
                <a:ext cx="371475" cy="28906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FC7DB71-6D29-9542-BD94-2C5B2ED555CB}"/>
                </a:ext>
              </a:extLst>
            </p:cNvPr>
            <p:cNvGrpSpPr/>
            <p:nvPr/>
          </p:nvGrpSpPr>
          <p:grpSpPr>
            <a:xfrm>
              <a:off x="10499112" y="2209919"/>
              <a:ext cx="983474" cy="3875401"/>
              <a:chOff x="8255956" y="3191841"/>
              <a:chExt cx="983474" cy="2891535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690601-2581-434F-BD2C-243D65DA71C6}"/>
                  </a:ext>
                </a:extLst>
              </p:cNvPr>
              <p:cNvSpPr txBox="1"/>
              <p:nvPr/>
            </p:nvSpPr>
            <p:spPr>
              <a:xfrm>
                <a:off x="8867955" y="3191841"/>
                <a:ext cx="371475" cy="28906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IN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0ACDBE5-69B8-F844-9E9F-DFDE248D14CA}"/>
                  </a:ext>
                </a:extLst>
              </p:cNvPr>
              <p:cNvSpPr txBox="1"/>
              <p:nvPr/>
            </p:nvSpPr>
            <p:spPr>
              <a:xfrm>
                <a:off x="8255956" y="3192754"/>
                <a:ext cx="371475" cy="28906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IN" dirty="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1E4507-27D2-8F40-8F10-ED40462C774B}"/>
                </a:ext>
              </a:extLst>
            </p:cNvPr>
            <p:cNvSpPr txBox="1"/>
            <p:nvPr/>
          </p:nvSpPr>
          <p:spPr>
            <a:xfrm rot="5400000">
              <a:off x="8148444" y="1150753"/>
              <a:ext cx="1163047" cy="28906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C2802E4-219B-4648-86E5-B00362B20236}"/>
              </a:ext>
            </a:extLst>
          </p:cNvPr>
          <p:cNvSpPr txBox="1"/>
          <p:nvPr/>
        </p:nvSpPr>
        <p:spPr>
          <a:xfrm>
            <a:off x="6661252" y="2383633"/>
            <a:ext cx="38170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0"/>
              </a:rPr>
              <a:t>SNR decreases for slow</a:t>
            </a:r>
          </a:p>
          <a:p>
            <a:r>
              <a:rPr lang="en-US" sz="2400" b="1" dirty="0">
                <a:latin typeface="Lucida Bright" panose="02040602050505020304" pitchFamily="18" charset="0"/>
              </a:rPr>
              <a:t>and soft steps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222BD4-586E-A74F-889E-BC2F46CE8737}"/>
              </a:ext>
            </a:extLst>
          </p:cNvPr>
          <p:cNvSpPr txBox="1"/>
          <p:nvPr/>
        </p:nvSpPr>
        <p:spPr>
          <a:xfrm>
            <a:off x="500173" y="1158967"/>
            <a:ext cx="11716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0"/>
              </a:rPr>
              <a:t>Phone/watch IMU senses the sum of </a:t>
            </a:r>
            <a:r>
              <a:rPr lang="en-US" sz="2400" b="1" dirty="0">
                <a:solidFill>
                  <a:srgbClr val="00B050"/>
                </a:solidFill>
                <a:latin typeface="Lucida Bright" panose="02040602050505020304" pitchFamily="18" charset="0"/>
              </a:rPr>
              <a:t>walking signal </a:t>
            </a:r>
            <a:r>
              <a:rPr lang="en-US" sz="2400" b="1" dirty="0">
                <a:latin typeface="Lucida Bright" panose="02040602050505020304" pitchFamily="18" charset="0"/>
              </a:rPr>
              <a:t>+ </a:t>
            </a:r>
            <a:r>
              <a:rPr lang="en-US" sz="2400" b="1" dirty="0">
                <a:solidFill>
                  <a:srgbClr val="FF0000"/>
                </a:solidFill>
                <a:latin typeface="Lucida Bright" panose="02040602050505020304" pitchFamily="18" charset="0"/>
              </a:rPr>
              <a:t>gesture interference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8EA67-0CC7-5D4B-92A5-EDEAF201C111}"/>
              </a:ext>
            </a:extLst>
          </p:cNvPr>
          <p:cNvSpPr/>
          <p:nvPr/>
        </p:nvSpPr>
        <p:spPr>
          <a:xfrm rot="16200000">
            <a:off x="3943679" y="3987554"/>
            <a:ext cx="366950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algn="ctr"/>
            <a:r>
              <a:rPr lang="en-IN" sz="2400" dirty="0">
                <a:latin typeface="Lucida Bright" panose="02040602050505020304" pitchFamily="18" charset="0"/>
              </a:rPr>
              <a:t>SNR (dB)</a:t>
            </a:r>
          </a:p>
        </p:txBody>
      </p:sp>
      <p:pic>
        <p:nvPicPr>
          <p:cNvPr id="32" name="Picture 4" descr="Related image">
            <a:extLst>
              <a:ext uri="{FF2B5EF4-FFF2-40B4-BE49-F238E27FC236}">
                <a16:creationId xmlns:a16="http://schemas.microsoft.com/office/drawing/2014/main" id="{43FB0BCF-E8C1-6743-A706-53F955C556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73" y="2538575"/>
            <a:ext cx="1618705" cy="267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Related image">
            <a:extLst>
              <a:ext uri="{FF2B5EF4-FFF2-40B4-BE49-F238E27FC236}">
                <a16:creationId xmlns:a16="http://schemas.microsoft.com/office/drawing/2014/main" id="{12AB8F70-FFF2-044A-A809-7A451FE05C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39" y="2380064"/>
            <a:ext cx="2478654" cy="383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89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9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D381857D-1880-6B4E-9DA2-A0B9611531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8555417"/>
              </p:ext>
            </p:extLst>
          </p:nvPr>
        </p:nvGraphicFramePr>
        <p:xfrm>
          <a:off x="6416872" y="2517336"/>
          <a:ext cx="5126722" cy="3669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ight Arrow 15">
            <a:extLst>
              <a:ext uri="{FF2B5EF4-FFF2-40B4-BE49-F238E27FC236}">
                <a16:creationId xmlns:a16="http://schemas.microsoft.com/office/drawing/2014/main" id="{6FBD6EB0-43DF-FF49-B3B9-BAE8CA836FCD}"/>
              </a:ext>
            </a:extLst>
          </p:cNvPr>
          <p:cNvSpPr/>
          <p:nvPr/>
        </p:nvSpPr>
        <p:spPr>
          <a:xfrm>
            <a:off x="4295670" y="3048485"/>
            <a:ext cx="1136469" cy="55203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2802E4-219B-4648-86E5-B00362B20236}"/>
              </a:ext>
            </a:extLst>
          </p:cNvPr>
          <p:cNvSpPr txBox="1"/>
          <p:nvPr/>
        </p:nvSpPr>
        <p:spPr>
          <a:xfrm>
            <a:off x="8425724" y="3033526"/>
            <a:ext cx="356379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Lucida Bright" panose="02040602050505020304" pitchFamily="18" charset="0"/>
              </a:rPr>
              <a:t>Step Count error </a:t>
            </a:r>
          </a:p>
          <a:p>
            <a:r>
              <a:rPr lang="en-US" sz="2800" b="1" dirty="0">
                <a:latin typeface="Lucida Bright" panose="02040602050505020304" pitchFamily="18" charset="0"/>
              </a:rPr>
              <a:t>goes up to </a:t>
            </a:r>
            <a:r>
              <a:rPr lang="en-US" sz="5400" b="1" dirty="0">
                <a:solidFill>
                  <a:srgbClr val="C00000"/>
                </a:solidFill>
                <a:latin typeface="Lucida Bright" panose="02040602050505020304" pitchFamily="18" charset="0"/>
              </a:rPr>
              <a:t>90%</a:t>
            </a:r>
            <a:endParaRPr lang="en-US" sz="2000" b="1" dirty="0">
              <a:solidFill>
                <a:srgbClr val="C00000"/>
              </a:solidFill>
              <a:latin typeface="Lucida Bright" panose="020406020505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C228EA-8E89-4F4C-8D57-E914FEA1128A}"/>
              </a:ext>
            </a:extLst>
          </p:cNvPr>
          <p:cNvSpPr/>
          <p:nvPr/>
        </p:nvSpPr>
        <p:spPr>
          <a:xfrm rot="16200000">
            <a:off x="4217601" y="3985995"/>
            <a:ext cx="366950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algn="ctr"/>
            <a:r>
              <a:rPr lang="en-IN" sz="2400" dirty="0">
                <a:latin typeface="Lucida Bright" panose="02040602050505020304" pitchFamily="18" charset="0"/>
              </a:rPr>
              <a:t>Step Accuracy (%)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5C0C8B9-CF57-1048-82F4-4B47DBF5F632}"/>
              </a:ext>
            </a:extLst>
          </p:cNvPr>
          <p:cNvSpPr/>
          <p:nvPr/>
        </p:nvSpPr>
        <p:spPr>
          <a:xfrm>
            <a:off x="741226" y="325788"/>
            <a:ext cx="106731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Net Result across Users, Scenarios …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pic>
        <p:nvPicPr>
          <p:cNvPr id="34" name="Picture 4" descr="Related image">
            <a:extLst>
              <a:ext uri="{FF2B5EF4-FFF2-40B4-BE49-F238E27FC236}">
                <a16:creationId xmlns:a16="http://schemas.microsoft.com/office/drawing/2014/main" id="{1EC7D85F-0018-3641-A2F1-C0BF2C1E8A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21" y="3707081"/>
            <a:ext cx="1079362" cy="178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Related image">
            <a:extLst>
              <a:ext uri="{FF2B5EF4-FFF2-40B4-BE49-F238E27FC236}">
                <a16:creationId xmlns:a16="http://schemas.microsoft.com/office/drawing/2014/main" id="{3B311E7F-92B4-0944-96E1-F35BBC196C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468" y="3798821"/>
            <a:ext cx="1652781" cy="255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100B4B5-6BB3-6A44-8AB1-19C76B807C8F}"/>
              </a:ext>
            </a:extLst>
          </p:cNvPr>
          <p:cNvSpPr txBox="1"/>
          <p:nvPr/>
        </p:nvSpPr>
        <p:spPr>
          <a:xfrm>
            <a:off x="5075678" y="1748691"/>
            <a:ext cx="5305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Lucida Bright" panose="02040602050505020304" pitchFamily="18" charset="0"/>
              </a:rPr>
              <a:t>Error in ideal walk = </a:t>
            </a:r>
            <a:r>
              <a:rPr lang="en-US" sz="3600" b="1" dirty="0">
                <a:solidFill>
                  <a:srgbClr val="00B050"/>
                </a:solidFill>
                <a:latin typeface="Lucida Bright" panose="02040602050505020304" pitchFamily="18" charset="0"/>
              </a:rPr>
              <a:t>3%</a:t>
            </a:r>
            <a:endParaRPr lang="en-US" sz="2000" b="1" dirty="0">
              <a:solidFill>
                <a:srgbClr val="00B050"/>
              </a:solidFill>
              <a:latin typeface="Lucida Bright" panose="02040602050505020304" pitchFamily="18" charset="0"/>
            </a:endParaRPr>
          </a:p>
        </p:txBody>
      </p:sp>
      <p:pic>
        <p:nvPicPr>
          <p:cNvPr id="5124" name="Picture 4" descr="Image result for phone in pocket icon">
            <a:extLst>
              <a:ext uri="{FF2B5EF4-FFF2-40B4-BE49-F238E27FC236}">
                <a16:creationId xmlns:a16="http://schemas.microsoft.com/office/drawing/2014/main" id="{998D2B78-D0AF-4679-8B26-9136ECF2C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304" y="4814716"/>
            <a:ext cx="1049606" cy="184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shaking phone">
            <a:extLst>
              <a:ext uri="{FF2B5EF4-FFF2-40B4-BE49-F238E27FC236}">
                <a16:creationId xmlns:a16="http://schemas.microsoft.com/office/drawing/2014/main" id="{0FB63775-023C-499E-8854-3A0CBB8D1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534" y="2333946"/>
            <a:ext cx="2534965" cy="124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playing with phone in hand">
            <a:extLst>
              <a:ext uri="{FF2B5EF4-FFF2-40B4-BE49-F238E27FC236}">
                <a16:creationId xmlns:a16="http://schemas.microsoft.com/office/drawing/2014/main" id="{0848F6DD-8B4A-4239-B63F-489540FA9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2" y="2083277"/>
            <a:ext cx="1482833" cy="86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DC51FC-E237-406E-8BB8-7AF7B8ED1923}"/>
              </a:ext>
            </a:extLst>
          </p:cNvPr>
          <p:cNvSpPr txBox="1"/>
          <p:nvPr/>
        </p:nvSpPr>
        <p:spPr>
          <a:xfrm>
            <a:off x="8425723" y="2680138"/>
            <a:ext cx="3563797" cy="35067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5954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  <p:bldP spid="16" grpId="0" animBg="1"/>
      <p:bldP spid="31" grpId="0" animBg="1"/>
      <p:bldP spid="37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C15C1BF9-D00B-48F5-82D8-A20DA608FF53}"/>
              </a:ext>
            </a:extLst>
          </p:cNvPr>
          <p:cNvSpPr/>
          <p:nvPr/>
        </p:nvSpPr>
        <p:spPr>
          <a:xfrm>
            <a:off x="741226" y="325788"/>
            <a:ext cx="95558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Slow walk step count is essential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D0EDC1-29E7-41F5-B20C-DAC82F87C4E1}"/>
              </a:ext>
            </a:extLst>
          </p:cNvPr>
          <p:cNvSpPr/>
          <p:nvPr/>
        </p:nvSpPr>
        <p:spPr>
          <a:xfrm>
            <a:off x="476625" y="1592079"/>
            <a:ext cx="109849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IN" sz="2400" b="1" dirty="0">
                <a:latin typeface="Lucida Bright" panose="02040602050505020304" pitchFamily="18" charset="0"/>
              </a:rPr>
              <a:t>Analysis of </a:t>
            </a:r>
            <a:r>
              <a:rPr lang="en-IN" sz="2400" b="1" dirty="0">
                <a:solidFill>
                  <a:srgbClr val="C00000"/>
                </a:solidFill>
                <a:latin typeface="Lucida Bright" panose="02040602050505020304" pitchFamily="18" charset="0"/>
              </a:rPr>
              <a:t>slow walk </a:t>
            </a:r>
            <a:r>
              <a:rPr lang="en-IN" sz="2400" b="1" dirty="0">
                <a:latin typeface="Lucida Bright" panose="02040602050505020304" pitchFamily="18" charset="0"/>
              </a:rPr>
              <a:t>is critical for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Lucida Bright" panose="02040602050505020304" pitchFamily="18" charset="0"/>
              </a:rPr>
              <a:t>old adults and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Lucida Bright" panose="02040602050505020304" pitchFamily="18" charset="0"/>
              </a:rPr>
              <a:t>medical recoveries from joint impairments/fractures…</a:t>
            </a:r>
          </a:p>
          <a:p>
            <a:pPr lvl="2"/>
            <a:endParaRPr lang="en-IN" sz="2400" dirty="0">
              <a:latin typeface="Lucida Bright" panose="02040602050505020304" pitchFamily="18" charset="0"/>
            </a:endParaRPr>
          </a:p>
        </p:txBody>
      </p:sp>
      <p:pic>
        <p:nvPicPr>
          <p:cNvPr id="9" name="Picture 4" descr="Related image">
            <a:extLst>
              <a:ext uri="{FF2B5EF4-FFF2-40B4-BE49-F238E27FC236}">
                <a16:creationId xmlns:a16="http://schemas.microsoft.com/office/drawing/2014/main" id="{9EC619F9-1DF0-460E-8687-CD4EE9ADBE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5" y="3074029"/>
            <a:ext cx="1618705" cy="267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lated image">
            <a:extLst>
              <a:ext uri="{FF2B5EF4-FFF2-40B4-BE49-F238E27FC236}">
                <a16:creationId xmlns:a16="http://schemas.microsoft.com/office/drawing/2014/main" id="{5CCB02CF-3D84-4304-887E-F2D5600EE9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991" y="2915518"/>
            <a:ext cx="2478654" cy="383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96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EC85DB-F27E-49B4-BB4F-3266D05CD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98" y="2814124"/>
            <a:ext cx="4728004" cy="26595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8BE011-F0EC-40E2-B5A6-4331C2DE6ECB}"/>
              </a:ext>
            </a:extLst>
          </p:cNvPr>
          <p:cNvSpPr txBox="1"/>
          <p:nvPr/>
        </p:nvSpPr>
        <p:spPr>
          <a:xfrm>
            <a:off x="278670" y="1359445"/>
            <a:ext cx="11271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N" sz="2400" b="1" dirty="0">
                <a:latin typeface="Lucida Bright" panose="02040602050505020304" pitchFamily="18" charset="0"/>
              </a:rPr>
              <a:t>A very precise </a:t>
            </a:r>
            <a:r>
              <a:rPr lang="en-IN" sz="2400" dirty="0">
                <a:latin typeface="Lucida Bright" panose="02040602050505020304" pitchFamily="18" charset="0"/>
              </a:rPr>
              <a:t>count of </a:t>
            </a:r>
            <a:r>
              <a:rPr lang="en-IN" sz="2400" b="1" dirty="0">
                <a:latin typeface="Lucida Bright" panose="02040602050505020304" pitchFamily="18" charset="0"/>
              </a:rPr>
              <a:t>small step </a:t>
            </a:r>
            <a:r>
              <a:rPr lang="en-IN" sz="2400" dirty="0">
                <a:latin typeface="Lucida Bright" panose="02040602050505020304" pitchFamily="18" charset="0"/>
              </a:rPr>
              <a:t>is crucial for</a:t>
            </a:r>
            <a:r>
              <a:rPr lang="en-IN" sz="2400" b="1" dirty="0">
                <a:latin typeface="Lucida Bright" panose="02040602050505020304" pitchFamily="18" charset="0"/>
              </a:rPr>
              <a:t> augmented reality </a:t>
            </a:r>
            <a:r>
              <a:rPr lang="en-IN" sz="2400" dirty="0">
                <a:latin typeface="Lucida Bright" panose="02040602050505020304" pitchFamily="18" charset="0"/>
              </a:rPr>
              <a:t>applications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0BA060-CB18-4BC1-8147-2EABA9B75A07}"/>
              </a:ext>
            </a:extLst>
          </p:cNvPr>
          <p:cNvSpPr/>
          <p:nvPr/>
        </p:nvSpPr>
        <p:spPr>
          <a:xfrm>
            <a:off x="741226" y="325788"/>
            <a:ext cx="95558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Slow walk step count is essential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591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BC4747-ADD5-504C-8CD2-3A916F6FF4B6}"/>
              </a:ext>
            </a:extLst>
          </p:cNvPr>
          <p:cNvSpPr/>
          <p:nvPr/>
        </p:nvSpPr>
        <p:spPr>
          <a:xfrm>
            <a:off x="1804470" y="2659559"/>
            <a:ext cx="82750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Can we improve step count?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387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FD7FE3-53C3-8B4F-994D-6066CB009662}"/>
              </a:ext>
            </a:extLst>
          </p:cNvPr>
          <p:cNvCxnSpPr/>
          <p:nvPr/>
        </p:nvCxnSpPr>
        <p:spPr>
          <a:xfrm>
            <a:off x="437042" y="3017520"/>
            <a:ext cx="503629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901458A3-591D-8941-B275-DB35197F0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85" y="841497"/>
            <a:ext cx="5398734" cy="539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422F50A-76CA-014A-AC70-A093C157E61A}"/>
              </a:ext>
            </a:extLst>
          </p:cNvPr>
          <p:cNvGrpSpPr/>
          <p:nvPr/>
        </p:nvGrpSpPr>
        <p:grpSpPr>
          <a:xfrm>
            <a:off x="723118" y="3209831"/>
            <a:ext cx="3124996" cy="3030400"/>
            <a:chOff x="3840462" y="2998062"/>
            <a:chExt cx="3124996" cy="3030400"/>
          </a:xfrm>
        </p:grpSpPr>
        <p:pic>
          <p:nvPicPr>
            <p:cNvPr id="6" name="Picture 8" descr="Image result for step counter">
              <a:extLst>
                <a:ext uri="{FF2B5EF4-FFF2-40B4-BE49-F238E27FC236}">
                  <a16:creationId xmlns:a16="http://schemas.microsoft.com/office/drawing/2014/main" id="{C59BEA9E-C891-F741-B9DF-B1056C72F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722" y="3298526"/>
              <a:ext cx="460755" cy="460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mage result for step counter">
              <a:extLst>
                <a:ext uri="{FF2B5EF4-FFF2-40B4-BE49-F238E27FC236}">
                  <a16:creationId xmlns:a16="http://schemas.microsoft.com/office/drawing/2014/main" id="{A66908E4-A75A-9342-8F7C-90BAF8CE4F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090" y="3222219"/>
              <a:ext cx="613368" cy="613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Image result for step count app">
              <a:extLst>
                <a:ext uri="{FF2B5EF4-FFF2-40B4-BE49-F238E27FC236}">
                  <a16:creationId xmlns:a16="http://schemas.microsoft.com/office/drawing/2014/main" id="{15F45860-3B04-5543-9FFC-4065EBBB07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883"/>
            <a:stretch/>
          </p:blipFill>
          <p:spPr bwMode="auto">
            <a:xfrm rot="19107054">
              <a:off x="3840462" y="2998062"/>
              <a:ext cx="524709" cy="1061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Image result for step counter">
              <a:extLst>
                <a:ext uri="{FF2B5EF4-FFF2-40B4-BE49-F238E27FC236}">
                  <a16:creationId xmlns:a16="http://schemas.microsoft.com/office/drawing/2014/main" id="{2BF644C0-C2CA-4345-9711-013DCC787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7709" y="5492989"/>
              <a:ext cx="535473" cy="53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8B3B78B-E780-C542-B3EA-EDA1793D1305}"/>
              </a:ext>
            </a:extLst>
          </p:cNvPr>
          <p:cNvSpPr/>
          <p:nvPr/>
        </p:nvSpPr>
        <p:spPr>
          <a:xfrm>
            <a:off x="741226" y="325788"/>
            <a:ext cx="44214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Observation …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966B73-A86F-3045-BF02-511E845DAF25}"/>
              </a:ext>
            </a:extLst>
          </p:cNvPr>
          <p:cNvSpPr txBox="1"/>
          <p:nvPr/>
        </p:nvSpPr>
        <p:spPr>
          <a:xfrm>
            <a:off x="4364048" y="3079242"/>
            <a:ext cx="1680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Lower body</a:t>
            </a:r>
          </a:p>
        </p:txBody>
      </p:sp>
    </p:spTree>
    <p:extLst>
      <p:ext uri="{BB962C8B-B14F-4D97-AF65-F5344CB8AC3E}">
        <p14:creationId xmlns:p14="http://schemas.microsoft.com/office/powerpoint/2010/main" val="593055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FD7FE3-53C3-8B4F-994D-6066CB009662}"/>
              </a:ext>
            </a:extLst>
          </p:cNvPr>
          <p:cNvCxnSpPr/>
          <p:nvPr/>
        </p:nvCxnSpPr>
        <p:spPr>
          <a:xfrm>
            <a:off x="437042" y="3017520"/>
            <a:ext cx="503629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901458A3-591D-8941-B275-DB35197F0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85" y="841497"/>
            <a:ext cx="5398734" cy="539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422F50A-76CA-014A-AC70-A093C157E61A}"/>
              </a:ext>
            </a:extLst>
          </p:cNvPr>
          <p:cNvGrpSpPr/>
          <p:nvPr/>
        </p:nvGrpSpPr>
        <p:grpSpPr>
          <a:xfrm>
            <a:off x="723118" y="3209831"/>
            <a:ext cx="3124996" cy="3030400"/>
            <a:chOff x="3840462" y="2998062"/>
            <a:chExt cx="3124996" cy="3030400"/>
          </a:xfrm>
        </p:grpSpPr>
        <p:pic>
          <p:nvPicPr>
            <p:cNvPr id="6" name="Picture 8" descr="Image result for step counter">
              <a:extLst>
                <a:ext uri="{FF2B5EF4-FFF2-40B4-BE49-F238E27FC236}">
                  <a16:creationId xmlns:a16="http://schemas.microsoft.com/office/drawing/2014/main" id="{C59BEA9E-C891-F741-B9DF-B1056C72F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722" y="3298526"/>
              <a:ext cx="460755" cy="460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mage result for step counter">
              <a:extLst>
                <a:ext uri="{FF2B5EF4-FFF2-40B4-BE49-F238E27FC236}">
                  <a16:creationId xmlns:a16="http://schemas.microsoft.com/office/drawing/2014/main" id="{A66908E4-A75A-9342-8F7C-90BAF8CE4F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090" y="3222219"/>
              <a:ext cx="613368" cy="613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Image result for step count app">
              <a:extLst>
                <a:ext uri="{FF2B5EF4-FFF2-40B4-BE49-F238E27FC236}">
                  <a16:creationId xmlns:a16="http://schemas.microsoft.com/office/drawing/2014/main" id="{15F45860-3B04-5543-9FFC-4065EBBB07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883"/>
            <a:stretch/>
          </p:blipFill>
          <p:spPr bwMode="auto">
            <a:xfrm rot="19107054">
              <a:off x="3840462" y="2998062"/>
              <a:ext cx="524709" cy="1061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Image result for step counter">
              <a:extLst>
                <a:ext uri="{FF2B5EF4-FFF2-40B4-BE49-F238E27FC236}">
                  <a16:creationId xmlns:a16="http://schemas.microsoft.com/office/drawing/2014/main" id="{2BF644C0-C2CA-4345-9711-013DCC787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7709" y="5492989"/>
              <a:ext cx="535473" cy="53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8B3B78B-E780-C542-B3EA-EDA1793D1305}"/>
              </a:ext>
            </a:extLst>
          </p:cNvPr>
          <p:cNvSpPr/>
          <p:nvPr/>
        </p:nvSpPr>
        <p:spPr>
          <a:xfrm>
            <a:off x="741226" y="325788"/>
            <a:ext cx="44214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Observation …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966B73-A86F-3045-BF02-511E845DAF25}"/>
              </a:ext>
            </a:extLst>
          </p:cNvPr>
          <p:cNvSpPr txBox="1"/>
          <p:nvPr/>
        </p:nvSpPr>
        <p:spPr>
          <a:xfrm>
            <a:off x="4364048" y="3079242"/>
            <a:ext cx="1680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Lower body</a:t>
            </a:r>
          </a:p>
        </p:txBody>
      </p:sp>
      <p:pic>
        <p:nvPicPr>
          <p:cNvPr id="14" name="Picture 4" descr="A picture containing earphone&#10;&#10;Description generated with high confidence">
            <a:extLst>
              <a:ext uri="{FF2B5EF4-FFF2-40B4-BE49-F238E27FC236}">
                <a16:creationId xmlns:a16="http://schemas.microsoft.com/office/drawing/2014/main" id="{DBA39F00-8860-442E-B76B-92BCC73D19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8772881" y="1222294"/>
            <a:ext cx="743555" cy="838192"/>
          </a:xfrm>
          <a:prstGeom prst="rect">
            <a:avLst/>
          </a:prstGeom>
          <a:effectLst/>
        </p:spPr>
      </p:pic>
      <p:pic>
        <p:nvPicPr>
          <p:cNvPr id="15" name="Picture 2" descr="Image result for earbud icon">
            <a:extLst>
              <a:ext uri="{FF2B5EF4-FFF2-40B4-BE49-F238E27FC236}">
                <a16:creationId xmlns:a16="http://schemas.microsoft.com/office/drawing/2014/main" id="{EE2D9AB6-F6A4-4033-ACA5-2C76EAB98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803" y="1095229"/>
            <a:ext cx="837602" cy="83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mage result for earbud icon">
            <a:extLst>
              <a:ext uri="{FF2B5EF4-FFF2-40B4-BE49-F238E27FC236}">
                <a16:creationId xmlns:a16="http://schemas.microsoft.com/office/drawing/2014/main" id="{481E087A-A5D3-40E0-9280-91D825FD0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932" y="1104667"/>
            <a:ext cx="850071" cy="85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Image result for ear wearable icon">
            <a:extLst>
              <a:ext uri="{FF2B5EF4-FFF2-40B4-BE49-F238E27FC236}">
                <a16:creationId xmlns:a16="http://schemas.microsoft.com/office/drawing/2014/main" id="{131AC639-C126-4728-ADFC-63E618FFB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508" y="1327452"/>
            <a:ext cx="627286" cy="62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ESENSE EARBUD">
            <a:extLst>
              <a:ext uri="{FF2B5EF4-FFF2-40B4-BE49-F238E27FC236}">
                <a16:creationId xmlns:a16="http://schemas.microsoft.com/office/drawing/2014/main" id="{6B9183BA-017F-41E6-9F68-EEB07513D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4" t="6251" r="35778" b="54792"/>
          <a:stretch/>
        </p:blipFill>
        <p:spPr bwMode="auto">
          <a:xfrm>
            <a:off x="7341953" y="1222294"/>
            <a:ext cx="707782" cy="83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6FC382-FD0E-40E9-ABF3-98D19A72DF32}"/>
              </a:ext>
            </a:extLst>
          </p:cNvPr>
          <p:cNvSpPr txBox="1"/>
          <p:nvPr/>
        </p:nvSpPr>
        <p:spPr>
          <a:xfrm>
            <a:off x="6096001" y="2803564"/>
            <a:ext cx="6096000" cy="250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rgbClr val="000000"/>
                </a:solidFill>
                <a:latin typeface="Lucida Bright" panose="02040602050505020304" pitchFamily="18" charset="0"/>
              </a:rPr>
              <a:t>Introduction of earbuds with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sensing</a:t>
            </a:r>
            <a:r>
              <a:rPr lang="en-US" sz="2400" dirty="0">
                <a:solidFill>
                  <a:srgbClr val="000000"/>
                </a:solidFill>
                <a:latin typeface="Lucida Bright" panose="02040602050505020304" pitchFamily="18" charset="0"/>
              </a:rPr>
              <a:t> and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computing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 </a:t>
            </a:r>
            <a:r>
              <a:rPr lang="en-US" sz="2400" dirty="0">
                <a:latin typeface="Lucida Bright" panose="02040602050505020304" pitchFamily="18" charset="0"/>
              </a:rPr>
              <a:t>capabilities, like</a:t>
            </a:r>
            <a:r>
              <a:rPr lang="en-US" sz="2800" dirty="0">
                <a:latin typeface="Lucida Bright" panose="020406020505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Esense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.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accent1">
                  <a:lumMod val="50000"/>
                </a:schemeClr>
              </a:solidFill>
              <a:latin typeface="Lucida Bright" panose="02040602050505020304" pitchFamily="18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chemeClr val="accent1">
                  <a:lumMod val="50000"/>
                </a:schemeClr>
              </a:solidFill>
              <a:latin typeface="Lucida Bright" panose="02040602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0018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FD7FE3-53C3-8B4F-994D-6066CB009662}"/>
              </a:ext>
            </a:extLst>
          </p:cNvPr>
          <p:cNvCxnSpPr/>
          <p:nvPr/>
        </p:nvCxnSpPr>
        <p:spPr>
          <a:xfrm>
            <a:off x="437042" y="3017520"/>
            <a:ext cx="503629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901458A3-591D-8941-B275-DB35197F0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85" y="841497"/>
            <a:ext cx="5398734" cy="539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422F50A-76CA-014A-AC70-A093C157E61A}"/>
              </a:ext>
            </a:extLst>
          </p:cNvPr>
          <p:cNvGrpSpPr/>
          <p:nvPr/>
        </p:nvGrpSpPr>
        <p:grpSpPr>
          <a:xfrm>
            <a:off x="723118" y="3209831"/>
            <a:ext cx="3124996" cy="3030400"/>
            <a:chOff x="3840462" y="2998062"/>
            <a:chExt cx="3124996" cy="3030400"/>
          </a:xfrm>
        </p:grpSpPr>
        <p:pic>
          <p:nvPicPr>
            <p:cNvPr id="6" name="Picture 8" descr="Image result for step counter">
              <a:extLst>
                <a:ext uri="{FF2B5EF4-FFF2-40B4-BE49-F238E27FC236}">
                  <a16:creationId xmlns:a16="http://schemas.microsoft.com/office/drawing/2014/main" id="{C59BEA9E-C891-F741-B9DF-B1056C72F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722" y="3298526"/>
              <a:ext cx="460755" cy="460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mage result for step counter">
              <a:extLst>
                <a:ext uri="{FF2B5EF4-FFF2-40B4-BE49-F238E27FC236}">
                  <a16:creationId xmlns:a16="http://schemas.microsoft.com/office/drawing/2014/main" id="{A66908E4-A75A-9342-8F7C-90BAF8CE4F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090" y="3222219"/>
              <a:ext cx="613368" cy="613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Image result for step count app">
              <a:extLst>
                <a:ext uri="{FF2B5EF4-FFF2-40B4-BE49-F238E27FC236}">
                  <a16:creationId xmlns:a16="http://schemas.microsoft.com/office/drawing/2014/main" id="{15F45860-3B04-5543-9FFC-4065EBBB07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883"/>
            <a:stretch/>
          </p:blipFill>
          <p:spPr bwMode="auto">
            <a:xfrm rot="19107054">
              <a:off x="3840462" y="2998062"/>
              <a:ext cx="524709" cy="1061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Image result for step counter">
              <a:extLst>
                <a:ext uri="{FF2B5EF4-FFF2-40B4-BE49-F238E27FC236}">
                  <a16:creationId xmlns:a16="http://schemas.microsoft.com/office/drawing/2014/main" id="{2BF644C0-C2CA-4345-9711-013DCC787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7709" y="5492989"/>
              <a:ext cx="535473" cy="53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8B3B78B-E780-C542-B3EA-EDA1793D1305}"/>
              </a:ext>
            </a:extLst>
          </p:cNvPr>
          <p:cNvSpPr/>
          <p:nvPr/>
        </p:nvSpPr>
        <p:spPr>
          <a:xfrm>
            <a:off x="741226" y="325788"/>
            <a:ext cx="97129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Can we leverage IMU in earables?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pic>
        <p:nvPicPr>
          <p:cNvPr id="14" name="Picture 2" descr="Image result for ESENSE EARBUD">
            <a:extLst>
              <a:ext uri="{FF2B5EF4-FFF2-40B4-BE49-F238E27FC236}">
                <a16:creationId xmlns:a16="http://schemas.microsoft.com/office/drawing/2014/main" id="{94F26F44-F909-5A4D-9E90-52B6A271D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4" t="6251" r="35778" b="54792"/>
          <a:stretch/>
        </p:blipFill>
        <p:spPr bwMode="auto">
          <a:xfrm flipH="1">
            <a:off x="2500750" y="1225547"/>
            <a:ext cx="733996" cy="72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87CC65-3AFA-7546-9E27-B1F45726BF04}"/>
              </a:ext>
            </a:extLst>
          </p:cNvPr>
          <p:cNvSpPr txBox="1"/>
          <p:nvPr/>
        </p:nvSpPr>
        <p:spPr>
          <a:xfrm>
            <a:off x="4364048" y="3079242"/>
            <a:ext cx="1680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Lower body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F898DB-0D81-4203-AAF9-F4D29D510652}"/>
              </a:ext>
            </a:extLst>
          </p:cNvPr>
          <p:cNvCxnSpPr>
            <a:cxnSpLocks/>
          </p:cNvCxnSpPr>
          <p:nvPr/>
        </p:nvCxnSpPr>
        <p:spPr>
          <a:xfrm>
            <a:off x="2341865" y="1410346"/>
            <a:ext cx="6666885" cy="2999349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BC3F06-6A83-46E8-ACD2-D89C4748D4A6}"/>
              </a:ext>
            </a:extLst>
          </p:cNvPr>
          <p:cNvCxnSpPr>
            <a:cxnSpLocks/>
          </p:cNvCxnSpPr>
          <p:nvPr/>
        </p:nvCxnSpPr>
        <p:spPr>
          <a:xfrm>
            <a:off x="2341865" y="1410346"/>
            <a:ext cx="6570224" cy="505996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A0F18D-B608-4500-9A1A-92749C283CEB}"/>
              </a:ext>
            </a:extLst>
          </p:cNvPr>
          <p:cNvGrpSpPr/>
          <p:nvPr/>
        </p:nvGrpSpPr>
        <p:grpSpPr>
          <a:xfrm>
            <a:off x="7840176" y="1708516"/>
            <a:ext cx="2689454" cy="2829109"/>
            <a:chOff x="4441783" y="896156"/>
            <a:chExt cx="2689454" cy="282910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969EF43-4E6D-43DF-A725-5773F9258EE6}"/>
                </a:ext>
              </a:extLst>
            </p:cNvPr>
            <p:cNvGrpSpPr/>
            <p:nvPr/>
          </p:nvGrpSpPr>
          <p:grpSpPr>
            <a:xfrm>
              <a:off x="4441783" y="896156"/>
              <a:ext cx="2689454" cy="2829109"/>
              <a:chOff x="4866368" y="2681978"/>
              <a:chExt cx="1923661" cy="1923661"/>
            </a:xfrm>
          </p:grpSpPr>
          <p:pic>
            <p:nvPicPr>
              <p:cNvPr id="21" name="Picture 2" descr="Image result for ESENSE EARBUD">
                <a:extLst>
                  <a:ext uri="{FF2B5EF4-FFF2-40B4-BE49-F238E27FC236}">
                    <a16:creationId xmlns:a16="http://schemas.microsoft.com/office/drawing/2014/main" id="{FC8B418D-2200-474E-B6EB-368A287C24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594" t="6251" r="35778" b="54792"/>
              <a:stretch/>
            </p:blipFill>
            <p:spPr bwMode="auto">
              <a:xfrm>
                <a:off x="4866368" y="3464709"/>
                <a:ext cx="835835" cy="9403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0" descr="Image result for ear icon">
                <a:extLst>
                  <a:ext uri="{FF2B5EF4-FFF2-40B4-BE49-F238E27FC236}">
                    <a16:creationId xmlns:a16="http://schemas.microsoft.com/office/drawing/2014/main" id="{AB9C5A8B-4C55-4467-B457-616DC48C8D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6368" y="2681978"/>
                <a:ext cx="1923661" cy="19236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2" descr="Image result for imu icon transparent">
                <a:extLst>
                  <a:ext uri="{FF2B5EF4-FFF2-40B4-BE49-F238E27FC236}">
                    <a16:creationId xmlns:a16="http://schemas.microsoft.com/office/drawing/2014/main" id="{52167285-E675-46CA-8E12-96A7032426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416005">
                <a:off x="6434885" y="2783247"/>
                <a:ext cx="339976" cy="339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4" descr="Image result for 3 axis  icon">
              <a:extLst>
                <a:ext uri="{FF2B5EF4-FFF2-40B4-BE49-F238E27FC236}">
                  <a16:creationId xmlns:a16="http://schemas.microsoft.com/office/drawing/2014/main" id="{D47E7C8D-BC9A-4B2F-A38E-50291B8B6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5731" y="2034541"/>
              <a:ext cx="435506" cy="435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BLE icon">
              <a:extLst>
                <a:ext uri="{FF2B5EF4-FFF2-40B4-BE49-F238E27FC236}">
                  <a16:creationId xmlns:a16="http://schemas.microsoft.com/office/drawing/2014/main" id="{E443A377-8414-40D0-A2A6-B541E042CA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5425" y="2960485"/>
              <a:ext cx="233893" cy="375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2536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FD7FE3-53C3-8B4F-994D-6066CB009662}"/>
              </a:ext>
            </a:extLst>
          </p:cNvPr>
          <p:cNvCxnSpPr>
            <a:cxnSpLocks/>
          </p:cNvCxnSpPr>
          <p:nvPr/>
        </p:nvCxnSpPr>
        <p:spPr>
          <a:xfrm>
            <a:off x="437042" y="3017520"/>
            <a:ext cx="341107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901458A3-591D-8941-B275-DB35197F0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85" y="841497"/>
            <a:ext cx="5398734" cy="539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422F50A-76CA-014A-AC70-A093C157E61A}"/>
              </a:ext>
            </a:extLst>
          </p:cNvPr>
          <p:cNvGrpSpPr/>
          <p:nvPr/>
        </p:nvGrpSpPr>
        <p:grpSpPr>
          <a:xfrm>
            <a:off x="723118" y="3209831"/>
            <a:ext cx="3124996" cy="3030400"/>
            <a:chOff x="3840462" y="2998062"/>
            <a:chExt cx="3124996" cy="3030400"/>
          </a:xfrm>
        </p:grpSpPr>
        <p:pic>
          <p:nvPicPr>
            <p:cNvPr id="6" name="Picture 8" descr="Image result for step counter">
              <a:extLst>
                <a:ext uri="{FF2B5EF4-FFF2-40B4-BE49-F238E27FC236}">
                  <a16:creationId xmlns:a16="http://schemas.microsoft.com/office/drawing/2014/main" id="{C59BEA9E-C891-F741-B9DF-B1056C72F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722" y="3298526"/>
              <a:ext cx="460755" cy="460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mage result for step counter">
              <a:extLst>
                <a:ext uri="{FF2B5EF4-FFF2-40B4-BE49-F238E27FC236}">
                  <a16:creationId xmlns:a16="http://schemas.microsoft.com/office/drawing/2014/main" id="{A66908E4-A75A-9342-8F7C-90BAF8CE4F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090" y="3222219"/>
              <a:ext cx="613368" cy="613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Image result for step count app">
              <a:extLst>
                <a:ext uri="{FF2B5EF4-FFF2-40B4-BE49-F238E27FC236}">
                  <a16:creationId xmlns:a16="http://schemas.microsoft.com/office/drawing/2014/main" id="{15F45860-3B04-5543-9FFC-4065EBBB07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883"/>
            <a:stretch/>
          </p:blipFill>
          <p:spPr bwMode="auto">
            <a:xfrm rot="19107054">
              <a:off x="3840462" y="2998062"/>
              <a:ext cx="524709" cy="1061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Image result for step counter">
              <a:extLst>
                <a:ext uri="{FF2B5EF4-FFF2-40B4-BE49-F238E27FC236}">
                  <a16:creationId xmlns:a16="http://schemas.microsoft.com/office/drawing/2014/main" id="{2BF644C0-C2CA-4345-9711-013DCC787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7709" y="5492989"/>
              <a:ext cx="535473" cy="53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8B3B78B-E780-C542-B3EA-EDA1793D1305}"/>
              </a:ext>
            </a:extLst>
          </p:cNvPr>
          <p:cNvSpPr/>
          <p:nvPr/>
        </p:nvSpPr>
        <p:spPr>
          <a:xfrm>
            <a:off x="741226" y="325788"/>
            <a:ext cx="101072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Key Opportunity: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Body is a “Filter”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pic>
        <p:nvPicPr>
          <p:cNvPr id="14" name="Picture 2" descr="Image result for ESENSE EARBUD">
            <a:extLst>
              <a:ext uri="{FF2B5EF4-FFF2-40B4-BE49-F238E27FC236}">
                <a16:creationId xmlns:a16="http://schemas.microsoft.com/office/drawing/2014/main" id="{94F26F44-F909-5A4D-9E90-52B6A271D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4" t="6251" r="35778" b="54792"/>
          <a:stretch/>
        </p:blipFill>
        <p:spPr bwMode="auto">
          <a:xfrm flipH="1">
            <a:off x="2500750" y="1225547"/>
            <a:ext cx="733996" cy="72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8DF089-00AD-FD4B-977C-9B2008BE58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3664" y="1511627"/>
            <a:ext cx="9420447" cy="4193131"/>
          </a:xfrm>
          <a:prstGeom prst="rect">
            <a:avLst/>
          </a:prstGeom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F41C138E-3642-F443-8ADD-6D63DE44A032}"/>
              </a:ext>
            </a:extLst>
          </p:cNvPr>
          <p:cNvSpPr/>
          <p:nvPr/>
        </p:nvSpPr>
        <p:spPr>
          <a:xfrm>
            <a:off x="3331029" y="1449977"/>
            <a:ext cx="1567542" cy="653143"/>
          </a:xfrm>
          <a:custGeom>
            <a:avLst/>
            <a:gdLst>
              <a:gd name="connsiteX0" fmla="*/ 0 w 1567542"/>
              <a:gd name="connsiteY0" fmla="*/ 0 h 653143"/>
              <a:gd name="connsiteX1" fmla="*/ 705394 w 1567542"/>
              <a:gd name="connsiteY1" fmla="*/ 418012 h 653143"/>
              <a:gd name="connsiteX2" fmla="*/ 1567542 w 1567542"/>
              <a:gd name="connsiteY2" fmla="*/ 653143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7542" h="653143">
                <a:moveTo>
                  <a:pt x="0" y="0"/>
                </a:moveTo>
                <a:cubicBezTo>
                  <a:pt x="222068" y="154577"/>
                  <a:pt x="444137" y="309155"/>
                  <a:pt x="705394" y="418012"/>
                </a:cubicBezTo>
                <a:cubicBezTo>
                  <a:pt x="966651" y="526869"/>
                  <a:pt x="1267096" y="590006"/>
                  <a:pt x="1567542" y="653143"/>
                </a:cubicBezTo>
              </a:path>
            </a:pathLst>
          </a:custGeom>
          <a:noFill/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31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FD7FE3-53C3-8B4F-994D-6066CB009662}"/>
              </a:ext>
            </a:extLst>
          </p:cNvPr>
          <p:cNvCxnSpPr>
            <a:cxnSpLocks/>
          </p:cNvCxnSpPr>
          <p:nvPr/>
        </p:nvCxnSpPr>
        <p:spPr>
          <a:xfrm>
            <a:off x="437042" y="3017520"/>
            <a:ext cx="341107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901458A3-591D-8941-B275-DB35197F0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85" y="841497"/>
            <a:ext cx="5398734" cy="539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422F50A-76CA-014A-AC70-A093C157E61A}"/>
              </a:ext>
            </a:extLst>
          </p:cNvPr>
          <p:cNvGrpSpPr/>
          <p:nvPr/>
        </p:nvGrpSpPr>
        <p:grpSpPr>
          <a:xfrm>
            <a:off x="723118" y="3209831"/>
            <a:ext cx="3124996" cy="3030400"/>
            <a:chOff x="3840462" y="2998062"/>
            <a:chExt cx="3124996" cy="3030400"/>
          </a:xfrm>
        </p:grpSpPr>
        <p:pic>
          <p:nvPicPr>
            <p:cNvPr id="6" name="Picture 8" descr="Image result for step counter">
              <a:extLst>
                <a:ext uri="{FF2B5EF4-FFF2-40B4-BE49-F238E27FC236}">
                  <a16:creationId xmlns:a16="http://schemas.microsoft.com/office/drawing/2014/main" id="{C59BEA9E-C891-F741-B9DF-B1056C72F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722" y="3298526"/>
              <a:ext cx="460755" cy="460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mage result for step counter">
              <a:extLst>
                <a:ext uri="{FF2B5EF4-FFF2-40B4-BE49-F238E27FC236}">
                  <a16:creationId xmlns:a16="http://schemas.microsoft.com/office/drawing/2014/main" id="{A66908E4-A75A-9342-8F7C-90BAF8CE4F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090" y="3222219"/>
              <a:ext cx="613368" cy="613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Image result for step count app">
              <a:extLst>
                <a:ext uri="{FF2B5EF4-FFF2-40B4-BE49-F238E27FC236}">
                  <a16:creationId xmlns:a16="http://schemas.microsoft.com/office/drawing/2014/main" id="{15F45860-3B04-5543-9FFC-4065EBBB07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883"/>
            <a:stretch/>
          </p:blipFill>
          <p:spPr bwMode="auto">
            <a:xfrm rot="19107054">
              <a:off x="3840462" y="2998062"/>
              <a:ext cx="524709" cy="1061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Image result for step counter">
              <a:extLst>
                <a:ext uri="{FF2B5EF4-FFF2-40B4-BE49-F238E27FC236}">
                  <a16:creationId xmlns:a16="http://schemas.microsoft.com/office/drawing/2014/main" id="{2BF644C0-C2CA-4345-9711-013DCC787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7709" y="5492989"/>
              <a:ext cx="535473" cy="53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8B3B78B-E780-C542-B3EA-EDA1793D1305}"/>
              </a:ext>
            </a:extLst>
          </p:cNvPr>
          <p:cNvSpPr/>
          <p:nvPr/>
        </p:nvSpPr>
        <p:spPr>
          <a:xfrm>
            <a:off x="741226" y="325788"/>
            <a:ext cx="101072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Key Opportunity: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Body is a “Filter”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pic>
        <p:nvPicPr>
          <p:cNvPr id="14" name="Picture 2" descr="Image result for ESENSE EARBUD">
            <a:extLst>
              <a:ext uri="{FF2B5EF4-FFF2-40B4-BE49-F238E27FC236}">
                <a16:creationId xmlns:a16="http://schemas.microsoft.com/office/drawing/2014/main" id="{94F26F44-F909-5A4D-9E90-52B6A271D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4" t="6251" r="35778" b="54792"/>
          <a:stretch/>
        </p:blipFill>
        <p:spPr bwMode="auto">
          <a:xfrm flipH="1">
            <a:off x="2500750" y="1225547"/>
            <a:ext cx="733996" cy="72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8DF089-00AD-FD4B-977C-9B2008BE58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3664" y="1511627"/>
            <a:ext cx="9420447" cy="4193131"/>
          </a:xfrm>
          <a:prstGeom prst="rect">
            <a:avLst/>
          </a:prstGeom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F41C138E-3642-F443-8ADD-6D63DE44A032}"/>
              </a:ext>
            </a:extLst>
          </p:cNvPr>
          <p:cNvSpPr/>
          <p:nvPr/>
        </p:nvSpPr>
        <p:spPr>
          <a:xfrm>
            <a:off x="3331029" y="1449977"/>
            <a:ext cx="1567542" cy="653143"/>
          </a:xfrm>
          <a:custGeom>
            <a:avLst/>
            <a:gdLst>
              <a:gd name="connsiteX0" fmla="*/ 0 w 1567542"/>
              <a:gd name="connsiteY0" fmla="*/ 0 h 653143"/>
              <a:gd name="connsiteX1" fmla="*/ 705394 w 1567542"/>
              <a:gd name="connsiteY1" fmla="*/ 418012 h 653143"/>
              <a:gd name="connsiteX2" fmla="*/ 1567542 w 1567542"/>
              <a:gd name="connsiteY2" fmla="*/ 653143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7542" h="653143">
                <a:moveTo>
                  <a:pt x="0" y="0"/>
                </a:moveTo>
                <a:cubicBezTo>
                  <a:pt x="222068" y="154577"/>
                  <a:pt x="444137" y="309155"/>
                  <a:pt x="705394" y="418012"/>
                </a:cubicBezTo>
                <a:cubicBezTo>
                  <a:pt x="966651" y="526869"/>
                  <a:pt x="1267096" y="590006"/>
                  <a:pt x="1567542" y="653143"/>
                </a:cubicBezTo>
              </a:path>
            </a:pathLst>
          </a:custGeom>
          <a:noFill/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414E39-DCC6-E34F-87E0-D509C6A61B3D}"/>
              </a:ext>
            </a:extLst>
          </p:cNvPr>
          <p:cNvSpPr/>
          <p:nvPr/>
        </p:nvSpPr>
        <p:spPr>
          <a:xfrm>
            <a:off x="-134983" y="5581576"/>
            <a:ext cx="12461966" cy="13173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Lucida Bright" panose="02040602050505020304" pitchFamily="18" charset="0"/>
              </a:rPr>
              <a:t>Interference from arms, legs, device </a:t>
            </a:r>
            <a:r>
              <a:rPr lang="en-US" sz="3600" b="1" dirty="0">
                <a:solidFill>
                  <a:schemeClr val="tx1"/>
                </a:solidFill>
                <a:latin typeface="Lucida Bright" panose="02040602050505020304" pitchFamily="18" charset="0"/>
              </a:rPr>
              <a:t>filtered</a:t>
            </a:r>
            <a:r>
              <a:rPr lang="en-US" sz="3600" dirty="0">
                <a:solidFill>
                  <a:schemeClr val="tx1"/>
                </a:solidFill>
                <a:latin typeface="Lucida Bright" panose="02040602050505020304" pitchFamily="18" charset="0"/>
              </a:rPr>
              <a:t> by the time signal propagates up to the ear …</a:t>
            </a:r>
          </a:p>
        </p:txBody>
      </p:sp>
    </p:spTree>
    <p:extLst>
      <p:ext uri="{BB962C8B-B14F-4D97-AF65-F5344CB8AC3E}">
        <p14:creationId xmlns:p14="http://schemas.microsoft.com/office/powerpoint/2010/main" val="1584942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4EFD368-AF27-4C76-AC78-23D12849E559}"/>
              </a:ext>
            </a:extLst>
          </p:cNvPr>
          <p:cNvSpPr/>
          <p:nvPr/>
        </p:nvSpPr>
        <p:spPr>
          <a:xfrm>
            <a:off x="741226" y="325788"/>
            <a:ext cx="65357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Step Counter (History)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11D889-06B9-436C-B040-7D6FE6E53B70}"/>
              </a:ext>
            </a:extLst>
          </p:cNvPr>
          <p:cNvSpPr txBox="1">
            <a:spLocks/>
          </p:cNvSpPr>
          <p:nvPr/>
        </p:nvSpPr>
        <p:spPr>
          <a:xfrm>
            <a:off x="5603" y="4757975"/>
            <a:ext cx="11865346" cy="17268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pic>
        <p:nvPicPr>
          <p:cNvPr id="19458" name="Picture 2" descr="https://miro.medium.com/max/390/1*sd4q_DU1TzsIQg_yS9ZlyQ.jpeg">
            <a:extLst>
              <a:ext uri="{FF2B5EF4-FFF2-40B4-BE49-F238E27FC236}">
                <a16:creationId xmlns:a16="http://schemas.microsoft.com/office/drawing/2014/main" id="{BA60ED7C-D6F3-454A-833B-52ABCC937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16" y="3874261"/>
            <a:ext cx="5032803" cy="290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miro.medium.com/max/400/1*L-Ei3yS1mNRdjSf5ijxJcQ.jpeg">
            <a:extLst>
              <a:ext uri="{FF2B5EF4-FFF2-40B4-BE49-F238E27FC236}">
                <a16:creationId xmlns:a16="http://schemas.microsoft.com/office/drawing/2014/main" id="{7DAE98EA-A6F4-44F8-8BCD-4582C84FF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276" y="3874261"/>
            <a:ext cx="2739189" cy="290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miro.medium.com/max/141/1*w6mNAIUKEsIgjaPSRRwItg.jpeg">
            <a:extLst>
              <a:ext uri="{FF2B5EF4-FFF2-40B4-BE49-F238E27FC236}">
                <a16:creationId xmlns:a16="http://schemas.microsoft.com/office/drawing/2014/main" id="{F0ABD59B-1152-4154-902A-82A3E2013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391" y="3874261"/>
            <a:ext cx="1924191" cy="286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0D023D-5F61-7445-9056-8C860C05D0B2}"/>
              </a:ext>
            </a:extLst>
          </p:cNvPr>
          <p:cNvSpPr txBox="1"/>
          <p:nvPr/>
        </p:nvSpPr>
        <p:spPr>
          <a:xfrm>
            <a:off x="796834" y="1293221"/>
            <a:ext cx="9297738" cy="2211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Lucida Bright" panose="02040602050505020304" pitchFamily="18" charset="0"/>
              </a:rPr>
              <a:t>Counts the number of steps a human has walked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ucida Bright" panose="02040602050505020304" pitchFamily="18" charset="0"/>
              </a:rPr>
              <a:t>A valuable human-sensing primitive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N" b="1" dirty="0">
                <a:solidFill>
                  <a:srgbClr val="C00000"/>
                </a:solidFill>
                <a:latin typeface="Lucida Bright" panose="02040602050505020304" pitchFamily="18" charset="0"/>
              </a:rPr>
              <a:t>15th century:</a:t>
            </a:r>
            <a:r>
              <a:rPr lang="en-IN" dirty="0">
                <a:latin typeface="Lucida Bright" panose="02040602050505020304" pitchFamily="18" charset="0"/>
              </a:rPr>
              <a:t> Leonardo Da Vinci, Roman soldier’s walking distance.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N" b="1" dirty="0">
                <a:solidFill>
                  <a:srgbClr val="C00000"/>
                </a:solidFill>
                <a:latin typeface="Lucida Bright" panose="02040602050505020304" pitchFamily="18" charset="0"/>
              </a:rPr>
              <a:t>1780:</a:t>
            </a:r>
            <a:r>
              <a:rPr lang="en-IN" dirty="0">
                <a:latin typeface="Lucida Bright" panose="02040602050505020304" pitchFamily="18" charset="0"/>
              </a:rPr>
              <a:t> Swiss watchmaker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N" b="1" dirty="0">
                <a:solidFill>
                  <a:srgbClr val="C00000"/>
                </a:solidFill>
                <a:latin typeface="Lucida Bright" panose="02040602050505020304" pitchFamily="18" charset="0"/>
              </a:rPr>
              <a:t>1985:</a:t>
            </a:r>
            <a:r>
              <a:rPr lang="en-IN" i="1" dirty="0">
                <a:latin typeface="Lucida Bright" panose="02040602050505020304" pitchFamily="18" charset="0"/>
              </a:rPr>
              <a:t> </a:t>
            </a:r>
            <a:r>
              <a:rPr lang="en-IN" dirty="0">
                <a:latin typeface="Lucida Bright" panose="02040602050505020304" pitchFamily="18" charset="0"/>
              </a:rPr>
              <a:t>Y. </a:t>
            </a:r>
            <a:r>
              <a:rPr lang="en-IN" dirty="0" err="1">
                <a:latin typeface="Lucida Bright" panose="02040602050505020304" pitchFamily="18" charset="0"/>
              </a:rPr>
              <a:t>Hatano</a:t>
            </a:r>
            <a:r>
              <a:rPr lang="en-IN" i="1" dirty="0">
                <a:latin typeface="Lucida Bright" panose="02040602050505020304" pitchFamily="18" charset="0"/>
              </a:rPr>
              <a:t> </a:t>
            </a:r>
            <a:r>
              <a:rPr lang="en-IN" i="1" dirty="0">
                <a:latin typeface="Lucida Bright" panose="02040602050505020304" pitchFamily="18" charset="0"/>
                <a:sym typeface="Wingdings" pitchFamily="2" charset="2"/>
              </a:rPr>
              <a:t></a:t>
            </a:r>
            <a:r>
              <a:rPr lang="en-IN" i="1" dirty="0">
                <a:latin typeface="Lucida Bright" panose="02040602050505020304" pitchFamily="18" charset="0"/>
              </a:rPr>
              <a:t> </a:t>
            </a:r>
            <a:r>
              <a:rPr lang="en-IN" dirty="0">
                <a:latin typeface="Lucida Bright" panose="02040602050505020304" pitchFamily="18" charset="0"/>
              </a:rPr>
              <a:t>10,000 steps is important, first commercial pedometer</a:t>
            </a:r>
            <a:endParaRPr lang="en-US" dirty="0">
              <a:latin typeface="Lucida Bright" panose="020406020505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9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640B0BC-C8B0-41BD-BC11-C9AABB0F9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410" y="1234712"/>
            <a:ext cx="5194620" cy="44003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8B3B78B-E780-C542-B3EA-EDA1793D1305}"/>
              </a:ext>
            </a:extLst>
          </p:cNvPr>
          <p:cNvSpPr/>
          <p:nvPr/>
        </p:nvSpPr>
        <p:spPr>
          <a:xfrm>
            <a:off x="741226" y="325788"/>
            <a:ext cx="101072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Key Opportunity: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Body is a “Filter”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8DF089-00AD-FD4B-977C-9B2008BE5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88856"/>
            <a:ext cx="4266572" cy="18990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4414E39-DCC6-E34F-87E0-D509C6A61B3D}"/>
              </a:ext>
            </a:extLst>
          </p:cNvPr>
          <p:cNvSpPr/>
          <p:nvPr/>
        </p:nvSpPr>
        <p:spPr>
          <a:xfrm>
            <a:off x="-134983" y="5581576"/>
            <a:ext cx="12461966" cy="13173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Lucida Bright" panose="02040602050505020304" pitchFamily="18" charset="0"/>
              </a:rPr>
              <a:t>Interference from arms, legs, device </a:t>
            </a:r>
            <a:r>
              <a:rPr lang="en-US" sz="3600" b="1" dirty="0">
                <a:solidFill>
                  <a:schemeClr val="tx1"/>
                </a:solidFill>
                <a:latin typeface="Lucida Bright" panose="02040602050505020304" pitchFamily="18" charset="0"/>
              </a:rPr>
              <a:t>filtered</a:t>
            </a:r>
            <a:r>
              <a:rPr lang="en-US" sz="3600" dirty="0">
                <a:solidFill>
                  <a:schemeClr val="tx1"/>
                </a:solidFill>
                <a:latin typeface="Lucida Bright" panose="02040602050505020304" pitchFamily="18" charset="0"/>
              </a:rPr>
              <a:t> by the time signal propagates up to the ear …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F42F68-683E-4694-A9CB-9EF336D9FB5C}"/>
              </a:ext>
            </a:extLst>
          </p:cNvPr>
          <p:cNvCxnSpPr>
            <a:cxnSpLocks/>
          </p:cNvCxnSpPr>
          <p:nvPr/>
        </p:nvCxnSpPr>
        <p:spPr>
          <a:xfrm>
            <a:off x="741226" y="2805619"/>
            <a:ext cx="5271184" cy="2662551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9EF553B-FCD6-4F37-A950-94EFFA7A984B}"/>
              </a:ext>
            </a:extLst>
          </p:cNvPr>
          <p:cNvCxnSpPr>
            <a:cxnSpLocks/>
          </p:cNvCxnSpPr>
          <p:nvPr/>
        </p:nvCxnSpPr>
        <p:spPr>
          <a:xfrm flipV="1">
            <a:off x="741226" y="1389830"/>
            <a:ext cx="5509764" cy="120615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711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B3B78B-E780-C542-B3EA-EDA1793D1305}"/>
              </a:ext>
            </a:extLst>
          </p:cNvPr>
          <p:cNvSpPr/>
          <p:nvPr/>
        </p:nvSpPr>
        <p:spPr>
          <a:xfrm>
            <a:off x="741226" y="325788"/>
            <a:ext cx="101072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Key Opportunity: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Body is a “Filter”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8DF089-00AD-FD4B-977C-9B2008BE5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8856"/>
            <a:ext cx="4266572" cy="18990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4414E39-DCC6-E34F-87E0-D509C6A61B3D}"/>
              </a:ext>
            </a:extLst>
          </p:cNvPr>
          <p:cNvSpPr/>
          <p:nvPr/>
        </p:nvSpPr>
        <p:spPr>
          <a:xfrm>
            <a:off x="-134983" y="5581576"/>
            <a:ext cx="12461966" cy="13173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Lucida Bright" panose="02040602050505020304" pitchFamily="18" charset="0"/>
              </a:rPr>
              <a:t>Sinusoidal, up and down motion of head, </a:t>
            </a:r>
            <a:r>
              <a:rPr lang="en-US" sz="3600" b="1" dirty="0">
                <a:solidFill>
                  <a:schemeClr val="tx1"/>
                </a:solidFill>
                <a:latin typeface="Lucida Bright" panose="02040602050505020304" pitchFamily="18" charset="0"/>
              </a:rPr>
              <a:t>dominates</a:t>
            </a:r>
            <a:r>
              <a:rPr lang="en-US" sz="3600" dirty="0">
                <a:solidFill>
                  <a:schemeClr val="tx1"/>
                </a:solidFill>
                <a:latin typeface="Lucida Bright" panose="02040602050505020304" pitchFamily="18" charset="0"/>
              </a:rPr>
              <a:t> the observed </a:t>
            </a:r>
            <a:r>
              <a:rPr lang="en-US" sz="3600" b="1" dirty="0">
                <a:solidFill>
                  <a:schemeClr val="tx1"/>
                </a:solidFill>
                <a:latin typeface="Lucida Bright" panose="02040602050505020304" pitchFamily="18" charset="0"/>
              </a:rPr>
              <a:t>spectrum</a:t>
            </a:r>
            <a:r>
              <a:rPr lang="en-US" sz="3600" dirty="0">
                <a:solidFill>
                  <a:schemeClr val="tx1"/>
                </a:solidFill>
                <a:latin typeface="Lucida Bright" panose="02040602050505020304" pitchFamily="18" charset="0"/>
              </a:rPr>
              <a:t> of IMU acceleration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F42F68-683E-4694-A9CB-9EF336D9FB5C}"/>
              </a:ext>
            </a:extLst>
          </p:cNvPr>
          <p:cNvCxnSpPr>
            <a:cxnSpLocks/>
          </p:cNvCxnSpPr>
          <p:nvPr/>
        </p:nvCxnSpPr>
        <p:spPr>
          <a:xfrm>
            <a:off x="741226" y="2805619"/>
            <a:ext cx="5271184" cy="2662551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9EF553B-FCD6-4F37-A950-94EFFA7A984B}"/>
              </a:ext>
            </a:extLst>
          </p:cNvPr>
          <p:cNvCxnSpPr>
            <a:cxnSpLocks/>
          </p:cNvCxnSpPr>
          <p:nvPr/>
        </p:nvCxnSpPr>
        <p:spPr>
          <a:xfrm flipV="1">
            <a:off x="741226" y="1389830"/>
            <a:ext cx="5509764" cy="120615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BBE7075-71E9-4C54-8C4B-764A6AD01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990" y="1095229"/>
            <a:ext cx="5118405" cy="4317517"/>
          </a:xfrm>
          <a:prstGeom prst="rect">
            <a:avLst/>
          </a:prstGeom>
        </p:spPr>
      </p:pic>
      <p:pic>
        <p:nvPicPr>
          <p:cNvPr id="12" name="Picture 2" descr="Image result for low pass filter icon">
            <a:extLst>
              <a:ext uri="{FF2B5EF4-FFF2-40B4-BE49-F238E27FC236}">
                <a16:creationId xmlns:a16="http://schemas.microsoft.com/office/drawing/2014/main" id="{6E60DD99-A25D-49C2-B79B-D61D54239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783" y="2662124"/>
            <a:ext cx="2018030" cy="121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024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4EFD368-AF27-4C76-AC78-23D12849E559}"/>
              </a:ext>
            </a:extLst>
          </p:cNvPr>
          <p:cNvSpPr/>
          <p:nvPr/>
        </p:nvSpPr>
        <p:spPr>
          <a:xfrm>
            <a:off x="508022" y="269638"/>
            <a:ext cx="30893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Validation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11D889-06B9-436C-B040-7D6FE6E53B70}"/>
              </a:ext>
            </a:extLst>
          </p:cNvPr>
          <p:cNvSpPr txBox="1">
            <a:spLocks/>
          </p:cNvSpPr>
          <p:nvPr/>
        </p:nvSpPr>
        <p:spPr>
          <a:xfrm>
            <a:off x="5603" y="4757975"/>
            <a:ext cx="11865346" cy="17268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3D31560-E130-4C09-B8CD-3333E67FA0B7}"/>
              </a:ext>
            </a:extLst>
          </p:cNvPr>
          <p:cNvSpPr txBox="1">
            <a:spLocks/>
          </p:cNvSpPr>
          <p:nvPr/>
        </p:nvSpPr>
        <p:spPr>
          <a:xfrm>
            <a:off x="715171" y="564245"/>
            <a:ext cx="11267362" cy="12072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For </a:t>
            </a:r>
            <a:r>
              <a:rPr lang="en-US" sz="240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same activity</a:t>
            </a:r>
            <a:r>
              <a:rPr lang="en-US" sz="24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, a slow walk, IMUs on ear give much </a:t>
            </a:r>
            <a:r>
              <a:rPr lang="en-US" sz="240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cleaner</a:t>
            </a:r>
            <a:r>
              <a:rPr lang="en-US" sz="24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 signal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Lucida Bright" panose="020406020505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E6C6761-4A43-4353-AE07-EEFA5A7A8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71" y="2305094"/>
            <a:ext cx="4827761" cy="40508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3413AB-4867-4E52-8717-92EF580DE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602" y="2305094"/>
            <a:ext cx="4762500" cy="40481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0BEBA0B-57A9-4BBE-9CFF-6C321484A56B}"/>
              </a:ext>
            </a:extLst>
          </p:cNvPr>
          <p:cNvSpPr/>
          <p:nvPr/>
        </p:nvSpPr>
        <p:spPr>
          <a:xfrm>
            <a:off x="2078173" y="6484776"/>
            <a:ext cx="2101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IN" b="1" dirty="0">
                <a:latin typeface="Lucida Bright" panose="02040602050505020304" pitchFamily="18" charset="0"/>
              </a:rPr>
              <a:t>Smartphone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EF2494D-D38D-4550-9756-7342285957DB}"/>
              </a:ext>
            </a:extLst>
          </p:cNvPr>
          <p:cNvSpPr/>
          <p:nvPr/>
        </p:nvSpPr>
        <p:spPr>
          <a:xfrm>
            <a:off x="7187299" y="6474623"/>
            <a:ext cx="343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IN" b="1" dirty="0">
                <a:latin typeface="Lucida Bright" panose="02040602050505020304" pitchFamily="18" charset="0"/>
              </a:rPr>
              <a:t>Earbud on ear: </a:t>
            </a:r>
            <a:r>
              <a:rPr lang="en-IN" b="1" dirty="0" err="1">
                <a:latin typeface="Lucida Bright" panose="02040602050505020304" pitchFamily="18" charset="0"/>
              </a:rPr>
              <a:t>Esense</a:t>
            </a:r>
            <a:endParaRPr lang="en-IN" b="1" dirty="0"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7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11D889-06B9-436C-B040-7D6FE6E53B70}"/>
              </a:ext>
            </a:extLst>
          </p:cNvPr>
          <p:cNvSpPr txBox="1">
            <a:spLocks/>
          </p:cNvSpPr>
          <p:nvPr/>
        </p:nvSpPr>
        <p:spPr>
          <a:xfrm>
            <a:off x="5603" y="4757975"/>
            <a:ext cx="11865346" cy="17268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3D31560-E130-4C09-B8CD-3333E67FA0B7}"/>
              </a:ext>
            </a:extLst>
          </p:cNvPr>
          <p:cNvSpPr txBox="1">
            <a:spLocks/>
          </p:cNvSpPr>
          <p:nvPr/>
        </p:nvSpPr>
        <p:spPr>
          <a:xfrm>
            <a:off x="701663" y="619843"/>
            <a:ext cx="10236154" cy="1207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IMUs on ear give </a:t>
            </a:r>
            <a:r>
              <a:rPr lang="en-US" sz="240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better SNR </a:t>
            </a:r>
            <a:r>
              <a:rPr lang="en-US" sz="24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for</a:t>
            </a:r>
            <a:r>
              <a:rPr lang="en-US" sz="240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 slower </a:t>
            </a:r>
            <a:r>
              <a:rPr lang="en-US" sz="24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walks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Lucida Bright" panose="020406020505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C655E4-BCC7-48F6-B309-049E58079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817" y="2200793"/>
            <a:ext cx="6704366" cy="39103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955DA8B-0CA4-422A-BC83-34C0999A617F}"/>
              </a:ext>
            </a:extLst>
          </p:cNvPr>
          <p:cNvSpPr/>
          <p:nvPr/>
        </p:nvSpPr>
        <p:spPr>
          <a:xfrm>
            <a:off x="508022" y="269638"/>
            <a:ext cx="30893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Validation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60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11D889-06B9-436C-B040-7D6FE6E53B70}"/>
              </a:ext>
            </a:extLst>
          </p:cNvPr>
          <p:cNvSpPr txBox="1">
            <a:spLocks/>
          </p:cNvSpPr>
          <p:nvPr/>
        </p:nvSpPr>
        <p:spPr>
          <a:xfrm>
            <a:off x="5603" y="4757975"/>
            <a:ext cx="11865346" cy="17268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55DA8B-0CA4-422A-BC83-34C0999A617F}"/>
              </a:ext>
            </a:extLst>
          </p:cNvPr>
          <p:cNvSpPr/>
          <p:nvPr/>
        </p:nvSpPr>
        <p:spPr>
          <a:xfrm>
            <a:off x="508022" y="269638"/>
            <a:ext cx="35573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Challenges?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Image result for head moving gif">
            <a:extLst>
              <a:ext uri="{FF2B5EF4-FFF2-40B4-BE49-F238E27FC236}">
                <a16:creationId xmlns:a16="http://schemas.microsoft.com/office/drawing/2014/main" id="{17A8E68E-2588-4C3C-B753-5F7DACB64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12" y="2274431"/>
            <a:ext cx="3463708" cy="230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0EEDE0-4DEF-487C-AC0E-55947659F6C8}"/>
              </a:ext>
            </a:extLst>
          </p:cNvPr>
          <p:cNvSpPr/>
          <p:nvPr/>
        </p:nvSpPr>
        <p:spPr>
          <a:xfrm>
            <a:off x="622300" y="1411989"/>
            <a:ext cx="90424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Lucida Bright" panose="02040602050505020304" pitchFamily="18" charset="0"/>
              </a:rPr>
              <a:t>Head motions </a:t>
            </a:r>
            <a:r>
              <a:rPr lang="en-US" sz="2400" dirty="0">
                <a:solidFill>
                  <a:srgbClr val="000000"/>
                </a:solidFill>
                <a:latin typeface="Lucida Bright" panose="02040602050505020304" pitchFamily="18" charset="0"/>
              </a:rPr>
              <a:t>might corrupt IMUs reading of earbud</a:t>
            </a:r>
          </a:p>
        </p:txBody>
      </p:sp>
      <p:pic>
        <p:nvPicPr>
          <p:cNvPr id="3074" name="Picture 2" descr="Image result for nodding gif">
            <a:extLst>
              <a:ext uri="{FF2B5EF4-FFF2-40B4-BE49-F238E27FC236}">
                <a16:creationId xmlns:a16="http://schemas.microsoft.com/office/drawing/2014/main" id="{D71ED2F7-7FA3-42C9-9E16-74CC1153FA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2274431"/>
            <a:ext cx="4214398" cy="230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821CCB-4A44-4175-9D55-7DFC0D38C737}"/>
              </a:ext>
            </a:extLst>
          </p:cNvPr>
          <p:cNvSpPr/>
          <p:nvPr/>
        </p:nvSpPr>
        <p:spPr>
          <a:xfrm>
            <a:off x="615512" y="5242810"/>
            <a:ext cx="102108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Lucida Bright" panose="02040602050505020304" pitchFamily="18" charset="0"/>
              </a:rPr>
              <a:t>Variations in human </a:t>
            </a:r>
            <a:r>
              <a:rPr lang="en-US" sz="2400" b="1" dirty="0">
                <a:solidFill>
                  <a:srgbClr val="000000"/>
                </a:solidFill>
                <a:latin typeface="Lucida Bright" panose="02040602050505020304" pitchFamily="18" charset="0"/>
              </a:rPr>
              <a:t>gait: Cultural, demographic, physical abilities </a:t>
            </a:r>
          </a:p>
        </p:txBody>
      </p:sp>
    </p:spTree>
    <p:extLst>
      <p:ext uri="{BB962C8B-B14F-4D97-AF65-F5344CB8AC3E}">
        <p14:creationId xmlns:p14="http://schemas.microsoft.com/office/powerpoint/2010/main" val="289363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11D889-06B9-436C-B040-7D6FE6E53B70}"/>
              </a:ext>
            </a:extLst>
          </p:cNvPr>
          <p:cNvSpPr txBox="1">
            <a:spLocks/>
          </p:cNvSpPr>
          <p:nvPr/>
        </p:nvSpPr>
        <p:spPr>
          <a:xfrm>
            <a:off x="5603" y="4757975"/>
            <a:ext cx="11865346" cy="17268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C05BB17-656A-4DA8-B8C2-6DD97DFF97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826028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2" descr="Image result for step count icon">
            <a:extLst>
              <a:ext uri="{FF2B5EF4-FFF2-40B4-BE49-F238E27FC236}">
                <a16:creationId xmlns:a16="http://schemas.microsoft.com/office/drawing/2014/main" id="{F6E3FB82-372A-49A3-9A9A-C0D41D474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990" y="3007062"/>
            <a:ext cx="2614313" cy="26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lated image">
            <a:extLst>
              <a:ext uri="{FF2B5EF4-FFF2-40B4-BE49-F238E27FC236}">
                <a16:creationId xmlns:a16="http://schemas.microsoft.com/office/drawing/2014/main" id="{01BD99CB-C6F0-4457-92A3-2731E65AE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510" y="2617397"/>
            <a:ext cx="2614313" cy="26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C9EF6DC7-29C5-4C6D-84BE-04F3AE076E03}"/>
              </a:ext>
            </a:extLst>
          </p:cNvPr>
          <p:cNvSpPr txBox="1">
            <a:spLocks/>
          </p:cNvSpPr>
          <p:nvPr/>
        </p:nvSpPr>
        <p:spPr>
          <a:xfrm>
            <a:off x="2279710" y="4420473"/>
            <a:ext cx="3289461" cy="12072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Accommodate different </a:t>
            </a:r>
            <a:r>
              <a:rPr lang="en-US" sz="200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modes of steps/walking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2EEA0842-8B7D-42E1-BB7E-6D3EEB8A2BCC}"/>
              </a:ext>
            </a:extLst>
          </p:cNvPr>
          <p:cNvSpPr txBox="1">
            <a:spLocks/>
          </p:cNvSpPr>
          <p:nvPr/>
        </p:nvSpPr>
        <p:spPr>
          <a:xfrm>
            <a:off x="6870539" y="4314218"/>
            <a:ext cx="3289461" cy="12072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Jump height estimation</a:t>
            </a:r>
            <a:endParaRPr lang="en-US" sz="2000" cap="none" dirty="0">
              <a:solidFill>
                <a:srgbClr val="000000"/>
              </a:solidFill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63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49A3BEE-5C22-4345-AE4E-22DECF0ECA09}"/>
              </a:ext>
            </a:extLst>
          </p:cNvPr>
          <p:cNvSpPr/>
          <p:nvPr/>
        </p:nvSpPr>
        <p:spPr>
          <a:xfrm>
            <a:off x="155758" y="206853"/>
            <a:ext cx="4328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did PGP fail?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BFB8D22F-DC7B-44EE-9045-1C036A4B78F0}"/>
              </a:ext>
            </a:extLst>
          </p:cNvPr>
          <p:cNvSpPr txBox="1">
            <a:spLocks/>
          </p:cNvSpPr>
          <p:nvPr/>
        </p:nvSpPr>
        <p:spPr>
          <a:xfrm>
            <a:off x="2236519" y="206853"/>
            <a:ext cx="7718962" cy="919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0"/>
                <a:ea typeface="+mj-ea"/>
                <a:cs typeface="+mj-cs"/>
              </a:rPr>
              <a:t>STEAR Design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j-ea"/>
              <a:cs typeface="+mj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BF61A2-E702-4014-9AC9-19941F3EDD1E}"/>
              </a:ext>
            </a:extLst>
          </p:cNvPr>
          <p:cNvSpPr txBox="1"/>
          <p:nvPr/>
        </p:nvSpPr>
        <p:spPr>
          <a:xfrm>
            <a:off x="1502003" y="3232576"/>
            <a:ext cx="1014458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Bright" panose="02040602050505020304" pitchFamily="18" charset="0"/>
              </a:rPr>
              <a:t>Pre-processing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IN" sz="2000" b="1" dirty="0">
              <a:latin typeface="Lucida Bright" panose="02040602050505020304" pitchFamily="18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IN" sz="2000" dirty="0">
                <a:latin typeface="Lucida Bright" panose="02040602050505020304" pitchFamily="18" charset="0"/>
              </a:rPr>
              <a:t>Sensor calibration</a:t>
            </a:r>
            <a:br>
              <a:rPr lang="en-IN" sz="2000" dirty="0">
                <a:latin typeface="Lucida Bright" panose="02040602050505020304" pitchFamily="18" charset="0"/>
              </a:rPr>
            </a:br>
            <a:endParaRPr lang="en-IN" sz="2000" dirty="0">
              <a:latin typeface="Lucida Bright" panose="02040602050505020304" pitchFamily="18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IN" sz="2000" b="1" dirty="0">
                <a:latin typeface="Lucida Bright" panose="02040602050505020304" pitchFamily="18" charset="0"/>
              </a:rPr>
              <a:t>Gyroscope bias</a:t>
            </a:r>
            <a:r>
              <a:rPr lang="en-IN" sz="2000" dirty="0">
                <a:latin typeface="Lucida Bright" panose="02040602050505020304" pitchFamily="18" charset="0"/>
              </a:rPr>
              <a:t> cancellation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ucida Bright" panose="020406020505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D56355-C672-4440-BDE8-78D9CB10888D}"/>
              </a:ext>
            </a:extLst>
          </p:cNvPr>
          <p:cNvGrpSpPr/>
          <p:nvPr/>
        </p:nvGrpSpPr>
        <p:grpSpPr>
          <a:xfrm>
            <a:off x="-292843" y="1126725"/>
            <a:ext cx="12484843" cy="2675949"/>
            <a:chOff x="-294347" y="3717961"/>
            <a:chExt cx="12484843" cy="26759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FE77A5E-3341-4C9C-8658-1749FD3CF30A}"/>
                </a:ext>
              </a:extLst>
            </p:cNvPr>
            <p:cNvGrpSpPr/>
            <p:nvPr/>
          </p:nvGrpSpPr>
          <p:grpSpPr>
            <a:xfrm>
              <a:off x="-294347" y="3936458"/>
              <a:ext cx="12484843" cy="2457452"/>
              <a:chOff x="-294347" y="3936458"/>
              <a:chExt cx="12484843" cy="2457452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01D9239-3AC8-455F-9F82-C5524B56B275}"/>
                  </a:ext>
                </a:extLst>
              </p:cNvPr>
              <p:cNvSpPr txBox="1"/>
              <p:nvPr/>
            </p:nvSpPr>
            <p:spPr>
              <a:xfrm>
                <a:off x="1436219" y="4131515"/>
                <a:ext cx="822483" cy="5788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rPr>
                  <a:t>IMU data</a:t>
                </a:r>
                <a:endPara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Lucida Bright" panose="02040602050505020304" pitchFamily="18" charset="0"/>
                  <a:ea typeface="+mn-ea"/>
                  <a:cs typeface="Calibri"/>
                </a:endParaRPr>
              </a:p>
            </p:txBody>
          </p:sp>
          <p:pic>
            <p:nvPicPr>
              <p:cNvPr id="21" name="Picture 2" descr="Image result for ESENSE EARBUD">
                <a:extLst>
                  <a:ext uri="{FF2B5EF4-FFF2-40B4-BE49-F238E27FC236}">
                    <a16:creationId xmlns:a16="http://schemas.microsoft.com/office/drawing/2014/main" id="{8418E94C-7792-4DAB-A33B-576F9F8479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594" t="6251" r="35778" b="54792"/>
              <a:stretch/>
            </p:blipFill>
            <p:spPr bwMode="auto">
              <a:xfrm flipH="1">
                <a:off x="551522" y="4571485"/>
                <a:ext cx="542324" cy="6101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0" descr="Image result for ear icon">
                <a:extLst>
                  <a:ext uri="{FF2B5EF4-FFF2-40B4-BE49-F238E27FC236}">
                    <a16:creationId xmlns:a16="http://schemas.microsoft.com/office/drawing/2014/main" id="{B6B10648-3343-4B76-BFEE-0E6BAFAD82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294347" y="3948556"/>
                <a:ext cx="1438993" cy="14389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8" descr="Image result for imu icon transparent">
                <a:extLst>
                  <a:ext uri="{FF2B5EF4-FFF2-40B4-BE49-F238E27FC236}">
                    <a16:creationId xmlns:a16="http://schemas.microsoft.com/office/drawing/2014/main" id="{BF597497-241A-4365-9D28-D56D1CCD9A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8924" y="4525266"/>
                <a:ext cx="361575" cy="361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14" descr="Image result for 3 axis  icon">
                <a:extLst>
                  <a:ext uri="{FF2B5EF4-FFF2-40B4-BE49-F238E27FC236}">
                    <a16:creationId xmlns:a16="http://schemas.microsoft.com/office/drawing/2014/main" id="{529C9D4D-09C9-4337-BC8B-74AE88E4A2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3592" y="4148444"/>
                <a:ext cx="372241" cy="3722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2" descr="Image result for BLE icon">
                <a:extLst>
                  <a:ext uri="{FF2B5EF4-FFF2-40B4-BE49-F238E27FC236}">
                    <a16:creationId xmlns:a16="http://schemas.microsoft.com/office/drawing/2014/main" id="{4060A6DF-4B4F-4E77-953A-876CE27C85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8293" y="4930457"/>
                <a:ext cx="233893" cy="3752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50D38A2-5970-47B8-ACCE-07F1D742BAC3}"/>
                  </a:ext>
                </a:extLst>
              </p:cNvPr>
              <p:cNvSpPr txBox="1"/>
              <p:nvPr/>
            </p:nvSpPr>
            <p:spPr>
              <a:xfrm>
                <a:off x="12084814" y="4304988"/>
                <a:ext cx="45936" cy="2088922"/>
              </a:xfrm>
              <a:prstGeom prst="roundRect">
                <a:avLst/>
              </a:prstGeom>
              <a:solidFill>
                <a:schemeClr val="bg1">
                  <a:alpha val="78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IN" dirty="0"/>
              </a:p>
            </p:txBody>
          </p:sp>
          <p:sp>
            <p:nvSpPr>
              <p:cNvPr id="40" name="Arrow: Right 39">
                <a:extLst>
                  <a:ext uri="{FF2B5EF4-FFF2-40B4-BE49-F238E27FC236}">
                    <a16:creationId xmlns:a16="http://schemas.microsoft.com/office/drawing/2014/main" id="{5281C083-36A6-4354-BEE4-41D8EF3DC1CB}"/>
                  </a:ext>
                </a:extLst>
              </p:cNvPr>
              <p:cNvSpPr/>
              <p:nvPr/>
            </p:nvSpPr>
            <p:spPr>
              <a:xfrm>
                <a:off x="1617654" y="4638003"/>
                <a:ext cx="636294" cy="248838"/>
              </a:xfrm>
              <a:prstGeom prst="rightArrow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EB9CB783-CCD9-42E4-A60B-04CB431FD8A7}"/>
                  </a:ext>
                </a:extLst>
              </p:cNvPr>
              <p:cNvGrpSpPr/>
              <p:nvPr/>
            </p:nvGrpSpPr>
            <p:grpSpPr>
              <a:xfrm>
                <a:off x="2090944" y="3936458"/>
                <a:ext cx="9215021" cy="1634490"/>
                <a:chOff x="2116344" y="3936458"/>
                <a:chExt cx="9215021" cy="1634490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051ADEF-19CC-4E1D-95A7-7CB7F612786B}"/>
                    </a:ext>
                  </a:extLst>
                </p:cNvPr>
                <p:cNvSpPr txBox="1"/>
                <p:nvPr/>
              </p:nvSpPr>
              <p:spPr>
                <a:xfrm>
                  <a:off x="2116344" y="3936458"/>
                  <a:ext cx="9215021" cy="1634490"/>
                </a:xfrm>
                <a:prstGeom prst="roundRect">
                  <a:avLst/>
                </a:prstGeom>
                <a:solidFill>
                  <a:schemeClr val="bg1">
                    <a:lumMod val="75000"/>
                    <a:alpha val="31000"/>
                  </a:schemeClr>
                </a:solidFill>
                <a:ln w="28575">
                  <a:solidFill>
                    <a:schemeClr val="bg2">
                      <a:lumMod val="10000"/>
                    </a:schemeClr>
                  </a:solidFill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IN" dirty="0"/>
                </a:p>
                <a:p>
                  <a:endParaRPr lang="en-IN" dirty="0"/>
                </a:p>
                <a:p>
                  <a:endParaRPr lang="en-IN" dirty="0"/>
                </a:p>
                <a:p>
                  <a:endParaRPr lang="en-IN" dirty="0"/>
                </a:p>
                <a:p>
                  <a:endParaRPr lang="en-IN" dirty="0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D241E14-A688-4EC4-A5D4-00E731CD4E15}"/>
                    </a:ext>
                  </a:extLst>
                </p:cNvPr>
                <p:cNvSpPr txBox="1"/>
                <p:nvPr/>
              </p:nvSpPr>
              <p:spPr>
                <a:xfrm>
                  <a:off x="3777690" y="4454180"/>
                  <a:ext cx="1224420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Global Projection</a:t>
                  </a:r>
                  <a:endPara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5C3D1AD-5EB9-49B2-95C8-976252C191B7}"/>
                    </a:ext>
                  </a:extLst>
                </p:cNvPr>
                <p:cNvSpPr txBox="1"/>
                <p:nvPr/>
              </p:nvSpPr>
              <p:spPr>
                <a:xfrm>
                  <a:off x="5181932" y="4454180"/>
                  <a:ext cx="1224421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Filtering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cs typeface="Calibri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6F4A4F7-778B-42D8-B394-ABC75F1D8B82}"/>
                    </a:ext>
                  </a:extLst>
                </p:cNvPr>
                <p:cNvSpPr txBox="1"/>
                <p:nvPr/>
              </p:nvSpPr>
              <p:spPr>
                <a:xfrm>
                  <a:off x="6581079" y="4454180"/>
                  <a:ext cx="1462046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Step segmentation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6088042-C83D-4788-A9C2-6825C949FFBF}"/>
                    </a:ext>
                  </a:extLst>
                </p:cNvPr>
                <p:cNvSpPr txBox="1"/>
                <p:nvPr/>
              </p:nvSpPr>
              <p:spPr>
                <a:xfrm>
                  <a:off x="8217851" y="4462424"/>
                  <a:ext cx="1327922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lvl="0" algn="ctr" defTabSz="457200"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DTW matching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F01A60A-5767-4DEF-BDD3-6C855C8765BD}"/>
                    </a:ext>
                  </a:extLst>
                </p:cNvPr>
                <p:cNvSpPr txBox="1"/>
                <p:nvPr/>
              </p:nvSpPr>
              <p:spPr>
                <a:xfrm>
                  <a:off x="9727884" y="4462424"/>
                  <a:ext cx="1485645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Anomaly filter &amp; </a:t>
                  </a: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Counter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4156312-295D-4B48-BA8A-2ADCE23272BE}"/>
                    </a:ext>
                  </a:extLst>
                </p:cNvPr>
                <p:cNvSpPr txBox="1"/>
                <p:nvPr/>
              </p:nvSpPr>
              <p:spPr>
                <a:xfrm>
                  <a:off x="2249167" y="4454180"/>
                  <a:ext cx="1368643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Pre-Processing</a:t>
                  </a:r>
                  <a:endPara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endParaRPr>
                </a:p>
              </p:txBody>
            </p:sp>
          </p:grpSp>
          <p:sp>
            <p:nvSpPr>
              <p:cNvPr id="42" name="Arrow: Right 41">
                <a:extLst>
                  <a:ext uri="{FF2B5EF4-FFF2-40B4-BE49-F238E27FC236}">
                    <a16:creationId xmlns:a16="http://schemas.microsoft.com/office/drawing/2014/main" id="{DBD21EAF-C383-4F48-AB96-C0BD278B43F7}"/>
                  </a:ext>
                </a:extLst>
              </p:cNvPr>
              <p:cNvSpPr/>
              <p:nvPr/>
            </p:nvSpPr>
            <p:spPr>
              <a:xfrm>
                <a:off x="11231619" y="4638003"/>
                <a:ext cx="636294" cy="248838"/>
              </a:xfrm>
              <a:prstGeom prst="rightArrow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5CED57-E785-4E52-AD75-41DC37E958F2}"/>
                  </a:ext>
                </a:extLst>
              </p:cNvPr>
              <p:cNvSpPr txBox="1"/>
              <p:nvPr/>
            </p:nvSpPr>
            <p:spPr>
              <a:xfrm>
                <a:off x="11354921" y="4059121"/>
                <a:ext cx="822483" cy="5788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Lucida Bright" panose="02040602050505020304" pitchFamily="18" charset="0"/>
                    <a:cs typeface="Calibri"/>
                  </a:rPr>
                  <a:t>Step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Lucida Bright" panose="02040602050505020304" pitchFamily="18" charset="0"/>
                    <a:cs typeface="Calibri"/>
                  </a:rPr>
                  <a:t>count</a:t>
                </a:r>
                <a:endPara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Lucida Bright" panose="02040602050505020304" pitchFamily="18" charset="0"/>
                  <a:ea typeface="+mn-ea"/>
                  <a:cs typeface="Calibri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7853616-ACF8-4D2C-A934-3E7BA574ED84}"/>
                  </a:ext>
                </a:extLst>
              </p:cNvPr>
              <p:cNvSpPr txBox="1"/>
              <p:nvPr/>
            </p:nvSpPr>
            <p:spPr>
              <a:xfrm>
                <a:off x="11368013" y="4876542"/>
                <a:ext cx="822483" cy="5788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Lucida Bright" panose="02040602050505020304" pitchFamily="18" charset="0"/>
                    <a:cs typeface="Calibri"/>
                  </a:rPr>
                  <a:t>Jump height</a:t>
                </a:r>
                <a:endPara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Lucida Bright" panose="02040602050505020304" pitchFamily="18" charset="0"/>
                  <a:ea typeface="+mn-ea"/>
                  <a:cs typeface="Calibri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EDF1560-7DCE-4F43-8431-47AB6E029DE3}"/>
                </a:ext>
              </a:extLst>
            </p:cNvPr>
            <p:cNvSpPr txBox="1"/>
            <p:nvPr/>
          </p:nvSpPr>
          <p:spPr>
            <a:xfrm>
              <a:off x="3660569" y="3717961"/>
              <a:ext cx="8424245" cy="2088922"/>
            </a:xfrm>
            <a:prstGeom prst="round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</p:spTree>
    <p:extLst>
      <p:ext uri="{BB962C8B-B14F-4D97-AF65-F5344CB8AC3E}">
        <p14:creationId xmlns:p14="http://schemas.microsoft.com/office/powerpoint/2010/main" val="278897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49A3BEE-5C22-4345-AE4E-22DECF0ECA09}"/>
              </a:ext>
            </a:extLst>
          </p:cNvPr>
          <p:cNvSpPr/>
          <p:nvPr/>
        </p:nvSpPr>
        <p:spPr>
          <a:xfrm>
            <a:off x="155758" y="206853"/>
            <a:ext cx="4328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did PGP fail?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BFB8D22F-DC7B-44EE-9045-1C036A4B78F0}"/>
              </a:ext>
            </a:extLst>
          </p:cNvPr>
          <p:cNvSpPr txBox="1">
            <a:spLocks/>
          </p:cNvSpPr>
          <p:nvPr/>
        </p:nvSpPr>
        <p:spPr>
          <a:xfrm>
            <a:off x="2236519" y="206853"/>
            <a:ext cx="7718962" cy="919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0"/>
                <a:ea typeface="+mj-ea"/>
                <a:cs typeface="+mj-cs"/>
              </a:rPr>
              <a:t>STEAR Design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j-ea"/>
              <a:cs typeface="+mj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D615013-9890-47B5-BC9D-D44F36D7891D}"/>
              </a:ext>
            </a:extLst>
          </p:cNvPr>
          <p:cNvGrpSpPr/>
          <p:nvPr/>
        </p:nvGrpSpPr>
        <p:grpSpPr>
          <a:xfrm>
            <a:off x="-292843" y="1111342"/>
            <a:ext cx="12484843" cy="2675949"/>
            <a:chOff x="-294347" y="3717961"/>
            <a:chExt cx="12484843" cy="267594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98BED3A-0806-4358-A64B-A99766CF4FD6}"/>
                </a:ext>
              </a:extLst>
            </p:cNvPr>
            <p:cNvGrpSpPr/>
            <p:nvPr/>
          </p:nvGrpSpPr>
          <p:grpSpPr>
            <a:xfrm>
              <a:off x="-294347" y="3936458"/>
              <a:ext cx="12484843" cy="2457452"/>
              <a:chOff x="-294347" y="3936458"/>
              <a:chExt cx="12484843" cy="2457452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8A07329-F738-4452-9F31-078F4B34F092}"/>
                  </a:ext>
                </a:extLst>
              </p:cNvPr>
              <p:cNvSpPr txBox="1"/>
              <p:nvPr/>
            </p:nvSpPr>
            <p:spPr>
              <a:xfrm>
                <a:off x="1436219" y="4131515"/>
                <a:ext cx="822483" cy="5788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rPr>
                  <a:t>IMU data</a:t>
                </a:r>
                <a:endPara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Lucida Bright" panose="02040602050505020304" pitchFamily="18" charset="0"/>
                  <a:ea typeface="+mn-ea"/>
                  <a:cs typeface="Calibri"/>
                </a:endParaRPr>
              </a:p>
            </p:txBody>
          </p:sp>
          <p:pic>
            <p:nvPicPr>
              <p:cNvPr id="50" name="Picture 2" descr="Image result for ESENSE EARBUD">
                <a:extLst>
                  <a:ext uri="{FF2B5EF4-FFF2-40B4-BE49-F238E27FC236}">
                    <a16:creationId xmlns:a16="http://schemas.microsoft.com/office/drawing/2014/main" id="{8F0C7622-6BEC-43E8-BE69-CA4313E364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594" t="6251" r="35778" b="54792"/>
              <a:stretch/>
            </p:blipFill>
            <p:spPr bwMode="auto">
              <a:xfrm flipH="1">
                <a:off x="551522" y="4571485"/>
                <a:ext cx="542324" cy="6101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0" descr="Image result for ear icon">
                <a:extLst>
                  <a:ext uri="{FF2B5EF4-FFF2-40B4-BE49-F238E27FC236}">
                    <a16:creationId xmlns:a16="http://schemas.microsoft.com/office/drawing/2014/main" id="{C2DC3C16-EA72-4395-A4C0-72668944C2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294347" y="3948556"/>
                <a:ext cx="1438993" cy="14389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8" descr="Image result for imu icon transparent">
                <a:extLst>
                  <a:ext uri="{FF2B5EF4-FFF2-40B4-BE49-F238E27FC236}">
                    <a16:creationId xmlns:a16="http://schemas.microsoft.com/office/drawing/2014/main" id="{F36F8422-A4AF-451B-8E77-56D5979C30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8924" y="4525266"/>
                <a:ext cx="361575" cy="361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14" descr="Image result for 3 axis  icon">
                <a:extLst>
                  <a:ext uri="{FF2B5EF4-FFF2-40B4-BE49-F238E27FC236}">
                    <a16:creationId xmlns:a16="http://schemas.microsoft.com/office/drawing/2014/main" id="{482D364B-80B9-4A2D-8567-BBB49AC326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3592" y="4148444"/>
                <a:ext cx="372241" cy="3722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2" descr="Image result for BLE icon">
                <a:extLst>
                  <a:ext uri="{FF2B5EF4-FFF2-40B4-BE49-F238E27FC236}">
                    <a16:creationId xmlns:a16="http://schemas.microsoft.com/office/drawing/2014/main" id="{7F73FE7F-D3C2-49E8-A6EE-BE2E117BAA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8293" y="4930457"/>
                <a:ext cx="233893" cy="3752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853639D-0BDE-4DFA-8C47-38A000B04030}"/>
                  </a:ext>
                </a:extLst>
              </p:cNvPr>
              <p:cNvSpPr txBox="1"/>
              <p:nvPr/>
            </p:nvSpPr>
            <p:spPr>
              <a:xfrm>
                <a:off x="12084814" y="4304988"/>
                <a:ext cx="45936" cy="2088922"/>
              </a:xfrm>
              <a:prstGeom prst="roundRect">
                <a:avLst/>
              </a:prstGeom>
              <a:solidFill>
                <a:schemeClr val="bg1">
                  <a:alpha val="78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IN" dirty="0"/>
              </a:p>
            </p:txBody>
          </p:sp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7D3F1A71-7982-4C4C-8B6C-E935F258B19F}"/>
                  </a:ext>
                </a:extLst>
              </p:cNvPr>
              <p:cNvSpPr/>
              <p:nvPr/>
            </p:nvSpPr>
            <p:spPr>
              <a:xfrm>
                <a:off x="1617654" y="4638003"/>
                <a:ext cx="636294" cy="248838"/>
              </a:xfrm>
              <a:prstGeom prst="rightArrow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BA8025B1-D5F4-4798-A535-7D946D817BF4}"/>
                  </a:ext>
                </a:extLst>
              </p:cNvPr>
              <p:cNvGrpSpPr/>
              <p:nvPr/>
            </p:nvGrpSpPr>
            <p:grpSpPr>
              <a:xfrm>
                <a:off x="2090944" y="3936458"/>
                <a:ext cx="9215021" cy="1634490"/>
                <a:chOff x="2116344" y="3936458"/>
                <a:chExt cx="9215021" cy="1634490"/>
              </a:xfrm>
            </p:grpSpPr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0BEA49EC-91BE-48C0-9B9F-E3A5EF346736}"/>
                    </a:ext>
                  </a:extLst>
                </p:cNvPr>
                <p:cNvSpPr txBox="1"/>
                <p:nvPr/>
              </p:nvSpPr>
              <p:spPr>
                <a:xfrm>
                  <a:off x="2116344" y="3936458"/>
                  <a:ext cx="9215021" cy="1634490"/>
                </a:xfrm>
                <a:prstGeom prst="roundRect">
                  <a:avLst/>
                </a:prstGeom>
                <a:solidFill>
                  <a:schemeClr val="bg1">
                    <a:lumMod val="75000"/>
                    <a:alpha val="31000"/>
                  </a:schemeClr>
                </a:solidFill>
                <a:ln w="28575">
                  <a:solidFill>
                    <a:schemeClr val="bg2">
                      <a:lumMod val="10000"/>
                    </a:schemeClr>
                  </a:solidFill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IN" dirty="0"/>
                </a:p>
                <a:p>
                  <a:endParaRPr lang="en-IN" dirty="0"/>
                </a:p>
                <a:p>
                  <a:endParaRPr lang="en-IN" dirty="0"/>
                </a:p>
                <a:p>
                  <a:endParaRPr lang="en-IN" dirty="0"/>
                </a:p>
                <a:p>
                  <a:endParaRPr lang="en-IN" dirty="0"/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F81363C-C53F-4980-B455-2D47F08ED7B6}"/>
                    </a:ext>
                  </a:extLst>
                </p:cNvPr>
                <p:cNvSpPr txBox="1"/>
                <p:nvPr/>
              </p:nvSpPr>
              <p:spPr>
                <a:xfrm>
                  <a:off x="3777690" y="4454180"/>
                  <a:ext cx="1224420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Global Projection</a:t>
                  </a:r>
                  <a:endPara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endParaRP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BDBB54D-EC6D-457B-819F-B6D1AEC3828E}"/>
                    </a:ext>
                  </a:extLst>
                </p:cNvPr>
                <p:cNvSpPr txBox="1"/>
                <p:nvPr/>
              </p:nvSpPr>
              <p:spPr>
                <a:xfrm>
                  <a:off x="5181932" y="4454180"/>
                  <a:ext cx="1224421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b="1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Filtering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cs typeface="Calibri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9B27A82-4875-4F32-9386-A98FA55E4AEC}"/>
                    </a:ext>
                  </a:extLst>
                </p:cNvPr>
                <p:cNvSpPr txBox="1"/>
                <p:nvPr/>
              </p:nvSpPr>
              <p:spPr>
                <a:xfrm>
                  <a:off x="6581079" y="4454180"/>
                  <a:ext cx="1462046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Step segmentation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19D45A33-CE68-4D99-A749-C64BC32D09ED}"/>
                    </a:ext>
                  </a:extLst>
                </p:cNvPr>
                <p:cNvSpPr txBox="1"/>
                <p:nvPr/>
              </p:nvSpPr>
              <p:spPr>
                <a:xfrm>
                  <a:off x="8217851" y="4462424"/>
                  <a:ext cx="1327922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lvl="0" algn="ctr" defTabSz="457200"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DTW matching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9A363430-58F9-415E-97F2-D5766204F77F}"/>
                    </a:ext>
                  </a:extLst>
                </p:cNvPr>
                <p:cNvSpPr txBox="1"/>
                <p:nvPr/>
              </p:nvSpPr>
              <p:spPr>
                <a:xfrm>
                  <a:off x="9727884" y="4462424"/>
                  <a:ext cx="1485645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Anomaly filter &amp; </a:t>
                  </a: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Counter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EF0BBF5-C6AA-43F8-9DE4-707BCBF581C3}"/>
                    </a:ext>
                  </a:extLst>
                </p:cNvPr>
                <p:cNvSpPr txBox="1"/>
                <p:nvPr/>
              </p:nvSpPr>
              <p:spPr>
                <a:xfrm>
                  <a:off x="2249167" y="4454180"/>
                  <a:ext cx="1368643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Pre-Processing</a:t>
                  </a:r>
                  <a:endPara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endParaRPr>
                </a:p>
              </p:txBody>
            </p:sp>
          </p:grpSp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719F310D-32B3-4232-B328-EADEE9061EE8}"/>
                  </a:ext>
                </a:extLst>
              </p:cNvPr>
              <p:cNvSpPr/>
              <p:nvPr/>
            </p:nvSpPr>
            <p:spPr>
              <a:xfrm>
                <a:off x="11231619" y="4638003"/>
                <a:ext cx="636294" cy="248838"/>
              </a:xfrm>
              <a:prstGeom prst="rightArrow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B0C24CC-17BE-4894-86A8-295DA8BEE93E}"/>
                  </a:ext>
                </a:extLst>
              </p:cNvPr>
              <p:cNvSpPr txBox="1"/>
              <p:nvPr/>
            </p:nvSpPr>
            <p:spPr>
              <a:xfrm>
                <a:off x="11354921" y="4059121"/>
                <a:ext cx="822483" cy="5788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Lucida Bright" panose="02040602050505020304" pitchFamily="18" charset="0"/>
                    <a:cs typeface="Calibri"/>
                  </a:rPr>
                  <a:t>Step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Lucida Bright" panose="02040602050505020304" pitchFamily="18" charset="0"/>
                    <a:cs typeface="Calibri"/>
                  </a:rPr>
                  <a:t>count</a:t>
                </a:r>
                <a:endPara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Lucida Bright" panose="02040602050505020304" pitchFamily="18" charset="0"/>
                  <a:ea typeface="+mn-ea"/>
                  <a:cs typeface="Calibri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1CEBC15-79F3-424D-BD52-5D690502B4D7}"/>
                  </a:ext>
                </a:extLst>
              </p:cNvPr>
              <p:cNvSpPr txBox="1"/>
              <p:nvPr/>
            </p:nvSpPr>
            <p:spPr>
              <a:xfrm>
                <a:off x="11368013" y="4876542"/>
                <a:ext cx="822483" cy="5788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Lucida Bright" panose="02040602050505020304" pitchFamily="18" charset="0"/>
                    <a:cs typeface="Calibri"/>
                  </a:rPr>
                  <a:t>Jump height</a:t>
                </a:r>
                <a:endPara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Lucida Bright" panose="02040602050505020304" pitchFamily="18" charset="0"/>
                  <a:ea typeface="+mn-ea"/>
                  <a:cs typeface="Calibri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AB41139-8B60-473A-843A-0AA13BA45228}"/>
                </a:ext>
              </a:extLst>
            </p:cNvPr>
            <p:cNvSpPr txBox="1"/>
            <p:nvPr/>
          </p:nvSpPr>
          <p:spPr>
            <a:xfrm>
              <a:off x="6443002" y="3717961"/>
              <a:ext cx="5641812" cy="2088922"/>
            </a:xfrm>
            <a:prstGeom prst="round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FA250F61-06E5-4A06-BB68-6F363D5D0D5E}"/>
              </a:ext>
            </a:extLst>
          </p:cNvPr>
          <p:cNvSpPr/>
          <p:nvPr/>
        </p:nvSpPr>
        <p:spPr>
          <a:xfrm>
            <a:off x="5014506" y="5283357"/>
            <a:ext cx="175055" cy="215928"/>
          </a:xfrm>
          <a:prstGeom prst="rightArrow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BF61A2-E702-4014-9AC9-19941F3EDD1E}"/>
              </a:ext>
            </a:extLst>
          </p:cNvPr>
          <p:cNvSpPr txBox="1"/>
          <p:nvPr/>
        </p:nvSpPr>
        <p:spPr>
          <a:xfrm>
            <a:off x="1437723" y="3180456"/>
            <a:ext cx="1014458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IN" sz="2400" b="1" dirty="0">
                <a:latin typeface="Lucida Bright" panose="02040602050505020304" pitchFamily="18" charset="0"/>
              </a:rPr>
              <a:t>Global Projection and Filtering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IN" sz="2000" dirty="0">
              <a:latin typeface="Lucida Bright" panose="020406020505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IN" sz="2000" dirty="0">
                <a:latin typeface="Lucida Bright" panose="02040602050505020304" pitchFamily="18" charset="0"/>
              </a:rPr>
              <a:t>Projecting IMU reading to global frame</a:t>
            </a:r>
            <a:br>
              <a:rPr lang="en-IN" sz="2000" dirty="0">
                <a:latin typeface="Lucida Bright" panose="02040602050505020304" pitchFamily="18" charset="0"/>
              </a:rPr>
            </a:br>
            <a:endParaRPr lang="en-IN" sz="2000" dirty="0">
              <a:latin typeface="Lucida Bright" panose="02040602050505020304" pitchFamily="18" charset="0"/>
            </a:endParaRPr>
          </a:p>
          <a:p>
            <a:pPr lvl="0">
              <a:defRPr/>
            </a:pPr>
            <a:endParaRPr lang="en-IN" sz="2000" b="1" dirty="0">
              <a:latin typeface="Lucida Bright" panose="02040602050505020304" pitchFamily="18" charset="0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E7E326B-7392-405C-9AB0-DF26925DFE75}"/>
              </a:ext>
            </a:extLst>
          </p:cNvPr>
          <p:cNvCxnSpPr>
            <a:cxnSpLocks/>
          </p:cNvCxnSpPr>
          <p:nvPr/>
        </p:nvCxnSpPr>
        <p:spPr>
          <a:xfrm>
            <a:off x="3252983" y="5105709"/>
            <a:ext cx="70093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AA2B34FF-CFE4-4450-93D1-E1593CFF98DD}"/>
              </a:ext>
            </a:extLst>
          </p:cNvPr>
          <p:cNvSpPr txBox="1"/>
          <p:nvPr/>
        </p:nvSpPr>
        <p:spPr>
          <a:xfrm>
            <a:off x="1669971" y="4847207"/>
            <a:ext cx="17089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ucida Bright" panose="02040602050505020304" pitchFamily="18" charset="0"/>
              </a:rPr>
              <a:t>IMU (Local)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1B92088-99A4-4215-A578-E46F5E97B5C3}"/>
              </a:ext>
            </a:extLst>
          </p:cNvPr>
          <p:cNvSpPr/>
          <p:nvPr/>
        </p:nvSpPr>
        <p:spPr>
          <a:xfrm>
            <a:off x="4017846" y="4647545"/>
            <a:ext cx="1207039" cy="896998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Lucida Bright" panose="02040602050505020304" pitchFamily="18" charset="0"/>
              </a:rPr>
              <a:t>3D </a:t>
            </a:r>
            <a:br>
              <a:rPr lang="en-US" dirty="0">
                <a:solidFill>
                  <a:schemeClr val="tx1"/>
                </a:solidFill>
                <a:latin typeface="Lucida Bright" panose="02040602050505020304" pitchFamily="18" charset="0"/>
              </a:rPr>
            </a:br>
            <a:r>
              <a:rPr lang="en-US" dirty="0">
                <a:solidFill>
                  <a:schemeClr val="tx1"/>
                </a:solidFill>
                <a:latin typeface="Lucida Bright" panose="02040602050505020304" pitchFamily="18" charset="0"/>
              </a:rPr>
              <a:t>Orient.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E566F1A-E139-48E1-81A1-D0ED070F3F4F}"/>
              </a:ext>
            </a:extLst>
          </p:cNvPr>
          <p:cNvSpPr txBox="1"/>
          <p:nvPr/>
        </p:nvSpPr>
        <p:spPr>
          <a:xfrm>
            <a:off x="5224885" y="4713546"/>
            <a:ext cx="120703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ucida Bright" panose="02040602050505020304" pitchFamily="18" charset="0"/>
              </a:rPr>
              <a:t>IMU </a:t>
            </a:r>
            <a:br>
              <a:rPr lang="en-US" dirty="0">
                <a:latin typeface="Lucida Bright" panose="02040602050505020304" pitchFamily="18" charset="0"/>
              </a:rPr>
            </a:br>
            <a:r>
              <a:rPr lang="en-US" dirty="0">
                <a:latin typeface="Lucida Bright" panose="02040602050505020304" pitchFamily="18" charset="0"/>
              </a:rPr>
              <a:t>(Global)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5DA9659-CA03-4BBA-98E8-892FB5E25F47}"/>
                  </a:ext>
                </a:extLst>
              </p:cNvPr>
              <p:cNvSpPr txBox="1"/>
              <p:nvPr/>
            </p:nvSpPr>
            <p:spPr>
              <a:xfrm>
                <a:off x="3227021" y="5675251"/>
                <a:ext cx="2958233" cy="1133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I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5DA9659-CA03-4BBA-98E8-892FB5E25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7021" y="5675251"/>
                <a:ext cx="2958233" cy="11337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A567DC76-2C32-48E3-9098-30E8C3959475}"/>
              </a:ext>
            </a:extLst>
          </p:cNvPr>
          <p:cNvGrpSpPr/>
          <p:nvPr/>
        </p:nvGrpSpPr>
        <p:grpSpPr>
          <a:xfrm>
            <a:off x="7333085" y="3736314"/>
            <a:ext cx="3759129" cy="3201524"/>
            <a:chOff x="5296072" y="2188259"/>
            <a:chExt cx="5975953" cy="5075834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1" name="3D Model 40" descr="Mobile phone">
                  <a:extLst>
                    <a:ext uri="{FF2B5EF4-FFF2-40B4-BE49-F238E27FC236}">
                      <a16:creationId xmlns:a16="http://schemas.microsoft.com/office/drawing/2014/main" id="{4E59E662-8459-4052-A92C-FE559C6AE2C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16485036"/>
                    </p:ext>
                  </p:extLst>
                </p:nvPr>
              </p:nvGraphicFramePr>
              <p:xfrm rot="1922518">
                <a:off x="7501346" y="2188259"/>
                <a:ext cx="2295077" cy="5075834"/>
              </p:xfrm>
              <a:graphic>
                <a:graphicData uri="http://schemas.microsoft.com/office/drawing/2017/model3d">
                  <am3d:model3d r:embed="rId9">
                    <am3d:spPr>
                      <a:xfrm rot="1922518">
                        <a:off x="0" y="0"/>
                        <a:ext cx="1443701" cy="3201524"/>
                      </a:xfrm>
                      <a:prstGeom prst="rect">
                        <a:avLst/>
                      </a:prstGeom>
                    </am3d:spPr>
                    <am3d:camera>
                      <am3d:pos x="0" y="0" z="5250070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32307497" d="1000000"/>
                      <am3d:preTrans dx="-44610" dy="-17992235" dz="888902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2584314" ay="-2062037" az="1669290"/>
                      <am3d:postTrans dx="0" dy="0" dz="0"/>
                    </am3d:trans>
                    <am3d:attrSrcUrl r:id="rId10"/>
                    <am3d:raster rName="Office3DRenderer" rVer="16.0.8326">
                      <am3d:blip r:embed="rId11"/>
                    </am3d:raster>
                    <am3d:objViewport viewportSz="331441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1" name="3D Model 40" descr="Mobile phone">
                  <a:extLst>
                    <a:ext uri="{FF2B5EF4-FFF2-40B4-BE49-F238E27FC236}">
                      <a16:creationId xmlns:a16="http://schemas.microsoft.com/office/drawing/2014/main" id="{4E59E662-8459-4052-A92C-FE559C6AE2C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1922518">
                  <a:off x="8720296" y="3736314"/>
                  <a:ext cx="1443701" cy="32015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am3d="http://schemas.microsoft.com/office/drawing/2017/model3d">
          <mc:Choice Requires="am3d">
            <p:graphicFrame>
              <p:nvGraphicFramePr>
                <p:cNvPr id="42" name="3D Model 41" descr="3D-axis">
                  <a:extLst>
                    <a:ext uri="{FF2B5EF4-FFF2-40B4-BE49-F238E27FC236}">
                      <a16:creationId xmlns:a16="http://schemas.microsoft.com/office/drawing/2014/main" id="{0D179563-FC7E-426C-B984-2872D23137D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28459910"/>
                    </p:ext>
                  </p:extLst>
                </p:nvPr>
              </p:nvGraphicFramePr>
              <p:xfrm rot="12423156">
                <a:off x="8402261" y="2483870"/>
                <a:ext cx="2367462" cy="2318648"/>
              </p:xfrm>
              <a:graphic>
                <a:graphicData uri="http://schemas.microsoft.com/office/drawing/2017/model3d">
                  <am3d:model3d r:embed="rId12">
                    <am3d:spPr>
                      <a:xfrm rot="12423156">
                        <a:off x="0" y="0"/>
                        <a:ext cx="1489234" cy="1462461"/>
                      </a:xfrm>
                      <a:prstGeom prst="rect">
                        <a:avLst/>
                      </a:prstGeom>
                    </am3d:spPr>
                    <am3d:camera>
                      <am3d:pos x="0" y="0" z="81181059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946978" d="1000000"/>
                      <am3d:preTrans dx="0" dy="0" dz="-18000004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118643" ay="-1005262" az="-9584068"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168648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 xmlns="">
            <p:pic>
              <p:nvPicPr>
                <p:cNvPr id="42" name="3D Model 41" descr="3D-axis">
                  <a:extLst>
                    <a:ext uri="{FF2B5EF4-FFF2-40B4-BE49-F238E27FC236}">
                      <a16:creationId xmlns:a16="http://schemas.microsoft.com/office/drawing/2014/main" id="{0D179563-FC7E-426C-B984-2872D23137D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 rot="12423156">
                  <a:off x="9875514" y="1402673"/>
                  <a:ext cx="1489234" cy="1462461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7555BE3-8A5E-4DD1-9F3F-CAA230037C29}"/>
                </a:ext>
              </a:extLst>
            </p:cNvPr>
            <p:cNvSpPr txBox="1"/>
            <p:nvPr/>
          </p:nvSpPr>
          <p:spPr>
            <a:xfrm>
              <a:off x="6222942" y="2901788"/>
              <a:ext cx="2342989" cy="634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FF0000"/>
                  </a:solidFill>
                </a:rPr>
                <a:t>Z: Outward 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605B6EA-C5AC-471F-9A40-3D7F95A95ED4}"/>
                </a:ext>
              </a:extLst>
            </p:cNvPr>
            <p:cNvSpPr txBox="1"/>
            <p:nvPr/>
          </p:nvSpPr>
          <p:spPr>
            <a:xfrm>
              <a:off x="8853127" y="2822194"/>
              <a:ext cx="2029761" cy="634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</a:rPr>
                <a:t>Y: Front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9F6CA0-2D7D-437E-B4BA-269265724CAF}"/>
                </a:ext>
              </a:extLst>
            </p:cNvPr>
            <p:cNvSpPr txBox="1"/>
            <p:nvPr/>
          </p:nvSpPr>
          <p:spPr>
            <a:xfrm>
              <a:off x="9242264" y="4726176"/>
              <a:ext cx="2029761" cy="634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00B050"/>
                  </a:solidFill>
                </a:rPr>
                <a:t>X: Right </a:t>
              </a:r>
              <a:endParaRPr lang="en-US" sz="2000" dirty="0">
                <a:solidFill>
                  <a:srgbClr val="00B050"/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1308B84-8F5E-4C13-A5A6-0711DC43F1E7}"/>
                </a:ext>
              </a:extLst>
            </p:cNvPr>
            <p:cNvSpPr txBox="1"/>
            <p:nvPr/>
          </p:nvSpPr>
          <p:spPr>
            <a:xfrm>
              <a:off x="6384968" y="3950197"/>
              <a:ext cx="1830593" cy="634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/>
                <a:t>[Local]</a:t>
              </a:r>
              <a:endParaRPr lang="en-US" sz="2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C85D2A67-B31A-4C9A-974C-C224CBD1C790}"/>
                    </a:ext>
                  </a:extLst>
                </p:cNvPr>
                <p:cNvSpPr txBox="1"/>
                <p:nvPr/>
              </p:nvSpPr>
              <p:spPr>
                <a:xfrm>
                  <a:off x="5296072" y="4413457"/>
                  <a:ext cx="555942" cy="4879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a:rPr lang="en-I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C85D2A67-B31A-4C9A-974C-C224CBD1C7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6072" y="4413457"/>
                  <a:ext cx="555942" cy="487963"/>
                </a:xfrm>
                <a:prstGeom prst="rect">
                  <a:avLst/>
                </a:prstGeom>
                <a:blipFill>
                  <a:blip r:embed="rId16"/>
                  <a:stretch>
                    <a:fillRect l="-15517" r="-5172" b="-16000"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Arrow: Circular 71">
              <a:extLst>
                <a:ext uri="{FF2B5EF4-FFF2-40B4-BE49-F238E27FC236}">
                  <a16:creationId xmlns:a16="http://schemas.microsoft.com/office/drawing/2014/main" id="{568E3D68-A853-4981-AFBE-8D8F91811A85}"/>
                </a:ext>
              </a:extLst>
            </p:cNvPr>
            <p:cNvSpPr/>
            <p:nvPr/>
          </p:nvSpPr>
          <p:spPr>
            <a:xfrm rot="20829747" flipH="1">
              <a:off x="5485042" y="2339507"/>
              <a:ext cx="3420094" cy="3420096"/>
            </a:xfrm>
            <a:prstGeom prst="circularArrow">
              <a:avLst>
                <a:gd name="adj1" fmla="val 4034"/>
                <a:gd name="adj2" fmla="val 1142319"/>
                <a:gd name="adj3" fmla="val 20559127"/>
                <a:gd name="adj4" fmla="val 15533529"/>
                <a:gd name="adj5" fmla="val 580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75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49A3BEE-5C22-4345-AE4E-22DECF0ECA09}"/>
              </a:ext>
            </a:extLst>
          </p:cNvPr>
          <p:cNvSpPr/>
          <p:nvPr/>
        </p:nvSpPr>
        <p:spPr>
          <a:xfrm>
            <a:off x="155758" y="206853"/>
            <a:ext cx="4328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did PGP fail?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BFB8D22F-DC7B-44EE-9045-1C036A4B78F0}"/>
              </a:ext>
            </a:extLst>
          </p:cNvPr>
          <p:cNvSpPr txBox="1">
            <a:spLocks/>
          </p:cNvSpPr>
          <p:nvPr/>
        </p:nvSpPr>
        <p:spPr>
          <a:xfrm>
            <a:off x="2236519" y="206853"/>
            <a:ext cx="7718962" cy="919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0"/>
                <a:ea typeface="+mj-ea"/>
                <a:cs typeface="+mj-cs"/>
              </a:rPr>
              <a:t>STEAR Design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j-ea"/>
              <a:cs typeface="+mj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BF61A2-E702-4014-9AC9-19941F3EDD1E}"/>
              </a:ext>
            </a:extLst>
          </p:cNvPr>
          <p:cNvSpPr txBox="1"/>
          <p:nvPr/>
        </p:nvSpPr>
        <p:spPr>
          <a:xfrm>
            <a:off x="1502003" y="3236735"/>
            <a:ext cx="664589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IN" sz="2400" b="1" dirty="0">
                <a:latin typeface="Lucida Bright" panose="02040602050505020304" pitchFamily="18" charset="0"/>
              </a:rPr>
              <a:t>Segmentation</a:t>
            </a:r>
          </a:p>
          <a:p>
            <a:pPr lvl="0">
              <a:defRPr/>
            </a:pPr>
            <a:endParaRPr lang="en-IN" sz="2400" b="1" dirty="0">
              <a:latin typeface="Lucida Bright" panose="02040602050505020304" pitchFamily="18" charset="0"/>
            </a:endParaRPr>
          </a:p>
          <a:p>
            <a:pPr lvl="0">
              <a:defRPr/>
            </a:pPr>
            <a:r>
              <a:rPr lang="en-IN" sz="2400" b="1" dirty="0">
                <a:latin typeface="Lucida Bright" panose="02040602050505020304" pitchFamily="18" charset="0"/>
              </a:rPr>
              <a:t>	Why? </a:t>
            </a:r>
            <a:br>
              <a:rPr lang="en-IN" sz="2400" b="1" dirty="0">
                <a:latin typeface="Lucida Bright" panose="02040602050505020304" pitchFamily="18" charset="0"/>
              </a:rPr>
            </a:br>
            <a:r>
              <a:rPr lang="en-IN" sz="2400" b="1" dirty="0">
                <a:latin typeface="Lucida Bright" panose="02040602050505020304" pitchFamily="18" charset="0"/>
              </a:rPr>
              <a:t>	</a:t>
            </a:r>
            <a:r>
              <a:rPr lang="en-IN" sz="2000" dirty="0">
                <a:latin typeface="Lucida Bright" panose="02040602050505020304" pitchFamily="18" charset="0"/>
              </a:rPr>
              <a:t>Peak-detection are erroneous:</a:t>
            </a:r>
          </a:p>
          <a:p>
            <a:pPr marL="1714500" lvl="3" indent="-342900">
              <a:buFont typeface="Wingdings" panose="05000000000000000000" pitchFamily="2" charset="2"/>
              <a:buChar char="§"/>
              <a:defRPr/>
            </a:pPr>
            <a:r>
              <a:rPr lang="en-IN" sz="2000" dirty="0">
                <a:latin typeface="Lucida Bright" panose="02040602050505020304" pitchFamily="18" charset="0"/>
              </a:rPr>
              <a:t>unrelated movements</a:t>
            </a:r>
          </a:p>
          <a:p>
            <a:pPr marL="1714500" lvl="3" indent="-342900">
              <a:buFont typeface="Wingdings" panose="05000000000000000000" pitchFamily="2" charset="2"/>
              <a:buChar char="§"/>
              <a:defRPr/>
            </a:pPr>
            <a:r>
              <a:rPr lang="en-IN" sz="2000" dirty="0">
                <a:latin typeface="Lucida Bright" panose="02040602050505020304" pitchFamily="18" charset="0"/>
              </a:rPr>
              <a:t>diversity in positions of phones</a:t>
            </a:r>
          </a:p>
          <a:p>
            <a:pPr marL="1714500" lvl="3" indent="-342900">
              <a:buFont typeface="Wingdings" panose="05000000000000000000" pitchFamily="2" charset="2"/>
              <a:buChar char="§"/>
              <a:defRPr/>
            </a:pPr>
            <a:r>
              <a:rPr lang="en-IN" sz="2000" dirty="0">
                <a:latin typeface="Lucida Bright" panose="02040602050505020304" pitchFamily="18" charset="0"/>
              </a:rPr>
              <a:t>diversity on gaits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F09343-AEEA-45A6-BC80-762D231F3038}"/>
              </a:ext>
            </a:extLst>
          </p:cNvPr>
          <p:cNvGrpSpPr/>
          <p:nvPr/>
        </p:nvGrpSpPr>
        <p:grpSpPr>
          <a:xfrm>
            <a:off x="-292843" y="1104821"/>
            <a:ext cx="12484843" cy="2675949"/>
            <a:chOff x="-281647" y="4365661"/>
            <a:chExt cx="12484843" cy="267594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1BF420C-D598-4E1B-9A8A-E6384D95DBC0}"/>
                </a:ext>
              </a:extLst>
            </p:cNvPr>
            <p:cNvGrpSpPr/>
            <p:nvPr/>
          </p:nvGrpSpPr>
          <p:grpSpPr>
            <a:xfrm>
              <a:off x="-281647" y="4365661"/>
              <a:ext cx="12484843" cy="2675949"/>
              <a:chOff x="-294347" y="3717961"/>
              <a:chExt cx="12484843" cy="2675949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1D2DDD8-4171-409B-9532-FBE779C19C81}"/>
                  </a:ext>
                </a:extLst>
              </p:cNvPr>
              <p:cNvGrpSpPr/>
              <p:nvPr/>
            </p:nvGrpSpPr>
            <p:grpSpPr>
              <a:xfrm>
                <a:off x="-294347" y="3936458"/>
                <a:ext cx="12484843" cy="2457452"/>
                <a:chOff x="-294347" y="3936458"/>
                <a:chExt cx="12484843" cy="2457452"/>
              </a:xfrm>
            </p:grpSpPr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C6129B0-1C9E-4143-82B9-010C3A25741E}"/>
                    </a:ext>
                  </a:extLst>
                </p:cNvPr>
                <p:cNvSpPr txBox="1"/>
                <p:nvPr/>
              </p:nvSpPr>
              <p:spPr>
                <a:xfrm>
                  <a:off x="1436219" y="4131515"/>
                  <a:ext cx="822483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IMU data</a:t>
                  </a:r>
                  <a:endPara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endParaRPr>
                </a:p>
              </p:txBody>
            </p:sp>
            <p:pic>
              <p:nvPicPr>
                <p:cNvPr id="50" name="Picture 2" descr="Image result for ESENSE EARBUD">
                  <a:extLst>
                    <a:ext uri="{FF2B5EF4-FFF2-40B4-BE49-F238E27FC236}">
                      <a16:creationId xmlns:a16="http://schemas.microsoft.com/office/drawing/2014/main" id="{6F0D65C7-B21B-456B-A6A6-8D9DFA2D3B2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594" t="6251" r="35778" b="54792"/>
                <a:stretch/>
              </p:blipFill>
              <p:spPr bwMode="auto">
                <a:xfrm flipH="1">
                  <a:off x="551522" y="4571485"/>
                  <a:ext cx="542324" cy="6101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10" descr="Image result for ear icon">
                  <a:extLst>
                    <a:ext uri="{FF2B5EF4-FFF2-40B4-BE49-F238E27FC236}">
                      <a16:creationId xmlns:a16="http://schemas.microsoft.com/office/drawing/2014/main" id="{01CFA4B6-D91A-4687-AF9F-AE13714DEC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-294347" y="3948556"/>
                  <a:ext cx="1438993" cy="14389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8" descr="Image result for imu icon transparent">
                  <a:extLst>
                    <a:ext uri="{FF2B5EF4-FFF2-40B4-BE49-F238E27FC236}">
                      <a16:creationId xmlns:a16="http://schemas.microsoft.com/office/drawing/2014/main" id="{54571286-5BAC-4974-AF48-20392C5E277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38924" y="4525266"/>
                  <a:ext cx="361575" cy="3615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14" descr="Image result for 3 axis  icon">
                  <a:extLst>
                    <a:ext uri="{FF2B5EF4-FFF2-40B4-BE49-F238E27FC236}">
                      <a16:creationId xmlns:a16="http://schemas.microsoft.com/office/drawing/2014/main" id="{370B0CF0-7FFA-43EE-BEBA-870E203B9B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33592" y="4148444"/>
                  <a:ext cx="372241" cy="3722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22" descr="Image result for BLE icon">
                  <a:extLst>
                    <a:ext uri="{FF2B5EF4-FFF2-40B4-BE49-F238E27FC236}">
                      <a16:creationId xmlns:a16="http://schemas.microsoft.com/office/drawing/2014/main" id="{5F4E3971-7B5D-4ECB-BD34-5083FED1F9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8293" y="4930457"/>
                  <a:ext cx="233893" cy="3752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D3F8442-80E6-4BAD-A994-090454705751}"/>
                    </a:ext>
                  </a:extLst>
                </p:cNvPr>
                <p:cNvSpPr txBox="1"/>
                <p:nvPr/>
              </p:nvSpPr>
              <p:spPr>
                <a:xfrm>
                  <a:off x="12084814" y="4304988"/>
                  <a:ext cx="45936" cy="2088922"/>
                </a:xfrm>
                <a:prstGeom prst="roundRect">
                  <a:avLst/>
                </a:prstGeom>
                <a:solidFill>
                  <a:schemeClr val="bg1">
                    <a:alpha val="78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IN" dirty="0"/>
                </a:p>
              </p:txBody>
            </p:sp>
            <p:sp>
              <p:nvSpPr>
                <p:cNvPr id="56" name="Arrow: Right 55">
                  <a:extLst>
                    <a:ext uri="{FF2B5EF4-FFF2-40B4-BE49-F238E27FC236}">
                      <a16:creationId xmlns:a16="http://schemas.microsoft.com/office/drawing/2014/main" id="{F1B6B4C3-37DC-4952-B109-C39631074E24}"/>
                    </a:ext>
                  </a:extLst>
                </p:cNvPr>
                <p:cNvSpPr/>
                <p:nvPr/>
              </p:nvSpPr>
              <p:spPr>
                <a:xfrm>
                  <a:off x="1617654" y="4638003"/>
                  <a:ext cx="636294" cy="248838"/>
                </a:xfrm>
                <a:prstGeom prst="rightArrow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62C2DD69-5154-4FC1-A5D0-DE465D30788B}"/>
                    </a:ext>
                  </a:extLst>
                </p:cNvPr>
                <p:cNvGrpSpPr/>
                <p:nvPr/>
              </p:nvGrpSpPr>
              <p:grpSpPr>
                <a:xfrm>
                  <a:off x="2090944" y="3936458"/>
                  <a:ext cx="9215021" cy="1634490"/>
                  <a:chOff x="2116344" y="3936458"/>
                  <a:chExt cx="9215021" cy="1634490"/>
                </a:xfrm>
              </p:grpSpPr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228BF92C-A9CB-4CDD-BF90-075847BB7FB5}"/>
                      </a:ext>
                    </a:extLst>
                  </p:cNvPr>
                  <p:cNvSpPr txBox="1"/>
                  <p:nvPr/>
                </p:nvSpPr>
                <p:spPr>
                  <a:xfrm>
                    <a:off x="2116344" y="3936458"/>
                    <a:ext cx="9215021" cy="163449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  <a:alpha val="31000"/>
                    </a:schemeClr>
                  </a:solidFill>
                  <a:ln w="28575">
                    <a:solidFill>
                      <a:schemeClr val="bg2">
                        <a:lumMod val="10000"/>
                      </a:schemeClr>
                    </a:solidFill>
                    <a:prstDash val="solid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endParaRPr lang="en-IN" dirty="0"/>
                  </a:p>
                  <a:p>
                    <a:endParaRPr lang="en-IN" dirty="0"/>
                  </a:p>
                  <a:p>
                    <a:endParaRPr lang="en-IN" dirty="0"/>
                  </a:p>
                  <a:p>
                    <a:endParaRPr lang="en-IN" dirty="0"/>
                  </a:p>
                  <a:p>
                    <a:endParaRPr lang="en-IN" dirty="0"/>
                  </a:p>
                </p:txBody>
              </p:sp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FD1274F1-9967-4126-8B7D-C4989FEEB2BC}"/>
                      </a:ext>
                    </a:extLst>
                  </p:cNvPr>
                  <p:cNvSpPr txBox="1"/>
                  <p:nvPr/>
                </p:nvSpPr>
                <p:spPr>
                  <a:xfrm>
                    <a:off x="3777690" y="4454180"/>
                    <a:ext cx="1224420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Lucida Bright" panose="02040602050505020304" pitchFamily="18" charset="0"/>
                        <a:ea typeface="+mn-ea"/>
                        <a:cs typeface="Calibri"/>
                      </a:rPr>
                      <a:t>Global Projection</a:t>
                    </a:r>
                    <a:endParaRPr kumimoji="0" lang="en-US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868FFB6D-0824-4A1D-B3AC-E12E0A2A800F}"/>
                      </a:ext>
                    </a:extLst>
                  </p:cNvPr>
                  <p:cNvSpPr txBox="1"/>
                  <p:nvPr/>
                </p:nvSpPr>
                <p:spPr>
                  <a:xfrm>
                    <a:off x="5181932" y="4454180"/>
                    <a:ext cx="1224421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Lucida Bright" panose="02040602050505020304" pitchFamily="18" charset="0"/>
                        <a:cs typeface="Calibri"/>
                      </a:rPr>
                      <a:t>Filtering</a:t>
                    </a:r>
                  </a:p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cs typeface="Calibri"/>
                    </a:endParaRPr>
                  </a:p>
                </p:txBody>
              </p:sp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EDE87318-3F37-44F6-80FD-FCE6167119EC}"/>
                      </a:ext>
                    </a:extLst>
                  </p:cNvPr>
                  <p:cNvSpPr txBox="1"/>
                  <p:nvPr/>
                </p:nvSpPr>
                <p:spPr>
                  <a:xfrm>
                    <a:off x="6581079" y="4454180"/>
                    <a:ext cx="1462046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lvl="0" algn="ctr" defTabSz="457200">
                      <a:defRPr/>
                    </a:pPr>
                    <a:r>
                      <a:rPr lang="en-US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Lucida Bright" panose="02040602050505020304" pitchFamily="18" charset="0"/>
                        <a:cs typeface="Calibri"/>
                      </a:rPr>
                      <a:t>Activity</a:t>
                    </a: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Lucida Bright" panose="02040602050505020304" pitchFamily="18" charset="0"/>
                        <a:ea typeface="+mn-ea"/>
                        <a:cs typeface="Calibri"/>
                      </a:rPr>
                      <a:t> segmentation</a:t>
                    </a:r>
                  </a:p>
                </p:txBody>
              </p:sp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C1C0A248-42CF-4AED-8565-D0F8DF99044F}"/>
                      </a:ext>
                    </a:extLst>
                  </p:cNvPr>
                  <p:cNvSpPr txBox="1"/>
                  <p:nvPr/>
                </p:nvSpPr>
                <p:spPr>
                  <a:xfrm>
                    <a:off x="8217851" y="4462424"/>
                    <a:ext cx="1327922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lvl="0" algn="ctr" defTabSz="457200">
                      <a:defRPr/>
                    </a:pPr>
                    <a:r>
                      <a: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Lucida Bright" panose="02040602050505020304" pitchFamily="18" charset="0"/>
                        <a:cs typeface="Calibri"/>
                      </a:rPr>
                      <a:t>DTW matching</a:t>
                    </a:r>
                  </a:p>
                </p:txBody>
              </p: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AE88356D-3BB9-4589-9F65-CCD29C356CCB}"/>
                      </a:ext>
                    </a:extLst>
                  </p:cNvPr>
                  <p:cNvSpPr txBox="1"/>
                  <p:nvPr/>
                </p:nvSpPr>
                <p:spPr>
                  <a:xfrm>
                    <a:off x="9727884" y="4462424"/>
                    <a:ext cx="1485645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Lucida Bright" panose="02040602050505020304" pitchFamily="18" charset="0"/>
                        <a:cs typeface="Calibri"/>
                      </a:rPr>
                      <a:t>Anomaly filter &amp; </a:t>
                    </a:r>
                    <a:r>
                      <a:rPr kumimoji="0" lang="en-US" sz="14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Lucida Bright" panose="02040602050505020304" pitchFamily="18" charset="0"/>
                        <a:ea typeface="+mn-ea"/>
                        <a:cs typeface="Calibri"/>
                      </a:rPr>
                      <a:t>Counter</a:t>
                    </a:r>
                  </a:p>
                </p:txBody>
              </p: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27B4CC02-A7BA-46B7-B6DC-0A671BF90583}"/>
                      </a:ext>
                    </a:extLst>
                  </p:cNvPr>
                  <p:cNvSpPr txBox="1"/>
                  <p:nvPr/>
                </p:nvSpPr>
                <p:spPr>
                  <a:xfrm>
                    <a:off x="2249167" y="4454180"/>
                    <a:ext cx="1368643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Lucida Bright" panose="02040602050505020304" pitchFamily="18" charset="0"/>
                        <a:ea typeface="+mn-ea"/>
                        <a:cs typeface="Calibri"/>
                      </a:rPr>
                      <a:t>Pre-Processing</a:t>
                    </a:r>
                    <a:endParaRPr kumimoji="0" lang="en-US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endParaRPr>
                  </a:p>
                </p:txBody>
              </p:sp>
            </p:grpSp>
            <p:sp>
              <p:nvSpPr>
                <p:cNvPr id="58" name="Arrow: Right 57">
                  <a:extLst>
                    <a:ext uri="{FF2B5EF4-FFF2-40B4-BE49-F238E27FC236}">
                      <a16:creationId xmlns:a16="http://schemas.microsoft.com/office/drawing/2014/main" id="{D8C9A5AD-B141-457D-B0AC-08CD9C805580}"/>
                    </a:ext>
                  </a:extLst>
                </p:cNvPr>
                <p:cNvSpPr/>
                <p:nvPr/>
              </p:nvSpPr>
              <p:spPr>
                <a:xfrm>
                  <a:off x="11231619" y="4638003"/>
                  <a:ext cx="636294" cy="248838"/>
                </a:xfrm>
                <a:prstGeom prst="rightArrow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22BD356A-2274-4DCD-A084-404385356C6B}"/>
                    </a:ext>
                  </a:extLst>
                </p:cNvPr>
                <p:cNvSpPr txBox="1"/>
                <p:nvPr/>
              </p:nvSpPr>
              <p:spPr>
                <a:xfrm>
                  <a:off x="11354921" y="4059121"/>
                  <a:ext cx="822483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Step 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count</a:t>
                  </a:r>
                  <a:endPara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8316462B-CE46-4847-B0BC-8066400EABAB}"/>
                    </a:ext>
                  </a:extLst>
                </p:cNvPr>
                <p:cNvSpPr txBox="1"/>
                <p:nvPr/>
              </p:nvSpPr>
              <p:spPr>
                <a:xfrm>
                  <a:off x="11368013" y="4876542"/>
                  <a:ext cx="822483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Jump height</a:t>
                  </a:r>
                  <a:endPara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endParaRPr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A82243F-3809-47F7-A41C-1403F1A153E2}"/>
                  </a:ext>
                </a:extLst>
              </p:cNvPr>
              <p:cNvSpPr txBox="1"/>
              <p:nvPr/>
            </p:nvSpPr>
            <p:spPr>
              <a:xfrm>
                <a:off x="8079773" y="3717961"/>
                <a:ext cx="4005041" cy="2088922"/>
              </a:xfrm>
              <a:prstGeom prst="roundRect">
                <a:avLst/>
              </a:prstGeom>
              <a:solidFill>
                <a:schemeClr val="bg1">
                  <a:alpha val="78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IN" dirty="0"/>
              </a:p>
            </p:txBody>
          </p:sp>
        </p:grpSp>
        <p:sp>
          <p:nvSpPr>
            <p:cNvPr id="70" name="Arrow: Right 69">
              <a:extLst>
                <a:ext uri="{FF2B5EF4-FFF2-40B4-BE49-F238E27FC236}">
                  <a16:creationId xmlns:a16="http://schemas.microsoft.com/office/drawing/2014/main" id="{F2390F4F-6AD7-4D10-95D1-1D27E68243EC}"/>
                </a:ext>
              </a:extLst>
            </p:cNvPr>
            <p:cNvSpPr/>
            <p:nvPr/>
          </p:nvSpPr>
          <p:spPr>
            <a:xfrm>
              <a:off x="3621124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1" name="Arrow: Right 70">
              <a:extLst>
                <a:ext uri="{FF2B5EF4-FFF2-40B4-BE49-F238E27FC236}">
                  <a16:creationId xmlns:a16="http://schemas.microsoft.com/office/drawing/2014/main" id="{4B7D391C-B508-47C9-A13C-FE39465EC3E3}"/>
                </a:ext>
              </a:extLst>
            </p:cNvPr>
            <p:cNvSpPr/>
            <p:nvPr/>
          </p:nvSpPr>
          <p:spPr>
            <a:xfrm>
              <a:off x="5014506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2" name="Arrow: Right 71">
              <a:extLst>
                <a:ext uri="{FF2B5EF4-FFF2-40B4-BE49-F238E27FC236}">
                  <a16:creationId xmlns:a16="http://schemas.microsoft.com/office/drawing/2014/main" id="{786FB8B4-053D-4527-A6A2-4CA4C05AF7D3}"/>
                </a:ext>
              </a:extLst>
            </p:cNvPr>
            <p:cNvSpPr/>
            <p:nvPr/>
          </p:nvSpPr>
          <p:spPr>
            <a:xfrm>
              <a:off x="6404418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4060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49A3BEE-5C22-4345-AE4E-22DECF0ECA09}"/>
              </a:ext>
            </a:extLst>
          </p:cNvPr>
          <p:cNvSpPr/>
          <p:nvPr/>
        </p:nvSpPr>
        <p:spPr>
          <a:xfrm>
            <a:off x="155758" y="206853"/>
            <a:ext cx="4328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did PGP fail?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BFB8D22F-DC7B-44EE-9045-1C036A4B78F0}"/>
              </a:ext>
            </a:extLst>
          </p:cNvPr>
          <p:cNvSpPr txBox="1">
            <a:spLocks/>
          </p:cNvSpPr>
          <p:nvPr/>
        </p:nvSpPr>
        <p:spPr>
          <a:xfrm>
            <a:off x="2236519" y="206853"/>
            <a:ext cx="7718962" cy="919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0"/>
                <a:ea typeface="+mj-ea"/>
                <a:cs typeface="+mj-cs"/>
              </a:rPr>
              <a:t>STEAR Design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j-ea"/>
              <a:cs typeface="+mj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BF61A2-E702-4014-9AC9-19941F3EDD1E}"/>
              </a:ext>
            </a:extLst>
          </p:cNvPr>
          <p:cNvSpPr txBox="1"/>
          <p:nvPr/>
        </p:nvSpPr>
        <p:spPr>
          <a:xfrm>
            <a:off x="1502003" y="3159545"/>
            <a:ext cx="5945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IN" sz="2400" b="1" dirty="0">
                <a:latin typeface="Lucida Bright" panose="02040602050505020304" pitchFamily="18" charset="0"/>
              </a:rPr>
              <a:t>Segmentation</a:t>
            </a:r>
          </a:p>
          <a:p>
            <a:pPr lvl="0">
              <a:defRPr/>
            </a:pPr>
            <a:endParaRPr lang="en-IN" sz="2400" b="1" dirty="0">
              <a:latin typeface="Lucida Bright" panose="020406020505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IN" sz="2000" dirty="0">
                <a:latin typeface="Lucida Bright" panose="02040602050505020304" pitchFamily="18" charset="0"/>
              </a:rPr>
              <a:t>Earbud’s IMUs: </a:t>
            </a:r>
            <a:r>
              <a:rPr lang="en-IN" sz="2000" b="1" dirty="0">
                <a:latin typeface="Lucida Bright" panose="02040602050505020304" pitchFamily="18" charset="0"/>
              </a:rPr>
              <a:t>Consistent activity templates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IN" sz="2000" b="1" dirty="0">
              <a:latin typeface="Lucida Bright" panose="020406020505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C912B2E-A59E-48D9-BFCD-B0C2F07199DF}"/>
              </a:ext>
            </a:extLst>
          </p:cNvPr>
          <p:cNvGrpSpPr/>
          <p:nvPr/>
        </p:nvGrpSpPr>
        <p:grpSpPr>
          <a:xfrm>
            <a:off x="-292843" y="1101752"/>
            <a:ext cx="12484843" cy="2675949"/>
            <a:chOff x="-281647" y="4365661"/>
            <a:chExt cx="12484843" cy="267594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1BF420C-D598-4E1B-9A8A-E6384D95DBC0}"/>
                </a:ext>
              </a:extLst>
            </p:cNvPr>
            <p:cNvGrpSpPr/>
            <p:nvPr/>
          </p:nvGrpSpPr>
          <p:grpSpPr>
            <a:xfrm>
              <a:off x="-281647" y="4365661"/>
              <a:ext cx="12484843" cy="2675949"/>
              <a:chOff x="-294347" y="3717961"/>
              <a:chExt cx="12484843" cy="2675949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1D2DDD8-4171-409B-9532-FBE779C19C81}"/>
                  </a:ext>
                </a:extLst>
              </p:cNvPr>
              <p:cNvGrpSpPr/>
              <p:nvPr/>
            </p:nvGrpSpPr>
            <p:grpSpPr>
              <a:xfrm>
                <a:off x="-294347" y="3936458"/>
                <a:ext cx="12484843" cy="2457452"/>
                <a:chOff x="-294347" y="3936458"/>
                <a:chExt cx="12484843" cy="2457452"/>
              </a:xfrm>
            </p:grpSpPr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C6129B0-1C9E-4143-82B9-010C3A25741E}"/>
                    </a:ext>
                  </a:extLst>
                </p:cNvPr>
                <p:cNvSpPr txBox="1"/>
                <p:nvPr/>
              </p:nvSpPr>
              <p:spPr>
                <a:xfrm>
                  <a:off x="1436219" y="4131515"/>
                  <a:ext cx="822483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IMU data</a:t>
                  </a:r>
                  <a:endPara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endParaRPr>
                </a:p>
              </p:txBody>
            </p:sp>
            <p:pic>
              <p:nvPicPr>
                <p:cNvPr id="50" name="Picture 2" descr="Image result for ESENSE EARBUD">
                  <a:extLst>
                    <a:ext uri="{FF2B5EF4-FFF2-40B4-BE49-F238E27FC236}">
                      <a16:creationId xmlns:a16="http://schemas.microsoft.com/office/drawing/2014/main" id="{6F0D65C7-B21B-456B-A6A6-8D9DFA2D3B2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594" t="6251" r="35778" b="54792"/>
                <a:stretch/>
              </p:blipFill>
              <p:spPr bwMode="auto">
                <a:xfrm flipH="1">
                  <a:off x="551522" y="4571485"/>
                  <a:ext cx="542324" cy="6101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10" descr="Image result for ear icon">
                  <a:extLst>
                    <a:ext uri="{FF2B5EF4-FFF2-40B4-BE49-F238E27FC236}">
                      <a16:creationId xmlns:a16="http://schemas.microsoft.com/office/drawing/2014/main" id="{01CFA4B6-D91A-4687-AF9F-AE13714DEC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-294347" y="3948556"/>
                  <a:ext cx="1438993" cy="14389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8" descr="Image result for imu icon transparent">
                  <a:extLst>
                    <a:ext uri="{FF2B5EF4-FFF2-40B4-BE49-F238E27FC236}">
                      <a16:creationId xmlns:a16="http://schemas.microsoft.com/office/drawing/2014/main" id="{54571286-5BAC-4974-AF48-20392C5E277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38924" y="4525266"/>
                  <a:ext cx="361575" cy="3615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14" descr="Image result for 3 axis  icon">
                  <a:extLst>
                    <a:ext uri="{FF2B5EF4-FFF2-40B4-BE49-F238E27FC236}">
                      <a16:creationId xmlns:a16="http://schemas.microsoft.com/office/drawing/2014/main" id="{370B0CF0-7FFA-43EE-BEBA-870E203B9B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33592" y="4148444"/>
                  <a:ext cx="372241" cy="3722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22" descr="Image result for BLE icon">
                  <a:extLst>
                    <a:ext uri="{FF2B5EF4-FFF2-40B4-BE49-F238E27FC236}">
                      <a16:creationId xmlns:a16="http://schemas.microsoft.com/office/drawing/2014/main" id="{5F4E3971-7B5D-4ECB-BD34-5083FED1F9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8293" y="4930457"/>
                  <a:ext cx="233893" cy="3752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D3F8442-80E6-4BAD-A994-090454705751}"/>
                    </a:ext>
                  </a:extLst>
                </p:cNvPr>
                <p:cNvSpPr txBox="1"/>
                <p:nvPr/>
              </p:nvSpPr>
              <p:spPr>
                <a:xfrm>
                  <a:off x="12084814" y="4304988"/>
                  <a:ext cx="45936" cy="2088922"/>
                </a:xfrm>
                <a:prstGeom prst="roundRect">
                  <a:avLst/>
                </a:prstGeom>
                <a:solidFill>
                  <a:schemeClr val="bg1">
                    <a:alpha val="78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IN" dirty="0"/>
                </a:p>
              </p:txBody>
            </p:sp>
            <p:sp>
              <p:nvSpPr>
                <p:cNvPr id="56" name="Arrow: Right 55">
                  <a:extLst>
                    <a:ext uri="{FF2B5EF4-FFF2-40B4-BE49-F238E27FC236}">
                      <a16:creationId xmlns:a16="http://schemas.microsoft.com/office/drawing/2014/main" id="{F1B6B4C3-37DC-4952-B109-C39631074E24}"/>
                    </a:ext>
                  </a:extLst>
                </p:cNvPr>
                <p:cNvSpPr/>
                <p:nvPr/>
              </p:nvSpPr>
              <p:spPr>
                <a:xfrm>
                  <a:off x="1617654" y="4638003"/>
                  <a:ext cx="636294" cy="248838"/>
                </a:xfrm>
                <a:prstGeom prst="rightArrow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62C2DD69-5154-4FC1-A5D0-DE465D30788B}"/>
                    </a:ext>
                  </a:extLst>
                </p:cNvPr>
                <p:cNvGrpSpPr/>
                <p:nvPr/>
              </p:nvGrpSpPr>
              <p:grpSpPr>
                <a:xfrm>
                  <a:off x="2090944" y="3936458"/>
                  <a:ext cx="9215021" cy="1634490"/>
                  <a:chOff x="2116344" y="3936458"/>
                  <a:chExt cx="9215021" cy="1634490"/>
                </a:xfrm>
              </p:grpSpPr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228BF92C-A9CB-4CDD-BF90-075847BB7FB5}"/>
                      </a:ext>
                    </a:extLst>
                  </p:cNvPr>
                  <p:cNvSpPr txBox="1"/>
                  <p:nvPr/>
                </p:nvSpPr>
                <p:spPr>
                  <a:xfrm>
                    <a:off x="2116344" y="3936458"/>
                    <a:ext cx="9215021" cy="163449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  <a:alpha val="31000"/>
                    </a:schemeClr>
                  </a:solidFill>
                  <a:ln w="28575">
                    <a:solidFill>
                      <a:schemeClr val="bg2">
                        <a:lumMod val="10000"/>
                      </a:schemeClr>
                    </a:solidFill>
                    <a:prstDash val="solid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endParaRPr lang="en-IN" dirty="0"/>
                  </a:p>
                  <a:p>
                    <a:endParaRPr lang="en-IN" dirty="0"/>
                  </a:p>
                  <a:p>
                    <a:endParaRPr lang="en-IN" dirty="0"/>
                  </a:p>
                  <a:p>
                    <a:endParaRPr lang="en-IN" dirty="0"/>
                  </a:p>
                  <a:p>
                    <a:endParaRPr lang="en-IN" dirty="0"/>
                  </a:p>
                </p:txBody>
              </p:sp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FD1274F1-9967-4126-8B7D-C4989FEEB2BC}"/>
                      </a:ext>
                    </a:extLst>
                  </p:cNvPr>
                  <p:cNvSpPr txBox="1"/>
                  <p:nvPr/>
                </p:nvSpPr>
                <p:spPr>
                  <a:xfrm>
                    <a:off x="3777690" y="4454180"/>
                    <a:ext cx="1224420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Lucida Bright" panose="02040602050505020304" pitchFamily="18" charset="0"/>
                        <a:ea typeface="+mn-ea"/>
                        <a:cs typeface="Calibri"/>
                      </a:rPr>
                      <a:t>Global Projection</a:t>
                    </a:r>
                    <a:endParaRPr kumimoji="0" lang="en-US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868FFB6D-0824-4A1D-B3AC-E12E0A2A800F}"/>
                      </a:ext>
                    </a:extLst>
                  </p:cNvPr>
                  <p:cNvSpPr txBox="1"/>
                  <p:nvPr/>
                </p:nvSpPr>
                <p:spPr>
                  <a:xfrm>
                    <a:off x="5181932" y="4454180"/>
                    <a:ext cx="1224421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Lucida Bright" panose="02040602050505020304" pitchFamily="18" charset="0"/>
                        <a:cs typeface="Calibri"/>
                      </a:rPr>
                      <a:t>Filtering</a:t>
                    </a:r>
                  </a:p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cs typeface="Calibri"/>
                    </a:endParaRPr>
                  </a:p>
                </p:txBody>
              </p:sp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EDE87318-3F37-44F6-80FD-FCE6167119EC}"/>
                      </a:ext>
                    </a:extLst>
                  </p:cNvPr>
                  <p:cNvSpPr txBox="1"/>
                  <p:nvPr/>
                </p:nvSpPr>
                <p:spPr>
                  <a:xfrm>
                    <a:off x="6581079" y="4454180"/>
                    <a:ext cx="1462046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Lucida Bright" panose="02040602050505020304" pitchFamily="18" charset="0"/>
                        <a:cs typeface="Calibri"/>
                      </a:rPr>
                      <a:t>Activity</a:t>
                    </a: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Lucida Bright" panose="02040602050505020304" pitchFamily="18" charset="0"/>
                        <a:ea typeface="+mn-ea"/>
                        <a:cs typeface="Calibri"/>
                      </a:rPr>
                      <a:t> segmentation</a:t>
                    </a:r>
                  </a:p>
                </p:txBody>
              </p:sp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C1C0A248-42CF-4AED-8565-D0F8DF99044F}"/>
                      </a:ext>
                    </a:extLst>
                  </p:cNvPr>
                  <p:cNvSpPr txBox="1"/>
                  <p:nvPr/>
                </p:nvSpPr>
                <p:spPr>
                  <a:xfrm>
                    <a:off x="8217851" y="4462424"/>
                    <a:ext cx="1327922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lvl="0" algn="ctr" defTabSz="457200">
                      <a:defRPr/>
                    </a:pPr>
                    <a:r>
                      <a: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Lucida Bright" panose="02040602050505020304" pitchFamily="18" charset="0"/>
                        <a:cs typeface="Calibri"/>
                      </a:rPr>
                      <a:t>DTW matching</a:t>
                    </a:r>
                  </a:p>
                </p:txBody>
              </p: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AE88356D-3BB9-4589-9F65-CCD29C356CCB}"/>
                      </a:ext>
                    </a:extLst>
                  </p:cNvPr>
                  <p:cNvSpPr txBox="1"/>
                  <p:nvPr/>
                </p:nvSpPr>
                <p:spPr>
                  <a:xfrm>
                    <a:off x="9727884" y="4462424"/>
                    <a:ext cx="1485645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Lucida Bright" panose="02040602050505020304" pitchFamily="18" charset="0"/>
                        <a:cs typeface="Calibri"/>
                      </a:rPr>
                      <a:t>Anomaly filter &amp; </a:t>
                    </a:r>
                    <a:r>
                      <a:rPr kumimoji="0" lang="en-US" sz="14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Lucida Bright" panose="02040602050505020304" pitchFamily="18" charset="0"/>
                        <a:ea typeface="+mn-ea"/>
                        <a:cs typeface="Calibri"/>
                      </a:rPr>
                      <a:t>Counter</a:t>
                    </a:r>
                  </a:p>
                </p:txBody>
              </p: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27B4CC02-A7BA-46B7-B6DC-0A671BF90583}"/>
                      </a:ext>
                    </a:extLst>
                  </p:cNvPr>
                  <p:cNvSpPr txBox="1"/>
                  <p:nvPr/>
                </p:nvSpPr>
                <p:spPr>
                  <a:xfrm>
                    <a:off x="2249167" y="4454180"/>
                    <a:ext cx="1368643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Lucida Bright" panose="02040602050505020304" pitchFamily="18" charset="0"/>
                        <a:ea typeface="+mn-ea"/>
                        <a:cs typeface="Calibri"/>
                      </a:rPr>
                      <a:t>Pre-Processing</a:t>
                    </a:r>
                    <a:endParaRPr kumimoji="0" lang="en-US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endParaRPr>
                  </a:p>
                </p:txBody>
              </p:sp>
            </p:grpSp>
            <p:sp>
              <p:nvSpPr>
                <p:cNvPr id="58" name="Arrow: Right 57">
                  <a:extLst>
                    <a:ext uri="{FF2B5EF4-FFF2-40B4-BE49-F238E27FC236}">
                      <a16:creationId xmlns:a16="http://schemas.microsoft.com/office/drawing/2014/main" id="{D8C9A5AD-B141-457D-B0AC-08CD9C805580}"/>
                    </a:ext>
                  </a:extLst>
                </p:cNvPr>
                <p:cNvSpPr/>
                <p:nvPr/>
              </p:nvSpPr>
              <p:spPr>
                <a:xfrm>
                  <a:off x="11231619" y="4638003"/>
                  <a:ext cx="636294" cy="248838"/>
                </a:xfrm>
                <a:prstGeom prst="rightArrow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22BD356A-2274-4DCD-A084-404385356C6B}"/>
                    </a:ext>
                  </a:extLst>
                </p:cNvPr>
                <p:cNvSpPr txBox="1"/>
                <p:nvPr/>
              </p:nvSpPr>
              <p:spPr>
                <a:xfrm>
                  <a:off x="11354921" y="4059121"/>
                  <a:ext cx="822483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Step 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count</a:t>
                  </a:r>
                  <a:endPara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8316462B-CE46-4847-B0BC-8066400EABAB}"/>
                    </a:ext>
                  </a:extLst>
                </p:cNvPr>
                <p:cNvSpPr txBox="1"/>
                <p:nvPr/>
              </p:nvSpPr>
              <p:spPr>
                <a:xfrm>
                  <a:off x="11368013" y="4876542"/>
                  <a:ext cx="822483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Jump height</a:t>
                  </a:r>
                  <a:endPara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endParaRPr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A82243F-3809-47F7-A41C-1403F1A153E2}"/>
                  </a:ext>
                </a:extLst>
              </p:cNvPr>
              <p:cNvSpPr txBox="1"/>
              <p:nvPr/>
            </p:nvSpPr>
            <p:spPr>
              <a:xfrm>
                <a:off x="8079773" y="3717961"/>
                <a:ext cx="4005041" cy="2088922"/>
              </a:xfrm>
              <a:prstGeom prst="roundRect">
                <a:avLst/>
              </a:prstGeom>
              <a:solidFill>
                <a:schemeClr val="bg1">
                  <a:alpha val="78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IN" dirty="0"/>
              </a:p>
            </p:txBody>
          </p:sp>
        </p:grpSp>
        <p:sp>
          <p:nvSpPr>
            <p:cNvPr id="70" name="Arrow: Right 69">
              <a:extLst>
                <a:ext uri="{FF2B5EF4-FFF2-40B4-BE49-F238E27FC236}">
                  <a16:creationId xmlns:a16="http://schemas.microsoft.com/office/drawing/2014/main" id="{F2390F4F-6AD7-4D10-95D1-1D27E68243EC}"/>
                </a:ext>
              </a:extLst>
            </p:cNvPr>
            <p:cNvSpPr/>
            <p:nvPr/>
          </p:nvSpPr>
          <p:spPr>
            <a:xfrm>
              <a:off x="3621124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1" name="Arrow: Right 70">
              <a:extLst>
                <a:ext uri="{FF2B5EF4-FFF2-40B4-BE49-F238E27FC236}">
                  <a16:creationId xmlns:a16="http://schemas.microsoft.com/office/drawing/2014/main" id="{4B7D391C-B508-47C9-A13C-FE39465EC3E3}"/>
                </a:ext>
              </a:extLst>
            </p:cNvPr>
            <p:cNvSpPr/>
            <p:nvPr/>
          </p:nvSpPr>
          <p:spPr>
            <a:xfrm>
              <a:off x="5014506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2" name="Arrow: Right 71">
              <a:extLst>
                <a:ext uri="{FF2B5EF4-FFF2-40B4-BE49-F238E27FC236}">
                  <a16:creationId xmlns:a16="http://schemas.microsoft.com/office/drawing/2014/main" id="{786FB8B4-053D-4527-A6A2-4CA4C05AF7D3}"/>
                </a:ext>
              </a:extLst>
            </p:cNvPr>
            <p:cNvSpPr/>
            <p:nvPr/>
          </p:nvSpPr>
          <p:spPr>
            <a:xfrm>
              <a:off x="6404418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99BC695D-13B8-4101-96FB-43E2EDCD49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31" y="3356201"/>
            <a:ext cx="4319735" cy="297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2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4EFD368-AF27-4C76-AC78-23D12849E559}"/>
              </a:ext>
            </a:extLst>
          </p:cNvPr>
          <p:cNvSpPr/>
          <p:nvPr/>
        </p:nvSpPr>
        <p:spPr>
          <a:xfrm>
            <a:off x="741226" y="325788"/>
            <a:ext cx="62087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Step Counter (Today)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11D889-06B9-436C-B040-7D6FE6E53B70}"/>
              </a:ext>
            </a:extLst>
          </p:cNvPr>
          <p:cNvSpPr txBox="1">
            <a:spLocks/>
          </p:cNvSpPr>
          <p:nvPr/>
        </p:nvSpPr>
        <p:spPr>
          <a:xfrm>
            <a:off x="5603" y="4757975"/>
            <a:ext cx="11865346" cy="17268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pic>
        <p:nvPicPr>
          <p:cNvPr id="1028" name="Picture 4" descr="Image result for step count watch icon">
            <a:extLst>
              <a:ext uri="{FF2B5EF4-FFF2-40B4-BE49-F238E27FC236}">
                <a16:creationId xmlns:a16="http://schemas.microsoft.com/office/drawing/2014/main" id="{6B4E8B6B-9327-438E-BDBD-02A5B430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970" y="139006"/>
            <a:ext cx="1356342" cy="135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8756CE-CC8F-804E-BD2A-987088FD6C2A}"/>
              </a:ext>
            </a:extLst>
          </p:cNvPr>
          <p:cNvSpPr txBox="1"/>
          <p:nvPr/>
        </p:nvSpPr>
        <p:spPr>
          <a:xfrm>
            <a:off x="741226" y="1343600"/>
            <a:ext cx="8993168" cy="19195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Lucida Bright" panose="02040602050505020304" pitchFamily="18" charset="0"/>
              </a:rPr>
              <a:t>Smartphones, smart-watch, Fitbit, dedicated wearables</a:t>
            </a:r>
            <a:br>
              <a:rPr lang="en-US" sz="2400" b="1" dirty="0">
                <a:solidFill>
                  <a:srgbClr val="000000"/>
                </a:solidFill>
                <a:latin typeface="Lucida Bright" panose="02040602050505020304" pitchFamily="18" charset="0"/>
              </a:rPr>
            </a:br>
            <a:endParaRPr lang="en-US" sz="2400" b="1" dirty="0">
              <a:solidFill>
                <a:srgbClr val="000000"/>
              </a:solidFill>
              <a:latin typeface="Lucida Bright" panose="020406020505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br>
              <a:rPr lang="en-US" sz="2400" dirty="0">
                <a:solidFill>
                  <a:srgbClr val="000000"/>
                </a:solidFill>
                <a:latin typeface="Lucida Bright" panose="02040602050505020304" pitchFamily="18" charset="0"/>
              </a:rPr>
            </a:br>
            <a:endParaRPr lang="en-US" sz="2400" dirty="0">
              <a:solidFill>
                <a:srgbClr val="000000"/>
              </a:solidFill>
              <a:latin typeface="Lucida Bright" panose="02040602050505020304" pitchFamily="18" charset="0"/>
            </a:endParaRPr>
          </a:p>
          <a:p>
            <a:endParaRPr lang="en-US" sz="2400" dirty="0"/>
          </a:p>
        </p:txBody>
      </p:sp>
      <p:pic>
        <p:nvPicPr>
          <p:cNvPr id="9218" name="Picture 2" descr="Image result for fitbit step count">
            <a:extLst>
              <a:ext uri="{FF2B5EF4-FFF2-40B4-BE49-F238E27FC236}">
                <a16:creationId xmlns:a16="http://schemas.microsoft.com/office/drawing/2014/main" id="{2A226E43-8844-4A4A-9E4E-500C8C917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970" y="1452936"/>
            <a:ext cx="1356342" cy="190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step count app">
            <a:extLst>
              <a:ext uri="{FF2B5EF4-FFF2-40B4-BE49-F238E27FC236}">
                <a16:creationId xmlns:a16="http://schemas.microsoft.com/office/drawing/2014/main" id="{75CC01D8-A322-4F52-8085-9B1902433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83"/>
          <a:stretch/>
        </p:blipFill>
        <p:spPr bwMode="auto">
          <a:xfrm>
            <a:off x="10658477" y="3273702"/>
            <a:ext cx="858051" cy="173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shoe pedometer">
            <a:extLst>
              <a:ext uri="{FF2B5EF4-FFF2-40B4-BE49-F238E27FC236}">
                <a16:creationId xmlns:a16="http://schemas.microsoft.com/office/drawing/2014/main" id="{3911F1A0-4710-4BED-9DA0-22FD75986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779" y="5158094"/>
            <a:ext cx="1816170" cy="14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276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49A3BEE-5C22-4345-AE4E-22DECF0ECA09}"/>
              </a:ext>
            </a:extLst>
          </p:cNvPr>
          <p:cNvSpPr/>
          <p:nvPr/>
        </p:nvSpPr>
        <p:spPr>
          <a:xfrm>
            <a:off x="155758" y="206853"/>
            <a:ext cx="4328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did PGP fail?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BFB8D22F-DC7B-44EE-9045-1C036A4B78F0}"/>
              </a:ext>
            </a:extLst>
          </p:cNvPr>
          <p:cNvSpPr txBox="1">
            <a:spLocks/>
          </p:cNvSpPr>
          <p:nvPr/>
        </p:nvSpPr>
        <p:spPr>
          <a:xfrm>
            <a:off x="2236519" y="206853"/>
            <a:ext cx="7718962" cy="919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0"/>
                <a:ea typeface="+mj-ea"/>
                <a:cs typeface="+mj-cs"/>
              </a:rPr>
              <a:t>STEAR Design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j-ea"/>
              <a:cs typeface="+mj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BF61A2-E702-4014-9AC9-19941F3EDD1E}"/>
              </a:ext>
            </a:extLst>
          </p:cNvPr>
          <p:cNvSpPr txBox="1"/>
          <p:nvPr/>
        </p:nvSpPr>
        <p:spPr>
          <a:xfrm>
            <a:off x="1437723" y="3192561"/>
            <a:ext cx="10488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N" sz="2400" b="1" dirty="0">
                <a:latin typeface="Lucida Bright" panose="02040602050505020304" pitchFamily="18" charset="0"/>
              </a:rPr>
              <a:t>Dynamic time warping (DTW) matching</a:t>
            </a:r>
            <a:br>
              <a:rPr lang="en-IN" sz="2000" b="1" dirty="0">
                <a:latin typeface="Lucida Bright" panose="02040602050505020304" pitchFamily="18" charset="0"/>
              </a:rPr>
            </a:br>
            <a:endParaRPr lang="en-IN" sz="2000" b="1" dirty="0">
              <a:solidFill>
                <a:schemeClr val="accent1">
                  <a:lumMod val="50000"/>
                </a:schemeClr>
              </a:solidFill>
              <a:latin typeface="Lucida Bright" panose="020406020505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IN" sz="2000" dirty="0">
                <a:latin typeface="Lucida Bright" panose="02040602050505020304" pitchFamily="18" charset="0"/>
              </a:rPr>
              <a:t>Matching </a:t>
            </a:r>
            <a:r>
              <a:rPr lang="en-IN" sz="2000" b="1" dirty="0">
                <a:latin typeface="Lucida Bright" panose="02040602050505020304" pitchFamily="18" charset="0"/>
              </a:rPr>
              <a:t>segments</a:t>
            </a:r>
            <a:r>
              <a:rPr lang="en-IN" sz="2000" dirty="0">
                <a:latin typeface="Lucida Bright" panose="02040602050505020304" pitchFamily="18" charset="0"/>
              </a:rPr>
              <a:t> with </a:t>
            </a:r>
            <a:r>
              <a:rPr lang="en-IN" sz="2000" b="1" dirty="0">
                <a:latin typeface="Lucida Bright" panose="02040602050505020304" pitchFamily="18" charset="0"/>
              </a:rPr>
              <a:t>activity templates</a:t>
            </a:r>
          </a:p>
          <a:p>
            <a:pPr lvl="2">
              <a:defRPr/>
            </a:pPr>
            <a:endParaRPr lang="en-IN" sz="2000" dirty="0">
              <a:latin typeface="Lucida Bright" panose="020406020505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06D480-59EF-4D85-890A-E9DC63589DB1}"/>
              </a:ext>
            </a:extLst>
          </p:cNvPr>
          <p:cNvGrpSpPr/>
          <p:nvPr/>
        </p:nvGrpSpPr>
        <p:grpSpPr>
          <a:xfrm>
            <a:off x="-292843" y="1100364"/>
            <a:ext cx="12484843" cy="2675949"/>
            <a:chOff x="-281647" y="4365661"/>
            <a:chExt cx="12484843" cy="267594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D615013-9890-47B5-BC9D-D44F36D7891D}"/>
                </a:ext>
              </a:extLst>
            </p:cNvPr>
            <p:cNvGrpSpPr/>
            <p:nvPr/>
          </p:nvGrpSpPr>
          <p:grpSpPr>
            <a:xfrm>
              <a:off x="-281647" y="4365661"/>
              <a:ext cx="12484843" cy="2675949"/>
              <a:chOff x="-294347" y="3717961"/>
              <a:chExt cx="12484843" cy="2675949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298BED3A-0806-4358-A64B-A99766CF4FD6}"/>
                  </a:ext>
                </a:extLst>
              </p:cNvPr>
              <p:cNvGrpSpPr/>
              <p:nvPr/>
            </p:nvGrpSpPr>
            <p:grpSpPr>
              <a:xfrm>
                <a:off x="-294347" y="3936458"/>
                <a:ext cx="12484843" cy="2457452"/>
                <a:chOff x="-294347" y="3936458"/>
                <a:chExt cx="12484843" cy="2457452"/>
              </a:xfrm>
            </p:grpSpPr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F8A07329-F738-4452-9F31-078F4B34F092}"/>
                    </a:ext>
                  </a:extLst>
                </p:cNvPr>
                <p:cNvSpPr txBox="1"/>
                <p:nvPr/>
              </p:nvSpPr>
              <p:spPr>
                <a:xfrm>
                  <a:off x="1436219" y="4131515"/>
                  <a:ext cx="822483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IMU data</a:t>
                  </a:r>
                  <a:endPara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endParaRPr>
                </a:p>
              </p:txBody>
            </p:sp>
            <p:pic>
              <p:nvPicPr>
                <p:cNvPr id="50" name="Picture 2" descr="Image result for ESENSE EARBUD">
                  <a:extLst>
                    <a:ext uri="{FF2B5EF4-FFF2-40B4-BE49-F238E27FC236}">
                      <a16:creationId xmlns:a16="http://schemas.microsoft.com/office/drawing/2014/main" id="{8F0C7622-6BEC-43E8-BE69-CA4313E364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594" t="6251" r="35778" b="54792"/>
                <a:stretch/>
              </p:blipFill>
              <p:spPr bwMode="auto">
                <a:xfrm flipH="1">
                  <a:off x="551522" y="4571485"/>
                  <a:ext cx="542324" cy="6101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10" descr="Image result for ear icon">
                  <a:extLst>
                    <a:ext uri="{FF2B5EF4-FFF2-40B4-BE49-F238E27FC236}">
                      <a16:creationId xmlns:a16="http://schemas.microsoft.com/office/drawing/2014/main" id="{C2DC3C16-EA72-4395-A4C0-72668944C2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-294347" y="3948556"/>
                  <a:ext cx="1438993" cy="14389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8" descr="Image result for imu icon transparent">
                  <a:extLst>
                    <a:ext uri="{FF2B5EF4-FFF2-40B4-BE49-F238E27FC236}">
                      <a16:creationId xmlns:a16="http://schemas.microsoft.com/office/drawing/2014/main" id="{F36F8422-A4AF-451B-8E77-56D5979C30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38924" y="4525266"/>
                  <a:ext cx="361575" cy="3615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14" descr="Image result for 3 axis  icon">
                  <a:extLst>
                    <a:ext uri="{FF2B5EF4-FFF2-40B4-BE49-F238E27FC236}">
                      <a16:creationId xmlns:a16="http://schemas.microsoft.com/office/drawing/2014/main" id="{482D364B-80B9-4A2D-8567-BBB49AC3263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33592" y="4148444"/>
                  <a:ext cx="372241" cy="3722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22" descr="Image result for BLE icon">
                  <a:extLst>
                    <a:ext uri="{FF2B5EF4-FFF2-40B4-BE49-F238E27FC236}">
                      <a16:creationId xmlns:a16="http://schemas.microsoft.com/office/drawing/2014/main" id="{7F73FE7F-D3C2-49E8-A6EE-BE2E117BAA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8293" y="4930457"/>
                  <a:ext cx="233893" cy="3752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853639D-0BDE-4DFA-8C47-38A000B04030}"/>
                    </a:ext>
                  </a:extLst>
                </p:cNvPr>
                <p:cNvSpPr txBox="1"/>
                <p:nvPr/>
              </p:nvSpPr>
              <p:spPr>
                <a:xfrm>
                  <a:off x="12084814" y="4304988"/>
                  <a:ext cx="45936" cy="2088922"/>
                </a:xfrm>
                <a:prstGeom prst="roundRect">
                  <a:avLst/>
                </a:prstGeom>
                <a:solidFill>
                  <a:schemeClr val="bg1">
                    <a:alpha val="78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IN" dirty="0"/>
                </a:p>
              </p:txBody>
            </p:sp>
            <p:sp>
              <p:nvSpPr>
                <p:cNvPr id="56" name="Arrow: Right 55">
                  <a:extLst>
                    <a:ext uri="{FF2B5EF4-FFF2-40B4-BE49-F238E27FC236}">
                      <a16:creationId xmlns:a16="http://schemas.microsoft.com/office/drawing/2014/main" id="{7D3F1A71-7982-4C4C-8B6C-E935F258B19F}"/>
                    </a:ext>
                  </a:extLst>
                </p:cNvPr>
                <p:cNvSpPr/>
                <p:nvPr/>
              </p:nvSpPr>
              <p:spPr>
                <a:xfrm>
                  <a:off x="1617654" y="4638003"/>
                  <a:ext cx="636294" cy="248838"/>
                </a:xfrm>
                <a:prstGeom prst="rightArrow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BA8025B1-D5F4-4798-A535-7D946D817BF4}"/>
                    </a:ext>
                  </a:extLst>
                </p:cNvPr>
                <p:cNvGrpSpPr/>
                <p:nvPr/>
              </p:nvGrpSpPr>
              <p:grpSpPr>
                <a:xfrm>
                  <a:off x="2090944" y="3936458"/>
                  <a:ext cx="9215021" cy="1634490"/>
                  <a:chOff x="2116344" y="3936458"/>
                  <a:chExt cx="9215021" cy="1634490"/>
                </a:xfrm>
              </p:grpSpPr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0BEA49EC-91BE-48C0-9B9F-E3A5EF346736}"/>
                      </a:ext>
                    </a:extLst>
                  </p:cNvPr>
                  <p:cNvSpPr txBox="1"/>
                  <p:nvPr/>
                </p:nvSpPr>
                <p:spPr>
                  <a:xfrm>
                    <a:off x="2116344" y="3936458"/>
                    <a:ext cx="9215021" cy="163449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  <a:alpha val="31000"/>
                    </a:schemeClr>
                  </a:solidFill>
                  <a:ln w="28575">
                    <a:solidFill>
                      <a:schemeClr val="bg2">
                        <a:lumMod val="10000"/>
                      </a:schemeClr>
                    </a:solidFill>
                    <a:prstDash val="solid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endParaRPr lang="en-IN" dirty="0"/>
                  </a:p>
                  <a:p>
                    <a:endParaRPr lang="en-IN" dirty="0"/>
                  </a:p>
                  <a:p>
                    <a:endParaRPr lang="en-IN" dirty="0"/>
                  </a:p>
                  <a:p>
                    <a:endParaRPr lang="en-IN" dirty="0"/>
                  </a:p>
                  <a:p>
                    <a:endParaRPr lang="en-IN" dirty="0"/>
                  </a:p>
                </p:txBody>
              </p:sp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2F81363C-C53F-4980-B455-2D47F08ED7B6}"/>
                      </a:ext>
                    </a:extLst>
                  </p:cNvPr>
                  <p:cNvSpPr txBox="1"/>
                  <p:nvPr/>
                </p:nvSpPr>
                <p:spPr>
                  <a:xfrm>
                    <a:off x="3777690" y="4454180"/>
                    <a:ext cx="1224420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Lucida Bright" panose="02040602050505020304" pitchFamily="18" charset="0"/>
                        <a:ea typeface="+mn-ea"/>
                        <a:cs typeface="Calibri"/>
                      </a:rPr>
                      <a:t>Global Projection</a:t>
                    </a:r>
                    <a:endParaRPr kumimoji="0" lang="en-US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3BDBB54D-EC6D-457B-819F-B6D1AEC3828E}"/>
                      </a:ext>
                    </a:extLst>
                  </p:cNvPr>
                  <p:cNvSpPr txBox="1"/>
                  <p:nvPr/>
                </p:nvSpPr>
                <p:spPr>
                  <a:xfrm>
                    <a:off x="5181932" y="4454180"/>
                    <a:ext cx="1224421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Lucida Bright" panose="02040602050505020304" pitchFamily="18" charset="0"/>
                        <a:cs typeface="Calibri"/>
                      </a:rPr>
                      <a:t>Filtering</a:t>
                    </a:r>
                  </a:p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cs typeface="Calibri"/>
                    </a:endParaRPr>
                  </a:p>
                </p:txBody>
              </p:sp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F9B27A82-4875-4F32-9386-A98FA55E4AEC}"/>
                      </a:ext>
                    </a:extLst>
                  </p:cNvPr>
                  <p:cNvSpPr txBox="1"/>
                  <p:nvPr/>
                </p:nvSpPr>
                <p:spPr>
                  <a:xfrm>
                    <a:off x="6581079" y="4454180"/>
                    <a:ext cx="1462046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Lucida Bright" panose="02040602050505020304" pitchFamily="18" charset="0"/>
                        <a:ea typeface="+mn-ea"/>
                        <a:cs typeface="Calibri"/>
                      </a:rPr>
                      <a:t>Step segmentation</a:t>
                    </a:r>
                  </a:p>
                </p:txBody>
              </p:sp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19D45A33-CE68-4D99-A749-C64BC32D09ED}"/>
                      </a:ext>
                    </a:extLst>
                  </p:cNvPr>
                  <p:cNvSpPr txBox="1"/>
                  <p:nvPr/>
                </p:nvSpPr>
                <p:spPr>
                  <a:xfrm>
                    <a:off x="8217851" y="4462424"/>
                    <a:ext cx="1327922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lvl="0" algn="ctr" defTabSz="457200">
                      <a:defRPr/>
                    </a:pPr>
                    <a:r>
                      <a: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Lucida Bright" panose="02040602050505020304" pitchFamily="18" charset="0"/>
                        <a:cs typeface="Calibri"/>
                      </a:rPr>
                      <a:t>DTW matching</a:t>
                    </a:r>
                  </a:p>
                </p:txBody>
              </p: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9A363430-58F9-415E-97F2-D5766204F77F}"/>
                      </a:ext>
                    </a:extLst>
                  </p:cNvPr>
                  <p:cNvSpPr txBox="1"/>
                  <p:nvPr/>
                </p:nvSpPr>
                <p:spPr>
                  <a:xfrm>
                    <a:off x="9727884" y="4462424"/>
                    <a:ext cx="1485645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Lucida Bright" panose="02040602050505020304" pitchFamily="18" charset="0"/>
                        <a:cs typeface="Calibri"/>
                      </a:rPr>
                      <a:t>Anomaly filter &amp; </a:t>
                    </a:r>
                    <a:r>
                      <a:rPr kumimoji="0" lang="en-US" sz="14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Lucida Bright" panose="02040602050505020304" pitchFamily="18" charset="0"/>
                        <a:ea typeface="+mn-ea"/>
                        <a:cs typeface="Calibri"/>
                      </a:rPr>
                      <a:t>Counter</a:t>
                    </a:r>
                  </a:p>
                </p:txBody>
              </p: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AEF0BBF5-C6AA-43F8-9DE4-707BCBF581C3}"/>
                      </a:ext>
                    </a:extLst>
                  </p:cNvPr>
                  <p:cNvSpPr txBox="1"/>
                  <p:nvPr/>
                </p:nvSpPr>
                <p:spPr>
                  <a:xfrm>
                    <a:off x="2249167" y="4454180"/>
                    <a:ext cx="1368643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Lucida Bright" panose="02040602050505020304" pitchFamily="18" charset="0"/>
                        <a:ea typeface="+mn-ea"/>
                        <a:cs typeface="Calibri"/>
                      </a:rPr>
                      <a:t>Pre-Processing</a:t>
                    </a:r>
                    <a:endParaRPr kumimoji="0" lang="en-US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endParaRPr>
                  </a:p>
                </p:txBody>
              </p:sp>
            </p:grpSp>
            <p:sp>
              <p:nvSpPr>
                <p:cNvPr id="58" name="Arrow: Right 57">
                  <a:extLst>
                    <a:ext uri="{FF2B5EF4-FFF2-40B4-BE49-F238E27FC236}">
                      <a16:creationId xmlns:a16="http://schemas.microsoft.com/office/drawing/2014/main" id="{719F310D-32B3-4232-B328-EADEE9061EE8}"/>
                    </a:ext>
                  </a:extLst>
                </p:cNvPr>
                <p:cNvSpPr/>
                <p:nvPr/>
              </p:nvSpPr>
              <p:spPr>
                <a:xfrm>
                  <a:off x="11231619" y="4638003"/>
                  <a:ext cx="636294" cy="248838"/>
                </a:xfrm>
                <a:prstGeom prst="rightArrow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5B0C24CC-17BE-4894-86A8-295DA8BEE93E}"/>
                    </a:ext>
                  </a:extLst>
                </p:cNvPr>
                <p:cNvSpPr txBox="1"/>
                <p:nvPr/>
              </p:nvSpPr>
              <p:spPr>
                <a:xfrm>
                  <a:off x="11354921" y="4059121"/>
                  <a:ext cx="822483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Step 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count</a:t>
                  </a:r>
                  <a:endPara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31CEBC15-79F3-424D-BD52-5D690502B4D7}"/>
                    </a:ext>
                  </a:extLst>
                </p:cNvPr>
                <p:cNvSpPr txBox="1"/>
                <p:nvPr/>
              </p:nvSpPr>
              <p:spPr>
                <a:xfrm>
                  <a:off x="11368013" y="4876542"/>
                  <a:ext cx="822483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Jump height</a:t>
                  </a:r>
                  <a:endPara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endParaRPr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AB41139-8B60-473A-843A-0AA13BA45228}"/>
                  </a:ext>
                </a:extLst>
              </p:cNvPr>
              <p:cNvSpPr txBox="1"/>
              <p:nvPr/>
            </p:nvSpPr>
            <p:spPr>
              <a:xfrm>
                <a:off x="9596694" y="3717961"/>
                <a:ext cx="2488120" cy="2088922"/>
              </a:xfrm>
              <a:prstGeom prst="roundRect">
                <a:avLst/>
              </a:prstGeom>
              <a:solidFill>
                <a:schemeClr val="bg1">
                  <a:alpha val="78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IN" dirty="0"/>
              </a:p>
            </p:txBody>
          </p:sp>
        </p:grpSp>
        <p:sp>
          <p:nvSpPr>
            <p:cNvPr id="68" name="Arrow: Right 67">
              <a:extLst>
                <a:ext uri="{FF2B5EF4-FFF2-40B4-BE49-F238E27FC236}">
                  <a16:creationId xmlns:a16="http://schemas.microsoft.com/office/drawing/2014/main" id="{BB721F7A-865D-4F23-9F0F-6F82FA50B2C7}"/>
                </a:ext>
              </a:extLst>
            </p:cNvPr>
            <p:cNvSpPr/>
            <p:nvPr/>
          </p:nvSpPr>
          <p:spPr>
            <a:xfrm>
              <a:off x="3621124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9" name="Arrow: Right 68">
              <a:extLst>
                <a:ext uri="{FF2B5EF4-FFF2-40B4-BE49-F238E27FC236}">
                  <a16:creationId xmlns:a16="http://schemas.microsoft.com/office/drawing/2014/main" id="{FA250F61-06E5-4A06-BB68-6F363D5D0D5E}"/>
                </a:ext>
              </a:extLst>
            </p:cNvPr>
            <p:cNvSpPr/>
            <p:nvPr/>
          </p:nvSpPr>
          <p:spPr>
            <a:xfrm>
              <a:off x="5014506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22E27215-7B5E-44BD-AF13-704906290E57}"/>
                </a:ext>
              </a:extLst>
            </p:cNvPr>
            <p:cNvSpPr/>
            <p:nvPr/>
          </p:nvSpPr>
          <p:spPr>
            <a:xfrm>
              <a:off x="6404418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7D1B65B0-0EA8-43F9-89F2-7765E8CAA03B}"/>
                </a:ext>
              </a:extLst>
            </p:cNvPr>
            <p:cNvSpPr/>
            <p:nvPr/>
          </p:nvSpPr>
          <p:spPr>
            <a:xfrm>
              <a:off x="8041302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53365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49A3BEE-5C22-4345-AE4E-22DECF0ECA09}"/>
              </a:ext>
            </a:extLst>
          </p:cNvPr>
          <p:cNvSpPr/>
          <p:nvPr/>
        </p:nvSpPr>
        <p:spPr>
          <a:xfrm>
            <a:off x="155758" y="206853"/>
            <a:ext cx="4328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did PGP fail?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BFB8D22F-DC7B-44EE-9045-1C036A4B78F0}"/>
              </a:ext>
            </a:extLst>
          </p:cNvPr>
          <p:cNvSpPr txBox="1">
            <a:spLocks/>
          </p:cNvSpPr>
          <p:nvPr/>
        </p:nvSpPr>
        <p:spPr>
          <a:xfrm>
            <a:off x="2236519" y="206853"/>
            <a:ext cx="7718962" cy="919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0"/>
                <a:ea typeface="+mj-ea"/>
                <a:cs typeface="+mj-cs"/>
              </a:rPr>
              <a:t>STEAR Design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j-ea"/>
              <a:cs typeface="+mj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BF61A2-E702-4014-9AC9-19941F3EDD1E}"/>
              </a:ext>
            </a:extLst>
          </p:cNvPr>
          <p:cNvSpPr txBox="1"/>
          <p:nvPr/>
        </p:nvSpPr>
        <p:spPr>
          <a:xfrm>
            <a:off x="1502003" y="3189286"/>
            <a:ext cx="1080205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N" sz="2400" b="1" dirty="0">
                <a:latin typeface="Lucida Bright" panose="02040602050505020304" pitchFamily="18" charset="0"/>
              </a:rPr>
              <a:t>Dynamic time warping (DTW) matching</a:t>
            </a:r>
            <a:br>
              <a:rPr lang="en-IN" sz="2000" b="1" dirty="0">
                <a:latin typeface="Lucida Bright" panose="02040602050505020304" pitchFamily="18" charset="0"/>
              </a:rPr>
            </a:br>
            <a:endParaRPr lang="en-IN" sz="2000" b="1" dirty="0">
              <a:solidFill>
                <a:schemeClr val="accent1">
                  <a:lumMod val="50000"/>
                </a:schemeClr>
              </a:solidFill>
              <a:latin typeface="Lucida Bright" panose="020406020505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IN" sz="2000" dirty="0">
                <a:latin typeface="Lucida Bright" panose="02040602050505020304" pitchFamily="18" charset="0"/>
              </a:rPr>
              <a:t>Matching </a:t>
            </a:r>
            <a:r>
              <a:rPr lang="en-IN" sz="2000" b="1" dirty="0">
                <a:latin typeface="Lucida Bright" panose="02040602050505020304" pitchFamily="18" charset="0"/>
              </a:rPr>
              <a:t>segments</a:t>
            </a:r>
            <a:r>
              <a:rPr lang="en-IN" sz="2000" dirty="0">
                <a:latin typeface="Lucida Bright" panose="02040602050505020304" pitchFamily="18" charset="0"/>
              </a:rPr>
              <a:t> with activity templates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IN" sz="2000" dirty="0">
              <a:latin typeface="Lucida Bright" panose="020406020505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IN" sz="2000" b="1" dirty="0">
                <a:solidFill>
                  <a:srgbClr val="C00000"/>
                </a:solidFill>
                <a:latin typeface="Lucida Bright" panose="02040602050505020304" pitchFamily="18" charset="0"/>
              </a:rPr>
              <a:t>Benefits: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IN" sz="2000" dirty="0">
                <a:latin typeface="Lucida Bright" panose="02040602050505020304" pitchFamily="18" charset="0"/>
              </a:rPr>
              <a:t>Gait and person-to-person variations: template compression or expansion</a:t>
            </a:r>
            <a:br>
              <a:rPr lang="en-IN" sz="2000" dirty="0">
                <a:latin typeface="Lucida Bright" panose="02040602050505020304" pitchFamily="18" charset="0"/>
              </a:rPr>
            </a:br>
            <a:endParaRPr lang="en-IN" sz="2000" dirty="0">
              <a:latin typeface="Lucida Bright" panose="020406020505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IN" sz="2000" dirty="0">
                <a:latin typeface="Lucida Bright" panose="02040602050505020304" pitchFamily="18" charset="0"/>
              </a:rPr>
              <a:t>Robust again </a:t>
            </a:r>
            <a:r>
              <a:rPr lang="en-IN" sz="2000" b="1" dirty="0">
                <a:latin typeface="Lucida Bright" panose="02040602050505020304" pitchFamily="18" charset="0"/>
              </a:rPr>
              <a:t>spurious peaks </a:t>
            </a:r>
            <a:r>
              <a:rPr lang="en-IN" sz="2000" dirty="0">
                <a:latin typeface="Lucida Bright" panose="02040602050505020304" pitchFamily="18" charset="0"/>
              </a:rPr>
              <a:t>and noisy false positives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4CCACF9-0277-443C-97A6-83B93C0154E9}"/>
              </a:ext>
            </a:extLst>
          </p:cNvPr>
          <p:cNvGrpSpPr/>
          <p:nvPr/>
        </p:nvGrpSpPr>
        <p:grpSpPr>
          <a:xfrm>
            <a:off x="-292843" y="1100364"/>
            <a:ext cx="12484843" cy="2675949"/>
            <a:chOff x="-281647" y="4365661"/>
            <a:chExt cx="12484843" cy="267594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84DA5B1-2FBE-4234-9CC2-AB50FAF312E3}"/>
                </a:ext>
              </a:extLst>
            </p:cNvPr>
            <p:cNvGrpSpPr/>
            <p:nvPr/>
          </p:nvGrpSpPr>
          <p:grpSpPr>
            <a:xfrm>
              <a:off x="-281647" y="4365661"/>
              <a:ext cx="12484843" cy="2675949"/>
              <a:chOff x="-294347" y="3717961"/>
              <a:chExt cx="12484843" cy="267594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AC43E2A5-B182-4D67-8262-F77A1F1782E2}"/>
                  </a:ext>
                </a:extLst>
              </p:cNvPr>
              <p:cNvGrpSpPr/>
              <p:nvPr/>
            </p:nvGrpSpPr>
            <p:grpSpPr>
              <a:xfrm>
                <a:off x="-294347" y="3936458"/>
                <a:ext cx="12484843" cy="2457452"/>
                <a:chOff x="-294347" y="3936458"/>
                <a:chExt cx="12484843" cy="2457452"/>
              </a:xfrm>
            </p:grpSpPr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8EA6E527-C4C1-450A-9111-F83FCBCC1371}"/>
                    </a:ext>
                  </a:extLst>
                </p:cNvPr>
                <p:cNvSpPr txBox="1"/>
                <p:nvPr/>
              </p:nvSpPr>
              <p:spPr>
                <a:xfrm>
                  <a:off x="1436219" y="4131515"/>
                  <a:ext cx="822483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IMU data</a:t>
                  </a:r>
                  <a:endPara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endParaRPr>
                </a:p>
              </p:txBody>
            </p:sp>
            <p:pic>
              <p:nvPicPr>
                <p:cNvPr id="71" name="Picture 2" descr="Image result for ESENSE EARBUD">
                  <a:extLst>
                    <a:ext uri="{FF2B5EF4-FFF2-40B4-BE49-F238E27FC236}">
                      <a16:creationId xmlns:a16="http://schemas.microsoft.com/office/drawing/2014/main" id="{8683FB87-A83C-4194-851E-B2535D0132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594" t="6251" r="35778" b="54792"/>
                <a:stretch/>
              </p:blipFill>
              <p:spPr bwMode="auto">
                <a:xfrm flipH="1">
                  <a:off x="551522" y="4571485"/>
                  <a:ext cx="542324" cy="6101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2" name="Picture 10" descr="Image result for ear icon">
                  <a:extLst>
                    <a:ext uri="{FF2B5EF4-FFF2-40B4-BE49-F238E27FC236}">
                      <a16:creationId xmlns:a16="http://schemas.microsoft.com/office/drawing/2014/main" id="{AB959E4A-A3B5-4381-A27D-DF434A882D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-294347" y="3948556"/>
                  <a:ext cx="1438993" cy="14389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8" descr="Image result for imu icon transparent">
                  <a:extLst>
                    <a:ext uri="{FF2B5EF4-FFF2-40B4-BE49-F238E27FC236}">
                      <a16:creationId xmlns:a16="http://schemas.microsoft.com/office/drawing/2014/main" id="{1010BAA9-EF77-4615-8F7C-007E3BCC51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38924" y="4525266"/>
                  <a:ext cx="361575" cy="3615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14" descr="Image result for 3 axis  icon">
                  <a:extLst>
                    <a:ext uri="{FF2B5EF4-FFF2-40B4-BE49-F238E27FC236}">
                      <a16:creationId xmlns:a16="http://schemas.microsoft.com/office/drawing/2014/main" id="{8ADD932B-72DC-4B1E-9A0F-963515A6C8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33592" y="4148444"/>
                  <a:ext cx="372241" cy="3722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5" name="Picture 22" descr="Image result for BLE icon">
                  <a:extLst>
                    <a:ext uri="{FF2B5EF4-FFF2-40B4-BE49-F238E27FC236}">
                      <a16:creationId xmlns:a16="http://schemas.microsoft.com/office/drawing/2014/main" id="{22DA53FD-6E2E-4BD9-96AC-69F49097AE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8293" y="4930457"/>
                  <a:ext cx="233893" cy="3752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956C5838-C98F-4F53-AA38-F834E8EEAE91}"/>
                    </a:ext>
                  </a:extLst>
                </p:cNvPr>
                <p:cNvSpPr txBox="1"/>
                <p:nvPr/>
              </p:nvSpPr>
              <p:spPr>
                <a:xfrm>
                  <a:off x="12084814" y="4304988"/>
                  <a:ext cx="45936" cy="2088922"/>
                </a:xfrm>
                <a:prstGeom prst="roundRect">
                  <a:avLst/>
                </a:prstGeom>
                <a:solidFill>
                  <a:schemeClr val="bg1">
                    <a:alpha val="78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IN" dirty="0"/>
                </a:p>
              </p:txBody>
            </p:sp>
            <p:sp>
              <p:nvSpPr>
                <p:cNvPr id="77" name="Arrow: Right 76">
                  <a:extLst>
                    <a:ext uri="{FF2B5EF4-FFF2-40B4-BE49-F238E27FC236}">
                      <a16:creationId xmlns:a16="http://schemas.microsoft.com/office/drawing/2014/main" id="{94F33CFF-C2D2-4243-AFE4-A83EA46CF9A4}"/>
                    </a:ext>
                  </a:extLst>
                </p:cNvPr>
                <p:cNvSpPr/>
                <p:nvPr/>
              </p:nvSpPr>
              <p:spPr>
                <a:xfrm>
                  <a:off x="1617654" y="4638003"/>
                  <a:ext cx="636294" cy="248838"/>
                </a:xfrm>
                <a:prstGeom prst="rightArrow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CF055F80-4AB5-4718-92DF-8F5B5D891B1B}"/>
                    </a:ext>
                  </a:extLst>
                </p:cNvPr>
                <p:cNvGrpSpPr/>
                <p:nvPr/>
              </p:nvGrpSpPr>
              <p:grpSpPr>
                <a:xfrm>
                  <a:off x="2090944" y="3936458"/>
                  <a:ext cx="9215021" cy="1634490"/>
                  <a:chOff x="2116344" y="3936458"/>
                  <a:chExt cx="9215021" cy="1634490"/>
                </a:xfrm>
              </p:grpSpPr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F06822D3-6632-4B3E-829C-DA209F8541DD}"/>
                      </a:ext>
                    </a:extLst>
                  </p:cNvPr>
                  <p:cNvSpPr txBox="1"/>
                  <p:nvPr/>
                </p:nvSpPr>
                <p:spPr>
                  <a:xfrm>
                    <a:off x="2116344" y="3936458"/>
                    <a:ext cx="9215021" cy="163449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  <a:alpha val="31000"/>
                    </a:schemeClr>
                  </a:solidFill>
                  <a:ln w="28575">
                    <a:solidFill>
                      <a:schemeClr val="bg2">
                        <a:lumMod val="10000"/>
                      </a:schemeClr>
                    </a:solidFill>
                    <a:prstDash val="solid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endParaRPr lang="en-IN" dirty="0"/>
                  </a:p>
                  <a:p>
                    <a:endParaRPr lang="en-IN" dirty="0"/>
                  </a:p>
                  <a:p>
                    <a:endParaRPr lang="en-IN" dirty="0"/>
                  </a:p>
                  <a:p>
                    <a:endParaRPr lang="en-IN" dirty="0"/>
                  </a:p>
                  <a:p>
                    <a:endParaRPr lang="en-IN" dirty="0"/>
                  </a:p>
                </p:txBody>
              </p:sp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38275112-F6A5-4FB0-B5AC-6C5197F5D2F7}"/>
                      </a:ext>
                    </a:extLst>
                  </p:cNvPr>
                  <p:cNvSpPr txBox="1"/>
                  <p:nvPr/>
                </p:nvSpPr>
                <p:spPr>
                  <a:xfrm>
                    <a:off x="3777690" y="4454180"/>
                    <a:ext cx="1224420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Lucida Bright" panose="02040602050505020304" pitchFamily="18" charset="0"/>
                        <a:ea typeface="+mn-ea"/>
                        <a:cs typeface="Calibri"/>
                      </a:rPr>
                      <a:t>Global Projection</a:t>
                    </a:r>
                    <a:endParaRPr kumimoji="0" lang="en-US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F9B309AE-73B8-4680-B5CA-D87AB65B6C8B}"/>
                      </a:ext>
                    </a:extLst>
                  </p:cNvPr>
                  <p:cNvSpPr txBox="1"/>
                  <p:nvPr/>
                </p:nvSpPr>
                <p:spPr>
                  <a:xfrm>
                    <a:off x="5181932" y="4454180"/>
                    <a:ext cx="1224421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Lucida Bright" panose="02040602050505020304" pitchFamily="18" charset="0"/>
                        <a:cs typeface="Calibri"/>
                      </a:rPr>
                      <a:t>Filtering</a:t>
                    </a:r>
                  </a:p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cs typeface="Calibri"/>
                    </a:endParaRPr>
                  </a:p>
                </p:txBody>
              </p:sp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66AF48ED-CC5C-45FC-831E-D71A68E9877D}"/>
                      </a:ext>
                    </a:extLst>
                  </p:cNvPr>
                  <p:cNvSpPr txBox="1"/>
                  <p:nvPr/>
                </p:nvSpPr>
                <p:spPr>
                  <a:xfrm>
                    <a:off x="6581079" y="4454180"/>
                    <a:ext cx="1462046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Lucida Bright" panose="02040602050505020304" pitchFamily="18" charset="0"/>
                        <a:ea typeface="+mn-ea"/>
                        <a:cs typeface="Calibri"/>
                      </a:rPr>
                      <a:t>Step segmentation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038C03C3-0A70-478A-83D5-467144B3F012}"/>
                      </a:ext>
                    </a:extLst>
                  </p:cNvPr>
                  <p:cNvSpPr txBox="1"/>
                  <p:nvPr/>
                </p:nvSpPr>
                <p:spPr>
                  <a:xfrm>
                    <a:off x="8217851" y="4462424"/>
                    <a:ext cx="1327922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lvl="0" algn="ctr" defTabSz="457200">
                      <a:defRPr/>
                    </a:pPr>
                    <a:r>
                      <a: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Lucida Bright" panose="02040602050505020304" pitchFamily="18" charset="0"/>
                        <a:cs typeface="Calibri"/>
                      </a:rPr>
                      <a:t>DTW matching</a:t>
                    </a:r>
                  </a:p>
                </p:txBody>
              </p:sp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2F570B6C-34C9-43F5-874F-CD54CD8881A9}"/>
                      </a:ext>
                    </a:extLst>
                  </p:cNvPr>
                  <p:cNvSpPr txBox="1"/>
                  <p:nvPr/>
                </p:nvSpPr>
                <p:spPr>
                  <a:xfrm>
                    <a:off x="9727884" y="4462424"/>
                    <a:ext cx="1485645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Lucida Bright" panose="02040602050505020304" pitchFamily="18" charset="0"/>
                        <a:cs typeface="Calibri"/>
                      </a:rPr>
                      <a:t>Anomaly filter &amp; </a:t>
                    </a:r>
                    <a:r>
                      <a:rPr kumimoji="0" lang="en-US" sz="14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Lucida Bright" panose="02040602050505020304" pitchFamily="18" charset="0"/>
                        <a:ea typeface="+mn-ea"/>
                        <a:cs typeface="Calibri"/>
                      </a:rPr>
                      <a:t>Counter</a:t>
                    </a:r>
                  </a:p>
                </p:txBody>
              </p:sp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E1C541FD-487E-4933-BD99-B9563FD4B3CB}"/>
                      </a:ext>
                    </a:extLst>
                  </p:cNvPr>
                  <p:cNvSpPr txBox="1"/>
                  <p:nvPr/>
                </p:nvSpPr>
                <p:spPr>
                  <a:xfrm>
                    <a:off x="2249167" y="4454180"/>
                    <a:ext cx="1368643" cy="57888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10000"/>
                      </a:schemeClr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Lucida Bright" panose="02040602050505020304" pitchFamily="18" charset="0"/>
                        <a:ea typeface="+mn-ea"/>
                        <a:cs typeface="Calibri"/>
                      </a:rPr>
                      <a:t>Pre-Processing</a:t>
                    </a:r>
                    <a:endParaRPr kumimoji="0" lang="en-US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endParaRPr>
                  </a:p>
                </p:txBody>
              </p:sp>
            </p:grpSp>
            <p:sp>
              <p:nvSpPr>
                <p:cNvPr id="79" name="Arrow: Right 78">
                  <a:extLst>
                    <a:ext uri="{FF2B5EF4-FFF2-40B4-BE49-F238E27FC236}">
                      <a16:creationId xmlns:a16="http://schemas.microsoft.com/office/drawing/2014/main" id="{3446AE38-3110-4EBD-846A-BB57B277C6E5}"/>
                    </a:ext>
                  </a:extLst>
                </p:cNvPr>
                <p:cNvSpPr/>
                <p:nvPr/>
              </p:nvSpPr>
              <p:spPr>
                <a:xfrm>
                  <a:off x="11231619" y="4638003"/>
                  <a:ext cx="636294" cy="248838"/>
                </a:xfrm>
                <a:prstGeom prst="rightArrow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F879999-5FF0-410A-936C-0644A8A12B87}"/>
                    </a:ext>
                  </a:extLst>
                </p:cNvPr>
                <p:cNvSpPr txBox="1"/>
                <p:nvPr/>
              </p:nvSpPr>
              <p:spPr>
                <a:xfrm>
                  <a:off x="11354921" y="4059121"/>
                  <a:ext cx="822483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Step 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count</a:t>
                  </a:r>
                  <a:endPara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endParaRP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79573F91-3E5C-4C80-83EF-617E71B219AA}"/>
                    </a:ext>
                  </a:extLst>
                </p:cNvPr>
                <p:cNvSpPr txBox="1"/>
                <p:nvPr/>
              </p:nvSpPr>
              <p:spPr>
                <a:xfrm>
                  <a:off x="11368013" y="4876542"/>
                  <a:ext cx="822483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Jump height</a:t>
                  </a:r>
                  <a:endPara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FE8BAD6-A2D1-48CF-9211-8A9AD6330A5C}"/>
                  </a:ext>
                </a:extLst>
              </p:cNvPr>
              <p:cNvSpPr txBox="1"/>
              <p:nvPr/>
            </p:nvSpPr>
            <p:spPr>
              <a:xfrm>
                <a:off x="9596694" y="3717961"/>
                <a:ext cx="2488120" cy="2088922"/>
              </a:xfrm>
              <a:prstGeom prst="roundRect">
                <a:avLst/>
              </a:prstGeom>
              <a:solidFill>
                <a:schemeClr val="bg1">
                  <a:alpha val="78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IN" dirty="0"/>
              </a:p>
            </p:txBody>
          </p:sp>
        </p:grpSp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FBC8EE2E-A0A3-4FF0-8AA1-FAF98797780C}"/>
                </a:ext>
              </a:extLst>
            </p:cNvPr>
            <p:cNvSpPr/>
            <p:nvPr/>
          </p:nvSpPr>
          <p:spPr>
            <a:xfrm>
              <a:off x="3621124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79B12B09-4415-46C2-B21B-0B25A03439D8}"/>
                </a:ext>
              </a:extLst>
            </p:cNvPr>
            <p:cNvSpPr/>
            <p:nvPr/>
          </p:nvSpPr>
          <p:spPr>
            <a:xfrm>
              <a:off x="5014506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2" name="Arrow: Right 41">
              <a:extLst>
                <a:ext uri="{FF2B5EF4-FFF2-40B4-BE49-F238E27FC236}">
                  <a16:creationId xmlns:a16="http://schemas.microsoft.com/office/drawing/2014/main" id="{D1D9F59B-73CE-4BD6-9F3D-DFD13640A9DD}"/>
                </a:ext>
              </a:extLst>
            </p:cNvPr>
            <p:cNvSpPr/>
            <p:nvPr/>
          </p:nvSpPr>
          <p:spPr>
            <a:xfrm>
              <a:off x="6404418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Arrow: Right 42">
              <a:extLst>
                <a:ext uri="{FF2B5EF4-FFF2-40B4-BE49-F238E27FC236}">
                  <a16:creationId xmlns:a16="http://schemas.microsoft.com/office/drawing/2014/main" id="{2357A1EE-9302-4B90-A39C-AC89D6BC8112}"/>
                </a:ext>
              </a:extLst>
            </p:cNvPr>
            <p:cNvSpPr/>
            <p:nvPr/>
          </p:nvSpPr>
          <p:spPr>
            <a:xfrm>
              <a:off x="8041302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57476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49A3BEE-5C22-4345-AE4E-22DECF0ECA09}"/>
              </a:ext>
            </a:extLst>
          </p:cNvPr>
          <p:cNvSpPr/>
          <p:nvPr/>
        </p:nvSpPr>
        <p:spPr>
          <a:xfrm>
            <a:off x="155758" y="206853"/>
            <a:ext cx="4328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did PGP fail?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BFB8D22F-DC7B-44EE-9045-1C036A4B78F0}"/>
              </a:ext>
            </a:extLst>
          </p:cNvPr>
          <p:cNvSpPr txBox="1">
            <a:spLocks/>
          </p:cNvSpPr>
          <p:nvPr/>
        </p:nvSpPr>
        <p:spPr>
          <a:xfrm>
            <a:off x="2236519" y="206853"/>
            <a:ext cx="7718962" cy="919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0"/>
                <a:ea typeface="+mj-ea"/>
                <a:cs typeface="+mj-cs"/>
              </a:rPr>
              <a:t>STEAR Design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j-ea"/>
              <a:cs typeface="+mj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BF61A2-E702-4014-9AC9-19941F3EDD1E}"/>
              </a:ext>
            </a:extLst>
          </p:cNvPr>
          <p:cNvSpPr txBox="1"/>
          <p:nvPr/>
        </p:nvSpPr>
        <p:spPr>
          <a:xfrm>
            <a:off x="1437723" y="3299287"/>
            <a:ext cx="10144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N" sz="2400" b="1" dirty="0">
                <a:latin typeface="Lucida Bright" panose="02040602050505020304" pitchFamily="18" charset="0"/>
              </a:rPr>
              <a:t>Anomaly filter and step-counter</a:t>
            </a:r>
          </a:p>
          <a:p>
            <a:pPr>
              <a:defRPr/>
            </a:pPr>
            <a:endParaRPr lang="en-IN" sz="2000" b="1" dirty="0">
              <a:latin typeface="Lucida Bright" panose="020406020505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IN" sz="2000" dirty="0">
                <a:latin typeface="Lucida Bright" panose="02040602050505020304" pitchFamily="18" charset="0"/>
              </a:rPr>
              <a:t>DTW score + threshold: Activity classification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9EB1623-7AEF-4050-86B8-27DCAC7BE101}"/>
              </a:ext>
            </a:extLst>
          </p:cNvPr>
          <p:cNvGrpSpPr/>
          <p:nvPr/>
        </p:nvGrpSpPr>
        <p:grpSpPr>
          <a:xfrm>
            <a:off x="-292843" y="1332129"/>
            <a:ext cx="12471751" cy="2457452"/>
            <a:chOff x="-281647" y="4584158"/>
            <a:chExt cx="12471751" cy="245745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B6E5801-CD9B-46A7-80CE-B35C9CD26673}"/>
                </a:ext>
              </a:extLst>
            </p:cNvPr>
            <p:cNvGrpSpPr/>
            <p:nvPr/>
          </p:nvGrpSpPr>
          <p:grpSpPr>
            <a:xfrm>
              <a:off x="-281647" y="4584158"/>
              <a:ext cx="12471751" cy="2457452"/>
              <a:chOff x="-294347" y="3936458"/>
              <a:chExt cx="12471751" cy="2457452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CC41A26-D502-43B4-9592-C9E73D6DBA26}"/>
                  </a:ext>
                </a:extLst>
              </p:cNvPr>
              <p:cNvSpPr txBox="1"/>
              <p:nvPr/>
            </p:nvSpPr>
            <p:spPr>
              <a:xfrm>
                <a:off x="1436219" y="4131515"/>
                <a:ext cx="822483" cy="5788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rPr>
                  <a:t>IMU data</a:t>
                </a:r>
                <a:endPara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Lucida Bright" panose="02040602050505020304" pitchFamily="18" charset="0"/>
                  <a:ea typeface="+mn-ea"/>
                  <a:cs typeface="Calibri"/>
                </a:endParaRPr>
              </a:p>
            </p:txBody>
          </p:sp>
          <p:pic>
            <p:nvPicPr>
              <p:cNvPr id="41" name="Picture 2" descr="Image result for ESENSE EARBUD">
                <a:extLst>
                  <a:ext uri="{FF2B5EF4-FFF2-40B4-BE49-F238E27FC236}">
                    <a16:creationId xmlns:a16="http://schemas.microsoft.com/office/drawing/2014/main" id="{2F1CA810-4C97-4AA6-859D-A4595EB563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594" t="6251" r="35778" b="54792"/>
              <a:stretch/>
            </p:blipFill>
            <p:spPr bwMode="auto">
              <a:xfrm flipH="1">
                <a:off x="551522" y="4571485"/>
                <a:ext cx="542324" cy="6101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0" descr="Image result for ear icon">
                <a:extLst>
                  <a:ext uri="{FF2B5EF4-FFF2-40B4-BE49-F238E27FC236}">
                    <a16:creationId xmlns:a16="http://schemas.microsoft.com/office/drawing/2014/main" id="{9F1B2BC7-A239-4CC9-AFB5-B52B59931F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294347" y="3948556"/>
                <a:ext cx="1438993" cy="14389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8" descr="Image result for imu icon transparent">
                <a:extLst>
                  <a:ext uri="{FF2B5EF4-FFF2-40B4-BE49-F238E27FC236}">
                    <a16:creationId xmlns:a16="http://schemas.microsoft.com/office/drawing/2014/main" id="{7822BF5A-B64B-4EB4-9FE0-70C181596B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8924" y="4525266"/>
                <a:ext cx="361575" cy="361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4" descr="Image result for 3 axis  icon">
                <a:extLst>
                  <a:ext uri="{FF2B5EF4-FFF2-40B4-BE49-F238E27FC236}">
                    <a16:creationId xmlns:a16="http://schemas.microsoft.com/office/drawing/2014/main" id="{6EDB5A93-44B5-4226-8CB2-9F52C3D505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3592" y="4148444"/>
                <a:ext cx="372241" cy="3722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2" descr="Image result for BLE icon">
                <a:extLst>
                  <a:ext uri="{FF2B5EF4-FFF2-40B4-BE49-F238E27FC236}">
                    <a16:creationId xmlns:a16="http://schemas.microsoft.com/office/drawing/2014/main" id="{EC2B3682-FC36-496F-AE65-2D0B9936C5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8293" y="4930457"/>
                <a:ext cx="233893" cy="3752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BB42B8B-B2A1-4C6B-A282-006C69DAAC08}"/>
                  </a:ext>
                </a:extLst>
              </p:cNvPr>
              <p:cNvSpPr txBox="1"/>
              <p:nvPr/>
            </p:nvSpPr>
            <p:spPr>
              <a:xfrm>
                <a:off x="12084814" y="4304988"/>
                <a:ext cx="45936" cy="2088922"/>
              </a:xfrm>
              <a:prstGeom prst="roundRect">
                <a:avLst/>
              </a:prstGeom>
              <a:solidFill>
                <a:schemeClr val="bg1">
                  <a:alpha val="78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IN" dirty="0"/>
              </a:p>
            </p:txBody>
          </p:sp>
          <p:sp>
            <p:nvSpPr>
              <p:cNvPr id="70" name="Arrow: Right 69">
                <a:extLst>
                  <a:ext uri="{FF2B5EF4-FFF2-40B4-BE49-F238E27FC236}">
                    <a16:creationId xmlns:a16="http://schemas.microsoft.com/office/drawing/2014/main" id="{85E3C264-DDB6-431C-A606-F4B01D8A3BB6}"/>
                  </a:ext>
                </a:extLst>
              </p:cNvPr>
              <p:cNvSpPr/>
              <p:nvPr/>
            </p:nvSpPr>
            <p:spPr>
              <a:xfrm>
                <a:off x="1617654" y="4638003"/>
                <a:ext cx="636294" cy="248838"/>
              </a:xfrm>
              <a:prstGeom prst="rightArrow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E1BAF32D-FD1F-44AC-8214-13D89BD4D7EA}"/>
                  </a:ext>
                </a:extLst>
              </p:cNvPr>
              <p:cNvGrpSpPr/>
              <p:nvPr/>
            </p:nvGrpSpPr>
            <p:grpSpPr>
              <a:xfrm>
                <a:off x="2090944" y="3936458"/>
                <a:ext cx="9215021" cy="1634490"/>
                <a:chOff x="2116344" y="3936458"/>
                <a:chExt cx="9215021" cy="1634490"/>
              </a:xfrm>
            </p:grpSpPr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2E6AB0B5-184E-41D8-B142-DF9DD09F9E7E}"/>
                    </a:ext>
                  </a:extLst>
                </p:cNvPr>
                <p:cNvSpPr txBox="1"/>
                <p:nvPr/>
              </p:nvSpPr>
              <p:spPr>
                <a:xfrm>
                  <a:off x="2116344" y="3936458"/>
                  <a:ext cx="9215021" cy="1634490"/>
                </a:xfrm>
                <a:prstGeom prst="roundRect">
                  <a:avLst/>
                </a:prstGeom>
                <a:solidFill>
                  <a:schemeClr val="bg1">
                    <a:lumMod val="75000"/>
                    <a:alpha val="31000"/>
                  </a:schemeClr>
                </a:solidFill>
                <a:ln w="28575">
                  <a:solidFill>
                    <a:schemeClr val="bg2">
                      <a:lumMod val="10000"/>
                    </a:schemeClr>
                  </a:solidFill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IN" dirty="0"/>
                </a:p>
                <a:p>
                  <a:endParaRPr lang="en-IN" dirty="0"/>
                </a:p>
                <a:p>
                  <a:endParaRPr lang="en-IN" dirty="0"/>
                </a:p>
                <a:p>
                  <a:endParaRPr lang="en-IN" dirty="0"/>
                </a:p>
                <a:p>
                  <a:endParaRPr lang="en-IN" dirty="0"/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CBC40995-F0A0-4570-8770-D97906D73823}"/>
                    </a:ext>
                  </a:extLst>
                </p:cNvPr>
                <p:cNvSpPr txBox="1"/>
                <p:nvPr/>
              </p:nvSpPr>
              <p:spPr>
                <a:xfrm>
                  <a:off x="3777690" y="4454180"/>
                  <a:ext cx="1224420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Global Projection</a:t>
                  </a:r>
                  <a:endPara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endParaRP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4F32BB44-BBE4-4F55-BD22-3D428B468884}"/>
                    </a:ext>
                  </a:extLst>
                </p:cNvPr>
                <p:cNvSpPr txBox="1"/>
                <p:nvPr/>
              </p:nvSpPr>
              <p:spPr>
                <a:xfrm>
                  <a:off x="5181932" y="4454180"/>
                  <a:ext cx="1224421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Filtering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cs typeface="Calibri"/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E60D37F8-E332-4F5D-90F4-8C605809915B}"/>
                    </a:ext>
                  </a:extLst>
                </p:cNvPr>
                <p:cNvSpPr txBox="1"/>
                <p:nvPr/>
              </p:nvSpPr>
              <p:spPr>
                <a:xfrm>
                  <a:off x="6581079" y="4454180"/>
                  <a:ext cx="1462046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Step segmentation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EB8CED21-F094-43A5-ACC1-87457DA159D0}"/>
                    </a:ext>
                  </a:extLst>
                </p:cNvPr>
                <p:cNvSpPr txBox="1"/>
                <p:nvPr/>
              </p:nvSpPr>
              <p:spPr>
                <a:xfrm>
                  <a:off x="8217851" y="4462424"/>
                  <a:ext cx="1327922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lvl="0" algn="ctr" defTabSz="457200"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DTW matching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FAA5837C-5E55-4C0A-B6C0-004E0053B72B}"/>
                    </a:ext>
                  </a:extLst>
                </p:cNvPr>
                <p:cNvSpPr txBox="1"/>
                <p:nvPr/>
              </p:nvSpPr>
              <p:spPr>
                <a:xfrm>
                  <a:off x="9727884" y="4462424"/>
                  <a:ext cx="1485645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Anomaly filter &amp; </a:t>
                  </a: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Counter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F07BBC2F-C13B-4B67-9C43-CEAEC3224BB3}"/>
                    </a:ext>
                  </a:extLst>
                </p:cNvPr>
                <p:cNvSpPr txBox="1"/>
                <p:nvPr/>
              </p:nvSpPr>
              <p:spPr>
                <a:xfrm>
                  <a:off x="2249167" y="4454180"/>
                  <a:ext cx="1368643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Pre-Processing</a:t>
                  </a:r>
                  <a:endPara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endParaRPr>
                </a:p>
              </p:txBody>
            </p:sp>
          </p:grpSp>
          <p:sp>
            <p:nvSpPr>
              <p:cNvPr id="72" name="Arrow: Right 71">
                <a:extLst>
                  <a:ext uri="{FF2B5EF4-FFF2-40B4-BE49-F238E27FC236}">
                    <a16:creationId xmlns:a16="http://schemas.microsoft.com/office/drawing/2014/main" id="{18562FBE-E732-4599-B13F-2360BF27555F}"/>
                  </a:ext>
                </a:extLst>
              </p:cNvPr>
              <p:cNvSpPr/>
              <p:nvPr/>
            </p:nvSpPr>
            <p:spPr>
              <a:xfrm>
                <a:off x="11231619" y="4638003"/>
                <a:ext cx="636294" cy="248838"/>
              </a:xfrm>
              <a:prstGeom prst="rightArrow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BDB6277-7748-44FB-A925-1FAC14ABB68D}"/>
                  </a:ext>
                </a:extLst>
              </p:cNvPr>
              <p:cNvSpPr txBox="1"/>
              <p:nvPr/>
            </p:nvSpPr>
            <p:spPr>
              <a:xfrm>
                <a:off x="11354921" y="4059121"/>
                <a:ext cx="822483" cy="5788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Lucida Bright" panose="02040602050505020304" pitchFamily="18" charset="0"/>
                    <a:cs typeface="Calibri"/>
                  </a:rPr>
                  <a:t>Step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Lucida Bright" panose="02040602050505020304" pitchFamily="18" charset="0"/>
                    <a:cs typeface="Calibri"/>
                  </a:rPr>
                  <a:t>count</a:t>
                </a:r>
                <a:endPara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Lucida Bright" panose="02040602050505020304" pitchFamily="18" charset="0"/>
                  <a:ea typeface="+mn-ea"/>
                  <a:cs typeface="Calibri"/>
                </a:endParaRPr>
              </a:p>
            </p:txBody>
          </p:sp>
        </p:grpSp>
        <p:sp>
          <p:nvSpPr>
            <p:cNvPr id="82" name="Arrow: Right 81">
              <a:extLst>
                <a:ext uri="{FF2B5EF4-FFF2-40B4-BE49-F238E27FC236}">
                  <a16:creationId xmlns:a16="http://schemas.microsoft.com/office/drawing/2014/main" id="{E9FA9B56-ADD5-441D-88AC-4838F3F7EDA9}"/>
                </a:ext>
              </a:extLst>
            </p:cNvPr>
            <p:cNvSpPr/>
            <p:nvPr/>
          </p:nvSpPr>
          <p:spPr>
            <a:xfrm>
              <a:off x="3621124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3" name="Arrow: Right 82">
              <a:extLst>
                <a:ext uri="{FF2B5EF4-FFF2-40B4-BE49-F238E27FC236}">
                  <a16:creationId xmlns:a16="http://schemas.microsoft.com/office/drawing/2014/main" id="{2139138C-A546-4C2C-870A-C1DBC3975EB7}"/>
                </a:ext>
              </a:extLst>
            </p:cNvPr>
            <p:cNvSpPr/>
            <p:nvPr/>
          </p:nvSpPr>
          <p:spPr>
            <a:xfrm>
              <a:off x="5014506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4" name="Arrow: Right 83">
              <a:extLst>
                <a:ext uri="{FF2B5EF4-FFF2-40B4-BE49-F238E27FC236}">
                  <a16:creationId xmlns:a16="http://schemas.microsoft.com/office/drawing/2014/main" id="{CFAD34BA-B22F-49A0-AE98-69BE12707FF6}"/>
                </a:ext>
              </a:extLst>
            </p:cNvPr>
            <p:cNvSpPr/>
            <p:nvPr/>
          </p:nvSpPr>
          <p:spPr>
            <a:xfrm>
              <a:off x="6404418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5" name="Arrow: Right 84">
              <a:extLst>
                <a:ext uri="{FF2B5EF4-FFF2-40B4-BE49-F238E27FC236}">
                  <a16:creationId xmlns:a16="http://schemas.microsoft.com/office/drawing/2014/main" id="{EED7253B-FE96-43B8-81D4-8F1FA3850E03}"/>
                </a:ext>
              </a:extLst>
            </p:cNvPr>
            <p:cNvSpPr/>
            <p:nvPr/>
          </p:nvSpPr>
          <p:spPr>
            <a:xfrm>
              <a:off x="8041302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6" name="Arrow: Right 85">
              <a:extLst>
                <a:ext uri="{FF2B5EF4-FFF2-40B4-BE49-F238E27FC236}">
                  <a16:creationId xmlns:a16="http://schemas.microsoft.com/office/drawing/2014/main" id="{95A87214-7B59-44D4-A004-CCDCECE31809}"/>
                </a:ext>
              </a:extLst>
            </p:cNvPr>
            <p:cNvSpPr/>
            <p:nvPr/>
          </p:nvSpPr>
          <p:spPr>
            <a:xfrm>
              <a:off x="9559721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47619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49A3BEE-5C22-4345-AE4E-22DECF0ECA09}"/>
              </a:ext>
            </a:extLst>
          </p:cNvPr>
          <p:cNvSpPr/>
          <p:nvPr/>
        </p:nvSpPr>
        <p:spPr>
          <a:xfrm>
            <a:off x="155758" y="206853"/>
            <a:ext cx="4328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did PGP fail?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BFB8D22F-DC7B-44EE-9045-1C036A4B78F0}"/>
              </a:ext>
            </a:extLst>
          </p:cNvPr>
          <p:cNvSpPr txBox="1">
            <a:spLocks/>
          </p:cNvSpPr>
          <p:nvPr/>
        </p:nvSpPr>
        <p:spPr>
          <a:xfrm>
            <a:off x="2236519" y="206853"/>
            <a:ext cx="7718962" cy="919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0"/>
                <a:ea typeface="+mj-ea"/>
                <a:cs typeface="+mj-cs"/>
              </a:rPr>
              <a:t>STEAR Design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0BF61A2-E702-4014-9AC9-19941F3EDD1E}"/>
                  </a:ext>
                </a:extLst>
              </p:cNvPr>
              <p:cNvSpPr txBox="1"/>
              <p:nvPr/>
            </p:nvSpPr>
            <p:spPr>
              <a:xfrm>
                <a:off x="1437723" y="3358432"/>
                <a:ext cx="1014458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IN" sz="2400" b="1" dirty="0">
                    <a:latin typeface="Lucida Bright" panose="02040602050505020304" pitchFamily="18" charset="0"/>
                  </a:rPr>
                  <a:t>Anomaly filter and step-counter</a:t>
                </a:r>
              </a:p>
              <a:p>
                <a:pPr>
                  <a:defRPr/>
                </a:pPr>
                <a:endParaRPr lang="en-IN" sz="2000" b="1" dirty="0">
                  <a:latin typeface="Lucida Bright" panose="02040602050505020304" pitchFamily="18" charset="0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IN" sz="2000" dirty="0">
                    <a:latin typeface="Lucida Bright" panose="02040602050505020304" pitchFamily="18" charset="0"/>
                  </a:rPr>
                  <a:t>DTW score threshold: Activity classification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IN" sz="2000" dirty="0">
                    <a:latin typeface="Lucida Bright" panose="02040602050505020304" pitchFamily="18" charset="0"/>
                  </a:rPr>
                  <a:t>Threshold : </a:t>
                </a:r>
                <a14:m>
                  <m:oMath xmlns:m="http://schemas.openxmlformats.org/officeDocument/2006/math">
                    <m:r>
                      <a:rPr lang="en-IN" sz="20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IN" sz="20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IN" sz="2000" i="1">
                        <a:latin typeface="Cambria Math" panose="02040503050406030204" pitchFamily="18" charset="0"/>
                      </a:rPr>
                      <m:t>/3</m:t>
                    </m:r>
                  </m:oMath>
                </a14:m>
                <a:endParaRPr lang="en-IN" sz="2000" dirty="0">
                  <a:latin typeface="Lucida Bright" panose="020406020505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0BF61A2-E702-4014-9AC9-19941F3ED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723" y="3358432"/>
                <a:ext cx="10144581" cy="1384995"/>
              </a:xfrm>
              <a:prstGeom prst="rect">
                <a:avLst/>
              </a:prstGeom>
              <a:blipFill>
                <a:blip r:embed="rId3"/>
                <a:stretch>
                  <a:fillRect l="-962" t="-3524" b="-704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F9EB1623-7AEF-4050-86B8-27DCAC7BE101}"/>
              </a:ext>
            </a:extLst>
          </p:cNvPr>
          <p:cNvGrpSpPr/>
          <p:nvPr/>
        </p:nvGrpSpPr>
        <p:grpSpPr>
          <a:xfrm>
            <a:off x="-292843" y="1345576"/>
            <a:ext cx="12484843" cy="2457452"/>
            <a:chOff x="-281647" y="4584158"/>
            <a:chExt cx="12484843" cy="245745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B6E5801-CD9B-46A7-80CE-B35C9CD26673}"/>
                </a:ext>
              </a:extLst>
            </p:cNvPr>
            <p:cNvGrpSpPr/>
            <p:nvPr/>
          </p:nvGrpSpPr>
          <p:grpSpPr>
            <a:xfrm>
              <a:off x="-281647" y="4584158"/>
              <a:ext cx="12484843" cy="2457452"/>
              <a:chOff x="-294347" y="3936458"/>
              <a:chExt cx="12484843" cy="2457452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CC41A26-D502-43B4-9592-C9E73D6DBA26}"/>
                  </a:ext>
                </a:extLst>
              </p:cNvPr>
              <p:cNvSpPr txBox="1"/>
              <p:nvPr/>
            </p:nvSpPr>
            <p:spPr>
              <a:xfrm>
                <a:off x="1436219" y="4131515"/>
                <a:ext cx="822483" cy="5788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rPr>
                  <a:t>IMU data</a:t>
                </a:r>
                <a:endPara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Lucida Bright" panose="02040602050505020304" pitchFamily="18" charset="0"/>
                  <a:ea typeface="+mn-ea"/>
                  <a:cs typeface="Calibri"/>
                </a:endParaRPr>
              </a:p>
            </p:txBody>
          </p:sp>
          <p:pic>
            <p:nvPicPr>
              <p:cNvPr id="41" name="Picture 2" descr="Image result for ESENSE EARBUD">
                <a:extLst>
                  <a:ext uri="{FF2B5EF4-FFF2-40B4-BE49-F238E27FC236}">
                    <a16:creationId xmlns:a16="http://schemas.microsoft.com/office/drawing/2014/main" id="{2F1CA810-4C97-4AA6-859D-A4595EB563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594" t="6251" r="35778" b="54792"/>
              <a:stretch/>
            </p:blipFill>
            <p:spPr bwMode="auto">
              <a:xfrm flipH="1">
                <a:off x="551522" y="4571485"/>
                <a:ext cx="542324" cy="6101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0" descr="Image result for ear icon">
                <a:extLst>
                  <a:ext uri="{FF2B5EF4-FFF2-40B4-BE49-F238E27FC236}">
                    <a16:creationId xmlns:a16="http://schemas.microsoft.com/office/drawing/2014/main" id="{9F1B2BC7-A239-4CC9-AFB5-B52B59931F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294347" y="3948556"/>
                <a:ext cx="1438993" cy="14389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8" descr="Image result for imu icon transparent">
                <a:extLst>
                  <a:ext uri="{FF2B5EF4-FFF2-40B4-BE49-F238E27FC236}">
                    <a16:creationId xmlns:a16="http://schemas.microsoft.com/office/drawing/2014/main" id="{7822BF5A-B64B-4EB4-9FE0-70C181596B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8924" y="4525266"/>
                <a:ext cx="361575" cy="361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4" descr="Image result for 3 axis  icon">
                <a:extLst>
                  <a:ext uri="{FF2B5EF4-FFF2-40B4-BE49-F238E27FC236}">
                    <a16:creationId xmlns:a16="http://schemas.microsoft.com/office/drawing/2014/main" id="{6EDB5A93-44B5-4226-8CB2-9F52C3D505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3592" y="4148444"/>
                <a:ext cx="372241" cy="3722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2" descr="Image result for BLE icon">
                <a:extLst>
                  <a:ext uri="{FF2B5EF4-FFF2-40B4-BE49-F238E27FC236}">
                    <a16:creationId xmlns:a16="http://schemas.microsoft.com/office/drawing/2014/main" id="{EC2B3682-FC36-496F-AE65-2D0B9936C5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8293" y="4930457"/>
                <a:ext cx="233893" cy="3752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BB42B8B-B2A1-4C6B-A282-006C69DAAC08}"/>
                  </a:ext>
                </a:extLst>
              </p:cNvPr>
              <p:cNvSpPr txBox="1"/>
              <p:nvPr/>
            </p:nvSpPr>
            <p:spPr>
              <a:xfrm>
                <a:off x="12084814" y="4304988"/>
                <a:ext cx="45936" cy="2088922"/>
              </a:xfrm>
              <a:prstGeom prst="roundRect">
                <a:avLst/>
              </a:prstGeom>
              <a:solidFill>
                <a:schemeClr val="bg1">
                  <a:alpha val="78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IN" dirty="0"/>
              </a:p>
            </p:txBody>
          </p:sp>
          <p:sp>
            <p:nvSpPr>
              <p:cNvPr id="70" name="Arrow: Right 69">
                <a:extLst>
                  <a:ext uri="{FF2B5EF4-FFF2-40B4-BE49-F238E27FC236}">
                    <a16:creationId xmlns:a16="http://schemas.microsoft.com/office/drawing/2014/main" id="{85E3C264-DDB6-431C-A606-F4B01D8A3BB6}"/>
                  </a:ext>
                </a:extLst>
              </p:cNvPr>
              <p:cNvSpPr/>
              <p:nvPr/>
            </p:nvSpPr>
            <p:spPr>
              <a:xfrm>
                <a:off x="1617654" y="4638003"/>
                <a:ext cx="636294" cy="248838"/>
              </a:xfrm>
              <a:prstGeom prst="rightArrow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E1BAF32D-FD1F-44AC-8214-13D89BD4D7EA}"/>
                  </a:ext>
                </a:extLst>
              </p:cNvPr>
              <p:cNvGrpSpPr/>
              <p:nvPr/>
            </p:nvGrpSpPr>
            <p:grpSpPr>
              <a:xfrm>
                <a:off x="2090944" y="3936458"/>
                <a:ext cx="9215021" cy="1634490"/>
                <a:chOff x="2116344" y="3936458"/>
                <a:chExt cx="9215021" cy="1634490"/>
              </a:xfrm>
            </p:grpSpPr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2E6AB0B5-184E-41D8-B142-DF9DD09F9E7E}"/>
                    </a:ext>
                  </a:extLst>
                </p:cNvPr>
                <p:cNvSpPr txBox="1"/>
                <p:nvPr/>
              </p:nvSpPr>
              <p:spPr>
                <a:xfrm>
                  <a:off x="2116344" y="3936458"/>
                  <a:ext cx="9215021" cy="1634490"/>
                </a:xfrm>
                <a:prstGeom prst="roundRect">
                  <a:avLst/>
                </a:prstGeom>
                <a:solidFill>
                  <a:schemeClr val="bg1">
                    <a:lumMod val="75000"/>
                    <a:alpha val="31000"/>
                  </a:schemeClr>
                </a:solidFill>
                <a:ln w="28575">
                  <a:solidFill>
                    <a:schemeClr val="bg2">
                      <a:lumMod val="10000"/>
                    </a:schemeClr>
                  </a:solidFill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IN" dirty="0"/>
                </a:p>
                <a:p>
                  <a:endParaRPr lang="en-IN" dirty="0"/>
                </a:p>
                <a:p>
                  <a:endParaRPr lang="en-IN" dirty="0"/>
                </a:p>
                <a:p>
                  <a:endParaRPr lang="en-IN" dirty="0"/>
                </a:p>
                <a:p>
                  <a:endParaRPr lang="en-IN" dirty="0"/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CBC40995-F0A0-4570-8770-D97906D73823}"/>
                    </a:ext>
                  </a:extLst>
                </p:cNvPr>
                <p:cNvSpPr txBox="1"/>
                <p:nvPr/>
              </p:nvSpPr>
              <p:spPr>
                <a:xfrm>
                  <a:off x="3777690" y="4454180"/>
                  <a:ext cx="1224420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Global Projection</a:t>
                  </a:r>
                  <a:endPara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endParaRP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4F32BB44-BBE4-4F55-BD22-3D428B468884}"/>
                    </a:ext>
                  </a:extLst>
                </p:cNvPr>
                <p:cNvSpPr txBox="1"/>
                <p:nvPr/>
              </p:nvSpPr>
              <p:spPr>
                <a:xfrm>
                  <a:off x="5181932" y="4454180"/>
                  <a:ext cx="1224421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Filtering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cs typeface="Calibri"/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E60D37F8-E332-4F5D-90F4-8C605809915B}"/>
                    </a:ext>
                  </a:extLst>
                </p:cNvPr>
                <p:cNvSpPr txBox="1"/>
                <p:nvPr/>
              </p:nvSpPr>
              <p:spPr>
                <a:xfrm>
                  <a:off x="6581079" y="4454180"/>
                  <a:ext cx="1462046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Step segmentation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EB8CED21-F094-43A5-ACC1-87457DA159D0}"/>
                    </a:ext>
                  </a:extLst>
                </p:cNvPr>
                <p:cNvSpPr txBox="1"/>
                <p:nvPr/>
              </p:nvSpPr>
              <p:spPr>
                <a:xfrm>
                  <a:off x="8217851" y="4462424"/>
                  <a:ext cx="1327922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lvl="0" algn="ctr" defTabSz="457200"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DTW matching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FAA5837C-5E55-4C0A-B6C0-004E0053B72B}"/>
                    </a:ext>
                  </a:extLst>
                </p:cNvPr>
                <p:cNvSpPr txBox="1"/>
                <p:nvPr/>
              </p:nvSpPr>
              <p:spPr>
                <a:xfrm>
                  <a:off x="9727884" y="4462424"/>
                  <a:ext cx="1485645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Anomaly filter &amp; </a:t>
                  </a: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Counter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F07BBC2F-C13B-4B67-9C43-CEAEC3224BB3}"/>
                    </a:ext>
                  </a:extLst>
                </p:cNvPr>
                <p:cNvSpPr txBox="1"/>
                <p:nvPr/>
              </p:nvSpPr>
              <p:spPr>
                <a:xfrm>
                  <a:off x="2249167" y="4454180"/>
                  <a:ext cx="1368643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Pre-Processing</a:t>
                  </a:r>
                  <a:endPara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endParaRPr>
                </a:p>
              </p:txBody>
            </p:sp>
          </p:grpSp>
          <p:sp>
            <p:nvSpPr>
              <p:cNvPr id="72" name="Arrow: Right 71">
                <a:extLst>
                  <a:ext uri="{FF2B5EF4-FFF2-40B4-BE49-F238E27FC236}">
                    <a16:creationId xmlns:a16="http://schemas.microsoft.com/office/drawing/2014/main" id="{18562FBE-E732-4599-B13F-2360BF27555F}"/>
                  </a:ext>
                </a:extLst>
              </p:cNvPr>
              <p:cNvSpPr/>
              <p:nvPr/>
            </p:nvSpPr>
            <p:spPr>
              <a:xfrm>
                <a:off x="11231619" y="4638003"/>
                <a:ext cx="636294" cy="248838"/>
              </a:xfrm>
              <a:prstGeom prst="rightArrow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BDB6277-7748-44FB-A925-1FAC14ABB68D}"/>
                  </a:ext>
                </a:extLst>
              </p:cNvPr>
              <p:cNvSpPr txBox="1"/>
              <p:nvPr/>
            </p:nvSpPr>
            <p:spPr>
              <a:xfrm>
                <a:off x="11354921" y="4059121"/>
                <a:ext cx="822483" cy="5788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Lucida Bright" panose="02040602050505020304" pitchFamily="18" charset="0"/>
                    <a:cs typeface="Calibri"/>
                  </a:rPr>
                  <a:t>Step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Lucida Bright" panose="02040602050505020304" pitchFamily="18" charset="0"/>
                    <a:cs typeface="Calibri"/>
                  </a:rPr>
                  <a:t>count</a:t>
                </a:r>
                <a:endPara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Lucida Bright" panose="02040602050505020304" pitchFamily="18" charset="0"/>
                  <a:ea typeface="+mn-ea"/>
                  <a:cs typeface="Calibri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7CA2585-CCC6-4FF9-B1F0-9DD21D95ECAB}"/>
                  </a:ext>
                </a:extLst>
              </p:cNvPr>
              <p:cNvSpPr txBox="1"/>
              <p:nvPr/>
            </p:nvSpPr>
            <p:spPr>
              <a:xfrm>
                <a:off x="11368013" y="4876542"/>
                <a:ext cx="822483" cy="5788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Lucida Bright" panose="02040602050505020304" pitchFamily="18" charset="0"/>
                    <a:cs typeface="Calibri"/>
                  </a:rPr>
                  <a:t>Jump height</a:t>
                </a:r>
                <a:endPara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Lucida Bright" panose="02040602050505020304" pitchFamily="18" charset="0"/>
                  <a:ea typeface="+mn-ea"/>
                  <a:cs typeface="Calibri"/>
                </a:endParaRPr>
              </a:p>
            </p:txBody>
          </p:sp>
        </p:grpSp>
        <p:sp>
          <p:nvSpPr>
            <p:cNvPr id="82" name="Arrow: Right 81">
              <a:extLst>
                <a:ext uri="{FF2B5EF4-FFF2-40B4-BE49-F238E27FC236}">
                  <a16:creationId xmlns:a16="http://schemas.microsoft.com/office/drawing/2014/main" id="{E9FA9B56-ADD5-441D-88AC-4838F3F7EDA9}"/>
                </a:ext>
              </a:extLst>
            </p:cNvPr>
            <p:cNvSpPr/>
            <p:nvPr/>
          </p:nvSpPr>
          <p:spPr>
            <a:xfrm>
              <a:off x="3621124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3" name="Arrow: Right 82">
              <a:extLst>
                <a:ext uri="{FF2B5EF4-FFF2-40B4-BE49-F238E27FC236}">
                  <a16:creationId xmlns:a16="http://schemas.microsoft.com/office/drawing/2014/main" id="{2139138C-A546-4C2C-870A-C1DBC3975EB7}"/>
                </a:ext>
              </a:extLst>
            </p:cNvPr>
            <p:cNvSpPr/>
            <p:nvPr/>
          </p:nvSpPr>
          <p:spPr>
            <a:xfrm>
              <a:off x="5014506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4" name="Arrow: Right 83">
              <a:extLst>
                <a:ext uri="{FF2B5EF4-FFF2-40B4-BE49-F238E27FC236}">
                  <a16:creationId xmlns:a16="http://schemas.microsoft.com/office/drawing/2014/main" id="{CFAD34BA-B22F-49A0-AE98-69BE12707FF6}"/>
                </a:ext>
              </a:extLst>
            </p:cNvPr>
            <p:cNvSpPr/>
            <p:nvPr/>
          </p:nvSpPr>
          <p:spPr>
            <a:xfrm>
              <a:off x="6404418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5" name="Arrow: Right 84">
              <a:extLst>
                <a:ext uri="{FF2B5EF4-FFF2-40B4-BE49-F238E27FC236}">
                  <a16:creationId xmlns:a16="http://schemas.microsoft.com/office/drawing/2014/main" id="{EED7253B-FE96-43B8-81D4-8F1FA3850E03}"/>
                </a:ext>
              </a:extLst>
            </p:cNvPr>
            <p:cNvSpPr/>
            <p:nvPr/>
          </p:nvSpPr>
          <p:spPr>
            <a:xfrm>
              <a:off x="8041302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6" name="Arrow: Right 85">
              <a:extLst>
                <a:ext uri="{FF2B5EF4-FFF2-40B4-BE49-F238E27FC236}">
                  <a16:creationId xmlns:a16="http://schemas.microsoft.com/office/drawing/2014/main" id="{95A87214-7B59-44D4-A004-CCDCECE31809}"/>
                </a:ext>
              </a:extLst>
            </p:cNvPr>
            <p:cNvSpPr/>
            <p:nvPr/>
          </p:nvSpPr>
          <p:spPr>
            <a:xfrm>
              <a:off x="9559721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70481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BC4747-ADD5-504C-8CD2-3A916F6FF4B6}"/>
              </a:ext>
            </a:extLst>
          </p:cNvPr>
          <p:cNvSpPr/>
          <p:nvPr/>
        </p:nvSpPr>
        <p:spPr>
          <a:xfrm>
            <a:off x="1395127" y="2659559"/>
            <a:ext cx="102146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Lets see how Step Count performs?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276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49A3BEE-5C22-4345-AE4E-22DECF0ECA09}"/>
              </a:ext>
            </a:extLst>
          </p:cNvPr>
          <p:cNvSpPr/>
          <p:nvPr/>
        </p:nvSpPr>
        <p:spPr>
          <a:xfrm>
            <a:off x="155758" y="206853"/>
            <a:ext cx="4328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did PGP fail?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5C893-A04F-4AC1-B5C7-49F946835295}"/>
              </a:ext>
            </a:extLst>
          </p:cNvPr>
          <p:cNvSpPr txBox="1"/>
          <p:nvPr/>
        </p:nvSpPr>
        <p:spPr>
          <a:xfrm>
            <a:off x="676780" y="1126725"/>
            <a:ext cx="10144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IN" sz="2400" dirty="0">
                <a:latin typeface="Lucida Bright" panose="02040602050505020304" pitchFamily="18" charset="0"/>
              </a:rPr>
              <a:t>Vivid difference between different modes of walking</a:t>
            </a:r>
            <a:endParaRPr kumimoji="0" lang="en-IN" sz="24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A22DE5-E1FF-44DF-9CAD-1A6E37B6BF5B}"/>
              </a:ext>
            </a:extLst>
          </p:cNvPr>
          <p:cNvGrpSpPr/>
          <p:nvPr/>
        </p:nvGrpSpPr>
        <p:grpSpPr>
          <a:xfrm>
            <a:off x="11204811" y="0"/>
            <a:ext cx="1102795" cy="1160060"/>
            <a:chOff x="4866368" y="2681978"/>
            <a:chExt cx="1923661" cy="1923661"/>
          </a:xfrm>
        </p:grpSpPr>
        <p:pic>
          <p:nvPicPr>
            <p:cNvPr id="10" name="Picture 2" descr="Image result for ESENSE EARBUD">
              <a:extLst>
                <a:ext uri="{FF2B5EF4-FFF2-40B4-BE49-F238E27FC236}">
                  <a16:creationId xmlns:a16="http://schemas.microsoft.com/office/drawing/2014/main" id="{8E11DEE2-F69A-4CB5-BD5D-BE6BAE4AEE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4" t="6251" r="35778" b="54792"/>
            <a:stretch/>
          </p:blipFill>
          <p:spPr bwMode="auto">
            <a:xfrm>
              <a:off x="4866368" y="3464709"/>
              <a:ext cx="835835" cy="940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Image result for ear icon">
              <a:extLst>
                <a:ext uri="{FF2B5EF4-FFF2-40B4-BE49-F238E27FC236}">
                  <a16:creationId xmlns:a16="http://schemas.microsoft.com/office/drawing/2014/main" id="{55389D91-D46B-4DE4-8BAC-BA85F0E37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368" y="2681978"/>
              <a:ext cx="1923661" cy="1923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Image result for imu icon transparent">
              <a:extLst>
                <a:ext uri="{FF2B5EF4-FFF2-40B4-BE49-F238E27FC236}">
                  <a16:creationId xmlns:a16="http://schemas.microsoft.com/office/drawing/2014/main" id="{1AB39B1E-5666-4ACB-A26C-B1CE0C830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6005">
              <a:off x="4931536" y="3195354"/>
              <a:ext cx="467291" cy="467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28FA29E2-6315-400C-99C6-CBD978C9ECD9}"/>
              </a:ext>
            </a:extLst>
          </p:cNvPr>
          <p:cNvSpPr txBox="1">
            <a:spLocks/>
          </p:cNvSpPr>
          <p:nvPr/>
        </p:nvSpPr>
        <p:spPr>
          <a:xfrm>
            <a:off x="2236519" y="206853"/>
            <a:ext cx="7718962" cy="919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600"/>
              </a:spcAft>
              <a:defRPr/>
            </a:pPr>
            <a:r>
              <a:rPr lang="en-US" sz="4400" cap="none" dirty="0">
                <a:solidFill>
                  <a:prstClr val="black"/>
                </a:solidFill>
                <a:latin typeface="Lucida Bright" panose="02040602050505020304" pitchFamily="18" charset="0"/>
              </a:rPr>
              <a:t>Step Count Evaluation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73A8B2-62FC-46B5-B804-83AF341B4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921" y="1896166"/>
            <a:ext cx="10241131" cy="368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49A3BEE-5C22-4345-AE4E-22DECF0ECA09}"/>
              </a:ext>
            </a:extLst>
          </p:cNvPr>
          <p:cNvSpPr/>
          <p:nvPr/>
        </p:nvSpPr>
        <p:spPr>
          <a:xfrm>
            <a:off x="155758" y="206853"/>
            <a:ext cx="4328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did PGP fail?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5C893-A04F-4AC1-B5C7-49F946835295}"/>
              </a:ext>
            </a:extLst>
          </p:cNvPr>
          <p:cNvSpPr txBox="1"/>
          <p:nvPr/>
        </p:nvSpPr>
        <p:spPr>
          <a:xfrm>
            <a:off x="676780" y="1126725"/>
            <a:ext cx="10144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IN" sz="2400" dirty="0">
                <a:latin typeface="Lucida Bright" panose="02040602050505020304" pitchFamily="18" charset="0"/>
              </a:rPr>
              <a:t>Opportunity of walking mode and activity profiling</a:t>
            </a:r>
            <a:endParaRPr kumimoji="0" lang="en-IN" sz="24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A22DE5-E1FF-44DF-9CAD-1A6E37B6BF5B}"/>
              </a:ext>
            </a:extLst>
          </p:cNvPr>
          <p:cNvGrpSpPr/>
          <p:nvPr/>
        </p:nvGrpSpPr>
        <p:grpSpPr>
          <a:xfrm>
            <a:off x="11204811" y="0"/>
            <a:ext cx="1102795" cy="1160060"/>
            <a:chOff x="4866368" y="2681978"/>
            <a:chExt cx="1923661" cy="1923661"/>
          </a:xfrm>
        </p:grpSpPr>
        <p:pic>
          <p:nvPicPr>
            <p:cNvPr id="10" name="Picture 2" descr="Image result for ESENSE EARBUD">
              <a:extLst>
                <a:ext uri="{FF2B5EF4-FFF2-40B4-BE49-F238E27FC236}">
                  <a16:creationId xmlns:a16="http://schemas.microsoft.com/office/drawing/2014/main" id="{8E11DEE2-F69A-4CB5-BD5D-BE6BAE4AEE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4" t="6251" r="35778" b="54792"/>
            <a:stretch/>
          </p:blipFill>
          <p:spPr bwMode="auto">
            <a:xfrm>
              <a:off x="4866368" y="3464709"/>
              <a:ext cx="835835" cy="940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Image result for ear icon">
              <a:extLst>
                <a:ext uri="{FF2B5EF4-FFF2-40B4-BE49-F238E27FC236}">
                  <a16:creationId xmlns:a16="http://schemas.microsoft.com/office/drawing/2014/main" id="{55389D91-D46B-4DE4-8BAC-BA85F0E37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368" y="2681978"/>
              <a:ext cx="1923661" cy="1923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Image result for imu icon transparent">
              <a:extLst>
                <a:ext uri="{FF2B5EF4-FFF2-40B4-BE49-F238E27FC236}">
                  <a16:creationId xmlns:a16="http://schemas.microsoft.com/office/drawing/2014/main" id="{1AB39B1E-5666-4ACB-A26C-B1CE0C830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6005">
              <a:off x="4931536" y="3195354"/>
              <a:ext cx="467291" cy="467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28FA29E2-6315-400C-99C6-CBD978C9ECD9}"/>
              </a:ext>
            </a:extLst>
          </p:cNvPr>
          <p:cNvSpPr txBox="1">
            <a:spLocks/>
          </p:cNvSpPr>
          <p:nvPr/>
        </p:nvSpPr>
        <p:spPr>
          <a:xfrm>
            <a:off x="2236519" y="206853"/>
            <a:ext cx="7718962" cy="919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600"/>
              </a:spcAft>
              <a:defRPr/>
            </a:pPr>
            <a:r>
              <a:rPr lang="en-US" sz="4400" cap="none" dirty="0">
                <a:solidFill>
                  <a:prstClr val="black"/>
                </a:solidFill>
                <a:latin typeface="Lucida Bright" panose="02040602050505020304" pitchFamily="18" charset="0"/>
              </a:rPr>
              <a:t>Step Count Evaluation</a:t>
            </a:r>
            <a:endParaRPr lang="en-US" sz="3600" cap="none" dirty="0">
              <a:solidFill>
                <a:prstClr val="black">
                  <a:lumMod val="85000"/>
                  <a:lumOff val="15000"/>
                </a:prstClr>
              </a:solidFill>
              <a:latin typeface="Lucida Bright" panose="020406020505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4BFB46-E997-43A7-857B-2F45F0F62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5929" y="1896166"/>
            <a:ext cx="5082988" cy="407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49A3BEE-5C22-4345-AE4E-22DECF0ECA09}"/>
              </a:ext>
            </a:extLst>
          </p:cNvPr>
          <p:cNvSpPr/>
          <p:nvPr/>
        </p:nvSpPr>
        <p:spPr>
          <a:xfrm>
            <a:off x="155758" y="206853"/>
            <a:ext cx="4328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did PGP fail?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5C893-A04F-4AC1-B5C7-49F946835295}"/>
              </a:ext>
            </a:extLst>
          </p:cNvPr>
          <p:cNvSpPr txBox="1"/>
          <p:nvPr/>
        </p:nvSpPr>
        <p:spPr>
          <a:xfrm>
            <a:off x="696163" y="1091324"/>
            <a:ext cx="101445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Outperforms smartphone for slower modes of walking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B62863-3DC9-4819-A128-09EADADE1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246" y="2208652"/>
            <a:ext cx="5211532" cy="444249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8A22DE5-E1FF-44DF-9CAD-1A6E37B6BF5B}"/>
              </a:ext>
            </a:extLst>
          </p:cNvPr>
          <p:cNvGrpSpPr/>
          <p:nvPr/>
        </p:nvGrpSpPr>
        <p:grpSpPr>
          <a:xfrm>
            <a:off x="11204811" y="0"/>
            <a:ext cx="1102795" cy="1160060"/>
            <a:chOff x="4866368" y="2681978"/>
            <a:chExt cx="1923661" cy="1923661"/>
          </a:xfrm>
        </p:grpSpPr>
        <p:pic>
          <p:nvPicPr>
            <p:cNvPr id="10" name="Picture 2" descr="Image result for ESENSE EARBUD">
              <a:extLst>
                <a:ext uri="{FF2B5EF4-FFF2-40B4-BE49-F238E27FC236}">
                  <a16:creationId xmlns:a16="http://schemas.microsoft.com/office/drawing/2014/main" id="{8E11DEE2-F69A-4CB5-BD5D-BE6BAE4AEE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4" t="6251" r="35778" b="54792"/>
            <a:stretch/>
          </p:blipFill>
          <p:spPr bwMode="auto">
            <a:xfrm>
              <a:off x="4866368" y="3464709"/>
              <a:ext cx="835835" cy="940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Image result for ear icon">
              <a:extLst>
                <a:ext uri="{FF2B5EF4-FFF2-40B4-BE49-F238E27FC236}">
                  <a16:creationId xmlns:a16="http://schemas.microsoft.com/office/drawing/2014/main" id="{55389D91-D46B-4DE4-8BAC-BA85F0E37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368" y="2681978"/>
              <a:ext cx="1923661" cy="1923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Image result for imu icon transparent">
              <a:extLst>
                <a:ext uri="{FF2B5EF4-FFF2-40B4-BE49-F238E27FC236}">
                  <a16:creationId xmlns:a16="http://schemas.microsoft.com/office/drawing/2014/main" id="{1AB39B1E-5666-4ACB-A26C-B1CE0C830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6005">
              <a:off x="4931536" y="3195354"/>
              <a:ext cx="467291" cy="467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28FA29E2-6315-400C-99C6-CBD978C9ECD9}"/>
              </a:ext>
            </a:extLst>
          </p:cNvPr>
          <p:cNvSpPr txBox="1">
            <a:spLocks/>
          </p:cNvSpPr>
          <p:nvPr/>
        </p:nvSpPr>
        <p:spPr>
          <a:xfrm>
            <a:off x="2236519" y="206853"/>
            <a:ext cx="7718962" cy="919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600"/>
              </a:spcAft>
              <a:defRPr/>
            </a:pPr>
            <a:r>
              <a:rPr lang="en-US" sz="4400" cap="none" dirty="0">
                <a:solidFill>
                  <a:prstClr val="black"/>
                </a:solidFill>
                <a:latin typeface="Lucida Bright" panose="02040602050505020304" pitchFamily="18" charset="0"/>
              </a:rPr>
              <a:t>Step Count Evaluation</a:t>
            </a:r>
            <a:endParaRPr lang="en-US" sz="3600" cap="none" dirty="0">
              <a:solidFill>
                <a:prstClr val="black">
                  <a:lumMod val="85000"/>
                  <a:lumOff val="15000"/>
                </a:prstClr>
              </a:solidFill>
              <a:latin typeface="Lucida Bright" panose="020406020505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42398E-3FBE-4A49-9357-60EC8B00EE0D}"/>
              </a:ext>
            </a:extLst>
          </p:cNvPr>
          <p:cNvSpPr txBox="1"/>
          <p:nvPr/>
        </p:nvSpPr>
        <p:spPr>
          <a:xfrm>
            <a:off x="155758" y="2844849"/>
            <a:ext cx="637821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3600" b="1" dirty="0">
                <a:latin typeface="Lucida Bright" panose="02040602050505020304" pitchFamily="18" charset="0"/>
              </a:rPr>
              <a:t>Error in walk &lt; </a:t>
            </a:r>
            <a:r>
              <a:rPr lang="en-US" sz="4400" b="1" dirty="0">
                <a:solidFill>
                  <a:srgbClr val="00B050"/>
                </a:solidFill>
                <a:latin typeface="Lucida Bright" panose="02040602050505020304" pitchFamily="18" charset="0"/>
              </a:rPr>
              <a:t>5%</a:t>
            </a:r>
            <a:br>
              <a:rPr lang="en-US" sz="4400" b="1" dirty="0">
                <a:solidFill>
                  <a:srgbClr val="00B050"/>
                </a:solidFill>
                <a:latin typeface="Lucida Bright" panose="02040602050505020304" pitchFamily="18" charset="0"/>
              </a:rPr>
            </a:br>
            <a:endParaRPr lang="en-US" sz="4400" b="1" dirty="0">
              <a:solidFill>
                <a:srgbClr val="00B050"/>
              </a:solidFill>
              <a:latin typeface="Lucida Bright" panose="02040602050505020304" pitchFamily="18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Lucida Bright" panose="02040602050505020304" pitchFamily="18" charset="0"/>
              </a:rPr>
              <a:t>Very slow &gt; 95%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Lucida Bright" panose="02040602050505020304" pitchFamily="18" charset="0"/>
              </a:rPr>
              <a:t>Slow &gt; 98%</a:t>
            </a:r>
          </a:p>
          <a:p>
            <a:br>
              <a:rPr lang="en-US" sz="4400" b="1" dirty="0">
                <a:solidFill>
                  <a:srgbClr val="00B050"/>
                </a:solidFill>
                <a:latin typeface="Lucida Bright" panose="02040602050505020304" pitchFamily="18" charset="0"/>
              </a:rPr>
            </a:br>
            <a:endParaRPr lang="en-US" sz="2800" b="1" dirty="0">
              <a:solidFill>
                <a:srgbClr val="00B050"/>
              </a:solidFill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45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6CF281-FE38-4F2A-8699-FD26365407EE}"/>
              </a:ext>
            </a:extLst>
          </p:cNvPr>
          <p:cNvSpPr/>
          <p:nvPr/>
        </p:nvSpPr>
        <p:spPr>
          <a:xfrm>
            <a:off x="1088058" y="3044279"/>
            <a:ext cx="100158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How do we calculate Jump height?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2049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4EFD368-AF27-4C76-AC78-23D12849E559}"/>
              </a:ext>
            </a:extLst>
          </p:cNvPr>
          <p:cNvSpPr/>
          <p:nvPr/>
        </p:nvSpPr>
        <p:spPr>
          <a:xfrm>
            <a:off x="803272" y="272639"/>
            <a:ext cx="100158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How do we calculate Jump height?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11D889-06B9-436C-B040-7D6FE6E53B70}"/>
              </a:ext>
            </a:extLst>
          </p:cNvPr>
          <p:cNvSpPr txBox="1">
            <a:spLocks/>
          </p:cNvSpPr>
          <p:nvPr/>
        </p:nvSpPr>
        <p:spPr>
          <a:xfrm>
            <a:off x="5603" y="4757975"/>
            <a:ext cx="11865346" cy="17268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CA25CA-3610-4266-B314-ED2ED8D53B52}"/>
              </a:ext>
            </a:extLst>
          </p:cNvPr>
          <p:cNvGrpSpPr/>
          <p:nvPr/>
        </p:nvGrpSpPr>
        <p:grpSpPr>
          <a:xfrm>
            <a:off x="11204811" y="0"/>
            <a:ext cx="1102795" cy="1160060"/>
            <a:chOff x="4866368" y="2681978"/>
            <a:chExt cx="1923661" cy="1923661"/>
          </a:xfrm>
        </p:grpSpPr>
        <p:pic>
          <p:nvPicPr>
            <p:cNvPr id="8" name="Picture 2" descr="Image result for ESENSE EARBUD">
              <a:extLst>
                <a:ext uri="{FF2B5EF4-FFF2-40B4-BE49-F238E27FC236}">
                  <a16:creationId xmlns:a16="http://schemas.microsoft.com/office/drawing/2014/main" id="{F2ECA75F-54A7-4DCF-89F8-D929885B7F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4" t="6251" r="35778" b="54792"/>
            <a:stretch/>
          </p:blipFill>
          <p:spPr bwMode="auto">
            <a:xfrm>
              <a:off x="4866368" y="3464709"/>
              <a:ext cx="835835" cy="940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Image result for ear icon">
              <a:extLst>
                <a:ext uri="{FF2B5EF4-FFF2-40B4-BE49-F238E27FC236}">
                  <a16:creationId xmlns:a16="http://schemas.microsoft.com/office/drawing/2014/main" id="{3CDEA0C1-2F9F-48A1-8F23-16DA64A45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368" y="2681978"/>
              <a:ext cx="1923661" cy="1923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Image result for imu icon transparent">
              <a:extLst>
                <a:ext uri="{FF2B5EF4-FFF2-40B4-BE49-F238E27FC236}">
                  <a16:creationId xmlns:a16="http://schemas.microsoft.com/office/drawing/2014/main" id="{096E667B-A3F6-4E3F-8BDD-F9E7F8051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6005">
              <a:off x="4931536" y="3195354"/>
              <a:ext cx="467291" cy="467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80CD5D-0FA7-4396-83F8-022EF097C5D9}"/>
              </a:ext>
            </a:extLst>
          </p:cNvPr>
          <p:cNvGrpSpPr/>
          <p:nvPr/>
        </p:nvGrpSpPr>
        <p:grpSpPr>
          <a:xfrm>
            <a:off x="-304146" y="1359445"/>
            <a:ext cx="12484843" cy="2457452"/>
            <a:chOff x="-281647" y="4584158"/>
            <a:chExt cx="12484843" cy="245745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3C9F002-48C7-4763-98E4-4966DDE5BC6D}"/>
                </a:ext>
              </a:extLst>
            </p:cNvPr>
            <p:cNvGrpSpPr/>
            <p:nvPr/>
          </p:nvGrpSpPr>
          <p:grpSpPr>
            <a:xfrm>
              <a:off x="-281647" y="4584158"/>
              <a:ext cx="12484843" cy="2457452"/>
              <a:chOff x="-294347" y="3936458"/>
              <a:chExt cx="12484843" cy="2457452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359C85B-E695-4EF8-B379-59BCC2E360C1}"/>
                  </a:ext>
                </a:extLst>
              </p:cNvPr>
              <p:cNvSpPr txBox="1"/>
              <p:nvPr/>
            </p:nvSpPr>
            <p:spPr>
              <a:xfrm>
                <a:off x="1436219" y="4131515"/>
                <a:ext cx="822483" cy="5788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rPr>
                  <a:t>IMU data</a:t>
                </a:r>
                <a:endPara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Lucida Bright" panose="02040602050505020304" pitchFamily="18" charset="0"/>
                  <a:ea typeface="+mn-ea"/>
                  <a:cs typeface="Calibri"/>
                </a:endParaRPr>
              </a:p>
            </p:txBody>
          </p:sp>
          <p:pic>
            <p:nvPicPr>
              <p:cNvPr id="21" name="Picture 2" descr="Image result for ESENSE EARBUD">
                <a:extLst>
                  <a:ext uri="{FF2B5EF4-FFF2-40B4-BE49-F238E27FC236}">
                    <a16:creationId xmlns:a16="http://schemas.microsoft.com/office/drawing/2014/main" id="{1AFCF740-EA30-4AA3-A673-1589E1D0EA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594" t="6251" r="35778" b="54792"/>
              <a:stretch/>
            </p:blipFill>
            <p:spPr bwMode="auto">
              <a:xfrm flipH="1">
                <a:off x="551522" y="4571485"/>
                <a:ext cx="542324" cy="6101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0" descr="Image result for ear icon">
                <a:extLst>
                  <a:ext uri="{FF2B5EF4-FFF2-40B4-BE49-F238E27FC236}">
                    <a16:creationId xmlns:a16="http://schemas.microsoft.com/office/drawing/2014/main" id="{72B8F9D0-85CD-412D-BC30-3861E6F705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294347" y="3948556"/>
                <a:ext cx="1438993" cy="14389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8" descr="Image result for imu icon transparent">
                <a:extLst>
                  <a:ext uri="{FF2B5EF4-FFF2-40B4-BE49-F238E27FC236}">
                    <a16:creationId xmlns:a16="http://schemas.microsoft.com/office/drawing/2014/main" id="{E7B9EAC9-1FE1-41BE-9C38-56D215F519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8924" y="4525266"/>
                <a:ext cx="361575" cy="361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14" descr="Image result for 3 axis  icon">
                <a:extLst>
                  <a:ext uri="{FF2B5EF4-FFF2-40B4-BE49-F238E27FC236}">
                    <a16:creationId xmlns:a16="http://schemas.microsoft.com/office/drawing/2014/main" id="{7FA5A760-8501-42AF-A1D7-BF441B2DCA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3592" y="4148444"/>
                <a:ext cx="372241" cy="3722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2" descr="Image result for BLE icon">
                <a:extLst>
                  <a:ext uri="{FF2B5EF4-FFF2-40B4-BE49-F238E27FC236}">
                    <a16:creationId xmlns:a16="http://schemas.microsoft.com/office/drawing/2014/main" id="{DE6D0DB7-E5F7-433B-ADFC-8F7F841F6C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8293" y="4930457"/>
                <a:ext cx="233893" cy="3752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AF02685-08F4-4321-9B0F-9C57ED78FA35}"/>
                  </a:ext>
                </a:extLst>
              </p:cNvPr>
              <p:cNvSpPr txBox="1"/>
              <p:nvPr/>
            </p:nvSpPr>
            <p:spPr>
              <a:xfrm>
                <a:off x="12084814" y="4304988"/>
                <a:ext cx="45936" cy="2088922"/>
              </a:xfrm>
              <a:prstGeom prst="roundRect">
                <a:avLst/>
              </a:prstGeom>
              <a:solidFill>
                <a:schemeClr val="bg1">
                  <a:alpha val="78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IN" dirty="0"/>
              </a:p>
            </p:txBody>
          </p:sp>
          <p:sp>
            <p:nvSpPr>
              <p:cNvPr id="28" name="Arrow: Right 27">
                <a:extLst>
                  <a:ext uri="{FF2B5EF4-FFF2-40B4-BE49-F238E27FC236}">
                    <a16:creationId xmlns:a16="http://schemas.microsoft.com/office/drawing/2014/main" id="{4CDEBFB3-0C5C-4959-8444-CB09DA5CB95C}"/>
                  </a:ext>
                </a:extLst>
              </p:cNvPr>
              <p:cNvSpPr/>
              <p:nvPr/>
            </p:nvSpPr>
            <p:spPr>
              <a:xfrm>
                <a:off x="1617654" y="4638003"/>
                <a:ext cx="636294" cy="248838"/>
              </a:xfrm>
              <a:prstGeom prst="rightArrow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FDE4CB1-8A62-4887-9DFE-51A560FCBDA9}"/>
                  </a:ext>
                </a:extLst>
              </p:cNvPr>
              <p:cNvGrpSpPr/>
              <p:nvPr/>
            </p:nvGrpSpPr>
            <p:grpSpPr>
              <a:xfrm>
                <a:off x="2090944" y="3936458"/>
                <a:ext cx="9215021" cy="1634490"/>
                <a:chOff x="2116344" y="3936458"/>
                <a:chExt cx="9215021" cy="1634490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F9B8E8B-8EFA-4E92-B1E8-0791711F2B46}"/>
                    </a:ext>
                  </a:extLst>
                </p:cNvPr>
                <p:cNvSpPr txBox="1"/>
                <p:nvPr/>
              </p:nvSpPr>
              <p:spPr>
                <a:xfrm>
                  <a:off x="2116344" y="3936458"/>
                  <a:ext cx="9215021" cy="1634490"/>
                </a:xfrm>
                <a:prstGeom prst="roundRect">
                  <a:avLst/>
                </a:prstGeom>
                <a:solidFill>
                  <a:schemeClr val="bg1">
                    <a:lumMod val="75000"/>
                    <a:alpha val="31000"/>
                  </a:schemeClr>
                </a:solidFill>
                <a:ln w="28575">
                  <a:solidFill>
                    <a:schemeClr val="bg2">
                      <a:lumMod val="10000"/>
                    </a:schemeClr>
                  </a:solidFill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IN" dirty="0"/>
                </a:p>
                <a:p>
                  <a:endParaRPr lang="en-IN" dirty="0"/>
                </a:p>
                <a:p>
                  <a:endParaRPr lang="en-IN" dirty="0"/>
                </a:p>
                <a:p>
                  <a:endParaRPr lang="en-IN" dirty="0"/>
                </a:p>
                <a:p>
                  <a:endParaRPr lang="en-IN" dirty="0"/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49AD2E5-8D4B-4452-940E-BA0E9E568F2A}"/>
                    </a:ext>
                  </a:extLst>
                </p:cNvPr>
                <p:cNvSpPr txBox="1"/>
                <p:nvPr/>
              </p:nvSpPr>
              <p:spPr>
                <a:xfrm>
                  <a:off x="3777690" y="4454180"/>
                  <a:ext cx="1224420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Global Projection</a:t>
                  </a:r>
                  <a:endPara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1871437-1D3E-4B3E-BB88-9C4DEE4CA098}"/>
                    </a:ext>
                  </a:extLst>
                </p:cNvPr>
                <p:cNvSpPr txBox="1"/>
                <p:nvPr/>
              </p:nvSpPr>
              <p:spPr>
                <a:xfrm>
                  <a:off x="5181932" y="4454180"/>
                  <a:ext cx="1224421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Filtering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cs typeface="Calibri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E065C76-6908-44FE-8AF3-E3DE79910448}"/>
                    </a:ext>
                  </a:extLst>
                </p:cNvPr>
                <p:cNvSpPr txBox="1"/>
                <p:nvPr/>
              </p:nvSpPr>
              <p:spPr>
                <a:xfrm>
                  <a:off x="6581079" y="4454180"/>
                  <a:ext cx="1462046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Step segmentation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B55B024-8906-4F27-916D-98F26D2AFDAF}"/>
                    </a:ext>
                  </a:extLst>
                </p:cNvPr>
                <p:cNvSpPr txBox="1"/>
                <p:nvPr/>
              </p:nvSpPr>
              <p:spPr>
                <a:xfrm>
                  <a:off x="8217851" y="4462424"/>
                  <a:ext cx="1327922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lvl="0" algn="ctr" defTabSz="457200"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Lucida Bright" panose="02040602050505020304" pitchFamily="18" charset="0"/>
                      <a:cs typeface="Calibri"/>
                    </a:rPr>
                    <a:t>DTW matching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6EA2C11-80B9-4449-B825-EBFD182882AD}"/>
                    </a:ext>
                  </a:extLst>
                </p:cNvPr>
                <p:cNvSpPr txBox="1"/>
                <p:nvPr/>
              </p:nvSpPr>
              <p:spPr>
                <a:xfrm>
                  <a:off x="9727884" y="4462424"/>
                  <a:ext cx="1485645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Height estimation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A6D0059-967C-417D-8F45-EBA011E7BAED}"/>
                    </a:ext>
                  </a:extLst>
                </p:cNvPr>
                <p:cNvSpPr txBox="1"/>
                <p:nvPr/>
              </p:nvSpPr>
              <p:spPr>
                <a:xfrm>
                  <a:off x="2249167" y="4454180"/>
                  <a:ext cx="1368643" cy="578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Lucida Bright" panose="02040602050505020304" pitchFamily="18" charset="0"/>
                      <a:ea typeface="+mn-ea"/>
                      <a:cs typeface="Calibri"/>
                    </a:rPr>
                    <a:t>Pre-Processing</a:t>
                  </a:r>
                  <a:endPara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Lucida Bright" panose="02040602050505020304" pitchFamily="18" charset="0"/>
                    <a:ea typeface="+mn-ea"/>
                    <a:cs typeface="Calibri"/>
                  </a:endParaRPr>
                </a:p>
              </p:txBody>
            </p:sp>
          </p:grpSp>
          <p:sp>
            <p:nvSpPr>
              <p:cNvPr id="30" name="Arrow: Right 29">
                <a:extLst>
                  <a:ext uri="{FF2B5EF4-FFF2-40B4-BE49-F238E27FC236}">
                    <a16:creationId xmlns:a16="http://schemas.microsoft.com/office/drawing/2014/main" id="{9829C8F1-9BCF-4CDD-8676-F2F337192C3C}"/>
                  </a:ext>
                </a:extLst>
              </p:cNvPr>
              <p:cNvSpPr/>
              <p:nvPr/>
            </p:nvSpPr>
            <p:spPr>
              <a:xfrm>
                <a:off x="11231619" y="4638003"/>
                <a:ext cx="636294" cy="248838"/>
              </a:xfrm>
              <a:prstGeom prst="rightArrow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FC58B99-7092-40F6-98E5-1123243DF77B}"/>
                  </a:ext>
                </a:extLst>
              </p:cNvPr>
              <p:cNvSpPr txBox="1"/>
              <p:nvPr/>
            </p:nvSpPr>
            <p:spPr>
              <a:xfrm>
                <a:off x="11368013" y="4876542"/>
                <a:ext cx="822483" cy="5788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Lucida Bright" panose="02040602050505020304" pitchFamily="18" charset="0"/>
                    <a:cs typeface="Calibri"/>
                  </a:rPr>
                  <a:t>Jump height</a:t>
                </a:r>
                <a:endPara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Lucida Bright" panose="02040602050505020304" pitchFamily="18" charset="0"/>
                  <a:ea typeface="+mn-ea"/>
                  <a:cs typeface="Calibri"/>
                </a:endParaRPr>
              </a:p>
            </p:txBody>
          </p:sp>
        </p:grp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E0265C53-9797-4895-BF55-CCBD9013F552}"/>
                </a:ext>
              </a:extLst>
            </p:cNvPr>
            <p:cNvSpPr/>
            <p:nvPr/>
          </p:nvSpPr>
          <p:spPr>
            <a:xfrm>
              <a:off x="3621124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4376B1DE-5EC9-41A3-82BC-D79C51198AB9}"/>
                </a:ext>
              </a:extLst>
            </p:cNvPr>
            <p:cNvSpPr/>
            <p:nvPr/>
          </p:nvSpPr>
          <p:spPr>
            <a:xfrm>
              <a:off x="5014506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3177A071-3AD2-4E6E-BC65-387D9B051523}"/>
                </a:ext>
              </a:extLst>
            </p:cNvPr>
            <p:cNvSpPr/>
            <p:nvPr/>
          </p:nvSpPr>
          <p:spPr>
            <a:xfrm>
              <a:off x="6404418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0AFA004F-F09B-4B68-AFD5-F897E995DDAA}"/>
                </a:ext>
              </a:extLst>
            </p:cNvPr>
            <p:cNvSpPr/>
            <p:nvPr/>
          </p:nvSpPr>
          <p:spPr>
            <a:xfrm>
              <a:off x="8041302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6872966D-35E9-4AEF-A852-B7A6886C9808}"/>
                </a:ext>
              </a:extLst>
            </p:cNvPr>
            <p:cNvSpPr/>
            <p:nvPr/>
          </p:nvSpPr>
          <p:spPr>
            <a:xfrm>
              <a:off x="9559721" y="5283357"/>
              <a:ext cx="175055" cy="215928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40" name="Picture 4" descr="Related image">
            <a:extLst>
              <a:ext uri="{FF2B5EF4-FFF2-40B4-BE49-F238E27FC236}">
                <a16:creationId xmlns:a16="http://schemas.microsoft.com/office/drawing/2014/main" id="{2905A1A5-BF0E-4709-AE88-88D4CFE5C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89" y="3004746"/>
            <a:ext cx="2298779" cy="229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Image result for floor  icon">
            <a:extLst>
              <a:ext uri="{FF2B5EF4-FFF2-40B4-BE49-F238E27FC236}">
                <a16:creationId xmlns:a16="http://schemas.microsoft.com/office/drawing/2014/main" id="{8DC43CB3-A399-4D7B-B351-08FCA16B7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60" y="4807954"/>
            <a:ext cx="3453739" cy="162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FBEA46E-D378-4758-A5E8-AC0453F66B49}"/>
              </a:ext>
            </a:extLst>
          </p:cNvPr>
          <p:cNvCxnSpPr>
            <a:cxnSpLocks/>
          </p:cNvCxnSpPr>
          <p:nvPr/>
        </p:nvCxnSpPr>
        <p:spPr>
          <a:xfrm flipV="1">
            <a:off x="5656030" y="3086085"/>
            <a:ext cx="1" cy="253529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ADFE66B-F7DC-446B-8886-638A1D486865}"/>
                  </a:ext>
                </a:extLst>
              </p:cNvPr>
              <p:cNvSpPr/>
              <p:nvPr/>
            </p:nvSpPr>
            <p:spPr>
              <a:xfrm>
                <a:off x="4719620" y="3732418"/>
                <a:ext cx="137638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i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IN" sz="2000" dirty="0"/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ADFE66B-F7DC-446B-8886-638A1D4868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620" y="3732418"/>
                <a:ext cx="1376380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0217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4EFD368-AF27-4C76-AC78-23D12849E559}"/>
              </a:ext>
            </a:extLst>
          </p:cNvPr>
          <p:cNvSpPr/>
          <p:nvPr/>
        </p:nvSpPr>
        <p:spPr>
          <a:xfrm>
            <a:off x="741226" y="325788"/>
            <a:ext cx="62087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Step Counter (Today)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11D889-06B9-436C-B040-7D6FE6E53B70}"/>
              </a:ext>
            </a:extLst>
          </p:cNvPr>
          <p:cNvSpPr txBox="1">
            <a:spLocks/>
          </p:cNvSpPr>
          <p:nvPr/>
        </p:nvSpPr>
        <p:spPr>
          <a:xfrm>
            <a:off x="5603" y="4757975"/>
            <a:ext cx="11865346" cy="17268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pic>
        <p:nvPicPr>
          <p:cNvPr id="1028" name="Picture 4" descr="Image result for step count watch icon">
            <a:extLst>
              <a:ext uri="{FF2B5EF4-FFF2-40B4-BE49-F238E27FC236}">
                <a16:creationId xmlns:a16="http://schemas.microsoft.com/office/drawing/2014/main" id="{6B4E8B6B-9327-438E-BDBD-02A5B430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970" y="139006"/>
            <a:ext cx="1356342" cy="135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8756CE-CC8F-804E-BD2A-987088FD6C2A}"/>
              </a:ext>
            </a:extLst>
          </p:cNvPr>
          <p:cNvSpPr txBox="1"/>
          <p:nvPr/>
        </p:nvSpPr>
        <p:spPr>
          <a:xfrm>
            <a:off x="741226" y="1343600"/>
            <a:ext cx="8993168" cy="36327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Lucida Bright" panose="02040602050505020304" pitchFamily="18" charset="0"/>
              </a:rPr>
              <a:t>Smartphones, smart-watch, Fitbit, dedicated wearables</a:t>
            </a:r>
            <a:br>
              <a:rPr lang="en-US" sz="2400" b="1" dirty="0">
                <a:solidFill>
                  <a:srgbClr val="000000"/>
                </a:solidFill>
                <a:latin typeface="Lucida Bright" panose="02040602050505020304" pitchFamily="18" charset="0"/>
              </a:rPr>
            </a:br>
            <a:endParaRPr lang="en-US" sz="2400" b="1" dirty="0">
              <a:solidFill>
                <a:srgbClr val="000000"/>
              </a:solidFill>
              <a:latin typeface="Lucida Bright" panose="020406020505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br>
              <a:rPr lang="en-US" sz="2400" dirty="0">
                <a:solidFill>
                  <a:srgbClr val="000000"/>
                </a:solidFill>
                <a:latin typeface="Lucida Bright" panose="02040602050505020304" pitchFamily="18" charset="0"/>
              </a:rPr>
            </a:br>
            <a:endParaRPr lang="en-US" sz="2400" dirty="0">
              <a:solidFill>
                <a:srgbClr val="000000"/>
              </a:solidFill>
              <a:latin typeface="Lucida Bright" panose="02040602050505020304" pitchFamily="18" charset="0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Lucida Bright" panose="02040602050505020304" pitchFamily="18" charset="0"/>
              </a:rPr>
              <a:t>Many Applications</a:t>
            </a:r>
          </a:p>
          <a:p>
            <a:pPr marL="800100" lvl="1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Lucida Bright" panose="02040602050505020304" pitchFamily="18" charset="0"/>
              </a:rPr>
              <a:t>Health and well-being:</a:t>
            </a:r>
            <a:r>
              <a:rPr lang="en-US" dirty="0">
                <a:solidFill>
                  <a:srgbClr val="000000"/>
                </a:solidFill>
                <a:latin typeface="Lucida Bright" panose="02040602050505020304" pitchFamily="18" charset="0"/>
              </a:rPr>
              <a:t> Calorie, injury, rehabilitation</a:t>
            </a:r>
          </a:p>
          <a:p>
            <a:pPr marL="800100" lvl="1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Lucida Bright" panose="02040602050505020304" pitchFamily="18" charset="0"/>
              </a:rPr>
              <a:t>Navigation: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Lucida Bright" panose="02040602050505020304" pitchFamily="18" charset="0"/>
              </a:rPr>
              <a:t>Indoor localization, augmented reality</a:t>
            </a:r>
          </a:p>
          <a:p>
            <a:pPr marL="800100" lvl="1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Lucida Bright" panose="02040602050505020304" pitchFamily="18" charset="0"/>
              </a:rPr>
              <a:t>Activity profiling: </a:t>
            </a:r>
            <a:r>
              <a:rPr lang="en-US" dirty="0">
                <a:latin typeface="Lucida Bright" panose="02040602050505020304" pitchFamily="18" charset="0"/>
              </a:rPr>
              <a:t>Sports analytics </a:t>
            </a:r>
          </a:p>
          <a:p>
            <a:endParaRPr lang="en-US" sz="2400" dirty="0"/>
          </a:p>
        </p:txBody>
      </p:sp>
      <p:pic>
        <p:nvPicPr>
          <p:cNvPr id="11" name="Picture 2" descr="Image result for fitbit step count">
            <a:extLst>
              <a:ext uri="{FF2B5EF4-FFF2-40B4-BE49-F238E27FC236}">
                <a16:creationId xmlns:a16="http://schemas.microsoft.com/office/drawing/2014/main" id="{E3CB4045-7754-426A-A01C-4693590D2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970" y="1452936"/>
            <a:ext cx="1356342" cy="190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step count app">
            <a:extLst>
              <a:ext uri="{FF2B5EF4-FFF2-40B4-BE49-F238E27FC236}">
                <a16:creationId xmlns:a16="http://schemas.microsoft.com/office/drawing/2014/main" id="{9CE6CA74-D867-463C-9C0D-45A329383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83"/>
          <a:stretch/>
        </p:blipFill>
        <p:spPr bwMode="auto">
          <a:xfrm>
            <a:off x="10658477" y="3273702"/>
            <a:ext cx="858051" cy="173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shoe pedometer">
            <a:extLst>
              <a:ext uri="{FF2B5EF4-FFF2-40B4-BE49-F238E27FC236}">
                <a16:creationId xmlns:a16="http://schemas.microsoft.com/office/drawing/2014/main" id="{4F6A09EF-BAE2-4409-B212-27400DA38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779" y="5158094"/>
            <a:ext cx="1816170" cy="14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84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49A3BEE-5C22-4345-AE4E-22DECF0ECA09}"/>
              </a:ext>
            </a:extLst>
          </p:cNvPr>
          <p:cNvSpPr/>
          <p:nvPr/>
        </p:nvSpPr>
        <p:spPr>
          <a:xfrm>
            <a:off x="155758" y="206853"/>
            <a:ext cx="4328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did PGP fail?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BFFAACD-E445-4B4F-A84D-EF5F9CC83C29}"/>
              </a:ext>
            </a:extLst>
          </p:cNvPr>
          <p:cNvGrpSpPr/>
          <p:nvPr/>
        </p:nvGrpSpPr>
        <p:grpSpPr>
          <a:xfrm>
            <a:off x="11204811" y="0"/>
            <a:ext cx="1102795" cy="1160060"/>
            <a:chOff x="4866368" y="2681978"/>
            <a:chExt cx="1923661" cy="1923661"/>
          </a:xfrm>
        </p:grpSpPr>
        <p:pic>
          <p:nvPicPr>
            <p:cNvPr id="23" name="Picture 2" descr="Image result for ESENSE EARBUD">
              <a:extLst>
                <a:ext uri="{FF2B5EF4-FFF2-40B4-BE49-F238E27FC236}">
                  <a16:creationId xmlns:a16="http://schemas.microsoft.com/office/drawing/2014/main" id="{5900BB28-2D21-4690-BD2F-5B03EB8648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4" t="6251" r="35778" b="54792"/>
            <a:stretch/>
          </p:blipFill>
          <p:spPr bwMode="auto">
            <a:xfrm>
              <a:off x="4866368" y="3464709"/>
              <a:ext cx="835835" cy="940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Image result for ear icon">
              <a:extLst>
                <a:ext uri="{FF2B5EF4-FFF2-40B4-BE49-F238E27FC236}">
                  <a16:creationId xmlns:a16="http://schemas.microsoft.com/office/drawing/2014/main" id="{A7303D07-B793-41A7-9318-FC76F5C882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368" y="2681978"/>
              <a:ext cx="1923661" cy="1923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Image result for imu icon transparent">
              <a:extLst>
                <a:ext uri="{FF2B5EF4-FFF2-40B4-BE49-F238E27FC236}">
                  <a16:creationId xmlns:a16="http://schemas.microsoft.com/office/drawing/2014/main" id="{ED05C902-7D18-4D78-BEA4-C05C925670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6005">
              <a:off x="4931536" y="3195354"/>
              <a:ext cx="467291" cy="467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itle 3">
            <a:extLst>
              <a:ext uri="{FF2B5EF4-FFF2-40B4-BE49-F238E27FC236}">
                <a16:creationId xmlns:a16="http://schemas.microsoft.com/office/drawing/2014/main" id="{0DF0A9BB-C73C-4D0D-9C33-0EB39F5A7B9C}"/>
              </a:ext>
            </a:extLst>
          </p:cNvPr>
          <p:cNvSpPr txBox="1">
            <a:spLocks/>
          </p:cNvSpPr>
          <p:nvPr/>
        </p:nvSpPr>
        <p:spPr>
          <a:xfrm>
            <a:off x="2236519" y="206853"/>
            <a:ext cx="7718962" cy="919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600"/>
              </a:spcAft>
              <a:defRPr/>
            </a:pPr>
            <a:r>
              <a:rPr lang="en-US" sz="4400" cap="none" dirty="0">
                <a:solidFill>
                  <a:prstClr val="black"/>
                </a:solidFill>
                <a:latin typeface="Lucida Bright" panose="02040602050505020304" pitchFamily="18" charset="0"/>
              </a:rPr>
              <a:t>Jumping Observation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7FE68D-FE9F-4E6E-ACD4-4589A96DD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9776" y="2235148"/>
            <a:ext cx="5963390" cy="38449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53D646-00BE-43E9-81B4-ED084220EA38}"/>
                  </a:ext>
                </a:extLst>
              </p:cNvPr>
              <p:cNvSpPr txBox="1"/>
              <p:nvPr/>
            </p:nvSpPr>
            <p:spPr>
              <a:xfrm>
                <a:off x="-242047" y="1370474"/>
                <a:ext cx="12549653" cy="523220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2800" b="1" dirty="0">
                    <a:latin typeface="Lucida Bright" panose="02040602050505020304" pitchFamily="18" charset="0"/>
                  </a:rPr>
                  <a:t>Opportunity: </a:t>
                </a:r>
                <a:r>
                  <a:rPr lang="en-IN" sz="2800" dirty="0">
                    <a:latin typeface="Lucida Bright" panose="02040602050505020304" pitchFamily="18" charset="0"/>
                  </a:rPr>
                  <a:t>mid-air </a:t>
                </a:r>
                <a14:m>
                  <m:oMath xmlns:m="http://schemas.openxmlformats.org/officeDocument/2006/math">
                    <m:r>
                      <a:rPr lang="en-IN" sz="28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IN" sz="2800" i="1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endParaRPr lang="en-IN" sz="2800" dirty="0">
                  <a:latin typeface="Lucida Bright" panose="020406020505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53D646-00BE-43E9-81B4-ED084220E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2047" y="1370474"/>
                <a:ext cx="12549653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597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49A3BEE-5C22-4345-AE4E-22DECF0ECA09}"/>
              </a:ext>
            </a:extLst>
          </p:cNvPr>
          <p:cNvSpPr/>
          <p:nvPr/>
        </p:nvSpPr>
        <p:spPr>
          <a:xfrm>
            <a:off x="155758" y="206853"/>
            <a:ext cx="4328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did PGP fail?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BFFAACD-E445-4B4F-A84D-EF5F9CC83C29}"/>
              </a:ext>
            </a:extLst>
          </p:cNvPr>
          <p:cNvGrpSpPr/>
          <p:nvPr/>
        </p:nvGrpSpPr>
        <p:grpSpPr>
          <a:xfrm>
            <a:off x="11204811" y="0"/>
            <a:ext cx="1102795" cy="1160060"/>
            <a:chOff x="4866368" y="2681978"/>
            <a:chExt cx="1923661" cy="1923661"/>
          </a:xfrm>
        </p:grpSpPr>
        <p:pic>
          <p:nvPicPr>
            <p:cNvPr id="23" name="Picture 2" descr="Image result for ESENSE EARBUD">
              <a:extLst>
                <a:ext uri="{FF2B5EF4-FFF2-40B4-BE49-F238E27FC236}">
                  <a16:creationId xmlns:a16="http://schemas.microsoft.com/office/drawing/2014/main" id="{5900BB28-2D21-4690-BD2F-5B03EB8648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4" t="6251" r="35778" b="54792"/>
            <a:stretch/>
          </p:blipFill>
          <p:spPr bwMode="auto">
            <a:xfrm>
              <a:off x="4866368" y="3464709"/>
              <a:ext cx="835835" cy="940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Image result for ear icon">
              <a:extLst>
                <a:ext uri="{FF2B5EF4-FFF2-40B4-BE49-F238E27FC236}">
                  <a16:creationId xmlns:a16="http://schemas.microsoft.com/office/drawing/2014/main" id="{A7303D07-B793-41A7-9318-FC76F5C882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368" y="2681978"/>
              <a:ext cx="1923661" cy="1923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Image result for imu icon transparent">
              <a:extLst>
                <a:ext uri="{FF2B5EF4-FFF2-40B4-BE49-F238E27FC236}">
                  <a16:creationId xmlns:a16="http://schemas.microsoft.com/office/drawing/2014/main" id="{ED05C902-7D18-4D78-BEA4-C05C925670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6005">
              <a:off x="4931536" y="3195354"/>
              <a:ext cx="467291" cy="467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itle 3">
            <a:extLst>
              <a:ext uri="{FF2B5EF4-FFF2-40B4-BE49-F238E27FC236}">
                <a16:creationId xmlns:a16="http://schemas.microsoft.com/office/drawing/2014/main" id="{0DF0A9BB-C73C-4D0D-9C33-0EB39F5A7B9C}"/>
              </a:ext>
            </a:extLst>
          </p:cNvPr>
          <p:cNvSpPr txBox="1">
            <a:spLocks/>
          </p:cNvSpPr>
          <p:nvPr/>
        </p:nvSpPr>
        <p:spPr>
          <a:xfrm>
            <a:off x="2236519" y="206853"/>
            <a:ext cx="7718962" cy="919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600"/>
              </a:spcAf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0"/>
                <a:ea typeface="+mj-ea"/>
                <a:cs typeface="+mj-cs"/>
              </a:rPr>
              <a:t>Jump Height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96B43B1-8758-4960-A698-4E292618F069}"/>
                  </a:ext>
                </a:extLst>
              </p:cNvPr>
              <p:cNvSpPr txBox="1"/>
              <p:nvPr/>
            </p:nvSpPr>
            <p:spPr>
              <a:xfrm>
                <a:off x="835384" y="1028700"/>
                <a:ext cx="10144581" cy="1830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IN" sz="2400" b="1" dirty="0">
                    <a:latin typeface="Lucida Bright" panose="02040602050505020304" pitchFamily="18" charset="0"/>
                  </a:rPr>
                  <a:t>Jump height estimation</a:t>
                </a:r>
              </a:p>
              <a:p>
                <a:pPr lvl="1">
                  <a:defRPr/>
                </a:pPr>
                <a:endParaRPr lang="en-IN" sz="2000" dirty="0">
                  <a:latin typeface="Lucida Bright" panose="02040602050505020304" pitchFamily="18" charset="0"/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  <a:defRPr/>
                </a:pPr>
                <a:r>
                  <a:rPr lang="en-IN" sz="2000" dirty="0">
                    <a:latin typeface="Lucida Bright" panose="02040602050505020304" pitchFamily="18" charset="0"/>
                  </a:rPr>
                  <a:t>Using kinematics</a:t>
                </a:r>
              </a:p>
              <a:p>
                <a:pPr lvl="7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4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IN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  <m:sSubSup>
                            <m:sSubSupPr>
                              <m:ctrlPr>
                                <a:rPr lang="en-IN" sz="24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IN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IN" sz="2400" i="1">
                                  <a:latin typeface="Cambria Math" panose="02040503050406030204" pitchFamily="18" charset="0"/>
                                </a:rPr>
                                <m:t>𝑎𝑖𝑟</m:t>
                              </m:r>
                            </m:sub>
                            <m:sup>
                              <m:r>
                                <a:rPr lang="en-I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IN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br>
                  <a:rPr lang="en-IN" sz="2000" dirty="0">
                    <a:latin typeface="Lucida Bright" panose="02040602050505020304" pitchFamily="18" charset="0"/>
                  </a:rPr>
                </a:br>
                <a:endParaRPr lang="en-IN" sz="2000" dirty="0">
                  <a:latin typeface="Lucida Bright" panose="020406020505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96B43B1-8758-4960-A698-4E292618F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384" y="1028700"/>
                <a:ext cx="10144581" cy="1830694"/>
              </a:xfrm>
              <a:prstGeom prst="rect">
                <a:avLst/>
              </a:prstGeom>
              <a:blipFill>
                <a:blip r:embed="rId6"/>
                <a:stretch>
                  <a:fillRect l="-901" t="-266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7C0FE0BD-069B-4E92-86BE-98336F9E3A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610" y="2541036"/>
            <a:ext cx="5652686" cy="364461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7E08FC-7C40-4A99-ABCF-68764073694B}"/>
              </a:ext>
            </a:extLst>
          </p:cNvPr>
          <p:cNvCxnSpPr>
            <a:cxnSpLocks/>
          </p:cNvCxnSpPr>
          <p:nvPr/>
        </p:nvCxnSpPr>
        <p:spPr>
          <a:xfrm>
            <a:off x="8538882" y="1874373"/>
            <a:ext cx="0" cy="3531345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43F7C7-A3BE-434A-8094-7C7EB7C5D148}"/>
              </a:ext>
            </a:extLst>
          </p:cNvPr>
          <p:cNvCxnSpPr>
            <a:cxnSpLocks/>
          </p:cNvCxnSpPr>
          <p:nvPr/>
        </p:nvCxnSpPr>
        <p:spPr>
          <a:xfrm>
            <a:off x="9175376" y="1847479"/>
            <a:ext cx="0" cy="3558239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12597AF-00AD-4496-9F73-1B6736EDDE71}"/>
                  </a:ext>
                </a:extLst>
              </p:cNvPr>
              <p:cNvSpPr/>
              <p:nvPr/>
            </p:nvSpPr>
            <p:spPr>
              <a:xfrm>
                <a:off x="8538882" y="1519573"/>
                <a:ext cx="7290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IN" sz="2400" b="0" i="1" smtClean="0">
                              <a:latin typeface="Cambria Math" panose="02040503050406030204" pitchFamily="18" charset="0"/>
                            </a:rPr>
                            <m:t>𝑎𝑖𝑟</m:t>
                          </m:r>
                        </m:sub>
                      </m:sSub>
                    </m:oMath>
                  </m:oMathPara>
                </a14:m>
                <a:endParaRPr lang="en-IN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12597AF-00AD-4496-9F73-1B6736EDDE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882" y="1519573"/>
                <a:ext cx="729046" cy="461665"/>
              </a:xfrm>
              <a:prstGeom prst="rect">
                <a:avLst/>
              </a:prstGeom>
              <a:blipFill>
                <a:blip r:embed="rId8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BB2DAC-78BE-4561-86B2-6BC1BE620F4E}"/>
              </a:ext>
            </a:extLst>
          </p:cNvPr>
          <p:cNvCxnSpPr/>
          <p:nvPr/>
        </p:nvCxnSpPr>
        <p:spPr>
          <a:xfrm>
            <a:off x="8566638" y="2003085"/>
            <a:ext cx="595291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9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49A3BEE-5C22-4345-AE4E-22DECF0ECA09}"/>
              </a:ext>
            </a:extLst>
          </p:cNvPr>
          <p:cNvSpPr/>
          <p:nvPr/>
        </p:nvSpPr>
        <p:spPr>
          <a:xfrm>
            <a:off x="155758" y="206853"/>
            <a:ext cx="4328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did PGP fail?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3B6343-162D-4712-9ECB-A124D85C5065}"/>
              </a:ext>
            </a:extLst>
          </p:cNvPr>
          <p:cNvGrpSpPr/>
          <p:nvPr/>
        </p:nvGrpSpPr>
        <p:grpSpPr>
          <a:xfrm>
            <a:off x="3934471" y="2671604"/>
            <a:ext cx="2678271" cy="2596781"/>
            <a:chOff x="1" y="2061446"/>
            <a:chExt cx="5330435" cy="4796554"/>
          </a:xfrm>
        </p:grpSpPr>
        <p:pic>
          <p:nvPicPr>
            <p:cNvPr id="14" name="Picture 2" descr="Image result for shoe during jump icon">
              <a:extLst>
                <a:ext uri="{FF2B5EF4-FFF2-40B4-BE49-F238E27FC236}">
                  <a16:creationId xmlns:a16="http://schemas.microsoft.com/office/drawing/2014/main" id="{C9EE3E8D-9957-4258-822A-9EBEA46B5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728" y="3154787"/>
              <a:ext cx="4390708" cy="37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9747F41-8EC3-4784-9EBE-B2AADE2BEA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3709" y="6416456"/>
              <a:ext cx="3933371" cy="0"/>
            </a:xfrm>
            <a:prstGeom prst="line">
              <a:avLst/>
            </a:prstGeom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46110A3-2551-45CC-A9B2-9628874C23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3711" y="4901167"/>
              <a:ext cx="0" cy="1515289"/>
            </a:xfrm>
            <a:prstGeom prst="straightConnector1">
              <a:avLst/>
            </a:prstGeom>
            <a:ln w="38100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4" descr="Image result for theta icon">
              <a:extLst>
                <a:ext uri="{FF2B5EF4-FFF2-40B4-BE49-F238E27FC236}">
                  <a16:creationId xmlns:a16="http://schemas.microsoft.com/office/drawing/2014/main" id="{1B028B6E-5C52-4F97-A48D-EF0A921493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7423" y="5904827"/>
              <a:ext cx="511629" cy="511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7D1ABAF-4C46-4F8D-B2D7-690E345CBCC6}"/>
                    </a:ext>
                  </a:extLst>
                </p:cNvPr>
                <p:cNvSpPr txBox="1"/>
                <p:nvPr/>
              </p:nvSpPr>
              <p:spPr>
                <a:xfrm>
                  <a:off x="1" y="5281855"/>
                  <a:ext cx="1019280" cy="7845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N" sz="2000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2000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IN" sz="2000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𝑙𝑖𝑓𝑡</m:t>
                            </m:r>
                          </m:sub>
                        </m:sSub>
                      </m:oMath>
                    </m:oMathPara>
                  </a14:m>
                  <a:endParaRPr lang="en-IN" sz="2000" dirty="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7D1ABAF-4C46-4F8D-B2D7-690E345CBC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" y="5281855"/>
                  <a:ext cx="1019280" cy="784529"/>
                </a:xfrm>
                <a:prstGeom prst="rect">
                  <a:avLst/>
                </a:prstGeom>
                <a:blipFill>
                  <a:blip r:embed="rId5"/>
                  <a:stretch>
                    <a:fillRect r="-26190" b="-10000"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Graphic 20" descr="Arrow: Straight">
              <a:extLst>
                <a:ext uri="{FF2B5EF4-FFF2-40B4-BE49-F238E27FC236}">
                  <a16:creationId xmlns:a16="http://schemas.microsoft.com/office/drawing/2014/main" id="{3DBD5921-EF7B-47D0-BD5E-56AB0A782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2059206" y="2061446"/>
              <a:ext cx="1534886" cy="153488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BFFAACD-E445-4B4F-A84D-EF5F9CC83C29}"/>
              </a:ext>
            </a:extLst>
          </p:cNvPr>
          <p:cNvGrpSpPr/>
          <p:nvPr/>
        </p:nvGrpSpPr>
        <p:grpSpPr>
          <a:xfrm>
            <a:off x="11204811" y="0"/>
            <a:ext cx="1102795" cy="1160060"/>
            <a:chOff x="4866368" y="2681978"/>
            <a:chExt cx="1923661" cy="1923661"/>
          </a:xfrm>
        </p:grpSpPr>
        <p:pic>
          <p:nvPicPr>
            <p:cNvPr id="23" name="Picture 2" descr="Image result for ESENSE EARBUD">
              <a:extLst>
                <a:ext uri="{FF2B5EF4-FFF2-40B4-BE49-F238E27FC236}">
                  <a16:creationId xmlns:a16="http://schemas.microsoft.com/office/drawing/2014/main" id="{5900BB28-2D21-4690-BD2F-5B03EB8648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4" t="6251" r="35778" b="54792"/>
            <a:stretch/>
          </p:blipFill>
          <p:spPr bwMode="auto">
            <a:xfrm>
              <a:off x="4866368" y="3464709"/>
              <a:ext cx="835835" cy="940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Image result for ear icon">
              <a:extLst>
                <a:ext uri="{FF2B5EF4-FFF2-40B4-BE49-F238E27FC236}">
                  <a16:creationId xmlns:a16="http://schemas.microsoft.com/office/drawing/2014/main" id="{A7303D07-B793-41A7-9318-FC76F5C882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368" y="2681978"/>
              <a:ext cx="1923661" cy="1923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Image result for imu icon transparent">
              <a:extLst>
                <a:ext uri="{FF2B5EF4-FFF2-40B4-BE49-F238E27FC236}">
                  <a16:creationId xmlns:a16="http://schemas.microsoft.com/office/drawing/2014/main" id="{ED05C902-7D18-4D78-BEA4-C05C925670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6005">
              <a:off x="4931536" y="3195354"/>
              <a:ext cx="467291" cy="467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itle 3">
            <a:extLst>
              <a:ext uri="{FF2B5EF4-FFF2-40B4-BE49-F238E27FC236}">
                <a16:creationId xmlns:a16="http://schemas.microsoft.com/office/drawing/2014/main" id="{0DF0A9BB-C73C-4D0D-9C33-0EB39F5A7B9C}"/>
              </a:ext>
            </a:extLst>
          </p:cNvPr>
          <p:cNvSpPr txBox="1">
            <a:spLocks/>
          </p:cNvSpPr>
          <p:nvPr/>
        </p:nvSpPr>
        <p:spPr>
          <a:xfrm>
            <a:off x="2236519" y="206853"/>
            <a:ext cx="7718962" cy="919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600"/>
              </a:spcAft>
              <a:defRPr/>
            </a:pPr>
            <a:r>
              <a:rPr lang="en-US" sz="4400" cap="none" dirty="0">
                <a:solidFill>
                  <a:prstClr val="black"/>
                </a:solidFill>
                <a:latin typeface="Lucida Bright" panose="02040602050505020304" pitchFamily="18" charset="0"/>
              </a:rPr>
              <a:t>Jump Height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96B43B1-8758-4960-A698-4E292618F069}"/>
                  </a:ext>
                </a:extLst>
              </p:cNvPr>
              <p:cNvSpPr txBox="1"/>
              <p:nvPr/>
            </p:nvSpPr>
            <p:spPr>
              <a:xfrm>
                <a:off x="835384" y="1028700"/>
                <a:ext cx="10144581" cy="1168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IN" sz="2400" b="1" dirty="0">
                    <a:latin typeface="Lucida Bright" panose="02040602050505020304" pitchFamily="18" charset="0"/>
                  </a:rPr>
                  <a:t>Jump height estimation</a:t>
                </a:r>
              </a:p>
              <a:p>
                <a:pPr>
                  <a:defRPr/>
                </a:pPr>
                <a:endParaRPr lang="en-IN" sz="2000" b="1" dirty="0">
                  <a:latin typeface="Lucida Bright" panose="020406020505050203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IN" sz="2400" b="0" i="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IN" sz="2000" dirty="0">
                    <a:latin typeface="Lucida Bright" panose="02040602050505020304" pitchFamily="18" charset="0"/>
                  </a:rPr>
                  <a:t>eeded to compensated for shoe lift,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IN" sz="2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𝑙𝑖𝑓𝑡</m:t>
                        </m:r>
                      </m:sub>
                    </m:sSub>
                  </m:oMath>
                </a14:m>
                <a:endParaRPr lang="en-IN" sz="2000" dirty="0">
                  <a:latin typeface="Lucida Bright" panose="020406020505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96B43B1-8758-4960-A698-4E292618F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384" y="1028700"/>
                <a:ext cx="10144581" cy="1168397"/>
              </a:xfrm>
              <a:prstGeom prst="rect">
                <a:avLst/>
              </a:prstGeom>
              <a:blipFill>
                <a:blip r:embed="rId11"/>
                <a:stretch>
                  <a:fillRect l="-901" t="-4188" b="-733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04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49A3BEE-5C22-4345-AE4E-22DECF0ECA09}"/>
              </a:ext>
            </a:extLst>
          </p:cNvPr>
          <p:cNvSpPr/>
          <p:nvPr/>
        </p:nvSpPr>
        <p:spPr>
          <a:xfrm>
            <a:off x="155758" y="206853"/>
            <a:ext cx="4328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did PGP fail?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5C893-A04F-4AC1-B5C7-49F946835295}"/>
              </a:ext>
            </a:extLst>
          </p:cNvPr>
          <p:cNvSpPr txBox="1"/>
          <p:nvPr/>
        </p:nvSpPr>
        <p:spPr>
          <a:xfrm>
            <a:off x="696163" y="1164099"/>
            <a:ext cx="101445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Accurate jump height across 5 users</a:t>
            </a:r>
            <a:endParaRPr lang="en-IN" sz="2400" dirty="0">
              <a:latin typeface="Lucida Bright" panose="020406020505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A22DE5-E1FF-44DF-9CAD-1A6E37B6BF5B}"/>
              </a:ext>
            </a:extLst>
          </p:cNvPr>
          <p:cNvGrpSpPr/>
          <p:nvPr/>
        </p:nvGrpSpPr>
        <p:grpSpPr>
          <a:xfrm>
            <a:off x="11204811" y="0"/>
            <a:ext cx="1102795" cy="1160060"/>
            <a:chOff x="4866368" y="2681978"/>
            <a:chExt cx="1923661" cy="1923661"/>
          </a:xfrm>
        </p:grpSpPr>
        <p:pic>
          <p:nvPicPr>
            <p:cNvPr id="10" name="Picture 2" descr="Image result for ESENSE EARBUD">
              <a:extLst>
                <a:ext uri="{FF2B5EF4-FFF2-40B4-BE49-F238E27FC236}">
                  <a16:creationId xmlns:a16="http://schemas.microsoft.com/office/drawing/2014/main" id="{8E11DEE2-F69A-4CB5-BD5D-BE6BAE4AEE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4" t="6251" r="35778" b="54792"/>
            <a:stretch/>
          </p:blipFill>
          <p:spPr bwMode="auto">
            <a:xfrm>
              <a:off x="4866368" y="3464709"/>
              <a:ext cx="835835" cy="940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Image result for ear icon">
              <a:extLst>
                <a:ext uri="{FF2B5EF4-FFF2-40B4-BE49-F238E27FC236}">
                  <a16:creationId xmlns:a16="http://schemas.microsoft.com/office/drawing/2014/main" id="{55389D91-D46B-4DE4-8BAC-BA85F0E37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368" y="2681978"/>
              <a:ext cx="1923661" cy="1923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Image result for imu icon transparent">
              <a:extLst>
                <a:ext uri="{FF2B5EF4-FFF2-40B4-BE49-F238E27FC236}">
                  <a16:creationId xmlns:a16="http://schemas.microsoft.com/office/drawing/2014/main" id="{1AB39B1E-5666-4ACB-A26C-B1CE0C830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6005">
              <a:off x="4931536" y="3195354"/>
              <a:ext cx="467291" cy="467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28FA29E2-6315-400C-99C6-CBD978C9ECD9}"/>
              </a:ext>
            </a:extLst>
          </p:cNvPr>
          <p:cNvSpPr txBox="1">
            <a:spLocks/>
          </p:cNvSpPr>
          <p:nvPr/>
        </p:nvSpPr>
        <p:spPr>
          <a:xfrm>
            <a:off x="2236519" y="206853"/>
            <a:ext cx="7718962" cy="919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600"/>
              </a:spcAft>
              <a:defRPr/>
            </a:pPr>
            <a:r>
              <a:rPr lang="en-US" sz="4400" cap="none" dirty="0">
                <a:solidFill>
                  <a:prstClr val="black"/>
                </a:solidFill>
                <a:latin typeface="Lucida Bright" panose="02040602050505020304" pitchFamily="18" charset="0"/>
              </a:rPr>
              <a:t>Jump Height Evaluation</a:t>
            </a:r>
            <a:endParaRPr lang="en-US" sz="3600" cap="none" dirty="0">
              <a:solidFill>
                <a:prstClr val="black">
                  <a:lumMod val="85000"/>
                  <a:lumOff val="15000"/>
                </a:prstClr>
              </a:solidFill>
              <a:latin typeface="Lucida Bright" panose="020406020505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C27ADA-27A5-4F64-8C7E-A1C8A4DD12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9933" y="2376516"/>
            <a:ext cx="7100134" cy="293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49A3BEE-5C22-4345-AE4E-22DECF0ECA09}"/>
              </a:ext>
            </a:extLst>
          </p:cNvPr>
          <p:cNvSpPr/>
          <p:nvPr/>
        </p:nvSpPr>
        <p:spPr>
          <a:xfrm>
            <a:off x="155758" y="206853"/>
            <a:ext cx="4328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did PGP fail?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5C893-A04F-4AC1-B5C7-49F946835295}"/>
              </a:ext>
            </a:extLst>
          </p:cNvPr>
          <p:cNvSpPr txBox="1"/>
          <p:nvPr/>
        </p:nvSpPr>
        <p:spPr>
          <a:xfrm>
            <a:off x="696163" y="1187757"/>
            <a:ext cx="1014458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2000" b="1" dirty="0">
                <a:latin typeface="Lucida Bright" panose="02040602050505020304" pitchFamily="18" charset="0"/>
              </a:rPr>
              <a:t>E</a:t>
            </a:r>
            <a:r>
              <a:rPr kumimoji="0" lang="en-IN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xtensive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 study </a:t>
            </a:r>
            <a:r>
              <a:rPr kumimoji="0" lang="en-I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and 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analysis</a:t>
            </a:r>
            <a:br>
              <a:rPr kumimoji="0" lang="en-I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</a:br>
            <a:endParaRPr lang="en-IN" sz="2000" dirty="0">
              <a:latin typeface="Lucida Bright" panose="020406020505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IN" sz="2000" b="1" dirty="0">
                <a:latin typeface="Lucida Bright" panose="02040602050505020304" pitchFamily="18" charset="0"/>
              </a:rPr>
              <a:t>Template matching</a:t>
            </a:r>
            <a:r>
              <a:rPr lang="en-IN" sz="2000" dirty="0">
                <a:latin typeface="Lucida Bright" panose="02040602050505020304" pitchFamily="18" charset="0"/>
              </a:rPr>
              <a:t>, for DTW, across multiple persons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IN" sz="2000" dirty="0">
              <a:latin typeface="Lucida Bright" panose="020406020505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2000" dirty="0">
                <a:latin typeface="Lucida Bright" panose="02040602050505020304" pitchFamily="18" charset="0"/>
              </a:rPr>
              <a:t>Different head movements, demographically and culturally, to be studied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IN" sz="2000" dirty="0">
              <a:latin typeface="Lucida Bright" panose="020406020505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2000" dirty="0">
                <a:latin typeface="Lucida Bright" panose="02040602050505020304" pitchFamily="18" charset="0"/>
              </a:rPr>
              <a:t>Hybridization with smartphones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IN" sz="2000" dirty="0">
              <a:latin typeface="Lucida Bright" panose="020406020505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2000" dirty="0">
                <a:latin typeface="Lucida Bright" panose="02040602050505020304" pitchFamily="18" charset="0"/>
              </a:rPr>
              <a:t>Usability and long time adoption of </a:t>
            </a:r>
            <a:r>
              <a:rPr lang="en-IN" sz="2000" dirty="0" err="1">
                <a:latin typeface="Lucida Bright" panose="02040602050505020304" pitchFamily="18" charset="0"/>
              </a:rPr>
              <a:t>earables</a:t>
            </a:r>
            <a:r>
              <a:rPr lang="en-IN" sz="2000" dirty="0">
                <a:latin typeface="Lucida Bright" panose="02040602050505020304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IN" sz="2000" dirty="0">
              <a:latin typeface="Lucida Bright" panose="020406020505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A22DE5-E1FF-44DF-9CAD-1A6E37B6BF5B}"/>
              </a:ext>
            </a:extLst>
          </p:cNvPr>
          <p:cNvGrpSpPr/>
          <p:nvPr/>
        </p:nvGrpSpPr>
        <p:grpSpPr>
          <a:xfrm>
            <a:off x="11204811" y="0"/>
            <a:ext cx="1102795" cy="1160060"/>
            <a:chOff x="4866368" y="2681978"/>
            <a:chExt cx="1923661" cy="1923661"/>
          </a:xfrm>
        </p:grpSpPr>
        <p:pic>
          <p:nvPicPr>
            <p:cNvPr id="10" name="Picture 2" descr="Image result for ESENSE EARBUD">
              <a:extLst>
                <a:ext uri="{FF2B5EF4-FFF2-40B4-BE49-F238E27FC236}">
                  <a16:creationId xmlns:a16="http://schemas.microsoft.com/office/drawing/2014/main" id="{8E11DEE2-F69A-4CB5-BD5D-BE6BAE4AEE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4" t="6251" r="35778" b="54792"/>
            <a:stretch/>
          </p:blipFill>
          <p:spPr bwMode="auto">
            <a:xfrm>
              <a:off x="4866368" y="3464709"/>
              <a:ext cx="835835" cy="940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Image result for ear icon">
              <a:extLst>
                <a:ext uri="{FF2B5EF4-FFF2-40B4-BE49-F238E27FC236}">
                  <a16:creationId xmlns:a16="http://schemas.microsoft.com/office/drawing/2014/main" id="{55389D91-D46B-4DE4-8BAC-BA85F0E37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368" y="2681978"/>
              <a:ext cx="1923661" cy="1923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Image result for imu icon transparent">
              <a:extLst>
                <a:ext uri="{FF2B5EF4-FFF2-40B4-BE49-F238E27FC236}">
                  <a16:creationId xmlns:a16="http://schemas.microsoft.com/office/drawing/2014/main" id="{1AB39B1E-5666-4ACB-A26C-B1CE0C830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6005">
              <a:off x="4931536" y="3195354"/>
              <a:ext cx="467291" cy="467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28FA29E2-6315-400C-99C6-CBD978C9ECD9}"/>
              </a:ext>
            </a:extLst>
          </p:cNvPr>
          <p:cNvSpPr txBox="1">
            <a:spLocks/>
          </p:cNvSpPr>
          <p:nvPr/>
        </p:nvSpPr>
        <p:spPr>
          <a:xfrm>
            <a:off x="2236519" y="206853"/>
            <a:ext cx="7718962" cy="919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600"/>
              </a:spcAft>
              <a:defRPr/>
            </a:pPr>
            <a:r>
              <a:rPr lang="en-US" sz="4400" cap="none" dirty="0">
                <a:solidFill>
                  <a:prstClr val="black"/>
                </a:solidFill>
                <a:latin typeface="Lucida Bright" panose="02040602050505020304" pitchFamily="18" charset="0"/>
              </a:rPr>
              <a:t>Improvements and Study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137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49A3BEE-5C22-4345-AE4E-22DECF0ECA09}"/>
              </a:ext>
            </a:extLst>
          </p:cNvPr>
          <p:cNvSpPr/>
          <p:nvPr/>
        </p:nvSpPr>
        <p:spPr>
          <a:xfrm>
            <a:off x="155758" y="206853"/>
            <a:ext cx="4328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did PGP fail?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5C893-A04F-4AC1-B5C7-49F946835295}"/>
              </a:ext>
            </a:extLst>
          </p:cNvPr>
          <p:cNvSpPr txBox="1"/>
          <p:nvPr/>
        </p:nvSpPr>
        <p:spPr>
          <a:xfrm>
            <a:off x="696163" y="1091324"/>
            <a:ext cx="10144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IN" sz="2000" dirty="0">
                <a:latin typeface="Lucida Bright" panose="02040602050505020304" pitchFamily="18" charset="0"/>
              </a:rPr>
              <a:t>Explored a </a:t>
            </a:r>
            <a:r>
              <a:rPr lang="en-IN" sz="2000" b="1" dirty="0">
                <a:latin typeface="Lucida Bright" panose="02040602050505020304" pitchFamily="18" charset="0"/>
              </a:rPr>
              <a:t>good natural filtering opportunity of the </a:t>
            </a:r>
            <a:r>
              <a:rPr lang="en-IN" sz="2000" dirty="0">
                <a:latin typeface="Lucida Bright" panose="02040602050505020304" pitchFamily="18" charset="0"/>
              </a:rPr>
              <a:t>h</a:t>
            </a:r>
            <a:r>
              <a:rPr kumimoji="0" lang="en-IN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uman</a:t>
            </a:r>
            <a:r>
              <a:rPr kumimoji="0" lang="en-I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 body</a:t>
            </a:r>
            <a:br>
              <a:rPr lang="en-IN" sz="2000" dirty="0">
                <a:latin typeface="Lucida Bright" panose="02040602050505020304" pitchFamily="18" charset="0"/>
              </a:rPr>
            </a:br>
            <a:endParaRPr lang="en-IN" sz="2000" dirty="0">
              <a:latin typeface="Lucida Bright" panose="020406020505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2000" dirty="0">
                <a:latin typeface="Lucida Bright" panose="02040602050505020304" pitchFamily="18" charset="0"/>
              </a:rPr>
              <a:t>Proposed: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IN" sz="2000" dirty="0">
                <a:latin typeface="Lucida Bright" panose="02040602050505020304" pitchFamily="18" charset="0"/>
              </a:rPr>
              <a:t>A simple, yet robust and precise step counting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IN" sz="2000" dirty="0">
                <a:latin typeface="Lucida Bright" panose="02040602050505020304" pitchFamily="18" charset="0"/>
              </a:rPr>
              <a:t>Accurate jump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A22DE5-E1FF-44DF-9CAD-1A6E37B6BF5B}"/>
              </a:ext>
            </a:extLst>
          </p:cNvPr>
          <p:cNvGrpSpPr/>
          <p:nvPr/>
        </p:nvGrpSpPr>
        <p:grpSpPr>
          <a:xfrm>
            <a:off x="11204811" y="0"/>
            <a:ext cx="1102795" cy="1160060"/>
            <a:chOff x="4866368" y="2681978"/>
            <a:chExt cx="1923661" cy="1923661"/>
          </a:xfrm>
        </p:grpSpPr>
        <p:pic>
          <p:nvPicPr>
            <p:cNvPr id="10" name="Picture 2" descr="Image result for ESENSE EARBUD">
              <a:extLst>
                <a:ext uri="{FF2B5EF4-FFF2-40B4-BE49-F238E27FC236}">
                  <a16:creationId xmlns:a16="http://schemas.microsoft.com/office/drawing/2014/main" id="{8E11DEE2-F69A-4CB5-BD5D-BE6BAE4AEE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4" t="6251" r="35778" b="54792"/>
            <a:stretch/>
          </p:blipFill>
          <p:spPr bwMode="auto">
            <a:xfrm>
              <a:off x="4866368" y="3464709"/>
              <a:ext cx="835835" cy="940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Image result for ear icon">
              <a:extLst>
                <a:ext uri="{FF2B5EF4-FFF2-40B4-BE49-F238E27FC236}">
                  <a16:creationId xmlns:a16="http://schemas.microsoft.com/office/drawing/2014/main" id="{55389D91-D46B-4DE4-8BAC-BA85F0E37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368" y="2681978"/>
              <a:ext cx="1923661" cy="1923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Image result for imu icon transparent">
              <a:extLst>
                <a:ext uri="{FF2B5EF4-FFF2-40B4-BE49-F238E27FC236}">
                  <a16:creationId xmlns:a16="http://schemas.microsoft.com/office/drawing/2014/main" id="{1AB39B1E-5666-4ACB-A26C-B1CE0C830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6005">
              <a:off x="4931536" y="3195354"/>
              <a:ext cx="467291" cy="467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28FA29E2-6315-400C-99C6-CBD978C9ECD9}"/>
              </a:ext>
            </a:extLst>
          </p:cNvPr>
          <p:cNvSpPr txBox="1">
            <a:spLocks/>
          </p:cNvSpPr>
          <p:nvPr/>
        </p:nvSpPr>
        <p:spPr>
          <a:xfrm>
            <a:off x="2236519" y="206853"/>
            <a:ext cx="7718962" cy="919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600"/>
              </a:spcAft>
              <a:defRPr/>
            </a:pPr>
            <a:r>
              <a:rPr lang="en-US" sz="4400" cap="none" dirty="0">
                <a:solidFill>
                  <a:prstClr val="black"/>
                </a:solidFill>
                <a:latin typeface="Lucida Bright" panose="02040602050505020304" pitchFamily="18" charset="0"/>
              </a:rPr>
              <a:t>Conclusion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9627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D9E2A-DFF6-4007-A878-45F02305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>
                <a:latin typeface="Lucida Bright" panose="02040602050505020304" pitchFamily="18" charset="0"/>
              </a:rPr>
              <a:t>Buffer</a:t>
            </a:r>
          </a:p>
        </p:txBody>
      </p:sp>
    </p:spTree>
    <p:extLst>
      <p:ext uri="{BB962C8B-B14F-4D97-AF65-F5344CB8AC3E}">
        <p14:creationId xmlns:p14="http://schemas.microsoft.com/office/powerpoint/2010/main" val="5882480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49A3BEE-5C22-4345-AE4E-22DECF0ECA09}"/>
              </a:ext>
            </a:extLst>
          </p:cNvPr>
          <p:cNvSpPr/>
          <p:nvPr/>
        </p:nvSpPr>
        <p:spPr>
          <a:xfrm>
            <a:off x="155758" y="206853"/>
            <a:ext cx="4328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did PGP fail?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A22DE5-E1FF-44DF-9CAD-1A6E37B6BF5B}"/>
              </a:ext>
            </a:extLst>
          </p:cNvPr>
          <p:cNvGrpSpPr/>
          <p:nvPr/>
        </p:nvGrpSpPr>
        <p:grpSpPr>
          <a:xfrm>
            <a:off x="11204811" y="0"/>
            <a:ext cx="1102795" cy="1160060"/>
            <a:chOff x="4866368" y="2681978"/>
            <a:chExt cx="1923661" cy="1923661"/>
          </a:xfrm>
        </p:grpSpPr>
        <p:pic>
          <p:nvPicPr>
            <p:cNvPr id="10" name="Picture 2" descr="Image result for ESENSE EARBUD">
              <a:extLst>
                <a:ext uri="{FF2B5EF4-FFF2-40B4-BE49-F238E27FC236}">
                  <a16:creationId xmlns:a16="http://schemas.microsoft.com/office/drawing/2014/main" id="{8E11DEE2-F69A-4CB5-BD5D-BE6BAE4AEE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4" t="6251" r="35778" b="54792"/>
            <a:stretch/>
          </p:blipFill>
          <p:spPr bwMode="auto">
            <a:xfrm>
              <a:off x="4866368" y="3464709"/>
              <a:ext cx="835835" cy="940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Image result for ear icon">
              <a:extLst>
                <a:ext uri="{FF2B5EF4-FFF2-40B4-BE49-F238E27FC236}">
                  <a16:creationId xmlns:a16="http://schemas.microsoft.com/office/drawing/2014/main" id="{55389D91-D46B-4DE4-8BAC-BA85F0E37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368" y="2681978"/>
              <a:ext cx="1923661" cy="1923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Image result for imu icon transparent">
              <a:extLst>
                <a:ext uri="{FF2B5EF4-FFF2-40B4-BE49-F238E27FC236}">
                  <a16:creationId xmlns:a16="http://schemas.microsoft.com/office/drawing/2014/main" id="{1AB39B1E-5666-4ACB-A26C-B1CE0C830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6005">
              <a:off x="4931536" y="3195354"/>
              <a:ext cx="467291" cy="467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28FA29E2-6315-400C-99C6-CBD978C9ECD9}"/>
              </a:ext>
            </a:extLst>
          </p:cNvPr>
          <p:cNvSpPr txBox="1">
            <a:spLocks/>
          </p:cNvSpPr>
          <p:nvPr/>
        </p:nvSpPr>
        <p:spPr>
          <a:xfrm>
            <a:off x="2236519" y="206853"/>
            <a:ext cx="7718962" cy="919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600"/>
              </a:spcAft>
              <a:defRPr/>
            </a:pPr>
            <a:r>
              <a:rPr lang="en-US" sz="4400" cap="none" dirty="0">
                <a:solidFill>
                  <a:prstClr val="black"/>
                </a:solidFill>
                <a:latin typeface="Lucida Bright" panose="02040602050505020304" pitchFamily="18" charset="0"/>
              </a:rPr>
              <a:t>Related works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7744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4EFD368-AF27-4C76-AC78-23D12849E559}"/>
              </a:ext>
            </a:extLst>
          </p:cNvPr>
          <p:cNvSpPr/>
          <p:nvPr/>
        </p:nvSpPr>
        <p:spPr>
          <a:xfrm>
            <a:off x="863255" y="661009"/>
            <a:ext cx="91775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What’s the </a:t>
            </a:r>
            <a:r>
              <a:rPr lang="en-US" sz="4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unique opportunity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?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11D889-06B9-436C-B040-7D6FE6E53B70}"/>
              </a:ext>
            </a:extLst>
          </p:cNvPr>
          <p:cNvSpPr txBox="1">
            <a:spLocks/>
          </p:cNvSpPr>
          <p:nvPr/>
        </p:nvSpPr>
        <p:spPr>
          <a:xfrm>
            <a:off x="5603" y="4757975"/>
            <a:ext cx="11865346" cy="17268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3D31560-E130-4C09-B8CD-3333E67FA0B7}"/>
              </a:ext>
            </a:extLst>
          </p:cNvPr>
          <p:cNvSpPr txBox="1">
            <a:spLocks/>
          </p:cNvSpPr>
          <p:nvPr/>
        </p:nvSpPr>
        <p:spPr>
          <a:xfrm>
            <a:off x="863255" y="1632084"/>
            <a:ext cx="10339207" cy="12072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Growing research community and user’s adoption of </a:t>
            </a:r>
            <a:r>
              <a:rPr lang="en-US" sz="2400" cap="none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Earables</a:t>
            </a:r>
            <a:endParaRPr lang="en-US" sz="2000" cap="none" dirty="0">
              <a:solidFill>
                <a:schemeClr val="accent1">
                  <a:lumMod val="50000"/>
                </a:schemeClr>
              </a:solidFill>
              <a:latin typeface="Lucida Bright" panose="020406020505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0"/>
                <a:ea typeface="+mj-ea"/>
                <a:cs typeface="+mj-cs"/>
              </a:rPr>
              <a:t>Earbuds with </a:t>
            </a:r>
            <a:r>
              <a:rPr lang="en-US" sz="2400" cap="none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sensing</a:t>
            </a:r>
            <a:r>
              <a:rPr lang="en-US" sz="20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 and </a:t>
            </a:r>
            <a:r>
              <a:rPr lang="en-US" sz="2400" cap="none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computing </a:t>
            </a:r>
            <a:r>
              <a:rPr lang="en-US" sz="2000" b="0" cap="none" dirty="0">
                <a:solidFill>
                  <a:schemeClr val="tx1"/>
                </a:solidFill>
                <a:latin typeface="Lucida Bright" panose="02040602050505020304" pitchFamily="18" charset="0"/>
              </a:rPr>
              <a:t>capabilities</a:t>
            </a:r>
            <a:r>
              <a:rPr lang="en-US" sz="2400" b="0" cap="none" dirty="0">
                <a:solidFill>
                  <a:schemeClr val="tx1"/>
                </a:solidFill>
                <a:latin typeface="Lucida Bright" panose="02040602050505020304" pitchFamily="18" charset="0"/>
              </a:rPr>
              <a:t>:</a:t>
            </a:r>
            <a:r>
              <a:rPr lang="en-US" sz="2400" cap="none" dirty="0">
                <a:solidFill>
                  <a:schemeClr val="tx1"/>
                </a:solidFill>
                <a:latin typeface="Lucida Bright" panose="02040602050505020304" pitchFamily="18" charset="0"/>
              </a:rPr>
              <a:t> </a:t>
            </a:r>
            <a:r>
              <a:rPr lang="en-US" sz="2400" cap="none" dirty="0" err="1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Esense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Lucida Bright" panose="02040602050505020304" pitchFamily="18" charset="0"/>
            </a:endParaRPr>
          </a:p>
        </p:txBody>
      </p:sp>
      <p:pic>
        <p:nvPicPr>
          <p:cNvPr id="12" name="Picture 4" descr="A picture containing earphone&#10;&#10;Description generated with high confidence">
            <a:extLst>
              <a:ext uri="{FF2B5EF4-FFF2-40B4-BE49-F238E27FC236}">
                <a16:creationId xmlns:a16="http://schemas.microsoft.com/office/drawing/2014/main" id="{C74F4F35-5C99-4702-A82F-025D528BB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7186160" y="4936392"/>
            <a:ext cx="1270225" cy="1431895"/>
          </a:xfrm>
          <a:prstGeom prst="rect">
            <a:avLst/>
          </a:prstGeom>
          <a:effectLst/>
        </p:spPr>
      </p:pic>
      <p:pic>
        <p:nvPicPr>
          <p:cNvPr id="14" name="Picture 2" descr="Image result for earbud icon">
            <a:extLst>
              <a:ext uri="{FF2B5EF4-FFF2-40B4-BE49-F238E27FC236}">
                <a16:creationId xmlns:a16="http://schemas.microsoft.com/office/drawing/2014/main" id="{A2577297-2635-4763-ABA9-3937B7A74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088" y="5137283"/>
            <a:ext cx="1203929" cy="1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earbud icon">
            <a:extLst>
              <a:ext uri="{FF2B5EF4-FFF2-40B4-BE49-F238E27FC236}">
                <a16:creationId xmlns:a16="http://schemas.microsoft.com/office/drawing/2014/main" id="{59DE2140-0263-4080-BAF2-97378EBC9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528" y="4992009"/>
            <a:ext cx="1376278" cy="137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Image result for ear wearable icon">
            <a:extLst>
              <a:ext uri="{FF2B5EF4-FFF2-40B4-BE49-F238E27FC236}">
                <a16:creationId xmlns:a16="http://schemas.microsoft.com/office/drawing/2014/main" id="{94904DB0-B8CE-4C7D-A021-E920501F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712" y="5142318"/>
            <a:ext cx="1097932" cy="109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ESENSE EARBUD">
            <a:extLst>
              <a:ext uri="{FF2B5EF4-FFF2-40B4-BE49-F238E27FC236}">
                <a16:creationId xmlns:a16="http://schemas.microsoft.com/office/drawing/2014/main" id="{69BC564D-36F3-4DAE-BC70-68FA6C400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4" t="6251" r="35778" b="54792"/>
          <a:stretch/>
        </p:blipFill>
        <p:spPr bwMode="auto">
          <a:xfrm>
            <a:off x="1117207" y="5142318"/>
            <a:ext cx="1162968" cy="137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0884A9C-E4D7-405C-8D3A-1BDED0B9751F}"/>
              </a:ext>
            </a:extLst>
          </p:cNvPr>
          <p:cNvGrpSpPr/>
          <p:nvPr/>
        </p:nvGrpSpPr>
        <p:grpSpPr>
          <a:xfrm>
            <a:off x="11204811" y="0"/>
            <a:ext cx="1102795" cy="1160060"/>
            <a:chOff x="4866368" y="2681978"/>
            <a:chExt cx="1923661" cy="1923661"/>
          </a:xfrm>
        </p:grpSpPr>
        <p:pic>
          <p:nvPicPr>
            <p:cNvPr id="19" name="Picture 2" descr="Image result for ESENSE EARBUD">
              <a:extLst>
                <a:ext uri="{FF2B5EF4-FFF2-40B4-BE49-F238E27FC236}">
                  <a16:creationId xmlns:a16="http://schemas.microsoft.com/office/drawing/2014/main" id="{75A111B5-7A65-4A37-8BA8-C17EC77EA9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4" t="6251" r="35778" b="54792"/>
            <a:stretch/>
          </p:blipFill>
          <p:spPr bwMode="auto">
            <a:xfrm>
              <a:off x="4866368" y="3464709"/>
              <a:ext cx="835835" cy="940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Image result for ear icon">
              <a:extLst>
                <a:ext uri="{FF2B5EF4-FFF2-40B4-BE49-F238E27FC236}">
                  <a16:creationId xmlns:a16="http://schemas.microsoft.com/office/drawing/2014/main" id="{B4767707-03E9-40AD-9CB1-C710044DCD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368" y="2681978"/>
              <a:ext cx="1923661" cy="1923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 descr="Image result for imu icon transparent">
              <a:extLst>
                <a:ext uri="{FF2B5EF4-FFF2-40B4-BE49-F238E27FC236}">
                  <a16:creationId xmlns:a16="http://schemas.microsoft.com/office/drawing/2014/main" id="{521D3312-3CAA-4588-8249-E6FECEC681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6005">
              <a:off x="4931536" y="3195354"/>
              <a:ext cx="467291" cy="467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12210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4EFD368-AF27-4C76-AC78-23D12849E559}"/>
              </a:ext>
            </a:extLst>
          </p:cNvPr>
          <p:cNvSpPr/>
          <p:nvPr/>
        </p:nvSpPr>
        <p:spPr>
          <a:xfrm>
            <a:off x="741226" y="325788"/>
            <a:ext cx="48846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What’s the </a:t>
            </a:r>
            <a:r>
              <a:rPr lang="en-US" sz="4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Goal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?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CA25CA-3610-4266-B314-ED2ED8D53B52}"/>
              </a:ext>
            </a:extLst>
          </p:cNvPr>
          <p:cNvGrpSpPr/>
          <p:nvPr/>
        </p:nvGrpSpPr>
        <p:grpSpPr>
          <a:xfrm>
            <a:off x="11204811" y="0"/>
            <a:ext cx="1102795" cy="1160060"/>
            <a:chOff x="4866368" y="2681978"/>
            <a:chExt cx="1923661" cy="1923661"/>
          </a:xfrm>
        </p:grpSpPr>
        <p:pic>
          <p:nvPicPr>
            <p:cNvPr id="8" name="Picture 2" descr="Image result for ESENSE EARBUD">
              <a:extLst>
                <a:ext uri="{FF2B5EF4-FFF2-40B4-BE49-F238E27FC236}">
                  <a16:creationId xmlns:a16="http://schemas.microsoft.com/office/drawing/2014/main" id="{F2ECA75F-54A7-4DCF-89F8-D929885B7F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4" t="6251" r="35778" b="54792"/>
            <a:stretch/>
          </p:blipFill>
          <p:spPr bwMode="auto">
            <a:xfrm>
              <a:off x="4866368" y="3464709"/>
              <a:ext cx="835835" cy="940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Image result for ear icon">
              <a:extLst>
                <a:ext uri="{FF2B5EF4-FFF2-40B4-BE49-F238E27FC236}">
                  <a16:creationId xmlns:a16="http://schemas.microsoft.com/office/drawing/2014/main" id="{3CDEA0C1-2F9F-48A1-8F23-16DA64A45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368" y="2681978"/>
              <a:ext cx="1923661" cy="1923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Image result for imu icon transparent">
              <a:extLst>
                <a:ext uri="{FF2B5EF4-FFF2-40B4-BE49-F238E27FC236}">
                  <a16:creationId xmlns:a16="http://schemas.microsoft.com/office/drawing/2014/main" id="{096E667B-A3F6-4E3F-8BDD-F9E7F8051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6005">
              <a:off x="4931536" y="3195354"/>
              <a:ext cx="467291" cy="467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itle 3">
            <a:extLst>
              <a:ext uri="{FF2B5EF4-FFF2-40B4-BE49-F238E27FC236}">
                <a16:creationId xmlns:a16="http://schemas.microsoft.com/office/drawing/2014/main" id="{2C6A1C8D-D63F-4201-92E4-FE9DDACEB412}"/>
              </a:ext>
            </a:extLst>
          </p:cNvPr>
          <p:cNvSpPr txBox="1">
            <a:spLocks/>
          </p:cNvSpPr>
          <p:nvPr/>
        </p:nvSpPr>
        <p:spPr>
          <a:xfrm>
            <a:off x="1364854" y="1095229"/>
            <a:ext cx="9462291" cy="12072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Meet needs of applications requiring </a:t>
            </a:r>
            <a:r>
              <a:rPr lang="en-US" sz="200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precise step </a:t>
            </a:r>
            <a:r>
              <a:rPr lang="en-US" sz="20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counting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Very precise and diverse </a:t>
            </a:r>
            <a:r>
              <a:rPr lang="en-US" sz="200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step counting </a:t>
            </a:r>
            <a:r>
              <a:rPr lang="en-US" sz="20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for different </a:t>
            </a:r>
            <a:r>
              <a:rPr lang="en-US" sz="200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modes of walking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52CDD-A0C1-410C-9502-AD0FC99543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755" y="2718567"/>
            <a:ext cx="6799194" cy="35951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9082FF-9631-4701-923F-56BB370795B9}"/>
              </a:ext>
            </a:extLst>
          </p:cNvPr>
          <p:cNvSpPr/>
          <p:nvPr/>
        </p:nvSpPr>
        <p:spPr>
          <a:xfrm>
            <a:off x="6345530" y="6484776"/>
            <a:ext cx="4577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IN" dirty="0">
                <a:latin typeface="Lucida Bright" panose="02040602050505020304" pitchFamily="18" charset="0"/>
              </a:rPr>
              <a:t>Applications of precise step count</a:t>
            </a:r>
          </a:p>
        </p:txBody>
      </p:sp>
    </p:spTree>
    <p:extLst>
      <p:ext uri="{BB962C8B-B14F-4D97-AF65-F5344CB8AC3E}">
        <p14:creationId xmlns:p14="http://schemas.microsoft.com/office/powerpoint/2010/main" val="602982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4EFD368-AF27-4C76-AC78-23D12849E559}"/>
              </a:ext>
            </a:extLst>
          </p:cNvPr>
          <p:cNvSpPr/>
          <p:nvPr/>
        </p:nvSpPr>
        <p:spPr>
          <a:xfrm>
            <a:off x="741226" y="325788"/>
            <a:ext cx="79223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Step Counter Today: How? 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15F652-CAE6-D744-AAB2-D817B71F06BF}"/>
              </a:ext>
            </a:extLst>
          </p:cNvPr>
          <p:cNvSpPr txBox="1"/>
          <p:nvPr/>
        </p:nvSpPr>
        <p:spPr>
          <a:xfrm>
            <a:off x="888274" y="1344712"/>
            <a:ext cx="9014006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Lucida Bright" panose="02040602050505020304" pitchFamily="18" charset="0"/>
              </a:rPr>
              <a:t>Walking motion sensed by IMU (mainly accelerometer)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Lucida Bright" panose="02040602050505020304" pitchFamily="18" charset="0"/>
              </a:rPr>
              <a:t>Walking causes up/down bounce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Lucida Bright" panose="02040602050505020304" pitchFamily="18" charset="0"/>
              </a:rPr>
              <a:t>Bounce causes sinusoidal motion in IMU</a:t>
            </a:r>
          </a:p>
        </p:txBody>
      </p:sp>
      <p:pic>
        <p:nvPicPr>
          <p:cNvPr id="6" name="Picture 2" descr="Image result for walking gif">
            <a:extLst>
              <a:ext uri="{FF2B5EF4-FFF2-40B4-BE49-F238E27FC236}">
                <a16:creationId xmlns:a16="http://schemas.microsoft.com/office/drawing/2014/main" id="{8D9652AE-C78D-4C65-B44D-05956899B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9846" y="3190868"/>
            <a:ext cx="47625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24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4EFD368-AF27-4C76-AC78-23D12849E559}"/>
              </a:ext>
            </a:extLst>
          </p:cNvPr>
          <p:cNvSpPr/>
          <p:nvPr/>
        </p:nvSpPr>
        <p:spPr>
          <a:xfrm>
            <a:off x="741226" y="325788"/>
            <a:ext cx="48846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What’s the </a:t>
            </a:r>
            <a:r>
              <a:rPr lang="en-US" sz="4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Goal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?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11D889-06B9-436C-B040-7D6FE6E53B70}"/>
              </a:ext>
            </a:extLst>
          </p:cNvPr>
          <p:cNvSpPr txBox="1">
            <a:spLocks/>
          </p:cNvSpPr>
          <p:nvPr/>
        </p:nvSpPr>
        <p:spPr>
          <a:xfrm>
            <a:off x="5603" y="4757975"/>
            <a:ext cx="11865346" cy="17268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CA25CA-3610-4266-B314-ED2ED8D53B52}"/>
              </a:ext>
            </a:extLst>
          </p:cNvPr>
          <p:cNvGrpSpPr/>
          <p:nvPr/>
        </p:nvGrpSpPr>
        <p:grpSpPr>
          <a:xfrm>
            <a:off x="11204811" y="0"/>
            <a:ext cx="1102795" cy="1160060"/>
            <a:chOff x="4866368" y="2681978"/>
            <a:chExt cx="1923661" cy="1923661"/>
          </a:xfrm>
        </p:grpSpPr>
        <p:pic>
          <p:nvPicPr>
            <p:cNvPr id="8" name="Picture 2" descr="Image result for ESENSE EARBUD">
              <a:extLst>
                <a:ext uri="{FF2B5EF4-FFF2-40B4-BE49-F238E27FC236}">
                  <a16:creationId xmlns:a16="http://schemas.microsoft.com/office/drawing/2014/main" id="{F2ECA75F-54A7-4DCF-89F8-D929885B7F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4" t="6251" r="35778" b="54792"/>
            <a:stretch/>
          </p:blipFill>
          <p:spPr bwMode="auto">
            <a:xfrm>
              <a:off x="4866368" y="3464709"/>
              <a:ext cx="835835" cy="940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Image result for ear icon">
              <a:extLst>
                <a:ext uri="{FF2B5EF4-FFF2-40B4-BE49-F238E27FC236}">
                  <a16:creationId xmlns:a16="http://schemas.microsoft.com/office/drawing/2014/main" id="{3CDEA0C1-2F9F-48A1-8F23-16DA64A45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368" y="2681978"/>
              <a:ext cx="1923661" cy="1923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Image result for imu icon transparent">
              <a:extLst>
                <a:ext uri="{FF2B5EF4-FFF2-40B4-BE49-F238E27FC236}">
                  <a16:creationId xmlns:a16="http://schemas.microsoft.com/office/drawing/2014/main" id="{096E667B-A3F6-4E3F-8BDD-F9E7F8051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6005">
              <a:off x="4931536" y="3195354"/>
              <a:ext cx="467291" cy="467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itle 3">
            <a:extLst>
              <a:ext uri="{FF2B5EF4-FFF2-40B4-BE49-F238E27FC236}">
                <a16:creationId xmlns:a16="http://schemas.microsoft.com/office/drawing/2014/main" id="{2C6A1C8D-D63F-4201-92E4-FE9DDACEB412}"/>
              </a:ext>
            </a:extLst>
          </p:cNvPr>
          <p:cNvSpPr txBox="1">
            <a:spLocks/>
          </p:cNvSpPr>
          <p:nvPr/>
        </p:nvSpPr>
        <p:spPr>
          <a:xfrm>
            <a:off x="1364854" y="1095229"/>
            <a:ext cx="9462291" cy="12072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Meet needs of applications requiring </a:t>
            </a:r>
            <a:r>
              <a:rPr lang="en-US" sz="200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precise step </a:t>
            </a:r>
            <a:r>
              <a:rPr lang="en-US" sz="20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counting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Very precise and diverse </a:t>
            </a:r>
            <a:r>
              <a:rPr lang="en-US" sz="200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step counting </a:t>
            </a:r>
            <a:r>
              <a:rPr lang="en-US" sz="20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for different </a:t>
            </a:r>
            <a:r>
              <a:rPr lang="en-US" sz="200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modes of walking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52CDD-A0C1-410C-9502-AD0FC99543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319" y="2591056"/>
            <a:ext cx="6799194" cy="35951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9082FF-9631-4701-923F-56BB370795B9}"/>
              </a:ext>
            </a:extLst>
          </p:cNvPr>
          <p:cNvSpPr/>
          <p:nvPr/>
        </p:nvSpPr>
        <p:spPr>
          <a:xfrm>
            <a:off x="6345530" y="6484776"/>
            <a:ext cx="4577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IN" dirty="0">
                <a:latin typeface="Lucida Bright" panose="02040602050505020304" pitchFamily="18" charset="0"/>
              </a:rPr>
              <a:t>Applications of precise step count</a:t>
            </a:r>
          </a:p>
        </p:txBody>
      </p:sp>
    </p:spTree>
    <p:extLst>
      <p:ext uri="{BB962C8B-B14F-4D97-AF65-F5344CB8AC3E}">
        <p14:creationId xmlns:p14="http://schemas.microsoft.com/office/powerpoint/2010/main" val="9323157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4EFD368-AF27-4C76-AC78-23D12849E559}"/>
              </a:ext>
            </a:extLst>
          </p:cNvPr>
          <p:cNvSpPr/>
          <p:nvPr/>
        </p:nvSpPr>
        <p:spPr>
          <a:xfrm>
            <a:off x="642234" y="401167"/>
            <a:ext cx="61526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What’s the P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roblem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?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11D889-06B9-436C-B040-7D6FE6E53B70}"/>
              </a:ext>
            </a:extLst>
          </p:cNvPr>
          <p:cNvSpPr txBox="1">
            <a:spLocks/>
          </p:cNvSpPr>
          <p:nvPr/>
        </p:nvSpPr>
        <p:spPr>
          <a:xfrm>
            <a:off x="-784106" y="3635757"/>
            <a:ext cx="11865346" cy="17268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2B3BE5D-337D-44D0-B661-C374D8BFD2D7}"/>
              </a:ext>
            </a:extLst>
          </p:cNvPr>
          <p:cNvGrpSpPr/>
          <p:nvPr/>
        </p:nvGrpSpPr>
        <p:grpSpPr>
          <a:xfrm>
            <a:off x="11204811" y="0"/>
            <a:ext cx="1102795" cy="1160060"/>
            <a:chOff x="4866368" y="2681978"/>
            <a:chExt cx="1923661" cy="1923661"/>
          </a:xfrm>
        </p:grpSpPr>
        <p:pic>
          <p:nvPicPr>
            <p:cNvPr id="32" name="Picture 2" descr="Image result for ESENSE EARBUD">
              <a:extLst>
                <a:ext uri="{FF2B5EF4-FFF2-40B4-BE49-F238E27FC236}">
                  <a16:creationId xmlns:a16="http://schemas.microsoft.com/office/drawing/2014/main" id="{61C0AFEE-D01F-414C-97E2-EF8664F21A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4" t="6251" r="35778" b="54792"/>
            <a:stretch/>
          </p:blipFill>
          <p:spPr bwMode="auto">
            <a:xfrm>
              <a:off x="4866368" y="3464709"/>
              <a:ext cx="835835" cy="940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Image result for ear icon">
              <a:extLst>
                <a:ext uri="{FF2B5EF4-FFF2-40B4-BE49-F238E27FC236}">
                  <a16:creationId xmlns:a16="http://schemas.microsoft.com/office/drawing/2014/main" id="{CD62C1F0-2DE5-4EA2-97DD-C415964C1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368" y="2681978"/>
              <a:ext cx="1923661" cy="1923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 descr="Image result for imu icon transparent">
              <a:extLst>
                <a:ext uri="{FF2B5EF4-FFF2-40B4-BE49-F238E27FC236}">
                  <a16:creationId xmlns:a16="http://schemas.microsoft.com/office/drawing/2014/main" id="{5210231A-2070-48D3-B6C7-79B260F4B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6005">
              <a:off x="4931536" y="3195354"/>
              <a:ext cx="467291" cy="467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440A118-F9DC-4AFC-B003-4D0674316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644" y="2578049"/>
            <a:ext cx="4163634" cy="34936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F52C2AD-8A5C-45D0-A828-61A9CDA27F93}"/>
              </a:ext>
            </a:extLst>
          </p:cNvPr>
          <p:cNvSpPr/>
          <p:nvPr/>
        </p:nvSpPr>
        <p:spPr>
          <a:xfrm>
            <a:off x="3025590" y="6364744"/>
            <a:ext cx="47430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IN" dirty="0">
              <a:latin typeface="Lucida Bright" panose="020406020505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C50461-5416-4BA2-AE86-58E76368E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90" y="2633571"/>
            <a:ext cx="3857534" cy="3382582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0BD24721-2C4E-4244-B59D-47137255E0E9}"/>
              </a:ext>
            </a:extLst>
          </p:cNvPr>
          <p:cNvSpPr txBox="1">
            <a:spLocks/>
          </p:cNvSpPr>
          <p:nvPr/>
        </p:nvSpPr>
        <p:spPr>
          <a:xfrm>
            <a:off x="1037310" y="1730862"/>
            <a:ext cx="10926095" cy="1207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0"/>
              </a:rPr>
              <a:t>Robust and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0"/>
              </a:rPr>
              <a:t>precise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0"/>
              </a:rPr>
              <a:t>step count is still hard!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0"/>
              </a:rPr>
              <a:t>IMU of smartphones, watches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0"/>
              </a:rPr>
              <a:t>etc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0"/>
              </a:rPr>
              <a:t> are subjected to unwanted, unintended, motions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Hence,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0"/>
              </a:rPr>
              <a:t>observations are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0"/>
              </a:rPr>
              <a:t>noisy</a:t>
            </a:r>
            <a:endParaRPr lang="en-US" sz="2000" cap="none" dirty="0">
              <a:solidFill>
                <a:srgbClr val="000000"/>
              </a:solidFill>
              <a:latin typeface="Lucida Bright" panose="020406020505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Lucida Bright" panose="02040602050505020304" pitchFamily="18" charset="0"/>
            </a:endParaRPr>
          </a:p>
        </p:txBody>
      </p:sp>
      <p:pic>
        <p:nvPicPr>
          <p:cNvPr id="2050" name="Picture 2" descr="Image result for magnify icon">
            <a:extLst>
              <a:ext uri="{FF2B5EF4-FFF2-40B4-BE49-F238E27FC236}">
                <a16:creationId xmlns:a16="http://schemas.microsoft.com/office/drawing/2014/main" id="{352123D6-5D34-44E2-BA97-26B4AB4A6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927" y="3748422"/>
            <a:ext cx="1029072" cy="102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8AEE9D66-E6A1-4FD0-8976-8895C96750C1}"/>
              </a:ext>
            </a:extLst>
          </p:cNvPr>
          <p:cNvSpPr/>
          <p:nvPr/>
        </p:nvSpPr>
        <p:spPr>
          <a:xfrm>
            <a:off x="6522735" y="4076023"/>
            <a:ext cx="636294" cy="248838"/>
          </a:xfrm>
          <a:prstGeom prst="rightArrow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90246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49A3BEE-5C22-4345-AE4E-22DECF0ECA09}"/>
              </a:ext>
            </a:extLst>
          </p:cNvPr>
          <p:cNvSpPr/>
          <p:nvPr/>
        </p:nvSpPr>
        <p:spPr>
          <a:xfrm>
            <a:off x="155758" y="206853"/>
            <a:ext cx="4328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did PGP fail?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5C893-A04F-4AC1-B5C7-49F946835295}"/>
              </a:ext>
            </a:extLst>
          </p:cNvPr>
          <p:cNvSpPr txBox="1"/>
          <p:nvPr/>
        </p:nvSpPr>
        <p:spPr>
          <a:xfrm>
            <a:off x="696163" y="1091324"/>
            <a:ext cx="1014458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Outperforms smartphone for slower modes of walking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IN" dirty="0">
                <a:latin typeface="Lucida Bright" panose="02040602050505020304" pitchFamily="18" charset="0"/>
              </a:rPr>
              <a:t>Very slow: 95%</a:t>
            </a:r>
            <a:br>
              <a:rPr lang="en-IN" dirty="0">
                <a:latin typeface="Lucida Bright" panose="02040602050505020304" pitchFamily="18" charset="0"/>
              </a:rPr>
            </a:br>
            <a:endParaRPr lang="en-IN" dirty="0">
              <a:latin typeface="Lucida Bright" panose="020406020505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IN" dirty="0">
                <a:latin typeface="Lucida Bright" panose="02040602050505020304" pitchFamily="18" charset="0"/>
              </a:rPr>
              <a:t>Slow: 98%</a:t>
            </a:r>
            <a:endParaRPr lang="en-IN" sz="2000" b="1" dirty="0">
              <a:latin typeface="Lucida Bright" panose="020406020505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A22DE5-E1FF-44DF-9CAD-1A6E37B6BF5B}"/>
              </a:ext>
            </a:extLst>
          </p:cNvPr>
          <p:cNvGrpSpPr/>
          <p:nvPr/>
        </p:nvGrpSpPr>
        <p:grpSpPr>
          <a:xfrm>
            <a:off x="11204811" y="0"/>
            <a:ext cx="1102795" cy="1160060"/>
            <a:chOff x="4866368" y="2681978"/>
            <a:chExt cx="1923661" cy="1923661"/>
          </a:xfrm>
        </p:grpSpPr>
        <p:pic>
          <p:nvPicPr>
            <p:cNvPr id="10" name="Picture 2" descr="Image result for ESENSE EARBUD">
              <a:extLst>
                <a:ext uri="{FF2B5EF4-FFF2-40B4-BE49-F238E27FC236}">
                  <a16:creationId xmlns:a16="http://schemas.microsoft.com/office/drawing/2014/main" id="{8E11DEE2-F69A-4CB5-BD5D-BE6BAE4AEE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4" t="6251" r="35778" b="54792"/>
            <a:stretch/>
          </p:blipFill>
          <p:spPr bwMode="auto">
            <a:xfrm>
              <a:off x="4866368" y="3464709"/>
              <a:ext cx="835835" cy="940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Image result for ear icon">
              <a:extLst>
                <a:ext uri="{FF2B5EF4-FFF2-40B4-BE49-F238E27FC236}">
                  <a16:creationId xmlns:a16="http://schemas.microsoft.com/office/drawing/2014/main" id="{55389D91-D46B-4DE4-8BAC-BA85F0E37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368" y="2681978"/>
              <a:ext cx="1923661" cy="1923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Image result for imu icon transparent">
              <a:extLst>
                <a:ext uri="{FF2B5EF4-FFF2-40B4-BE49-F238E27FC236}">
                  <a16:creationId xmlns:a16="http://schemas.microsoft.com/office/drawing/2014/main" id="{1AB39B1E-5666-4ACB-A26C-B1CE0C830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6005">
              <a:off x="4931536" y="3195354"/>
              <a:ext cx="467291" cy="467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28FA29E2-6315-400C-99C6-CBD978C9ECD9}"/>
              </a:ext>
            </a:extLst>
          </p:cNvPr>
          <p:cNvSpPr txBox="1">
            <a:spLocks/>
          </p:cNvSpPr>
          <p:nvPr/>
        </p:nvSpPr>
        <p:spPr>
          <a:xfrm>
            <a:off x="2236519" y="206853"/>
            <a:ext cx="7718962" cy="919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600"/>
              </a:spcAft>
              <a:defRPr/>
            </a:pPr>
            <a:r>
              <a:rPr lang="en-US" sz="4400" cap="none" dirty="0">
                <a:solidFill>
                  <a:prstClr val="black"/>
                </a:solidFill>
                <a:latin typeface="Lucida Bright" panose="02040602050505020304" pitchFamily="18" charset="0"/>
              </a:rPr>
              <a:t>STEAR Analysis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583EDA-49FC-4F4F-81EF-5DB5CDA17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6551" y="1673860"/>
            <a:ext cx="5189717" cy="453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0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4EFD368-AF27-4C76-AC78-23D12849E559}"/>
              </a:ext>
            </a:extLst>
          </p:cNvPr>
          <p:cNvSpPr/>
          <p:nvPr/>
        </p:nvSpPr>
        <p:spPr>
          <a:xfrm>
            <a:off x="642234" y="401167"/>
            <a:ext cx="61526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What’s the P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roblem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?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11D889-06B9-436C-B040-7D6FE6E53B70}"/>
              </a:ext>
            </a:extLst>
          </p:cNvPr>
          <p:cNvSpPr txBox="1">
            <a:spLocks/>
          </p:cNvSpPr>
          <p:nvPr/>
        </p:nvSpPr>
        <p:spPr>
          <a:xfrm>
            <a:off x="-784106" y="3635757"/>
            <a:ext cx="11865346" cy="17268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3D31560-E130-4C09-B8CD-3333E67FA0B7}"/>
              </a:ext>
            </a:extLst>
          </p:cNvPr>
          <p:cNvSpPr txBox="1">
            <a:spLocks/>
          </p:cNvSpPr>
          <p:nvPr/>
        </p:nvSpPr>
        <p:spPr>
          <a:xfrm>
            <a:off x="1037310" y="1348722"/>
            <a:ext cx="10926095" cy="1207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0"/>
              </a:rPr>
              <a:t>Robust and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0"/>
              </a:rPr>
              <a:t>precise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0"/>
              </a:rPr>
              <a:t>step count is still hard!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0"/>
              </a:rPr>
              <a:t>IMU of smartphones, watches and Fitbit are subjected to unwanted, unintended, motions due to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0"/>
              </a:rPr>
              <a:t>wrist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0"/>
              </a:rPr>
              <a:t> movements,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0"/>
              </a:rPr>
              <a:t>in-pocket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0"/>
              </a:rPr>
              <a:t> movements…..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388F6-A293-4A0D-B036-A1FD517CB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90" y="2633571"/>
            <a:ext cx="3857534" cy="3382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A8482-3B4B-4F2D-9386-CCD1920FC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880" y="2633571"/>
            <a:ext cx="3857534" cy="32841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C3DCFF-497E-42B6-ABD6-3C13F6B7D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5618" y="2578049"/>
            <a:ext cx="4163634" cy="3493625"/>
          </a:xfrm>
          <a:prstGeom prst="rect">
            <a:avLst/>
          </a:prstGeom>
        </p:spPr>
      </p:pic>
      <p:pic>
        <p:nvPicPr>
          <p:cNvPr id="13" name="Picture 2" descr="Image result for magnify icon">
            <a:extLst>
              <a:ext uri="{FF2B5EF4-FFF2-40B4-BE49-F238E27FC236}">
                <a16:creationId xmlns:a16="http://schemas.microsoft.com/office/drawing/2014/main" id="{6B5B8EDA-8ED5-44CD-A245-448A1C242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111" y="3748422"/>
            <a:ext cx="673453" cy="67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90690901-ED03-4B36-986E-1EE48F65B91B}"/>
              </a:ext>
            </a:extLst>
          </p:cNvPr>
          <p:cNvSpPr/>
          <p:nvPr/>
        </p:nvSpPr>
        <p:spPr>
          <a:xfrm>
            <a:off x="6205184" y="3960730"/>
            <a:ext cx="448678" cy="229134"/>
          </a:xfrm>
          <a:prstGeom prst="rightArrow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5" name="Picture 2" descr="Image result for step count icon">
            <a:extLst>
              <a:ext uri="{FF2B5EF4-FFF2-40B4-BE49-F238E27FC236}">
                <a16:creationId xmlns:a16="http://schemas.microsoft.com/office/drawing/2014/main" id="{A9895336-67BA-4950-9F05-A84267AB9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069" y="-31776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61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11D889-06B9-436C-B040-7D6FE6E53B70}"/>
              </a:ext>
            </a:extLst>
          </p:cNvPr>
          <p:cNvSpPr txBox="1">
            <a:spLocks/>
          </p:cNvSpPr>
          <p:nvPr/>
        </p:nvSpPr>
        <p:spPr>
          <a:xfrm>
            <a:off x="-6168" y="4428196"/>
            <a:ext cx="12198168" cy="17268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Do we need to design yet another counter??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</a:b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ucida Bright" panose="020406020505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598F70-59BF-455D-A43D-4776720B4CBF}"/>
              </a:ext>
            </a:extLst>
          </p:cNvPr>
          <p:cNvGrpSpPr/>
          <p:nvPr/>
        </p:nvGrpSpPr>
        <p:grpSpPr>
          <a:xfrm>
            <a:off x="3408317" y="174050"/>
            <a:ext cx="6957522" cy="3767434"/>
            <a:chOff x="4439024" y="1070517"/>
            <a:chExt cx="6957522" cy="3767434"/>
          </a:xfrm>
        </p:grpSpPr>
        <p:pic>
          <p:nvPicPr>
            <p:cNvPr id="2056" name="Picture 8" descr="Image result for step counter">
              <a:extLst>
                <a:ext uri="{FF2B5EF4-FFF2-40B4-BE49-F238E27FC236}">
                  <a16:creationId xmlns:a16="http://schemas.microsoft.com/office/drawing/2014/main" id="{D8F109B8-1E6E-4CAF-8B34-4C2920F981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6704" y="2205115"/>
              <a:ext cx="1305783" cy="1305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Image result for step counter">
              <a:extLst>
                <a:ext uri="{FF2B5EF4-FFF2-40B4-BE49-F238E27FC236}">
                  <a16:creationId xmlns:a16="http://schemas.microsoft.com/office/drawing/2014/main" id="{BAD18723-BDB4-4329-8C8B-F4B80C7F0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4109" y="2181547"/>
              <a:ext cx="1408951" cy="1408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Image result for step count app">
              <a:extLst>
                <a:ext uri="{FF2B5EF4-FFF2-40B4-BE49-F238E27FC236}">
                  <a16:creationId xmlns:a16="http://schemas.microsoft.com/office/drawing/2014/main" id="{1FE35152-9794-4A36-8BBF-A2CDEE8015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883"/>
            <a:stretch/>
          </p:blipFill>
          <p:spPr bwMode="auto">
            <a:xfrm>
              <a:off x="8570676" y="2137866"/>
              <a:ext cx="696336" cy="1408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Image result for step counter">
              <a:extLst>
                <a:ext uri="{FF2B5EF4-FFF2-40B4-BE49-F238E27FC236}">
                  <a16:creationId xmlns:a16="http://schemas.microsoft.com/office/drawing/2014/main" id="{44B82246-E26C-4766-B00B-DAE5E235D4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0957" y="1928432"/>
              <a:ext cx="989993" cy="989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BC950986-9B02-49EF-8DF7-369459ECA023}"/>
                </a:ext>
              </a:extLst>
            </p:cNvPr>
            <p:cNvSpPr/>
            <p:nvPr/>
          </p:nvSpPr>
          <p:spPr>
            <a:xfrm>
              <a:off x="4439024" y="1070517"/>
              <a:ext cx="6957522" cy="3767434"/>
            </a:xfrm>
            <a:prstGeom prst="cloudCallou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2" descr="Image result for step count icon">
            <a:extLst>
              <a:ext uri="{FF2B5EF4-FFF2-40B4-BE49-F238E27FC236}">
                <a16:creationId xmlns:a16="http://schemas.microsoft.com/office/drawing/2014/main" id="{FB7B606D-26A2-4789-AA19-697833CB2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069" y="-31776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4242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BF5E631-C057-4AD6-969C-99BB9BB22ACB}"/>
              </a:ext>
            </a:extLst>
          </p:cNvPr>
          <p:cNvSpPr txBox="1">
            <a:spLocks/>
          </p:cNvSpPr>
          <p:nvPr/>
        </p:nvSpPr>
        <p:spPr>
          <a:xfrm>
            <a:off x="363364" y="5677253"/>
            <a:ext cx="11828636" cy="17268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Lucida Bright" panose="02040602050505020304" pitchFamily="18" charset="0"/>
              </a:rPr>
              <a:t>Can we do something promising with Earbud?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Lucida Bright" panose="020406020505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6AA9DC-EBEA-4696-B7D0-8DBA880D3680}"/>
              </a:ext>
            </a:extLst>
          </p:cNvPr>
          <p:cNvGrpSpPr/>
          <p:nvPr/>
        </p:nvGrpSpPr>
        <p:grpSpPr>
          <a:xfrm>
            <a:off x="-550695" y="3429000"/>
            <a:ext cx="2914067" cy="2637242"/>
            <a:chOff x="-1071199" y="527989"/>
            <a:chExt cx="5398734" cy="5398734"/>
          </a:xfrm>
        </p:grpSpPr>
        <p:pic>
          <p:nvPicPr>
            <p:cNvPr id="8" name="Picture 2" descr="Related image">
              <a:extLst>
                <a:ext uri="{FF2B5EF4-FFF2-40B4-BE49-F238E27FC236}">
                  <a16:creationId xmlns:a16="http://schemas.microsoft.com/office/drawing/2014/main" id="{69847A33-8A78-4E20-8DAA-97257C808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1199" y="527989"/>
              <a:ext cx="5398734" cy="5398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3E2D826-66C6-4C80-A5FF-4F13464DD810}"/>
                </a:ext>
              </a:extLst>
            </p:cNvPr>
            <p:cNvGrpSpPr/>
            <p:nvPr/>
          </p:nvGrpSpPr>
          <p:grpSpPr>
            <a:xfrm>
              <a:off x="292044" y="2696513"/>
              <a:ext cx="3124996" cy="3030400"/>
              <a:chOff x="3840462" y="2998062"/>
              <a:chExt cx="3124996" cy="3030400"/>
            </a:xfrm>
          </p:grpSpPr>
          <p:pic>
            <p:nvPicPr>
              <p:cNvPr id="10" name="Picture 8" descr="Image result for step counter">
                <a:extLst>
                  <a:ext uri="{FF2B5EF4-FFF2-40B4-BE49-F238E27FC236}">
                    <a16:creationId xmlns:a16="http://schemas.microsoft.com/office/drawing/2014/main" id="{3682576B-B91E-40D9-B241-C44C38EF19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33722" y="3298526"/>
                <a:ext cx="460755" cy="4607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 descr="Image result for step counter">
                <a:extLst>
                  <a:ext uri="{FF2B5EF4-FFF2-40B4-BE49-F238E27FC236}">
                    <a16:creationId xmlns:a16="http://schemas.microsoft.com/office/drawing/2014/main" id="{D45D7064-EFE4-4376-9DC8-221D91EBB0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2090" y="3222219"/>
                <a:ext cx="613368" cy="6133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6" descr="Image result for step count app">
                <a:extLst>
                  <a:ext uri="{FF2B5EF4-FFF2-40B4-BE49-F238E27FC236}">
                    <a16:creationId xmlns:a16="http://schemas.microsoft.com/office/drawing/2014/main" id="{15676F08-767D-4739-86EF-AE29434D66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883"/>
              <a:stretch/>
            </p:blipFill>
            <p:spPr bwMode="auto">
              <a:xfrm rot="19107054">
                <a:off x="3840462" y="2998062"/>
                <a:ext cx="524709" cy="10616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0" descr="Image result for step counter">
                <a:extLst>
                  <a:ext uri="{FF2B5EF4-FFF2-40B4-BE49-F238E27FC236}">
                    <a16:creationId xmlns:a16="http://schemas.microsoft.com/office/drawing/2014/main" id="{7DE7F55F-BF05-4EC0-B98F-020DFE8916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7709" y="5492989"/>
                <a:ext cx="535473" cy="535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" name="Picture 2" descr="Image result for ESENSE EARBUD">
              <a:extLst>
                <a:ext uri="{FF2B5EF4-FFF2-40B4-BE49-F238E27FC236}">
                  <a16:creationId xmlns:a16="http://schemas.microsoft.com/office/drawing/2014/main" id="{C688377B-8EB2-42E4-8196-9E81EA3B4F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4" t="6251" r="35778" b="54792"/>
            <a:stretch/>
          </p:blipFill>
          <p:spPr bwMode="auto">
            <a:xfrm>
              <a:off x="922876" y="1050311"/>
              <a:ext cx="359906" cy="425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85E57D-77AA-4A09-A0DC-57556BBA7D0C}"/>
              </a:ext>
            </a:extLst>
          </p:cNvPr>
          <p:cNvCxnSpPr>
            <a:cxnSpLocks/>
          </p:cNvCxnSpPr>
          <p:nvPr/>
        </p:nvCxnSpPr>
        <p:spPr>
          <a:xfrm flipV="1">
            <a:off x="1068783" y="3597335"/>
            <a:ext cx="4541574" cy="12793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0CED58-5F33-46D2-BA50-F42154DD5CCC}"/>
              </a:ext>
            </a:extLst>
          </p:cNvPr>
          <p:cNvCxnSpPr>
            <a:cxnSpLocks/>
          </p:cNvCxnSpPr>
          <p:nvPr/>
        </p:nvCxnSpPr>
        <p:spPr>
          <a:xfrm flipV="1">
            <a:off x="1068783" y="1103981"/>
            <a:ext cx="4444913" cy="2530631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0B39600-E705-4ED0-97E8-53F9E3F22341}"/>
              </a:ext>
            </a:extLst>
          </p:cNvPr>
          <p:cNvGrpSpPr/>
          <p:nvPr/>
        </p:nvGrpSpPr>
        <p:grpSpPr>
          <a:xfrm>
            <a:off x="4441783" y="896156"/>
            <a:ext cx="2689454" cy="2829109"/>
            <a:chOff x="4441783" y="896156"/>
            <a:chExt cx="2689454" cy="28291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4B21020-1B6A-47BD-9023-B09571AFCE6B}"/>
                </a:ext>
              </a:extLst>
            </p:cNvPr>
            <p:cNvGrpSpPr/>
            <p:nvPr/>
          </p:nvGrpSpPr>
          <p:grpSpPr>
            <a:xfrm>
              <a:off x="4441783" y="896156"/>
              <a:ext cx="2689454" cy="2829109"/>
              <a:chOff x="4866368" y="2681978"/>
              <a:chExt cx="1923661" cy="1923661"/>
            </a:xfrm>
          </p:grpSpPr>
          <p:pic>
            <p:nvPicPr>
              <p:cNvPr id="13" name="Picture 2" descr="Image result for ESENSE EARBUD">
                <a:extLst>
                  <a:ext uri="{FF2B5EF4-FFF2-40B4-BE49-F238E27FC236}">
                    <a16:creationId xmlns:a16="http://schemas.microsoft.com/office/drawing/2014/main" id="{14491951-EBD6-4F04-BDFC-FBDDDB1E46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594" t="6251" r="35778" b="54792"/>
              <a:stretch/>
            </p:blipFill>
            <p:spPr bwMode="auto">
              <a:xfrm>
                <a:off x="4866368" y="3464709"/>
                <a:ext cx="835835" cy="9403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0" descr="Image result for ear icon">
                <a:extLst>
                  <a:ext uri="{FF2B5EF4-FFF2-40B4-BE49-F238E27FC236}">
                    <a16:creationId xmlns:a16="http://schemas.microsoft.com/office/drawing/2014/main" id="{EC0DEEB8-9C93-4B95-A30A-825E1E870D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6368" y="2681978"/>
                <a:ext cx="1923661" cy="19236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 descr="Image result for imu icon transparent">
                <a:extLst>
                  <a:ext uri="{FF2B5EF4-FFF2-40B4-BE49-F238E27FC236}">
                    <a16:creationId xmlns:a16="http://schemas.microsoft.com/office/drawing/2014/main" id="{DA24328D-DD74-42B3-8199-34244C8C4E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416005">
                <a:off x="6434885" y="2783247"/>
                <a:ext cx="339976" cy="339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6" name="Picture 14" descr="Image result for 3 axis  icon">
              <a:extLst>
                <a:ext uri="{FF2B5EF4-FFF2-40B4-BE49-F238E27FC236}">
                  <a16:creationId xmlns:a16="http://schemas.microsoft.com/office/drawing/2014/main" id="{7335BE1B-9C54-421A-935A-8ED989396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5731" y="2034541"/>
              <a:ext cx="435506" cy="435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2" descr="Image result for BLE icon">
              <a:extLst>
                <a:ext uri="{FF2B5EF4-FFF2-40B4-BE49-F238E27FC236}">
                  <a16:creationId xmlns:a16="http://schemas.microsoft.com/office/drawing/2014/main" id="{95F83195-BED0-474B-BEA7-BF068F30DC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5425" y="2960485"/>
              <a:ext cx="233893" cy="375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73716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4EFD368-AF27-4C76-AC78-23D12849E559}"/>
              </a:ext>
            </a:extLst>
          </p:cNvPr>
          <p:cNvSpPr/>
          <p:nvPr/>
        </p:nvSpPr>
        <p:spPr>
          <a:xfrm>
            <a:off x="476632" y="299277"/>
            <a:ext cx="82654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What’s the key</a:t>
            </a:r>
            <a:r>
              <a:rPr lang="en-US" sz="4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 opportunity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?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11D889-06B9-436C-B040-7D6FE6E53B70}"/>
              </a:ext>
            </a:extLst>
          </p:cNvPr>
          <p:cNvSpPr txBox="1">
            <a:spLocks/>
          </p:cNvSpPr>
          <p:nvPr/>
        </p:nvSpPr>
        <p:spPr>
          <a:xfrm>
            <a:off x="5603" y="4757975"/>
            <a:ext cx="11865346" cy="17268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884A9C-E4D7-405C-8D3A-1BDED0B9751F}"/>
              </a:ext>
            </a:extLst>
          </p:cNvPr>
          <p:cNvGrpSpPr/>
          <p:nvPr/>
        </p:nvGrpSpPr>
        <p:grpSpPr>
          <a:xfrm>
            <a:off x="11204811" y="0"/>
            <a:ext cx="1102795" cy="1160060"/>
            <a:chOff x="4866368" y="2681978"/>
            <a:chExt cx="1923661" cy="1923661"/>
          </a:xfrm>
        </p:grpSpPr>
        <p:pic>
          <p:nvPicPr>
            <p:cNvPr id="19" name="Picture 2" descr="Image result for ESENSE EARBUD">
              <a:extLst>
                <a:ext uri="{FF2B5EF4-FFF2-40B4-BE49-F238E27FC236}">
                  <a16:creationId xmlns:a16="http://schemas.microsoft.com/office/drawing/2014/main" id="{75A111B5-7A65-4A37-8BA8-C17EC77EA9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4" t="6251" r="35778" b="54792"/>
            <a:stretch/>
          </p:blipFill>
          <p:spPr bwMode="auto">
            <a:xfrm>
              <a:off x="4866368" y="3464709"/>
              <a:ext cx="835835" cy="940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Image result for ear icon">
              <a:extLst>
                <a:ext uri="{FF2B5EF4-FFF2-40B4-BE49-F238E27FC236}">
                  <a16:creationId xmlns:a16="http://schemas.microsoft.com/office/drawing/2014/main" id="{B4767707-03E9-40AD-9CB1-C710044DCD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368" y="2681978"/>
              <a:ext cx="1923661" cy="1923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 descr="Image result for imu icon transparent">
              <a:extLst>
                <a:ext uri="{FF2B5EF4-FFF2-40B4-BE49-F238E27FC236}">
                  <a16:creationId xmlns:a16="http://schemas.microsoft.com/office/drawing/2014/main" id="{521D3312-3CAA-4588-8249-E6FECEC681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6005">
              <a:off x="4931536" y="3195354"/>
              <a:ext cx="467291" cy="467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itle 3">
            <a:extLst>
              <a:ext uri="{FF2B5EF4-FFF2-40B4-BE49-F238E27FC236}">
                <a16:creationId xmlns:a16="http://schemas.microsoft.com/office/drawing/2014/main" id="{FA8B1BAE-6004-4157-A071-7FCDD748E31F}"/>
              </a:ext>
            </a:extLst>
          </p:cNvPr>
          <p:cNvSpPr txBox="1">
            <a:spLocks/>
          </p:cNvSpPr>
          <p:nvPr/>
        </p:nvSpPr>
        <p:spPr>
          <a:xfrm>
            <a:off x="893712" y="472024"/>
            <a:ext cx="10089127" cy="17630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Unique </a:t>
            </a:r>
            <a:r>
              <a:rPr lang="en-US" sz="2000" cap="none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location</a:t>
            </a:r>
            <a:r>
              <a:rPr lang="en-US" sz="20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 and </a:t>
            </a:r>
            <a:r>
              <a:rPr lang="en-US" sz="2000" cap="none" dirty="0">
                <a:solidFill>
                  <a:schemeClr val="accent1">
                    <a:lumMod val="50000"/>
                  </a:schemeClr>
                </a:solidFill>
                <a:latin typeface="Lucida Bright" panose="02040602050505020304" pitchFamily="18" charset="0"/>
              </a:rPr>
              <a:t>associated kinematics </a:t>
            </a:r>
            <a:r>
              <a:rPr lang="en-US" sz="20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in and around ear</a:t>
            </a:r>
          </a:p>
          <a:p>
            <a:pPr marL="342900" lvl="0" indent="-3429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IMU near ear should be more stable, less noisy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2A7F847-B1FD-4AD2-97F6-04876229D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7676" y="3983214"/>
            <a:ext cx="6224360" cy="2770522"/>
          </a:xfrm>
          <a:prstGeom prst="rect">
            <a:avLst/>
          </a:prstGeom>
        </p:spPr>
      </p:pic>
      <p:pic>
        <p:nvPicPr>
          <p:cNvPr id="24" name="Picture 14" descr="Image result for 3 axis  icon">
            <a:extLst>
              <a:ext uri="{FF2B5EF4-FFF2-40B4-BE49-F238E27FC236}">
                <a16:creationId xmlns:a16="http://schemas.microsoft.com/office/drawing/2014/main" id="{439E58C0-6109-4D8A-BE5D-4AC078BF2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42" y="3938112"/>
            <a:ext cx="598064" cy="5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Image result for imu icon">
            <a:extLst>
              <a:ext uri="{FF2B5EF4-FFF2-40B4-BE49-F238E27FC236}">
                <a16:creationId xmlns:a16="http://schemas.microsoft.com/office/drawing/2014/main" id="{9D232A17-843E-45BB-B4EF-8998AE5CE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7499">
            <a:off x="2923915" y="3403950"/>
            <a:ext cx="711516" cy="71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9756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4EFD368-AF27-4C76-AC78-23D12849E559}"/>
              </a:ext>
            </a:extLst>
          </p:cNvPr>
          <p:cNvSpPr/>
          <p:nvPr/>
        </p:nvSpPr>
        <p:spPr>
          <a:xfrm>
            <a:off x="476632" y="299277"/>
            <a:ext cx="82654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What’s the key</a:t>
            </a:r>
            <a:r>
              <a:rPr lang="en-US" sz="4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 opportunity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?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11D889-06B9-436C-B040-7D6FE6E53B70}"/>
              </a:ext>
            </a:extLst>
          </p:cNvPr>
          <p:cNvSpPr txBox="1">
            <a:spLocks/>
          </p:cNvSpPr>
          <p:nvPr/>
        </p:nvSpPr>
        <p:spPr>
          <a:xfrm>
            <a:off x="5603" y="4757975"/>
            <a:ext cx="11865346" cy="17268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884A9C-E4D7-405C-8D3A-1BDED0B9751F}"/>
              </a:ext>
            </a:extLst>
          </p:cNvPr>
          <p:cNvGrpSpPr/>
          <p:nvPr/>
        </p:nvGrpSpPr>
        <p:grpSpPr>
          <a:xfrm>
            <a:off x="11204811" y="0"/>
            <a:ext cx="1102795" cy="1160060"/>
            <a:chOff x="4866368" y="2681978"/>
            <a:chExt cx="1923661" cy="1923661"/>
          </a:xfrm>
        </p:grpSpPr>
        <p:pic>
          <p:nvPicPr>
            <p:cNvPr id="19" name="Picture 2" descr="Image result for ESENSE EARBUD">
              <a:extLst>
                <a:ext uri="{FF2B5EF4-FFF2-40B4-BE49-F238E27FC236}">
                  <a16:creationId xmlns:a16="http://schemas.microsoft.com/office/drawing/2014/main" id="{75A111B5-7A65-4A37-8BA8-C17EC77EA9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4" t="6251" r="35778" b="54792"/>
            <a:stretch/>
          </p:blipFill>
          <p:spPr bwMode="auto">
            <a:xfrm>
              <a:off x="4866368" y="3464709"/>
              <a:ext cx="835835" cy="940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Image result for ear icon">
              <a:extLst>
                <a:ext uri="{FF2B5EF4-FFF2-40B4-BE49-F238E27FC236}">
                  <a16:creationId xmlns:a16="http://schemas.microsoft.com/office/drawing/2014/main" id="{B4767707-03E9-40AD-9CB1-C710044DCD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368" y="2681978"/>
              <a:ext cx="1923661" cy="1923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 descr="Image result for imu icon transparent">
              <a:extLst>
                <a:ext uri="{FF2B5EF4-FFF2-40B4-BE49-F238E27FC236}">
                  <a16:creationId xmlns:a16="http://schemas.microsoft.com/office/drawing/2014/main" id="{521D3312-3CAA-4588-8249-E6FECEC681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6005">
              <a:off x="4931536" y="3195354"/>
              <a:ext cx="467291" cy="467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itle 3">
            <a:extLst>
              <a:ext uri="{FF2B5EF4-FFF2-40B4-BE49-F238E27FC236}">
                <a16:creationId xmlns:a16="http://schemas.microsoft.com/office/drawing/2014/main" id="{FA8B1BAE-6004-4157-A071-7FCDD748E31F}"/>
              </a:ext>
            </a:extLst>
          </p:cNvPr>
          <p:cNvSpPr txBox="1">
            <a:spLocks/>
          </p:cNvSpPr>
          <p:nvPr/>
        </p:nvSpPr>
        <p:spPr>
          <a:xfrm>
            <a:off x="893712" y="487337"/>
            <a:ext cx="10089127" cy="17630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Head follows a near sinusoidal pattern during walk</a:t>
            </a:r>
          </a:p>
          <a:p>
            <a:pPr marL="342900" lvl="0" indent="-3429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Human torso/body acts as a</a:t>
            </a:r>
            <a:r>
              <a:rPr lang="en-US" sz="200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 natural-filter </a:t>
            </a:r>
            <a:r>
              <a:rPr lang="en-US" sz="20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for lower body movements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18F1C2-8FB6-4FF2-AAB9-CC3094F89106}"/>
              </a:ext>
            </a:extLst>
          </p:cNvPr>
          <p:cNvCxnSpPr>
            <a:cxnSpLocks/>
          </p:cNvCxnSpPr>
          <p:nvPr/>
        </p:nvCxnSpPr>
        <p:spPr>
          <a:xfrm>
            <a:off x="739015" y="5328585"/>
            <a:ext cx="4947782" cy="1193199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067BD9D-F9E5-4C8D-A251-59E5B8141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08" y="5020403"/>
            <a:ext cx="3676809" cy="1636583"/>
          </a:xfrm>
          <a:prstGeom prst="rect">
            <a:avLst/>
          </a:prstGeom>
        </p:spPr>
      </p:pic>
      <p:pic>
        <p:nvPicPr>
          <p:cNvPr id="14" name="Picture 14" descr="Image result for 3 axis  icon">
            <a:extLst>
              <a:ext uri="{FF2B5EF4-FFF2-40B4-BE49-F238E27FC236}">
                <a16:creationId xmlns:a16="http://schemas.microsoft.com/office/drawing/2014/main" id="{2E426C8E-19CD-43B8-83C0-72DA33FDA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4" y="4975301"/>
            <a:ext cx="353284" cy="35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imu icon">
            <a:extLst>
              <a:ext uri="{FF2B5EF4-FFF2-40B4-BE49-F238E27FC236}">
                <a16:creationId xmlns:a16="http://schemas.microsoft.com/office/drawing/2014/main" id="{71E72EB5-5D41-4C04-B494-8CBA4D899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7499">
            <a:off x="471512" y="4567756"/>
            <a:ext cx="420302" cy="42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8122D0-9A0D-4D90-A404-516605203B11}"/>
              </a:ext>
            </a:extLst>
          </p:cNvPr>
          <p:cNvCxnSpPr>
            <a:cxnSpLocks/>
          </p:cNvCxnSpPr>
          <p:nvPr/>
        </p:nvCxnSpPr>
        <p:spPr>
          <a:xfrm flipV="1">
            <a:off x="739015" y="2848754"/>
            <a:ext cx="5356985" cy="2270189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9994906-9317-4B48-B6F3-B13DA424DA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854" y="2650966"/>
            <a:ext cx="4569522" cy="38708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F2C420-E19D-4C27-90BC-E1EE43966F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324" y="2319043"/>
            <a:ext cx="5118405" cy="4317517"/>
          </a:xfrm>
          <a:prstGeom prst="rect">
            <a:avLst/>
          </a:prstGeom>
        </p:spPr>
      </p:pic>
      <p:pic>
        <p:nvPicPr>
          <p:cNvPr id="14338" name="Picture 2" descr="Image result for low pass filter icon">
            <a:extLst>
              <a:ext uri="{FF2B5EF4-FFF2-40B4-BE49-F238E27FC236}">
                <a16:creationId xmlns:a16="http://schemas.microsoft.com/office/drawing/2014/main" id="{3454DE3B-A4BA-40B8-95F9-FB593473E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542" y="4019614"/>
            <a:ext cx="2018030" cy="121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80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4EFD368-AF27-4C76-AC78-23D12849E559}"/>
              </a:ext>
            </a:extLst>
          </p:cNvPr>
          <p:cNvSpPr/>
          <p:nvPr/>
        </p:nvSpPr>
        <p:spPr>
          <a:xfrm>
            <a:off x="3177744" y="2574297"/>
            <a:ext cx="61975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STEAR: 1. Step Count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11D889-06B9-436C-B040-7D6FE6E53B70}"/>
              </a:ext>
            </a:extLst>
          </p:cNvPr>
          <p:cNvSpPr txBox="1">
            <a:spLocks/>
          </p:cNvSpPr>
          <p:nvPr/>
        </p:nvSpPr>
        <p:spPr>
          <a:xfrm>
            <a:off x="5603" y="4757975"/>
            <a:ext cx="11865346" cy="17268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2C6A1C8D-D63F-4201-92E4-FE9DDACEB412}"/>
              </a:ext>
            </a:extLst>
          </p:cNvPr>
          <p:cNvSpPr txBox="1">
            <a:spLocks/>
          </p:cNvSpPr>
          <p:nvPr/>
        </p:nvSpPr>
        <p:spPr>
          <a:xfrm>
            <a:off x="1965576" y="3237927"/>
            <a:ext cx="9462291" cy="12072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Meet needs of applications requiring </a:t>
            </a:r>
            <a:r>
              <a:rPr lang="en-US" sz="240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precise step </a:t>
            </a:r>
            <a:r>
              <a:rPr lang="en-US" sz="24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counting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Accommodate different </a:t>
            </a:r>
            <a:r>
              <a:rPr lang="en-US" sz="2400" cap="none" dirty="0">
                <a:solidFill>
                  <a:srgbClr val="000000"/>
                </a:solidFill>
                <a:latin typeface="Lucida Bright" panose="02040602050505020304" pitchFamily="18" charset="0"/>
              </a:rPr>
              <a:t>modes of steps/walking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92A8F7-AB4F-44A8-9F14-A5AF4386473D}"/>
              </a:ext>
            </a:extLst>
          </p:cNvPr>
          <p:cNvSpPr/>
          <p:nvPr/>
        </p:nvSpPr>
        <p:spPr>
          <a:xfrm>
            <a:off x="924906" y="3670752"/>
            <a:ext cx="1040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Goals</a:t>
            </a:r>
            <a:endParaRPr lang="en-IN" sz="2400" dirty="0"/>
          </a:p>
        </p:txBody>
      </p:sp>
      <p:pic>
        <p:nvPicPr>
          <p:cNvPr id="11" name="Picture 2" descr="Image result for step count icon">
            <a:extLst>
              <a:ext uri="{FF2B5EF4-FFF2-40B4-BE49-F238E27FC236}">
                <a16:creationId xmlns:a16="http://schemas.microsoft.com/office/drawing/2014/main" id="{B81711CB-7240-42C3-A077-D19D6268A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119" y="523727"/>
            <a:ext cx="2614313" cy="26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623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Image result for walking gif">
            <a:extLst>
              <a:ext uri="{FF2B5EF4-FFF2-40B4-BE49-F238E27FC236}">
                <a16:creationId xmlns:a16="http://schemas.microsoft.com/office/drawing/2014/main" id="{ED2C1700-C00C-4031-87BB-A089DEBA2C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9846" y="3190868"/>
            <a:ext cx="47625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4EFD368-AF27-4C76-AC78-23D12849E559}"/>
              </a:ext>
            </a:extLst>
          </p:cNvPr>
          <p:cNvSpPr/>
          <p:nvPr/>
        </p:nvSpPr>
        <p:spPr>
          <a:xfrm>
            <a:off x="741226" y="325788"/>
            <a:ext cx="79223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7E6E6">
                    <a:lumMod val="10000"/>
                  </a:srgbClr>
                </a:solidFill>
                <a:latin typeface="Lucida Bright" panose="02040602050505020304" pitchFamily="18" charset="0"/>
              </a:rPr>
              <a:t>Step Counter Today: How? 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15F652-CAE6-D744-AAB2-D817B71F06BF}"/>
              </a:ext>
            </a:extLst>
          </p:cNvPr>
          <p:cNvSpPr txBox="1"/>
          <p:nvPr/>
        </p:nvSpPr>
        <p:spPr>
          <a:xfrm>
            <a:off x="888274" y="1344712"/>
            <a:ext cx="9014006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Lucida Bright" panose="02040602050505020304" pitchFamily="18" charset="0"/>
              </a:rPr>
              <a:t>Walking motion sensed by IMU (mainly accelerometer)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Lucida Bright" panose="02040602050505020304" pitchFamily="18" charset="0"/>
              </a:rPr>
              <a:t>Walking causes up/down bounce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Lucida Bright" panose="02040602050505020304" pitchFamily="18" charset="0"/>
              </a:rPr>
              <a:t>Bounce causes sinusoidal motion in IMU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92CE11-06B9-B248-B595-6F6154907776}"/>
              </a:ext>
            </a:extLst>
          </p:cNvPr>
          <p:cNvGrpSpPr/>
          <p:nvPr/>
        </p:nvGrpSpPr>
        <p:grpSpPr>
          <a:xfrm>
            <a:off x="4078917" y="2774005"/>
            <a:ext cx="7804535" cy="3916775"/>
            <a:chOff x="1688414" y="2833605"/>
            <a:chExt cx="7804535" cy="3916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EE47AC-0BAD-144E-9A18-F745AAC3E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2699" y="2833605"/>
              <a:ext cx="7350250" cy="349746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CDD60D-3328-3F4B-B42A-1D121C38A578}"/>
                </a:ext>
              </a:extLst>
            </p:cNvPr>
            <p:cNvSpPr/>
            <p:nvPr/>
          </p:nvSpPr>
          <p:spPr>
            <a:xfrm>
              <a:off x="4101737" y="6288715"/>
              <a:ext cx="34306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/>
              <a:r>
                <a:rPr lang="en-IN" sz="2400" dirty="0">
                  <a:latin typeface="Lucida Bright" panose="02040602050505020304" pitchFamily="18" charset="0"/>
                </a:rPr>
                <a:t>Time (samples)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A3FC5F5-5A21-BE48-979A-00DC7A0CAF2D}"/>
                </a:ext>
              </a:extLst>
            </p:cNvPr>
            <p:cNvSpPr/>
            <p:nvPr/>
          </p:nvSpPr>
          <p:spPr>
            <a:xfrm rot="16200000">
              <a:off x="607286" y="4365255"/>
              <a:ext cx="262392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/>
              <a:r>
                <a:rPr lang="en-IN" sz="2400" dirty="0">
                  <a:latin typeface="Lucida Bright" panose="02040602050505020304" pitchFamily="18" charset="0"/>
                </a:rPr>
                <a:t>Acceleration</a:t>
              </a:r>
            </a:p>
          </p:txBody>
        </p:sp>
      </p:grpSp>
      <p:sp>
        <p:nvSpPr>
          <p:cNvPr id="3" name="Right Arrow 2">
            <a:extLst>
              <a:ext uri="{FF2B5EF4-FFF2-40B4-BE49-F238E27FC236}">
                <a16:creationId xmlns:a16="http://schemas.microsoft.com/office/drawing/2014/main" id="{3989D61A-C2FC-FF47-9550-018FCBDED5D9}"/>
              </a:ext>
            </a:extLst>
          </p:cNvPr>
          <p:cNvSpPr/>
          <p:nvPr/>
        </p:nvSpPr>
        <p:spPr>
          <a:xfrm>
            <a:off x="2557132" y="3074610"/>
            <a:ext cx="1136469" cy="55203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EBF51C-67BC-9747-93BF-D623C7311A66}"/>
              </a:ext>
            </a:extLst>
          </p:cNvPr>
          <p:cNvSpPr txBox="1"/>
          <p:nvPr/>
        </p:nvSpPr>
        <p:spPr>
          <a:xfrm>
            <a:off x="6779622" y="2612945"/>
            <a:ext cx="3964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Lucida Bright" panose="02040602050505020304" pitchFamily="18" charset="0"/>
              </a:rPr>
              <a:t>IMU Accelerometer Data</a:t>
            </a:r>
          </a:p>
        </p:txBody>
      </p:sp>
    </p:spTree>
    <p:extLst>
      <p:ext uri="{BB962C8B-B14F-4D97-AF65-F5344CB8AC3E}">
        <p14:creationId xmlns:p14="http://schemas.microsoft.com/office/powerpoint/2010/main" val="1299329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walking gif">
            <a:extLst>
              <a:ext uri="{FF2B5EF4-FFF2-40B4-BE49-F238E27FC236}">
                <a16:creationId xmlns:a16="http://schemas.microsoft.com/office/drawing/2014/main" id="{2B75E6E2-2ABD-44A8-BFF6-097421CBD9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9846" y="3190868"/>
            <a:ext cx="47625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A92CE11-06B9-B248-B595-6F6154907776}"/>
              </a:ext>
            </a:extLst>
          </p:cNvPr>
          <p:cNvGrpSpPr/>
          <p:nvPr/>
        </p:nvGrpSpPr>
        <p:grpSpPr>
          <a:xfrm>
            <a:off x="4078917" y="2774005"/>
            <a:ext cx="7804535" cy="3916775"/>
            <a:chOff x="1688414" y="2833605"/>
            <a:chExt cx="7804535" cy="3916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EE47AC-0BAD-144E-9A18-F745AAC3E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2699" y="2833605"/>
              <a:ext cx="7350250" cy="349746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CDD60D-3328-3F4B-B42A-1D121C38A578}"/>
                </a:ext>
              </a:extLst>
            </p:cNvPr>
            <p:cNvSpPr/>
            <p:nvPr/>
          </p:nvSpPr>
          <p:spPr>
            <a:xfrm>
              <a:off x="4101737" y="6288715"/>
              <a:ext cx="34306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/>
              <a:r>
                <a:rPr lang="en-IN" sz="2400" dirty="0">
                  <a:latin typeface="Lucida Bright" panose="02040602050505020304" pitchFamily="18" charset="0"/>
                </a:rPr>
                <a:t>Time (samples)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A3FC5F5-5A21-BE48-979A-00DC7A0CAF2D}"/>
                </a:ext>
              </a:extLst>
            </p:cNvPr>
            <p:cNvSpPr/>
            <p:nvPr/>
          </p:nvSpPr>
          <p:spPr>
            <a:xfrm rot="16200000">
              <a:off x="607286" y="4365255"/>
              <a:ext cx="262392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/>
              <a:r>
                <a:rPr lang="en-IN" sz="2400" dirty="0">
                  <a:latin typeface="Lucida Bright" panose="02040602050505020304" pitchFamily="18" charset="0"/>
                </a:rPr>
                <a:t>Acceleration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C8E7783-0032-DD49-AEDF-AA381CB7C0A0}"/>
              </a:ext>
            </a:extLst>
          </p:cNvPr>
          <p:cNvSpPr/>
          <p:nvPr/>
        </p:nvSpPr>
        <p:spPr>
          <a:xfrm>
            <a:off x="-134983" y="155277"/>
            <a:ext cx="12461966" cy="7837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Lucida Bright" panose="02040602050505020304" pitchFamily="18" charset="0"/>
              </a:rPr>
              <a:t>So what is the problem today? 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778535E7-15B6-894F-8CA5-D3774FDA0637}"/>
              </a:ext>
            </a:extLst>
          </p:cNvPr>
          <p:cNvSpPr/>
          <p:nvPr/>
        </p:nvSpPr>
        <p:spPr>
          <a:xfrm>
            <a:off x="2557132" y="3074610"/>
            <a:ext cx="1136469" cy="55203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D055A3-2808-47B6-BE6A-0EE5FF5BBA6F}"/>
              </a:ext>
            </a:extLst>
          </p:cNvPr>
          <p:cNvSpPr txBox="1"/>
          <p:nvPr/>
        </p:nvSpPr>
        <p:spPr>
          <a:xfrm>
            <a:off x="6492240" y="2612945"/>
            <a:ext cx="3964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Lucida Bright" panose="02040602050505020304" pitchFamily="18" charset="0"/>
              </a:rPr>
              <a:t>IMU Accelerometer Data</a:t>
            </a:r>
          </a:p>
        </p:txBody>
      </p:sp>
    </p:spTree>
    <p:extLst>
      <p:ext uri="{BB962C8B-B14F-4D97-AF65-F5344CB8AC3E}">
        <p14:creationId xmlns:p14="http://schemas.microsoft.com/office/powerpoint/2010/main" val="3223118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8E7783-0032-DD49-AEDF-AA381CB7C0A0}"/>
              </a:ext>
            </a:extLst>
          </p:cNvPr>
          <p:cNvSpPr/>
          <p:nvPr/>
        </p:nvSpPr>
        <p:spPr>
          <a:xfrm>
            <a:off x="-134983" y="155277"/>
            <a:ext cx="12461966" cy="7837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Lucida Bright" panose="02040602050505020304" pitchFamily="18" charset="0"/>
              </a:rPr>
              <a:t>So what is the problem today?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BB2619-8D50-5D47-931C-067F02E79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583" y="1998617"/>
            <a:ext cx="6387868" cy="427625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26F17ED-C16E-B447-A172-86B59B934972}"/>
              </a:ext>
            </a:extLst>
          </p:cNvPr>
          <p:cNvSpPr/>
          <p:nvPr/>
        </p:nvSpPr>
        <p:spPr>
          <a:xfrm>
            <a:off x="7603520" y="5948366"/>
            <a:ext cx="343064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algn="ctr"/>
            <a:r>
              <a:rPr lang="en-IN" sz="2400" dirty="0">
                <a:latin typeface="Lucida Bright" panose="02040602050505020304" pitchFamily="18" charset="0"/>
              </a:rPr>
              <a:t>Time (samples)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051E49-4E95-3B46-BB41-4627E76329AF}"/>
              </a:ext>
            </a:extLst>
          </p:cNvPr>
          <p:cNvSpPr/>
          <p:nvPr/>
        </p:nvSpPr>
        <p:spPr>
          <a:xfrm rot="16200000">
            <a:off x="4553207" y="3633020"/>
            <a:ext cx="262392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algn="ctr"/>
            <a:r>
              <a:rPr lang="en-IN" sz="2400" dirty="0">
                <a:latin typeface="Lucida Bright" panose="02040602050505020304" pitchFamily="18" charset="0"/>
              </a:rPr>
              <a:t>Acceleration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6FBD6EB0-43DF-FF49-B3B9-BAE8CA836FCD}"/>
              </a:ext>
            </a:extLst>
          </p:cNvPr>
          <p:cNvSpPr/>
          <p:nvPr/>
        </p:nvSpPr>
        <p:spPr>
          <a:xfrm>
            <a:off x="4098549" y="3009296"/>
            <a:ext cx="1136469" cy="55203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E9878B-A199-A645-BF48-5FD1E6749DDB}"/>
              </a:ext>
            </a:extLst>
          </p:cNvPr>
          <p:cNvSpPr txBox="1"/>
          <p:nvPr/>
        </p:nvSpPr>
        <p:spPr>
          <a:xfrm>
            <a:off x="500173" y="1158967"/>
            <a:ext cx="11716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0"/>
              </a:rPr>
              <a:t>Phone/watch IMU senses the sum of </a:t>
            </a:r>
            <a:r>
              <a:rPr lang="en-US" sz="2400" b="1" dirty="0">
                <a:solidFill>
                  <a:srgbClr val="00B050"/>
                </a:solidFill>
                <a:latin typeface="Lucida Bright" panose="02040602050505020304" pitchFamily="18" charset="0"/>
              </a:rPr>
              <a:t>walking signal </a:t>
            </a:r>
            <a:r>
              <a:rPr lang="en-US" sz="2400" b="1" dirty="0">
                <a:latin typeface="Lucida Bright" panose="02040602050505020304" pitchFamily="18" charset="0"/>
              </a:rPr>
              <a:t>+ </a:t>
            </a:r>
            <a:r>
              <a:rPr lang="en-US" sz="2400" b="1" dirty="0">
                <a:solidFill>
                  <a:srgbClr val="FF0000"/>
                </a:solidFill>
                <a:latin typeface="Lucida Bright" panose="02040602050505020304" pitchFamily="18" charset="0"/>
              </a:rPr>
              <a:t>gesture interference</a:t>
            </a:r>
          </a:p>
        </p:txBody>
      </p:sp>
      <p:pic>
        <p:nvPicPr>
          <p:cNvPr id="12" name="Picture 4" descr="Image result for phone in pocket icon">
            <a:extLst>
              <a:ext uri="{FF2B5EF4-FFF2-40B4-BE49-F238E27FC236}">
                <a16:creationId xmlns:a16="http://schemas.microsoft.com/office/drawing/2014/main" id="{37839AC3-0880-4203-8915-DA63D885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40" y="3645445"/>
            <a:ext cx="1029653" cy="181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shaking phone">
            <a:extLst>
              <a:ext uri="{FF2B5EF4-FFF2-40B4-BE49-F238E27FC236}">
                <a16:creationId xmlns:a16="http://schemas.microsoft.com/office/drawing/2014/main" id="{6B3DBD48-39FD-4549-939F-9AC81CB2E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93" y="4735029"/>
            <a:ext cx="2534965" cy="124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result for playing with phone in hand">
            <a:extLst>
              <a:ext uri="{FF2B5EF4-FFF2-40B4-BE49-F238E27FC236}">
                <a16:creationId xmlns:a16="http://schemas.microsoft.com/office/drawing/2014/main" id="{BB0C6640-9F46-48AE-BA64-9AF6403AF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958" y="2690138"/>
            <a:ext cx="1482833" cy="86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546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8E7783-0032-DD49-AEDF-AA381CB7C0A0}"/>
              </a:ext>
            </a:extLst>
          </p:cNvPr>
          <p:cNvSpPr/>
          <p:nvPr/>
        </p:nvSpPr>
        <p:spPr>
          <a:xfrm>
            <a:off x="-134983" y="155277"/>
            <a:ext cx="12461966" cy="7837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Lucida Bright" panose="02040602050505020304" pitchFamily="18" charset="0"/>
              </a:rPr>
              <a:t>So what is the problem today?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E9878B-A199-A645-BF48-5FD1E6749DDB}"/>
              </a:ext>
            </a:extLst>
          </p:cNvPr>
          <p:cNvSpPr txBox="1"/>
          <p:nvPr/>
        </p:nvSpPr>
        <p:spPr>
          <a:xfrm>
            <a:off x="500173" y="1158967"/>
            <a:ext cx="1171666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0"/>
              </a:rPr>
              <a:t>Phone/watch IMU senses the sum of </a:t>
            </a:r>
            <a:r>
              <a:rPr lang="en-US" sz="2400" b="1" dirty="0">
                <a:solidFill>
                  <a:srgbClr val="00B050"/>
                </a:solidFill>
                <a:latin typeface="Lucida Bright" panose="02040602050505020304" pitchFamily="18" charset="0"/>
              </a:rPr>
              <a:t>walking signal </a:t>
            </a:r>
            <a:r>
              <a:rPr lang="en-US" sz="2400" b="1" dirty="0">
                <a:latin typeface="Lucida Bright" panose="02040602050505020304" pitchFamily="18" charset="0"/>
              </a:rPr>
              <a:t>+ </a:t>
            </a:r>
            <a:r>
              <a:rPr lang="en-US" sz="2400" b="1" dirty="0">
                <a:solidFill>
                  <a:srgbClr val="FF0000"/>
                </a:solidFill>
                <a:latin typeface="Lucida Bright" panose="02040602050505020304" pitchFamily="18" charset="0"/>
              </a:rPr>
              <a:t>gesture interference</a:t>
            </a:r>
          </a:p>
          <a:p>
            <a:r>
              <a:rPr lang="en-US" sz="3200" b="1" dirty="0">
                <a:latin typeface="Lucida Bright" panose="02040602050505020304" pitchFamily="18" charset="0"/>
              </a:rPr>
              <a:t>Problem is </a:t>
            </a:r>
            <a:r>
              <a:rPr lang="en-US" sz="5400" b="1" dirty="0">
                <a:latin typeface="Lucida Bright" panose="02040602050505020304" pitchFamily="18" charset="0"/>
              </a:rPr>
              <a:t>worse</a:t>
            </a:r>
            <a:r>
              <a:rPr lang="en-US" sz="3200" b="1" dirty="0">
                <a:latin typeface="Lucida Bright" panose="02040602050505020304" pitchFamily="18" charset="0"/>
              </a:rPr>
              <a:t> when user </a:t>
            </a:r>
            <a:r>
              <a:rPr lang="en-US" sz="5400" b="1" dirty="0">
                <a:latin typeface="Lucida Bright" panose="02040602050505020304" pitchFamily="18" charset="0"/>
              </a:rPr>
              <a:t>walks slow</a:t>
            </a:r>
            <a:endParaRPr lang="en-US" sz="3200" b="1" dirty="0">
              <a:latin typeface="Lucida Bright" panose="02040602050505020304" pitchFamily="18" charset="0"/>
            </a:endParaRPr>
          </a:p>
        </p:txBody>
      </p:sp>
      <p:pic>
        <p:nvPicPr>
          <p:cNvPr id="9" name="Picture 4" descr="Related image">
            <a:extLst>
              <a:ext uri="{FF2B5EF4-FFF2-40B4-BE49-F238E27FC236}">
                <a16:creationId xmlns:a16="http://schemas.microsoft.com/office/drawing/2014/main" id="{BEA604B3-45DD-8340-9C9E-744CEDD01A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73" y="2538575"/>
            <a:ext cx="1618705" cy="267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lated image">
            <a:extLst>
              <a:ext uri="{FF2B5EF4-FFF2-40B4-BE49-F238E27FC236}">
                <a16:creationId xmlns:a16="http://schemas.microsoft.com/office/drawing/2014/main" id="{16400EC9-4683-2C48-9E85-3D34151F35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39" y="2380064"/>
            <a:ext cx="2478654" cy="383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368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4228</TotalTime>
  <Words>1819</Words>
  <Application>Microsoft Office PowerPoint</Application>
  <PresentationFormat>Widescreen</PresentationFormat>
  <Paragraphs>439</Paragraphs>
  <Slides>58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Calibri</vt:lpstr>
      <vt:lpstr>Calibri Light</vt:lpstr>
      <vt:lpstr>Cambria Math</vt:lpstr>
      <vt:lpstr>Lucida Bright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Buffer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 prakash</dc:creator>
  <cp:lastModifiedBy>jay prakash</cp:lastModifiedBy>
  <cp:revision>348</cp:revision>
  <dcterms:created xsi:type="dcterms:W3CDTF">2019-08-29T18:18:01Z</dcterms:created>
  <dcterms:modified xsi:type="dcterms:W3CDTF">2019-09-09T17:15:49Z</dcterms:modified>
</cp:coreProperties>
</file>