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5" r:id="rId5"/>
    <p:sldId id="276" r:id="rId6"/>
    <p:sldId id="279" r:id="rId7"/>
    <p:sldId id="271" r:id="rId8"/>
    <p:sldId id="260" r:id="rId9"/>
    <p:sldId id="284" r:id="rId10"/>
    <p:sldId id="285" r:id="rId11"/>
    <p:sldId id="313" r:id="rId12"/>
    <p:sldId id="283" r:id="rId13"/>
    <p:sldId id="289" r:id="rId14"/>
    <p:sldId id="290" r:id="rId15"/>
    <p:sldId id="288" r:id="rId16"/>
    <p:sldId id="291" r:id="rId17"/>
    <p:sldId id="292" r:id="rId18"/>
    <p:sldId id="293" r:id="rId19"/>
    <p:sldId id="294" r:id="rId20"/>
    <p:sldId id="295" r:id="rId21"/>
    <p:sldId id="297" r:id="rId22"/>
    <p:sldId id="298" r:id="rId23"/>
    <p:sldId id="296" r:id="rId24"/>
    <p:sldId id="299" r:id="rId25"/>
    <p:sldId id="300" r:id="rId26"/>
    <p:sldId id="301" r:id="rId27"/>
    <p:sldId id="303" r:id="rId28"/>
    <p:sldId id="304" r:id="rId29"/>
    <p:sldId id="305" r:id="rId30"/>
    <p:sldId id="310" r:id="rId31"/>
    <p:sldId id="311" r:id="rId32"/>
    <p:sldId id="314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FFFF"/>
    <a:srgbClr val="66CC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74684" autoAdjust="0"/>
  </p:normalViewPr>
  <p:slideViewPr>
    <p:cSldViewPr snapToGrid="0">
      <p:cViewPr varScale="1">
        <p:scale>
          <a:sx n="87" d="100"/>
          <a:sy n="87" d="100"/>
        </p:scale>
        <p:origin x="232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A74DC-5307-4D9E-852D-72DA0597E8A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A063B-0117-4057-9E86-828FC6FD1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92252-B3EF-486F-9376-1B7B52583B8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5D31-29EA-4C5B-8422-5C0F7EDC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91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0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4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0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6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6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7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19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33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88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6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53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1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08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27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41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7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0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3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5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9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8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D820B-E612-4AD5-BAFF-C5D107461D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7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75D31-29EA-4C5B-8422-5C0F7EDC9C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2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4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9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8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5C9C-63E0-4C8A-A1BB-58B60C18FB9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DD1B-8813-46D7-95E8-31BB0155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6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6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0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68.png"/><Relationship Id="rId9" Type="http://schemas.openxmlformats.org/officeDocument/2006/relationships/image" Target="../media/image26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28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12" Type="http://schemas.openxmlformats.org/officeDocument/2006/relationships/image" Target="../media/image27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5" Type="http://schemas.openxmlformats.org/officeDocument/2006/relationships/image" Target="../media/image30.png"/><Relationship Id="rId10" Type="http://schemas.openxmlformats.org/officeDocument/2006/relationships/image" Target="../media/image77.pn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85.jpeg"/><Relationship Id="rId3" Type="http://schemas.openxmlformats.org/officeDocument/2006/relationships/image" Target="../media/image27.png"/><Relationship Id="rId21" Type="http://schemas.openxmlformats.org/officeDocument/2006/relationships/image" Target="../media/image48.png"/><Relationship Id="rId34" Type="http://schemas.openxmlformats.org/officeDocument/2006/relationships/image" Target="../media/image80.png"/><Relationship Id="rId7" Type="http://schemas.openxmlformats.org/officeDocument/2006/relationships/image" Target="../media/image31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79.png"/><Relationship Id="rId38" Type="http://schemas.openxmlformats.org/officeDocument/2006/relationships/image" Target="../media/image84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83.jpeg"/><Relationship Id="rId5" Type="http://schemas.openxmlformats.org/officeDocument/2006/relationships/image" Target="../media/image26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8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6.png"/><Relationship Id="rId3" Type="http://schemas.openxmlformats.org/officeDocument/2006/relationships/image" Target="../media/image86.jpeg"/><Relationship Id="rId7" Type="http://schemas.openxmlformats.org/officeDocument/2006/relationships/image" Target="../media/image78.png"/><Relationship Id="rId12" Type="http://schemas.openxmlformats.org/officeDocument/2006/relationships/image" Target="../media/image93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11" Type="http://schemas.openxmlformats.org/officeDocument/2006/relationships/image" Target="../media/image92.png"/><Relationship Id="rId5" Type="http://schemas.openxmlformats.org/officeDocument/2006/relationships/image" Target="../media/image88.jpeg"/><Relationship Id="rId15" Type="http://schemas.openxmlformats.org/officeDocument/2006/relationships/image" Target="../media/image27.png"/><Relationship Id="rId10" Type="http://schemas.openxmlformats.org/officeDocument/2006/relationships/image" Target="../media/image91.png"/><Relationship Id="rId4" Type="http://schemas.openxmlformats.org/officeDocument/2006/relationships/image" Target="../media/image87.jpeg"/><Relationship Id="rId9" Type="http://schemas.openxmlformats.org/officeDocument/2006/relationships/image" Target="../media/image90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6.jpeg"/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eg"/><Relationship Id="rId11" Type="http://schemas.openxmlformats.org/officeDocument/2006/relationships/image" Target="../media/image74.png"/><Relationship Id="rId5" Type="http://schemas.openxmlformats.org/officeDocument/2006/relationships/image" Target="../media/image97.jpeg"/><Relationship Id="rId10" Type="http://schemas.openxmlformats.org/officeDocument/2006/relationships/image" Target="../media/image101.png"/><Relationship Id="rId4" Type="http://schemas.openxmlformats.org/officeDocument/2006/relationships/image" Target="../media/image96.jpeg"/><Relationship Id="rId9" Type="http://schemas.openxmlformats.org/officeDocument/2006/relationships/image" Target="../media/image100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png"/><Relationship Id="rId4" Type="http://schemas.openxmlformats.org/officeDocument/2006/relationships/image" Target="../media/image1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93.png"/><Relationship Id="rId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34" Type="http://schemas.openxmlformats.org/officeDocument/2006/relationships/image" Target="../media/image12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85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84.jpe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80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8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34" Type="http://schemas.openxmlformats.org/officeDocument/2006/relationships/image" Target="../media/image2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25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64.jpe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image" Target="../media/image26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66.jpe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28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65.jpe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322" y="1214650"/>
            <a:ext cx="8045355" cy="164022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AutoLabel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Matching Physical Sites with Web </a:t>
            </a:r>
            <a:r>
              <a:rPr lang="en-US" altLang="zh-CN" sz="4000" dirty="0" smtClean="0"/>
              <a:t>Sites</a:t>
            </a:r>
            <a:br>
              <a:rPr lang="en-US" altLang="zh-CN" sz="4000" dirty="0" smtClean="0"/>
            </a:br>
            <a:r>
              <a:rPr lang="en-US" altLang="zh-CN" sz="4000" dirty="0" smtClean="0"/>
              <a:t>for Semantic Localization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/>
              <a:t>Rufeng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Meng</a:t>
            </a:r>
            <a:r>
              <a:rPr lang="en-US" altLang="zh-CN" sz="2800" dirty="0" smtClean="0"/>
              <a:t>, </a:t>
            </a:r>
            <a:r>
              <a:rPr lang="en-US" altLang="zh-CN" sz="2800" b="1" dirty="0" smtClean="0"/>
              <a:t>Sheng Shen</a:t>
            </a:r>
            <a:r>
              <a:rPr lang="en-US" altLang="zh-CN" sz="2800" dirty="0" smtClean="0"/>
              <a:t>,  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Srihari </a:t>
            </a:r>
            <a:r>
              <a:rPr lang="en-US" altLang="zh-CN" sz="2800" dirty="0" err="1"/>
              <a:t>Nelakuditi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Romit </a:t>
            </a:r>
            <a:r>
              <a:rPr lang="en-US" altLang="zh-CN" sz="2800" dirty="0"/>
              <a:t>Roy </a:t>
            </a:r>
            <a:r>
              <a:rPr lang="en-US" altLang="zh-CN" sz="2800" dirty="0" err="1"/>
              <a:t>Chouhury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7" y="5522976"/>
            <a:ext cx="2089605" cy="133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5429250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36" y="3719769"/>
            <a:ext cx="3793280" cy="28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Matching In-store Text with Website Text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9" y="3567167"/>
            <a:ext cx="4041069" cy="31322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7005" y="5943411"/>
            <a:ext cx="583289" cy="3181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806594" y="4476893"/>
            <a:ext cx="672161" cy="34046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56628" y="4686275"/>
            <a:ext cx="4849966" cy="14162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22" y="3580248"/>
            <a:ext cx="3852719" cy="28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64845" y="4929204"/>
            <a:ext cx="441781" cy="30831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585590" y="3816358"/>
            <a:ext cx="441781" cy="30831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13" idx="3"/>
          </p:cNvCxnSpPr>
          <p:nvPr/>
        </p:nvCxnSpPr>
        <p:spPr>
          <a:xfrm flipV="1">
            <a:off x="1306626" y="3970513"/>
            <a:ext cx="5245757" cy="1112846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Table 94"/>
          <p:cNvGraphicFramePr>
            <a:graphicFrameLocks noGrp="1"/>
          </p:cNvGraphicFramePr>
          <p:nvPr>
            <p:extLst/>
          </p:nvPr>
        </p:nvGraphicFramePr>
        <p:xfrm>
          <a:off x="6166189" y="1566016"/>
          <a:ext cx="2920661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1086"/>
                <a:gridCol w="1309575"/>
              </a:tblGrid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Store Name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Macy’s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AT&amp;T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762523"/>
            <a:ext cx="282231" cy="22112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7" y="2762522"/>
            <a:ext cx="282231" cy="22112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6" y="2762521"/>
            <a:ext cx="282231" cy="22112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031791"/>
            <a:ext cx="282231" cy="22112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021561"/>
            <a:ext cx="282231" cy="22112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1" y="2021561"/>
            <a:ext cx="282231" cy="22112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372257"/>
            <a:ext cx="282231" cy="22112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372256"/>
            <a:ext cx="282231" cy="22112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7" y="2372255"/>
            <a:ext cx="282231" cy="22112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7" y="2372255"/>
            <a:ext cx="282231" cy="221129"/>
          </a:xfrm>
          <a:prstGeom prst="rect">
            <a:avLst/>
          </a:prstGeom>
        </p:spPr>
      </p:pic>
      <p:sp>
        <p:nvSpPr>
          <p:cNvPr id="106" name="Rounded Rectangle 105"/>
          <p:cNvSpPr/>
          <p:nvPr/>
        </p:nvSpPr>
        <p:spPr>
          <a:xfrm>
            <a:off x="2966262" y="1686990"/>
            <a:ext cx="2228958" cy="15349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2078678" y="2451948"/>
            <a:ext cx="77518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5267325" y="2451948"/>
            <a:ext cx="8232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070088" y="2023822"/>
            <a:ext cx="202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Website </a:t>
            </a:r>
            <a:r>
              <a:rPr lang="en-US" altLang="zh-CN" sz="2400" dirty="0" smtClean="0"/>
              <a:t>Text Matching</a:t>
            </a:r>
            <a:endParaRPr lang="en-US" sz="24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65482" y="1506683"/>
            <a:ext cx="1894461" cy="1952272"/>
            <a:chOff x="-3848103" y="1317247"/>
            <a:chExt cx="4519071" cy="4656975"/>
          </a:xfrm>
        </p:grpSpPr>
        <p:pic>
          <p:nvPicPr>
            <p:cNvPr id="111" name="Picture 1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5147" y="313589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5488" y="381020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648" y="169520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709" y="181402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9059" y="294578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1675" y="236653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5835" y="323392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2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1946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2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0331" y="400328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2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2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4291427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2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5367" y="220018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7786" y="2366537"/>
              <a:ext cx="1123515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6640" y="287152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7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0673" y="2752703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88096" y="5096027"/>
              <a:ext cx="373699" cy="29478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02493" y="3723985"/>
              <a:ext cx="373699" cy="29478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043" y="5679441"/>
              <a:ext cx="373699" cy="29478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463" y="4684465"/>
              <a:ext cx="373699" cy="29478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6415" y="1939084"/>
              <a:ext cx="373699" cy="29478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2807" y="1531776"/>
              <a:ext cx="373699" cy="294781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3084" y="2801644"/>
              <a:ext cx="397890" cy="31367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8103" y="3255350"/>
              <a:ext cx="373699" cy="29460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82439" y="2345894"/>
              <a:ext cx="373699" cy="29460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9280" y="5230107"/>
              <a:ext cx="373699" cy="294781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2228" y="4722146"/>
              <a:ext cx="373699" cy="29478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8964" y="4698877"/>
              <a:ext cx="373699" cy="29460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352" y="3977757"/>
              <a:ext cx="397890" cy="31367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585671"/>
              <a:ext cx="373699" cy="294600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131896"/>
              <a:ext cx="373699" cy="29478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550" y="2718191"/>
              <a:ext cx="373699" cy="29478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518" y="2003661"/>
              <a:ext cx="373699" cy="29478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2663" y="1317247"/>
              <a:ext cx="373699" cy="294781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23" y="1426020"/>
              <a:ext cx="373699" cy="29478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9468" y="1341011"/>
              <a:ext cx="373699" cy="29478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1683" y="4291427"/>
              <a:ext cx="373699" cy="294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3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5" grpId="0" animBg="1"/>
      <p:bldP spid="35" grpId="1" animBg="1"/>
      <p:bldP spid="13" grpId="0" animBg="1"/>
      <p:bldP spid="40" grpId="0" animBg="1"/>
      <p:bldP spid="106" grpId="0" animBg="1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Matching In-store Text with Website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4" y="2152639"/>
            <a:ext cx="847863" cy="5647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1" y="1869729"/>
            <a:ext cx="924752" cy="6162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8" y="2324894"/>
            <a:ext cx="914183" cy="6092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9" y="1647260"/>
            <a:ext cx="949734" cy="5674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45" descr="coffee-cloud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65" y="5678800"/>
            <a:ext cx="142703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0" descr="turkey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40" y="5650225"/>
            <a:ext cx="15033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turke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39" y="5650225"/>
            <a:ext cx="14246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6" descr="favourite foo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" y="5575612"/>
            <a:ext cx="152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4440" y="6486837"/>
            <a:ext cx="12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Fusion Cafe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02803" y="6486837"/>
            <a:ext cx="140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Foods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39553" y="6486837"/>
            <a:ext cx="12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Panera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71338" y="6486837"/>
            <a:ext cx="12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Starbucks</a:t>
            </a:r>
            <a:endParaRPr lang="en-US" dirty="0"/>
          </a:p>
        </p:txBody>
      </p:sp>
      <p:pic>
        <p:nvPicPr>
          <p:cNvPr id="24" name="Picture 49" descr="coffee-cloud2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0" y="1640681"/>
            <a:ext cx="2093912" cy="136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141146" y="3022501"/>
          <a:ext cx="2920661" cy="2194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1086"/>
                <a:gridCol w="1309575"/>
              </a:tblGrid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Store Name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Starbucks</a:t>
                      </a:r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2" y="4233022"/>
            <a:ext cx="282231" cy="221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7" y="4233021"/>
            <a:ext cx="282231" cy="221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05" y="3472909"/>
            <a:ext cx="282231" cy="221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1" y="3462679"/>
            <a:ext cx="282231" cy="221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73" y="3842752"/>
            <a:ext cx="282231" cy="2211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7" y="3842753"/>
            <a:ext cx="282231" cy="2211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2" y="3849450"/>
            <a:ext cx="282231" cy="2211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63" y="4571535"/>
            <a:ext cx="282231" cy="2211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2" y="3469851"/>
            <a:ext cx="282231" cy="2211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7" y="3469850"/>
            <a:ext cx="282231" cy="2211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" y="1700483"/>
            <a:ext cx="173810" cy="136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82" y="1700483"/>
            <a:ext cx="173810" cy="136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6" y="1700483"/>
            <a:ext cx="173810" cy="136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" y="1700483"/>
            <a:ext cx="173810" cy="1361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0" y="2398580"/>
            <a:ext cx="155822" cy="12208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36" y="2398578"/>
            <a:ext cx="155822" cy="12208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2" y="2398578"/>
            <a:ext cx="155822" cy="12208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8" name="Rounded Rectangle 47"/>
          <p:cNvSpPr/>
          <p:nvPr/>
        </p:nvSpPr>
        <p:spPr>
          <a:xfrm>
            <a:off x="1846263" y="3623599"/>
            <a:ext cx="3143250" cy="138145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Matching In-store Text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with Website Text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226319" y="4320873"/>
            <a:ext cx="8232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417888" y="3092521"/>
            <a:ext cx="0" cy="4212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493825" y="5144766"/>
            <a:ext cx="0" cy="4927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4860547" y="5561414"/>
            <a:ext cx="1660999" cy="1280557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15" y="4571537"/>
            <a:ext cx="282231" cy="22112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39" y="4571536"/>
            <a:ext cx="282231" cy="2211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747583" y="2328917"/>
            <a:ext cx="8232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46263" y="1993187"/>
            <a:ext cx="59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359027" y="5227980"/>
            <a:ext cx="22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From Webpages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2588598" y="1893832"/>
            <a:ext cx="2744552" cy="2915842"/>
            <a:chOff x="2528477" y="1869729"/>
            <a:chExt cx="2788576" cy="2805014"/>
          </a:xfrm>
        </p:grpSpPr>
        <p:sp>
          <p:nvSpPr>
            <p:cNvPr id="69" name="Rounded Rectangle 68"/>
            <p:cNvSpPr/>
            <p:nvPr/>
          </p:nvSpPr>
          <p:spPr>
            <a:xfrm>
              <a:off x="2528477" y="1869729"/>
              <a:ext cx="2788576" cy="2805014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01366" y="2573429"/>
              <a:ext cx="2451279" cy="1154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/>
                <a:t>AutoLabel</a:t>
              </a:r>
              <a:r>
                <a:rPr lang="en-US" sz="3600" dirty="0" smtClean="0"/>
                <a:t/>
              </a:r>
              <a:br>
                <a:rPr lang="en-US" sz="3600" dirty="0" smtClean="0"/>
              </a:br>
              <a:r>
                <a:rPr lang="en-US" dirty="0" smtClean="0"/>
                <a:t>Matching In-store </a:t>
              </a:r>
              <a:r>
                <a:rPr lang="en-US" dirty="0"/>
                <a:t>T</a:t>
              </a:r>
              <a:r>
                <a:rPr lang="en-US" dirty="0" smtClean="0"/>
                <a:t>ext with Website </a:t>
              </a:r>
              <a:r>
                <a:rPr lang="en-US" dirty="0"/>
                <a:t>T</a:t>
              </a:r>
              <a:r>
                <a:rPr lang="en-US" dirty="0" smtClean="0"/>
                <a:t>ext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38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48" grpId="0" animBg="1"/>
      <p:bldP spid="48" grpId="1" animBg="1"/>
      <p:bldP spid="61" grpId="0" animBg="1"/>
      <p:bldP spid="61" grpId="1" animBg="1"/>
      <p:bldP spid="61" grpId="2" animBg="1"/>
      <p:bldP spid="64" grpId="0"/>
      <p:bldP spid="64" grpId="1"/>
      <p:bldP spid="66" grpId="0"/>
      <p:bldP spid="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Picture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325967"/>
              </p:ext>
            </p:extLst>
          </p:nvPr>
        </p:nvGraphicFramePr>
        <p:xfrm>
          <a:off x="6038404" y="1594394"/>
          <a:ext cx="2920661" cy="5120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1086"/>
                <a:gridCol w="1309575"/>
              </a:tblGrid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Store Name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Starbucks</a:t>
                      </a:r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Staples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Staples</a:t>
                      </a:r>
                      <a:endParaRPr lang="en-US" sz="1800" dirty="0" smtClean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Staples</a:t>
                      </a:r>
                      <a:endParaRPr lang="en-US" sz="1800" dirty="0" smtClean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Dollar Tree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Dollar Tree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Dollar </a:t>
                      </a:r>
                      <a:r>
                        <a:rPr lang="en-US" altLang="zh-CN" sz="1800" dirty="0" smtClean="0"/>
                        <a:t>Tree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0" y="2804915"/>
            <a:ext cx="282231" cy="221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55" y="2804914"/>
            <a:ext cx="282231" cy="221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63" y="2044802"/>
            <a:ext cx="282231" cy="221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9" y="2034572"/>
            <a:ext cx="282231" cy="221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31" y="2414645"/>
            <a:ext cx="282231" cy="221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55" y="2414646"/>
            <a:ext cx="282231" cy="221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0" y="2421343"/>
            <a:ext cx="282231" cy="221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21" y="3143428"/>
            <a:ext cx="282231" cy="221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0" y="2041744"/>
            <a:ext cx="282231" cy="22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55" y="2041743"/>
            <a:ext cx="282231" cy="22112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609362" y="5410183"/>
            <a:ext cx="3143250" cy="138145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AutoLabel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Matching In-store Text with Website Text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69959" y="6057594"/>
            <a:ext cx="8232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73" y="3143430"/>
            <a:ext cx="282231" cy="221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97" y="3143429"/>
            <a:ext cx="282231" cy="22112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9960" y="1238615"/>
            <a:ext cx="1894461" cy="1952272"/>
            <a:chOff x="-3848103" y="1317247"/>
            <a:chExt cx="4519071" cy="4656975"/>
          </a:xfrm>
        </p:grpSpPr>
        <p:pic>
          <p:nvPicPr>
            <p:cNvPr id="19" name="Picture 1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5147" y="313589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C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5488" y="381020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648" y="169520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709" y="181402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9059" y="294578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1675" y="236653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5835" y="323392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1946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0331" y="400328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4291427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5367" y="220018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7786" y="2366537"/>
              <a:ext cx="1123515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2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6640" y="287152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C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7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0673" y="2752703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88096" y="5096027"/>
              <a:ext cx="373699" cy="29478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02493" y="3723985"/>
              <a:ext cx="373699" cy="29478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043" y="5679441"/>
              <a:ext cx="373699" cy="29478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463" y="4684465"/>
              <a:ext cx="373699" cy="29478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6415" y="1939084"/>
              <a:ext cx="373699" cy="29478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2807" y="1531776"/>
              <a:ext cx="373699" cy="29478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3084" y="2801644"/>
              <a:ext cx="397890" cy="313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8103" y="3255350"/>
              <a:ext cx="373699" cy="2946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82439" y="2345894"/>
              <a:ext cx="373699" cy="2946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9280" y="5230107"/>
              <a:ext cx="373699" cy="29478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2228" y="4722146"/>
              <a:ext cx="373699" cy="29478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8964" y="4698877"/>
              <a:ext cx="373699" cy="2946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352" y="3977757"/>
              <a:ext cx="397890" cy="31367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585671"/>
              <a:ext cx="373699" cy="2946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131896"/>
              <a:ext cx="373699" cy="29478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550" y="2718191"/>
              <a:ext cx="373699" cy="29478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518" y="2003661"/>
              <a:ext cx="373699" cy="29478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2663" y="1317247"/>
              <a:ext cx="373699" cy="29478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23" y="1426020"/>
              <a:ext cx="373699" cy="29478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9468" y="1341011"/>
              <a:ext cx="373699" cy="29478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1683" y="4291427"/>
              <a:ext cx="373699" cy="294781"/>
            </a:xfrm>
            <a:prstGeom prst="rect">
              <a:avLst/>
            </a:prstGeom>
          </p:spPr>
        </p:pic>
      </p:grp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7" y="3817234"/>
            <a:ext cx="460614" cy="4135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84" y="4001045"/>
            <a:ext cx="460614" cy="4135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7" y="4121670"/>
            <a:ext cx="460614" cy="4135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44" y="4276760"/>
            <a:ext cx="460614" cy="4135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99" y="3817235"/>
            <a:ext cx="464883" cy="5675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06" y="3991855"/>
            <a:ext cx="464883" cy="5675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57" y="4122820"/>
            <a:ext cx="464883" cy="5675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81" y="3817235"/>
            <a:ext cx="461959" cy="6123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69" y="4011257"/>
            <a:ext cx="494800" cy="5699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50" y="4174963"/>
            <a:ext cx="461959" cy="5153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C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29" y="3815270"/>
            <a:ext cx="938350" cy="6253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B050"/>
            </a:contourClr>
          </a:sp3d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79" y="3968948"/>
            <a:ext cx="889016" cy="5924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B050"/>
            </a:contourClr>
          </a:sp3d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26" y="4139519"/>
            <a:ext cx="921866" cy="5508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00B050"/>
            </a:contourClr>
          </a:sp3d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14" y="3638412"/>
            <a:ext cx="156660" cy="12357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71" y="3815270"/>
            <a:ext cx="156660" cy="12357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67" y="4674845"/>
            <a:ext cx="156660" cy="12357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59" y="3576623"/>
            <a:ext cx="156660" cy="12357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5" y="4293302"/>
            <a:ext cx="156660" cy="123577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2" y="4672201"/>
            <a:ext cx="156660" cy="123577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12" y="3786460"/>
            <a:ext cx="156660" cy="123577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45" y="4641649"/>
            <a:ext cx="186158" cy="14684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0" y="4610412"/>
            <a:ext cx="156660" cy="12357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93" y="4445019"/>
            <a:ext cx="156660" cy="12357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15" y="4506807"/>
            <a:ext cx="156660" cy="12357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94" y="3560428"/>
            <a:ext cx="156660" cy="12357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4" y="3662883"/>
            <a:ext cx="156660" cy="123577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53" y="3608086"/>
            <a:ext cx="156660" cy="123577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7" y="3655063"/>
            <a:ext cx="156660" cy="12357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15" y="3962232"/>
            <a:ext cx="156660" cy="12357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63" y="3603625"/>
            <a:ext cx="156660" cy="123501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36" y="4535244"/>
            <a:ext cx="156660" cy="123501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80" y="3739221"/>
            <a:ext cx="156660" cy="12350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38" y="3872213"/>
            <a:ext cx="282231" cy="22112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54" y="3872212"/>
            <a:ext cx="282231" cy="221129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63" y="3872211"/>
            <a:ext cx="282231" cy="221129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53" y="3872211"/>
            <a:ext cx="282231" cy="221129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38" y="4230809"/>
            <a:ext cx="282231" cy="221129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54" y="4230808"/>
            <a:ext cx="282231" cy="221129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89" y="4230807"/>
            <a:ext cx="282231" cy="221129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38" y="4600996"/>
            <a:ext cx="282231" cy="221129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54" y="4600995"/>
            <a:ext cx="282231" cy="221129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70" y="4589403"/>
            <a:ext cx="282231" cy="221129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63" y="5342268"/>
            <a:ext cx="282231" cy="221129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79" y="5332038"/>
            <a:ext cx="282231" cy="221129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52" y="5332038"/>
            <a:ext cx="282231" cy="221129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4" y="5687012"/>
            <a:ext cx="282231" cy="22112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73" y="5687011"/>
            <a:ext cx="282231" cy="221129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70" y="5687011"/>
            <a:ext cx="282231" cy="221129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81" y="6093770"/>
            <a:ext cx="282231" cy="221129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97" y="6083540"/>
            <a:ext cx="282231" cy="221129"/>
          </a:xfrm>
          <a:prstGeom prst="rect">
            <a:avLst/>
          </a:prstGeom>
        </p:spPr>
      </p:pic>
      <p:cxnSp>
        <p:nvCxnSpPr>
          <p:cNvPr id="167" name="Straight Arrow Connector 166"/>
          <p:cNvCxnSpPr/>
          <p:nvPr/>
        </p:nvCxnSpPr>
        <p:spPr>
          <a:xfrm>
            <a:off x="3185369" y="4911047"/>
            <a:ext cx="0" cy="3774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1578" y="4832963"/>
            <a:ext cx="90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Best Buy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3337021" y="4830136"/>
            <a:ext cx="90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Staples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1874443" y="4830136"/>
            <a:ext cx="109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Dollar Tree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4617353" y="4830136"/>
            <a:ext cx="101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Starbucks</a:t>
            </a:r>
            <a:endParaRPr lang="en-US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2258292" y="1290084"/>
            <a:ext cx="1909175" cy="1907434"/>
            <a:chOff x="2258292" y="1290084"/>
            <a:chExt cx="1909175" cy="1907434"/>
          </a:xfrm>
        </p:grpSpPr>
        <p:sp>
          <p:nvSpPr>
            <p:cNvPr id="170" name="Bent Arrow 169"/>
            <p:cNvSpPr/>
            <p:nvPr/>
          </p:nvSpPr>
          <p:spPr>
            <a:xfrm rot="5400000">
              <a:off x="2242797" y="2105772"/>
              <a:ext cx="1107241" cy="1076251"/>
            </a:xfrm>
            <a:prstGeom prst="bentArrow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020225" y="1290084"/>
              <a:ext cx="11472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0070C0"/>
                  </a:solidFill>
                </a:rPr>
                <a:t>?</a:t>
              </a:r>
              <a:endParaRPr lang="en-US" sz="96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5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1" grpId="0"/>
      <p:bldP spid="172" grpId="0"/>
      <p:bldP spid="173" grpId="0"/>
      <p:bldP spid="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In-store Text Extraction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1882" y="3927170"/>
            <a:ext cx="2833232" cy="2577574"/>
            <a:chOff x="401882" y="3927170"/>
            <a:chExt cx="2833232" cy="25775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82" y="4655912"/>
              <a:ext cx="1763945" cy="117496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51" y="4408643"/>
              <a:ext cx="1923909" cy="12821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194" y="5237294"/>
              <a:ext cx="1901920" cy="12674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086" y="3927170"/>
              <a:ext cx="1975883" cy="118059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7" name="Picture 49" descr="coffee-cloud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91" y="4014520"/>
            <a:ext cx="3678553" cy="2404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552064" y="5107760"/>
            <a:ext cx="15634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0562" y="4636990"/>
            <a:ext cx="223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Blurred Image Filter</a:t>
            </a:r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" y="1469135"/>
            <a:ext cx="817365" cy="12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7" y="1730469"/>
            <a:ext cx="688327" cy="7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3799701" y="1662464"/>
            <a:ext cx="2421647" cy="780466"/>
            <a:chOff x="3799701" y="1662464"/>
            <a:chExt cx="2421647" cy="78046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701" y="1772489"/>
              <a:ext cx="765714" cy="61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766" y="1662464"/>
              <a:ext cx="975582" cy="780466"/>
            </a:xfrm>
            <a:prstGeom prst="rect">
              <a:avLst/>
            </a:prstGeom>
          </p:spPr>
        </p:pic>
      </p:grp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9" y="1662464"/>
            <a:ext cx="8048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690395" y="2581582"/>
            <a:ext cx="5180" cy="12188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138518" y="3982903"/>
            <a:ext cx="1979403" cy="1707845"/>
            <a:chOff x="1138518" y="3982903"/>
            <a:chExt cx="1979403" cy="170784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832" y="4014521"/>
              <a:ext cx="277775" cy="21763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39" y="4014520"/>
              <a:ext cx="277775" cy="21763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518" y="4020318"/>
              <a:ext cx="277775" cy="21763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105" y="4014521"/>
              <a:ext cx="277775" cy="21763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922" y="5355029"/>
              <a:ext cx="277775" cy="21763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608" y="5360826"/>
              <a:ext cx="277775" cy="21763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195" y="5355029"/>
              <a:ext cx="277775" cy="21763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028" name="Picture 4" descr="http://www.clker.com/cliparts/B/l/M/x/J/M/map-pin-red-h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733" y="3982903"/>
              <a:ext cx="227905" cy="36391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://www.clker.com/cliparts/B/l/M/x/J/M/map-pin-red-h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016" y="5326835"/>
              <a:ext cx="227905" cy="36391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4052491" y="5258704"/>
            <a:ext cx="63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Text Extraction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43463" y="1564115"/>
            <a:ext cx="1868707" cy="1703068"/>
            <a:chOff x="401882" y="3927170"/>
            <a:chExt cx="2833232" cy="25775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82" y="4655912"/>
              <a:ext cx="1763945" cy="117496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51" y="4408643"/>
              <a:ext cx="1923909" cy="12821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194" y="5237294"/>
              <a:ext cx="1901920" cy="126745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086" y="3927170"/>
              <a:ext cx="1975883" cy="118059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6146" name="Picture 2" descr="http://www.clker.com/cliparts/B/l/M/x/J/M/map-pin-red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17" y="1835773"/>
            <a:ext cx="743968" cy="11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605467" y="2345814"/>
            <a:ext cx="13980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811" y="1705510"/>
            <a:ext cx="2745613" cy="1561673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11" y="4397536"/>
            <a:ext cx="2611872" cy="169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24" y="4892583"/>
            <a:ext cx="2521510" cy="1600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5161" y="1882236"/>
            <a:ext cx="203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Map Search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69617" y="3392010"/>
            <a:ext cx="0" cy="8717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9617" y="3668734"/>
            <a:ext cx="203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Web Search</a:t>
            </a:r>
            <a:endParaRPr lang="en-US" dirty="0"/>
          </a:p>
        </p:txBody>
      </p:sp>
      <p:pic>
        <p:nvPicPr>
          <p:cNvPr id="20" name="Picture 45" descr="coffee-cloud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35" y="5318113"/>
            <a:ext cx="142703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0" descr="turkey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804166"/>
            <a:ext cx="15033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3" descr="turkey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9" y="5289538"/>
            <a:ext cx="14246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6" descr="favourite foo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29553"/>
            <a:ext cx="152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8250" y="4640778"/>
            <a:ext cx="12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Fusion Cafe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96613" y="4640778"/>
            <a:ext cx="140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Foods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79923" y="6126150"/>
            <a:ext cx="12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Panera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1708" y="6126150"/>
            <a:ext cx="128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Starbucks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304489" y="5414481"/>
            <a:ext cx="109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Bag-of-Words Text Matching</a:t>
            </a:r>
            <a:endParaRPr lang="en-US" dirty="0"/>
          </a:p>
        </p:txBody>
      </p:sp>
      <p:pic>
        <p:nvPicPr>
          <p:cNvPr id="7" name="Picture 45" descr="coffee-clou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15" y="5167829"/>
            <a:ext cx="1776556" cy="10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0" descr="turke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96" y="5150041"/>
            <a:ext cx="1871579" cy="10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3" descr="turk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64" y="5167829"/>
            <a:ext cx="1773577" cy="10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6" descr="favourite foo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2" y="5074941"/>
            <a:ext cx="1897272" cy="115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3931" y="6139949"/>
            <a:ext cx="146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Fusion Cafe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74271" y="6139949"/>
            <a:ext cx="16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Foods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8270" y="6139949"/>
            <a:ext cx="146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7670" y="6139949"/>
            <a:ext cx="146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Starbucks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99532" y="3371985"/>
            <a:ext cx="1972311" cy="79489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Extract Nouns and Proper Names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15990" y="3769433"/>
            <a:ext cx="8232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48168" y="2794571"/>
            <a:ext cx="0" cy="4212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248168" y="4437291"/>
            <a:ext cx="0" cy="4310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38471" y="4519536"/>
            <a:ext cx="22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From Webpages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183382" y="3366000"/>
            <a:ext cx="1972311" cy="79489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Assign TF-IDF Weight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23957" y="3763448"/>
            <a:ext cx="8232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078430" y="3366000"/>
            <a:ext cx="1972311" cy="79489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Calculate Cosine Similarity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497329" y="5084722"/>
            <a:ext cx="1952927" cy="1434340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38471" y="2812002"/>
            <a:ext cx="269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From In-store Photos</a:t>
            </a:r>
            <a:endParaRPr lang="en-US" dirty="0"/>
          </a:p>
        </p:txBody>
      </p:sp>
      <p:pic>
        <p:nvPicPr>
          <p:cNvPr id="15" name="Picture 49" descr="coffee-cloud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2" y="1370409"/>
            <a:ext cx="1948820" cy="12736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0069 0.36644 " pathEditMode="relative" rAng="0" ptsTypes="AA">
                                      <p:cBhvr>
                                        <p:cTn id="7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36644 L 0.22343 0.36551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3 0.36551 L 0.44757 0.36644 " pathEditMode="relative" rAng="0" ptsTypes="AA">
                                      <p:cBhvr>
                                        <p:cTn id="7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57 0.36644 L 0.67517 0.36644 " pathEditMode="relative" rAng="0" ptsTypes="AA">
                                      <p:cBhvr>
                                        <p:cTn id="7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17 0.36644 L -5.55556E-7 2.22222E-6 " pathEditMode="relative" rAng="0" ptsTypes="AA">
                                      <p:cBhvr>
                                        <p:cTn id="8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2" grpId="0" animBg="1"/>
      <p:bldP spid="41" grpId="0"/>
      <p:bldP spid="43" grpId="0" animBg="1"/>
      <p:bldP spid="45" grpId="0" animBg="1"/>
      <p:bldP spid="46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47" y="2434975"/>
            <a:ext cx="5969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Preliminary Evaluation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09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18 stores in a shopping mall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-  </a:t>
            </a:r>
            <a:r>
              <a:rPr lang="en-US" sz="2400" dirty="0"/>
              <a:t>2 nutrition stores</a:t>
            </a:r>
            <a:br>
              <a:rPr lang="en-US" sz="2400" dirty="0"/>
            </a:br>
            <a:r>
              <a:rPr lang="en-US" sz="2400" dirty="0"/>
              <a:t>    -  3 sportswear stores</a:t>
            </a:r>
            <a:br>
              <a:rPr lang="en-US" sz="2400" dirty="0"/>
            </a:br>
            <a:r>
              <a:rPr lang="en-US" sz="2400" dirty="0"/>
              <a:t>    -  3 electronics stores</a:t>
            </a:r>
            <a:br>
              <a:rPr lang="en-US" sz="2400" dirty="0"/>
            </a:br>
            <a:r>
              <a:rPr lang="en-US" sz="2400" dirty="0"/>
              <a:t>    -  </a:t>
            </a:r>
            <a:r>
              <a:rPr lang="en-US" altLang="zh-CN" sz="2400" dirty="0"/>
              <a:t>4 appeal stores</a:t>
            </a:r>
            <a:br>
              <a:rPr lang="en-US" altLang="zh-CN" sz="2400" dirty="0"/>
            </a:br>
            <a:r>
              <a:rPr lang="en-US" altLang="zh-CN" sz="2400" dirty="0"/>
              <a:t>    -  6 other </a:t>
            </a:r>
            <a:r>
              <a:rPr lang="en-US" altLang="zh-CN" sz="2400" dirty="0" smtClean="0"/>
              <a:t>businesses</a:t>
            </a:r>
          </a:p>
          <a:p>
            <a:endParaRPr lang="en-US" dirty="0" smtClean="0"/>
          </a:p>
          <a:p>
            <a:r>
              <a:rPr lang="en-US" dirty="0" smtClean="0"/>
              <a:t>Google Glass takes panoramic videos</a:t>
            </a:r>
            <a:br>
              <a:rPr lang="en-US" dirty="0" smtClean="0"/>
            </a:br>
            <a:r>
              <a:rPr lang="en-US" dirty="0" smtClean="0"/>
              <a:t>Smartphone records Wi-Fi AP data</a:t>
            </a:r>
          </a:p>
          <a:p>
            <a:endParaRPr lang="en-US" dirty="0" smtClean="0"/>
          </a:p>
          <a:p>
            <a:r>
              <a:rPr lang="en-US" dirty="0"/>
              <a:t>16 – 72 </a:t>
            </a:r>
            <a:r>
              <a:rPr lang="en-US" dirty="0" smtClean="0"/>
              <a:t>photos with text / </a:t>
            </a:r>
            <a:r>
              <a:rPr lang="en-US" dirty="0"/>
              <a:t>store</a:t>
            </a:r>
          </a:p>
          <a:p>
            <a:endParaRPr lang="en-US" sz="2400" dirty="0"/>
          </a:p>
        </p:txBody>
      </p:sp>
      <p:pic>
        <p:nvPicPr>
          <p:cNvPr id="7172" name="Picture 4" descr="http://vestapartners.com/wp-content/uploads/2015/04/google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7" y="4064794"/>
            <a:ext cx="2644776" cy="19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4" y="1522506"/>
            <a:ext cx="2647949" cy="19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stores have dissimilar text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599" y="2325002"/>
            <a:ext cx="6561480" cy="4169802"/>
            <a:chOff x="1371599" y="2325002"/>
            <a:chExt cx="6561480" cy="41698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599" y="2821779"/>
              <a:ext cx="2237129" cy="16775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4817212"/>
              <a:ext cx="2237128" cy="16775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49" y="2821779"/>
              <a:ext cx="2237129" cy="16775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50" y="4817212"/>
              <a:ext cx="2237129" cy="16775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719669" y="2325002"/>
              <a:ext cx="1837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MC Sports Store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6226" y="2325002"/>
              <a:ext cx="1796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Finish Line Store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14224" y="2908300"/>
              <a:ext cx="1162050" cy="5619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6549" y="4965700"/>
              <a:ext cx="1162050" cy="5619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791199" y="2846356"/>
              <a:ext cx="971551" cy="473871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857874" y="4879971"/>
              <a:ext cx="904876" cy="4159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3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stores have dissimilar text.</a:t>
            </a:r>
          </a:p>
          <a:p>
            <a:r>
              <a:rPr lang="en-US" dirty="0" smtClean="0"/>
              <a:t>Different stores’ websites have dissimilar text.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825" y="2721876"/>
            <a:ext cx="8290711" cy="3522602"/>
            <a:chOff x="595825" y="2721876"/>
            <a:chExt cx="8290711" cy="3522602"/>
          </a:xfrm>
        </p:grpSpPr>
        <p:sp>
          <p:nvSpPr>
            <p:cNvPr id="9" name="TextBox 8"/>
            <p:cNvSpPr txBox="1"/>
            <p:nvPr/>
          </p:nvSpPr>
          <p:spPr>
            <a:xfrm>
              <a:off x="1743147" y="2721876"/>
              <a:ext cx="2000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MC Sports Website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00292" y="2721876"/>
              <a:ext cx="2019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Finish Line Website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975" y="3491119"/>
              <a:ext cx="3752561" cy="27533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825" y="3491119"/>
              <a:ext cx="4295209" cy="2751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6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Localization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830" y="2158911"/>
            <a:ext cx="308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Physical Location</a:t>
            </a:r>
          </a:p>
          <a:p>
            <a:r>
              <a:rPr lang="en-US" sz="2400" dirty="0" smtClean="0"/>
              <a:t>40.137675, -88.241373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883" y="1325563"/>
            <a:ext cx="4174808" cy="2374583"/>
          </a:xfrm>
          <a:prstGeom prst="rect">
            <a:avLst/>
          </a:prstGeom>
        </p:spPr>
      </p:pic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6881788" y="4920089"/>
            <a:ext cx="608826" cy="71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830" y="5050638"/>
            <a:ext cx="308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Semantic Location</a:t>
            </a:r>
          </a:p>
          <a:p>
            <a:r>
              <a:rPr lang="en-US" sz="2400" dirty="0" smtClean="0"/>
              <a:t>Best </a:t>
            </a:r>
            <a:r>
              <a:rPr lang="en-US" altLang="zh-CN" sz="2400" dirty="0" smtClean="0"/>
              <a:t>Buy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83" y="3937966"/>
            <a:ext cx="4174808" cy="2783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2711" y="4523696"/>
            <a:ext cx="654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95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stores have dissimilar text.</a:t>
            </a:r>
          </a:p>
          <a:p>
            <a:r>
              <a:rPr lang="en-US" dirty="0" smtClean="0"/>
              <a:t>Different stores’ websites have dissimilar text.</a:t>
            </a:r>
          </a:p>
          <a:p>
            <a:r>
              <a:rPr lang="en-US" dirty="0" smtClean="0"/>
              <a:t>Each store matches best with its own website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33" y="2859879"/>
            <a:ext cx="8990439" cy="3873233"/>
            <a:chOff x="80933" y="2859879"/>
            <a:chExt cx="8990439" cy="38732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124" y="3981322"/>
              <a:ext cx="4295209" cy="27517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3" y="3037211"/>
              <a:ext cx="2237129" cy="16775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44" y="2859879"/>
              <a:ext cx="2237128" cy="16775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7" name="Rounded Rectangle 16"/>
            <p:cNvSpPr/>
            <p:nvPr/>
          </p:nvSpPr>
          <p:spPr>
            <a:xfrm>
              <a:off x="723558" y="3123732"/>
              <a:ext cx="1162050" cy="5619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193" y="3008367"/>
              <a:ext cx="1162050" cy="5619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64097" y="5442474"/>
              <a:ext cx="457200" cy="2222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64447" y="4359599"/>
              <a:ext cx="645886" cy="2542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885608" y="3685707"/>
              <a:ext cx="1378489" cy="17567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710333" y="3570342"/>
              <a:ext cx="318860" cy="78925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80801" y="4826604"/>
            <a:ext cx="183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Sports Store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39929" y="4685959"/>
            <a:ext cx="183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Sports Store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60702" y="3514009"/>
            <a:ext cx="200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Sports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Similar Are Text In Different Stores?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" y="1413242"/>
            <a:ext cx="9142857" cy="46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32298" y="1525757"/>
            <a:ext cx="6788150" cy="3352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772399" y="3138203"/>
            <a:ext cx="574675" cy="2907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6" y="1944287"/>
            <a:ext cx="3912360" cy="293427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626" y="1944287"/>
            <a:ext cx="4446272" cy="29342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62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0"/>
            <a:ext cx="812482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Similar Are Text In </a:t>
            </a:r>
            <a:r>
              <a:rPr lang="en-US" sz="3600" dirty="0" smtClean="0"/>
              <a:t>Different </a:t>
            </a:r>
            <a:r>
              <a:rPr lang="en-US" altLang="zh-CN" sz="3600" dirty="0" smtClean="0"/>
              <a:t>Websites?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" y="1395901"/>
            <a:ext cx="9142857" cy="46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727200" y="1491204"/>
            <a:ext cx="6924431" cy="33521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" y="0"/>
            <a:ext cx="8905875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Does Each Store Matches Best </a:t>
            </a:r>
            <a:r>
              <a:rPr lang="en-US" altLang="zh-CN" sz="3200" dirty="0" smtClean="0"/>
              <a:t>w</a:t>
            </a:r>
            <a:r>
              <a:rPr lang="en-US" sz="3200" dirty="0" smtClean="0"/>
              <a:t>ith Its Own Website?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" y="1400070"/>
            <a:ext cx="9142857" cy="46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53717" y="1400070"/>
            <a:ext cx="489858" cy="338125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500000">
            <a:off x="1577962" y="2890265"/>
            <a:ext cx="7576457" cy="436905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8"/>
          <p:cNvSpPr/>
          <p:nvPr/>
        </p:nvSpPr>
        <p:spPr>
          <a:xfrm flipH="1">
            <a:off x="25413" y="1089480"/>
            <a:ext cx="4733874" cy="319157"/>
          </a:xfrm>
          <a:prstGeom prst="borderCallout2">
            <a:avLst>
              <a:gd name="adj1" fmla="val 48594"/>
              <a:gd name="adj2" fmla="val -136"/>
              <a:gd name="adj3" fmla="val 49589"/>
              <a:gd name="adj4" fmla="val -7772"/>
              <a:gd name="adj5" fmla="val 96583"/>
              <a:gd name="adj6" fmla="val -1369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Match one </a:t>
            </a:r>
            <a:r>
              <a:rPr lang="en-US" dirty="0">
                <a:solidFill>
                  <a:schemeClr val="tx1"/>
                </a:solidFill>
              </a:rPr>
              <a:t>physical store (GNC) </a:t>
            </a:r>
            <a:r>
              <a:rPr lang="en-US" dirty="0" smtClean="0">
                <a:solidFill>
                  <a:schemeClr val="tx1"/>
                </a:solidFill>
              </a:rPr>
              <a:t>with 18 websites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Improvement: Using Store Names</a:t>
            </a:r>
            <a:endParaRPr lang="en-US" dirty="0"/>
          </a:p>
        </p:txBody>
      </p:sp>
      <p:pic>
        <p:nvPicPr>
          <p:cNvPr id="6146" name="Picture 2" descr="walmart.jpg (864×48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2" y="1870346"/>
            <a:ext cx="4944039" cy="2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302530" y="2919407"/>
            <a:ext cx="1433689" cy="6886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.kinja-img.com/gawker-media/image/upload/s--Wf_BiT3x--/17m7w2ha879f2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3" y="3018221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938359" y="3018221"/>
            <a:ext cx="1433689" cy="6886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325563"/>
            <a:ext cx="9142857" cy="46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 rot="1500000">
            <a:off x="1507466" y="2760877"/>
            <a:ext cx="7576457" cy="473746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with Partial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with limited number of photos</a:t>
            </a:r>
            <a:br>
              <a:rPr lang="en-US" dirty="0"/>
            </a:br>
            <a:r>
              <a:rPr lang="en-US" dirty="0" smtClean="0"/>
              <a:t>    -  </a:t>
            </a:r>
            <a:r>
              <a:rPr lang="en-US" dirty="0"/>
              <a:t>Varying # of photos per store: 5, 10, …, all</a:t>
            </a:r>
            <a:endParaRPr lang="en-US" altLang="zh-CN" dirty="0"/>
          </a:p>
          <a:p>
            <a:r>
              <a:rPr lang="en-US" altLang="zh-CN" dirty="0"/>
              <a:t>Matching with specific portion of </a:t>
            </a:r>
            <a:r>
              <a:rPr lang="en-US" altLang="zh-CN" dirty="0" smtClean="0"/>
              <a:t>text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60979" y="2506894"/>
            <a:ext cx="465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-  In-store: above/at eye level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7" y="2506894"/>
            <a:ext cx="3052122" cy="42657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434491" y="4409036"/>
            <a:ext cx="795770" cy="516438"/>
          </a:xfrm>
          <a:prstGeom prst="rect">
            <a:avLst/>
          </a:prstGeom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7" y="4347485"/>
            <a:ext cx="804863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230260" y="2506894"/>
            <a:ext cx="5817419" cy="4243775"/>
            <a:chOff x="3230260" y="2506894"/>
            <a:chExt cx="5817419" cy="4243775"/>
          </a:xfrm>
        </p:grpSpPr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flipV="1">
              <a:off x="3230261" y="2533141"/>
              <a:ext cx="2740510" cy="213411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3" idx="1"/>
            </p:cNvCxnSpPr>
            <p:nvPr/>
          </p:nvCxnSpPr>
          <p:spPr>
            <a:xfrm>
              <a:off x="3230261" y="4667255"/>
              <a:ext cx="2765296" cy="51780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1"/>
            </p:cNvCxnSpPr>
            <p:nvPr/>
          </p:nvCxnSpPr>
          <p:spPr>
            <a:xfrm>
              <a:off x="3230261" y="4667255"/>
              <a:ext cx="2765296" cy="207266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230260" y="3787205"/>
              <a:ext cx="2765297" cy="86473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9200000">
              <a:off x="4299690" y="3375579"/>
              <a:ext cx="1652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Above eye level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0" y="4366400"/>
              <a:ext cx="127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At eye level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 rot="2220000">
              <a:off x="4319047" y="5476780"/>
              <a:ext cx="1652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Below eye level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95556" y="5181212"/>
              <a:ext cx="3052123" cy="156945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95556" y="2506894"/>
              <a:ext cx="3052123" cy="12803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95556" y="3804368"/>
              <a:ext cx="3052123" cy="13806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6" name="Picture 6" descr="http://icons.iconarchive.com/icons/designcontest/ecommerce-business/256/smartphone-android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4151" y="4230995"/>
            <a:ext cx="1081520" cy="10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/>
          <p:nvPr/>
        </p:nvCxnSpPr>
        <p:spPr>
          <a:xfrm flipV="1">
            <a:off x="1460140" y="4729181"/>
            <a:ext cx="751765" cy="47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with Partial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with limited number of photos</a:t>
            </a:r>
            <a:br>
              <a:rPr lang="en-US" dirty="0"/>
            </a:br>
            <a:r>
              <a:rPr lang="en-US" dirty="0" smtClean="0"/>
              <a:t>    -  </a:t>
            </a:r>
            <a:r>
              <a:rPr lang="en-US" dirty="0"/>
              <a:t>Varying # of photos per store: 5, 10, …, all</a:t>
            </a:r>
            <a:endParaRPr lang="en-US" altLang="zh-CN" dirty="0"/>
          </a:p>
          <a:p>
            <a:r>
              <a:rPr lang="en-US" altLang="zh-CN" dirty="0"/>
              <a:t>Matching with specific portion of </a:t>
            </a:r>
            <a:r>
              <a:rPr lang="en-US" altLang="zh-CN" dirty="0" smtClean="0"/>
              <a:t>text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60979" y="2506894"/>
            <a:ext cx="465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-  In-store: above/at eye level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60979" y="2968559"/>
            <a:ext cx="465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-  Website: menus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7" y="2506894"/>
            <a:ext cx="3052122" cy="4265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95556" y="5181212"/>
            <a:ext cx="3052123" cy="15694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95556" y="2506894"/>
            <a:ext cx="3052123" cy="1280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95556" y="3804368"/>
            <a:ext cx="3052123" cy="1380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6" y="3506371"/>
            <a:ext cx="4041069" cy="313225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25966" y="4862327"/>
            <a:ext cx="982644" cy="3181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  <a:endCxn id="16" idx="1"/>
          </p:cNvCxnSpPr>
          <p:nvPr/>
        </p:nvCxnSpPr>
        <p:spPr>
          <a:xfrm flipV="1">
            <a:off x="1508610" y="2914878"/>
            <a:ext cx="4670108" cy="21065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178718" y="2678778"/>
            <a:ext cx="1779648" cy="4722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87466" y="4129552"/>
            <a:ext cx="731784" cy="3181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51598" y="4140773"/>
            <a:ext cx="54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4923" y="4965289"/>
            <a:ext cx="54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65740" y="4647151"/>
            <a:ext cx="1750168" cy="45039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49384" y="455787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6" grpId="0" animBg="1"/>
      <p:bldP spid="16" grpId="1" animBg="1"/>
      <p:bldP spid="21" grpId="0" animBg="1"/>
      <p:bldP spid="23" grpId="0"/>
      <p:bldP spid="24" grpId="0"/>
      <p:bldP spid="25" grpId="0" animBg="1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with Partial </a:t>
            </a:r>
            <a:r>
              <a:rPr lang="en-US" dirty="0" smtClean="0"/>
              <a:t>Data: Evaluation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44"/>
            <a:ext cx="9144000" cy="42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79031" y="3855244"/>
            <a:ext cx="1814513" cy="261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Partial 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9031" y="4224338"/>
            <a:ext cx="1814513" cy="261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Full 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4267" y="1930227"/>
            <a:ext cx="708933" cy="415624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3163476" y="1617491"/>
            <a:ext cx="4660135" cy="332781"/>
          </a:xfrm>
          <a:prstGeom prst="borderCallout2">
            <a:avLst>
              <a:gd name="adj1" fmla="val 48545"/>
              <a:gd name="adj2" fmla="val -532"/>
              <a:gd name="adj3" fmla="val 48545"/>
              <a:gd name="adj4" fmla="val -5319"/>
              <a:gd name="adj5" fmla="val 101051"/>
              <a:gd name="adj6" fmla="val -94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photos with text per store are good enough!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1885" y="1950272"/>
            <a:ext cx="708933" cy="415624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On-going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evaluate with more stores, in various areas</a:t>
            </a:r>
          </a:p>
          <a:p>
            <a:r>
              <a:rPr lang="en-US" dirty="0" smtClean="0"/>
              <a:t>Need to understand website and physical store structure well for better text matching</a:t>
            </a:r>
          </a:p>
          <a:p>
            <a:r>
              <a:rPr lang="en-US" dirty="0" smtClean="0"/>
              <a:t>Need to have a good clustering algorithm</a:t>
            </a:r>
            <a:endParaRPr lang="en-US" dirty="0"/>
          </a:p>
        </p:txBody>
      </p:sp>
      <p:grpSp>
        <p:nvGrpSpPr>
          <p:cNvPr id="201" name="Group 200"/>
          <p:cNvGrpSpPr/>
          <p:nvPr/>
        </p:nvGrpSpPr>
        <p:grpSpPr>
          <a:xfrm>
            <a:off x="500830" y="3597305"/>
            <a:ext cx="2492232" cy="2486260"/>
            <a:chOff x="-3848103" y="1317247"/>
            <a:chExt cx="4519071" cy="4656975"/>
          </a:xfrm>
        </p:grpSpPr>
        <p:pic>
          <p:nvPicPr>
            <p:cNvPr id="202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5147" y="313589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C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1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5488" y="381020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1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648" y="169520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709" y="181402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1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9059" y="294578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1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1675" y="236653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1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5835" y="323392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1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1946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1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0331" y="400328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1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12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4291427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12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5367" y="220018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12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7786" y="2366537"/>
              <a:ext cx="1123515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12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6640" y="287152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C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12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0673" y="2752703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88096" y="5096027"/>
              <a:ext cx="373699" cy="294781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02493" y="3723985"/>
              <a:ext cx="373699" cy="294781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043" y="5679441"/>
              <a:ext cx="373699" cy="294781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463" y="4684465"/>
              <a:ext cx="373699" cy="294781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6415" y="1939084"/>
              <a:ext cx="373699" cy="294781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2807" y="1531776"/>
              <a:ext cx="373699" cy="294781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3084" y="2801644"/>
              <a:ext cx="397890" cy="313670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8103" y="3255350"/>
              <a:ext cx="373699" cy="294600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82439" y="2345894"/>
              <a:ext cx="373699" cy="294600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9280" y="5230107"/>
              <a:ext cx="373699" cy="294781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2228" y="4722146"/>
              <a:ext cx="373699" cy="294781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8964" y="4698877"/>
              <a:ext cx="373699" cy="294600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352" y="3977757"/>
              <a:ext cx="397890" cy="313670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585671"/>
              <a:ext cx="373699" cy="294600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131896"/>
              <a:ext cx="373699" cy="294781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550" y="2718191"/>
              <a:ext cx="373699" cy="294781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518" y="2003661"/>
              <a:ext cx="373699" cy="294781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2663" y="1317247"/>
              <a:ext cx="373699" cy="294781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23" y="1426020"/>
              <a:ext cx="373699" cy="294781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9468" y="1341011"/>
              <a:ext cx="373699" cy="294781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1683" y="4291427"/>
              <a:ext cx="373699" cy="29478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262696" y="3400425"/>
            <a:ext cx="3388013" cy="3076575"/>
            <a:chOff x="5262696" y="3400425"/>
            <a:chExt cx="3388013" cy="3076575"/>
          </a:xfrm>
        </p:grpSpPr>
        <p:pic>
          <p:nvPicPr>
            <p:cNvPr id="238" name="Picture 5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998" y="3628079"/>
              <a:ext cx="460614" cy="41357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6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885" y="3811890"/>
              <a:ext cx="460614" cy="41357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7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838" y="3932515"/>
              <a:ext cx="460614" cy="41357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8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545" y="4087605"/>
              <a:ext cx="460614" cy="41357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5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983" y="3645212"/>
              <a:ext cx="464883" cy="56751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90" y="3819832"/>
              <a:ext cx="464883" cy="56751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6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341" y="3950797"/>
              <a:ext cx="464883" cy="56751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7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955" y="5359108"/>
              <a:ext cx="461959" cy="61238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C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643" y="5553130"/>
              <a:ext cx="494800" cy="5699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C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824" y="5716836"/>
              <a:ext cx="461959" cy="51537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C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532" y="5365473"/>
              <a:ext cx="938350" cy="625323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882" y="5519151"/>
              <a:ext cx="889016" cy="592446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929" y="5689722"/>
              <a:ext cx="921866" cy="550815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00B050"/>
              </a:contourClr>
            </a:sp3d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815" y="3449257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955" y="3643247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41" y="6216718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862" y="5126826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136" y="4104147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486" y="4500178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786" y="5328333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248" y="6191852"/>
              <a:ext cx="186158" cy="1468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101" y="4421257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977" y="4272996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489" y="6048680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2" name="Picture 26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97" y="5110631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905" y="3473728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637" y="3436063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251" y="5196936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918" y="5512435"/>
              <a:ext cx="156660" cy="1235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066" y="5153828"/>
              <a:ext cx="156660" cy="1235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410" y="6077117"/>
              <a:ext cx="156660" cy="1235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564" y="3567198"/>
              <a:ext cx="156660" cy="1235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5372100" y="3400425"/>
              <a:ext cx="3143250" cy="307657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83150" y="4673988"/>
              <a:ext cx="3132200" cy="35960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059559" y="3407506"/>
              <a:ext cx="0" cy="124084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6769999" y="5044875"/>
              <a:ext cx="0" cy="14321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262696" y="4695391"/>
              <a:ext cx="161069" cy="316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489640" y="4695391"/>
              <a:ext cx="161069" cy="3177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640639" y="4613420"/>
              <a:ext cx="258379" cy="111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113653" y="4988723"/>
              <a:ext cx="258379" cy="111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7171581" y="4613420"/>
              <a:ext cx="258379" cy="111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8046058" y="4941466"/>
              <a:ext cx="258379" cy="111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268324" y="4853790"/>
            <a:ext cx="17069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/>
          <p:cNvSpPr/>
          <p:nvPr/>
        </p:nvSpPr>
        <p:spPr>
          <a:xfrm>
            <a:off x="3387016" y="4210873"/>
            <a:ext cx="1475509" cy="5065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4" name="Curved Down Arrow 283"/>
          <p:cNvSpPr/>
          <p:nvPr/>
        </p:nvSpPr>
        <p:spPr>
          <a:xfrm rot="10800000">
            <a:off x="3350085" y="4987219"/>
            <a:ext cx="1475509" cy="5065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3354" y="4348118"/>
            <a:ext cx="117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285" name="TextBox 284"/>
          <p:cNvSpPr txBox="1"/>
          <p:nvPr/>
        </p:nvSpPr>
        <p:spPr>
          <a:xfrm>
            <a:off x="3622385" y="4947244"/>
            <a:ext cx="117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2" y="5651565"/>
            <a:ext cx="733176" cy="5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4" grpId="0" animBg="1"/>
      <p:bldP spid="21" grpId="0"/>
      <p:bldP spid="2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AutoLabel</a:t>
            </a:r>
            <a:r>
              <a:rPr lang="en-US" dirty="0" smtClean="0"/>
              <a:t> is a solution for semantic localization.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8650" y="2827415"/>
            <a:ext cx="8287129" cy="2798839"/>
            <a:chOff x="628650" y="2827415"/>
            <a:chExt cx="8287129" cy="27988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524405"/>
              <a:ext cx="3152773" cy="210184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36273" y="3936020"/>
              <a:ext cx="4707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?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94034" y="2827415"/>
              <a:ext cx="1554352" cy="1393979"/>
              <a:chOff x="6619535" y="1611335"/>
              <a:chExt cx="2049827" cy="174655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619535" y="1611335"/>
                <a:ext cx="2049827" cy="1746559"/>
                <a:chOff x="-291536" y="3113294"/>
                <a:chExt cx="1470751" cy="1470751"/>
              </a:xfrm>
            </p:grpSpPr>
            <p:pic>
              <p:nvPicPr>
                <p:cNvPr id="7" name="Picture 4" descr="https://cdn0.iconfinder.com/data/icons/huge-business-icons/512/Cell_phone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91536" y="3113294"/>
                  <a:ext cx="1470751" cy="14707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73819" y="3400424"/>
                  <a:ext cx="735806" cy="897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4084" y="1998758"/>
                <a:ext cx="257707" cy="20367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5596" y="1998758"/>
                <a:ext cx="257707" cy="20367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549" y="2004490"/>
                <a:ext cx="257707" cy="203672"/>
              </a:xfrm>
              <a:prstGeom prst="rect">
                <a:avLst/>
              </a:prstGeom>
            </p:spPr>
          </p:pic>
        </p:grpSp>
        <p:pic>
          <p:nvPicPr>
            <p:cNvPr id="11266" name="Picture 2" descr="http://upload.wikimedia.org/wikipedia/commons/thumb/f/f5/Best_Buy_Logo.svg/1280px-Best_Buy_Logo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379" y="3805074"/>
              <a:ext cx="2438400" cy="182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4438650" y="4750436"/>
              <a:ext cx="1981200" cy="49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9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</a:t>
            </a:r>
            <a:r>
              <a:rPr lang="en-US" altLang="zh-CN" dirty="0" smtClean="0"/>
              <a:t>Based Semantic Localization</a:t>
            </a:r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691084" y="1224470"/>
            <a:ext cx="8019611" cy="5864787"/>
            <a:chOff x="691084" y="1224470"/>
            <a:chExt cx="8019611" cy="5864787"/>
          </a:xfrm>
        </p:grpSpPr>
        <p:grpSp>
          <p:nvGrpSpPr>
            <p:cNvPr id="1030" name="Group 1029"/>
            <p:cNvGrpSpPr/>
            <p:nvPr/>
          </p:nvGrpSpPr>
          <p:grpSpPr>
            <a:xfrm>
              <a:off x="691084" y="1224470"/>
              <a:ext cx="8019611" cy="5864787"/>
              <a:chOff x="691084" y="1224470"/>
              <a:chExt cx="8019611" cy="5864787"/>
            </a:xfrm>
          </p:grpSpPr>
          <p:pic>
            <p:nvPicPr>
              <p:cNvPr id="1028" name="Picture 4" descr="http://img3.wikia.nocookie.net/__cb20100920050450/logopedia/images/4/4d/Macy's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7604" y="2025530"/>
                <a:ext cx="3504128" cy="932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www.streamflowmedia.com/demo/img/starbucks-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1320" y="4972240"/>
                <a:ext cx="1396763" cy="1410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991368" y="1325562"/>
                <a:ext cx="2006003" cy="233203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72287" y="4763069"/>
                <a:ext cx="1821551" cy="18288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2572" y="4763638"/>
                <a:ext cx="2825087" cy="18288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33714" y="1325561"/>
                <a:ext cx="4757654" cy="233203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73714" y="4763069"/>
                <a:ext cx="2598575" cy="18288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6" name="Picture 12" descr="http://www.cruzblanca.cl/cruzblanca/site/artic/20140609/imag/foto_000000112014060916043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294" y="5201350"/>
                <a:ext cx="2345413" cy="952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http://www.userlogos.org/files/logos/macleod.mac/at%26t.1.u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732" y="1224470"/>
                <a:ext cx="3378963" cy="2534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http://momfabfun.com/wp-content/uploads/2013/03/550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37" y="4763069"/>
                <a:ext cx="2326188" cy="2326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7997370" y="1325561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997370" y="3648073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193838" y="4763069"/>
                <a:ext cx="347099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8193838" y="6591869"/>
                <a:ext cx="321512" cy="56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91084" y="1325561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91084" y="3657599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91084" y="4763069"/>
                <a:ext cx="26148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91084" y="6591869"/>
                <a:ext cx="26148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Rectangle 1028"/>
              <p:cNvSpPr/>
              <p:nvPr/>
            </p:nvSpPr>
            <p:spPr>
              <a:xfrm>
                <a:off x="2058204" y="4531057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60994" y="4661976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062197" y="4426471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51375" y="3448428"/>
                <a:ext cx="1620625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751100" y="3437008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43" name="Picture 10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701" y="1422272"/>
              <a:ext cx="514350" cy="405479"/>
            </a:xfrm>
            <a:prstGeom prst="rect">
              <a:avLst/>
            </a:prstGeom>
          </p:spPr>
        </p:pic>
        <p:pic>
          <p:nvPicPr>
            <p:cNvPr id="1044" name="Picture 10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661" y="1371725"/>
              <a:ext cx="514350" cy="405479"/>
            </a:xfrm>
            <a:prstGeom prst="rect">
              <a:avLst/>
            </a:prstGeom>
          </p:spPr>
        </p:pic>
        <p:pic>
          <p:nvPicPr>
            <p:cNvPr id="1045" name="Picture 10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808" y="6153588"/>
              <a:ext cx="514350" cy="405479"/>
            </a:xfrm>
            <a:prstGeom prst="rect">
              <a:avLst/>
            </a:prstGeom>
          </p:spPr>
        </p:pic>
        <p:pic>
          <p:nvPicPr>
            <p:cNvPr id="1047" name="Picture 10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15" y="4804625"/>
              <a:ext cx="514350" cy="405479"/>
            </a:xfrm>
            <a:prstGeom prst="rect">
              <a:avLst/>
            </a:prstGeom>
          </p:spPr>
        </p:pic>
        <p:pic>
          <p:nvPicPr>
            <p:cNvPr id="1048" name="Picture 10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95" y="4804625"/>
              <a:ext cx="514350" cy="405479"/>
            </a:xfrm>
            <a:prstGeom prst="rect">
              <a:avLst/>
            </a:prstGeom>
          </p:spPr>
        </p:pic>
        <p:pic>
          <p:nvPicPr>
            <p:cNvPr id="1049" name="Picture 10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254" y="3117446"/>
              <a:ext cx="514350" cy="405479"/>
            </a:xfrm>
            <a:prstGeom prst="rect">
              <a:avLst/>
            </a:prstGeom>
          </p:spPr>
        </p:pic>
        <p:pic>
          <p:nvPicPr>
            <p:cNvPr id="1051" name="Picture 10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336" y="3166875"/>
              <a:ext cx="514350" cy="405479"/>
            </a:xfrm>
            <a:prstGeom prst="rect">
              <a:avLst/>
            </a:prstGeom>
          </p:spPr>
        </p:pic>
      </p:grpSp>
      <p:grpSp>
        <p:nvGrpSpPr>
          <p:cNvPr id="1035" name="Group 1034"/>
          <p:cNvGrpSpPr/>
          <p:nvPr/>
        </p:nvGrpSpPr>
        <p:grpSpPr>
          <a:xfrm>
            <a:off x="-300189" y="3320185"/>
            <a:ext cx="2049827" cy="1746559"/>
            <a:chOff x="-291536" y="3113294"/>
            <a:chExt cx="1470751" cy="1470751"/>
          </a:xfrm>
        </p:grpSpPr>
        <p:pic>
          <p:nvPicPr>
            <p:cNvPr id="1031" name="Picture 4" descr="https://cdn0.iconfinder.com/data/icons/huge-business-icons/512/Cell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536" y="3113294"/>
              <a:ext cx="1470751" cy="147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3" name="Rectangle 1032"/>
            <p:cNvSpPr/>
            <p:nvPr/>
          </p:nvSpPr>
          <p:spPr>
            <a:xfrm>
              <a:off x="73819" y="3400424"/>
              <a:ext cx="735806" cy="897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1" y="2042547"/>
            <a:ext cx="257707" cy="20367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95" y="2042547"/>
            <a:ext cx="257707" cy="2036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62" y="2042547"/>
            <a:ext cx="257707" cy="203672"/>
          </a:xfrm>
          <a:prstGeom prst="rect">
            <a:avLst/>
          </a:prstGeom>
        </p:spPr>
      </p:pic>
      <p:pic>
        <p:nvPicPr>
          <p:cNvPr id="69" name="Picture 4" descr="http://img3.wikia.nocookie.net/__cb20100920050450/logopedia/images/4/4d/Macy's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87" y="2376712"/>
            <a:ext cx="1031621" cy="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0.17673 -0.00023 C 0.2559 -0.00023 0.35382 -0.07129 0.35382 -0.1287 L 0.35382 -0.2569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AutoLabel</a:t>
            </a:r>
            <a:r>
              <a:rPr lang="en-US" dirty="0" smtClean="0"/>
              <a:t> is a solution for semantic localization.</a:t>
            </a:r>
            <a:endParaRPr lang="en-US" dirty="0"/>
          </a:p>
          <a:p>
            <a:r>
              <a:rPr lang="en-US" dirty="0" err="1" smtClean="0"/>
              <a:t>AutoLabel</a:t>
            </a:r>
            <a:r>
              <a:rPr lang="en-US" dirty="0" smtClean="0"/>
              <a:t> matches physical sites with web sites through text matching, and gives a mapping from Wi-Fi access points to semantic store names.</a:t>
            </a:r>
            <a:endParaRPr lang="en-US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51" y="3349128"/>
            <a:ext cx="8315698" cy="32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AutoLabel</a:t>
            </a:r>
            <a:r>
              <a:rPr lang="en-US" dirty="0" smtClean="0"/>
              <a:t> is a solution for semantic localization.</a:t>
            </a:r>
            <a:endParaRPr lang="en-US" dirty="0"/>
          </a:p>
          <a:p>
            <a:r>
              <a:rPr lang="en-US" dirty="0" err="1" smtClean="0"/>
              <a:t>AutoLabel</a:t>
            </a:r>
            <a:r>
              <a:rPr lang="en-US" dirty="0" smtClean="0"/>
              <a:t> matches physical sites with web sites through text matching, and gives a mapping from Wi-Fi access points to semantic store names.</a:t>
            </a:r>
            <a:endParaRPr lang="en-US" dirty="0"/>
          </a:p>
          <a:p>
            <a:r>
              <a:rPr lang="en-US" dirty="0" smtClean="0"/>
              <a:t>Feasibility is verified through preliminary evaluation.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3751263"/>
            <a:ext cx="6292850" cy="28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AutoLabel</a:t>
            </a:r>
            <a:r>
              <a:rPr lang="en-US" dirty="0" smtClean="0"/>
              <a:t> is a solution for semantic localization.</a:t>
            </a:r>
            <a:endParaRPr lang="en-US" dirty="0"/>
          </a:p>
          <a:p>
            <a:r>
              <a:rPr lang="en-US" dirty="0" err="1" smtClean="0"/>
              <a:t>AutoLabel</a:t>
            </a:r>
            <a:r>
              <a:rPr lang="en-US" dirty="0" smtClean="0"/>
              <a:t> matches physical sites with web sites through text matching, and gives a mapping from Wi-Fi access points to semantic store names.</a:t>
            </a:r>
            <a:endParaRPr lang="en-US" dirty="0"/>
          </a:p>
          <a:p>
            <a:r>
              <a:rPr lang="en-US" dirty="0" smtClean="0"/>
              <a:t>Feasibility is verified through preliminary evaluation.</a:t>
            </a:r>
            <a:endParaRPr lang="en-US" dirty="0"/>
          </a:p>
        </p:txBody>
      </p:sp>
      <p:pic>
        <p:nvPicPr>
          <p:cNvPr id="1026" name="Picture 2" descr="http://www.mixoevents.co.uk/media/dContent/uploads/stylebars/semi-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07" y="3484084"/>
            <a:ext cx="4790998" cy="23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-3600000">
            <a:off x="1764039" y="4718778"/>
            <a:ext cx="15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Stores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600000">
            <a:off x="5315458" y="4915640"/>
            <a:ext cx="15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4859" y="3633998"/>
            <a:ext cx="104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TEXT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79654" y="5879583"/>
            <a:ext cx="241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Physical Locations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7219" y="5879583"/>
            <a:ext cx="264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Semantic Locations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8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5479" y="1436915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Thanks for your attention! 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521529" y="3788229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36372" y="5521866"/>
            <a:ext cx="44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available </a:t>
            </a:r>
            <a:r>
              <a:rPr lang="en-US" dirty="0"/>
              <a:t>at </a:t>
            </a:r>
            <a:r>
              <a:rPr lang="en-US" dirty="0" smtClean="0"/>
              <a:t>http</a:t>
            </a:r>
            <a:r>
              <a:rPr lang="en-US" dirty="0"/>
              <a:t>://synrg.csl.illinois.edu/</a:t>
            </a:r>
          </a:p>
        </p:txBody>
      </p:sp>
    </p:spTree>
    <p:extLst>
      <p:ext uri="{BB962C8B-B14F-4D97-AF65-F5344CB8AC3E}">
        <p14:creationId xmlns:p14="http://schemas.microsoft.com/office/powerpoint/2010/main" val="18597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</a:t>
            </a:r>
            <a:r>
              <a:rPr lang="en-US" altLang="zh-CN" dirty="0" smtClean="0"/>
              <a:t>Based Semantic Localization</a:t>
            </a:r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691084" y="1224470"/>
            <a:ext cx="8019611" cy="5864787"/>
            <a:chOff x="691084" y="1224470"/>
            <a:chExt cx="8019611" cy="5864787"/>
          </a:xfrm>
        </p:grpSpPr>
        <p:grpSp>
          <p:nvGrpSpPr>
            <p:cNvPr id="1030" name="Group 1029"/>
            <p:cNvGrpSpPr/>
            <p:nvPr/>
          </p:nvGrpSpPr>
          <p:grpSpPr>
            <a:xfrm>
              <a:off x="691084" y="1224470"/>
              <a:ext cx="8019611" cy="5864787"/>
              <a:chOff x="691084" y="1224470"/>
              <a:chExt cx="8019611" cy="5864787"/>
            </a:xfrm>
          </p:grpSpPr>
          <p:pic>
            <p:nvPicPr>
              <p:cNvPr id="1028" name="Picture 4" descr="http://img3.wikia.nocookie.net/__cb20100920050450/logopedia/images/4/4d/Macy's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7604" y="2025530"/>
                <a:ext cx="3504128" cy="932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www.streamflowmedia.com/demo/img/starbucks-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1320" y="4972240"/>
                <a:ext cx="1396763" cy="1410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991368" y="1325562"/>
                <a:ext cx="2006003" cy="233203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72287" y="4763069"/>
                <a:ext cx="1821551" cy="18288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2572" y="4763638"/>
                <a:ext cx="2825087" cy="18288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33714" y="1325561"/>
                <a:ext cx="4757654" cy="233203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73714" y="4763069"/>
                <a:ext cx="2598575" cy="182880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6" name="Picture 12" descr="http://www.cruzblanca.cl/cruzblanca/site/artic/20140609/imag/foto_000000112014060916043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0294" y="5201350"/>
                <a:ext cx="2345413" cy="952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http://www.userlogos.org/files/logos/macleod.mac/at%26t.1.u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732" y="1224470"/>
                <a:ext cx="3378963" cy="2534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http://momfabfun.com/wp-content/uploads/2013/03/5506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8537" y="4763069"/>
                <a:ext cx="2326188" cy="2326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7997370" y="1325561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997370" y="3648073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193838" y="4763069"/>
                <a:ext cx="347099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8193838" y="6591869"/>
                <a:ext cx="321512" cy="56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91084" y="1325561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91084" y="3657599"/>
                <a:ext cx="54356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91084" y="4763069"/>
                <a:ext cx="26148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91084" y="6591869"/>
                <a:ext cx="261488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Rectangle 1028"/>
              <p:cNvSpPr/>
              <p:nvPr/>
            </p:nvSpPr>
            <p:spPr>
              <a:xfrm>
                <a:off x="2058204" y="4531057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60994" y="4661976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062197" y="4426471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951375" y="3448428"/>
                <a:ext cx="1620625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751100" y="3437008"/>
                <a:ext cx="586853" cy="441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43" name="Picture 10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701" y="1422272"/>
              <a:ext cx="514350" cy="405479"/>
            </a:xfrm>
            <a:prstGeom prst="rect">
              <a:avLst/>
            </a:prstGeom>
          </p:spPr>
        </p:pic>
        <p:pic>
          <p:nvPicPr>
            <p:cNvPr id="1044" name="Picture 10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661" y="1371725"/>
              <a:ext cx="514350" cy="405479"/>
            </a:xfrm>
            <a:prstGeom prst="rect">
              <a:avLst/>
            </a:prstGeom>
          </p:spPr>
        </p:pic>
        <p:pic>
          <p:nvPicPr>
            <p:cNvPr id="1045" name="Picture 10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808" y="6153588"/>
              <a:ext cx="514350" cy="405479"/>
            </a:xfrm>
            <a:prstGeom prst="rect">
              <a:avLst/>
            </a:prstGeom>
          </p:spPr>
        </p:pic>
        <p:pic>
          <p:nvPicPr>
            <p:cNvPr id="1047" name="Picture 10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15" y="4804625"/>
              <a:ext cx="514350" cy="405479"/>
            </a:xfrm>
            <a:prstGeom prst="rect">
              <a:avLst/>
            </a:prstGeom>
          </p:spPr>
        </p:pic>
        <p:pic>
          <p:nvPicPr>
            <p:cNvPr id="1048" name="Picture 10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595" y="4804625"/>
              <a:ext cx="514350" cy="405479"/>
            </a:xfrm>
            <a:prstGeom prst="rect">
              <a:avLst/>
            </a:prstGeom>
          </p:spPr>
        </p:pic>
        <p:pic>
          <p:nvPicPr>
            <p:cNvPr id="1049" name="Picture 10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254" y="3117446"/>
              <a:ext cx="514350" cy="405479"/>
            </a:xfrm>
            <a:prstGeom prst="rect">
              <a:avLst/>
            </a:prstGeom>
          </p:spPr>
        </p:pic>
        <p:pic>
          <p:nvPicPr>
            <p:cNvPr id="1051" name="Picture 10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336" y="3166875"/>
              <a:ext cx="514350" cy="40547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51375" y="1518182"/>
            <a:ext cx="2049827" cy="1746559"/>
            <a:chOff x="-291536" y="3113294"/>
            <a:chExt cx="1470751" cy="1470751"/>
          </a:xfrm>
        </p:grpSpPr>
        <p:pic>
          <p:nvPicPr>
            <p:cNvPr id="46" name="Picture 4" descr="https://cdn0.iconfinder.com/data/icons/huge-business-icons/512/Cell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536" y="3113294"/>
              <a:ext cx="1470751" cy="147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3819" y="3400424"/>
              <a:ext cx="735806" cy="897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73" y="5273107"/>
            <a:ext cx="257707" cy="2036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85" y="5273107"/>
            <a:ext cx="257707" cy="2036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38" y="5278839"/>
            <a:ext cx="257707" cy="203672"/>
          </a:xfrm>
          <a:prstGeom prst="rect">
            <a:avLst/>
          </a:prstGeom>
        </p:spPr>
      </p:pic>
      <p:pic>
        <p:nvPicPr>
          <p:cNvPr id="51" name="Picture 10" descr="http://www.streamflowmedia.com/demo/img/starbucks-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92" y="5519504"/>
            <a:ext cx="628473" cy="6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2.22222E-6 0.13658 C -2.22222E-6 0.19769 0.0717 0.27338 0.13004 0.27338 L 0.26042 0.273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0.27338 L 0.31667 0.27338 C 0.34219 0.27338 0.37361 0.33079 0.37361 0.37732 L 0.37361 0.48195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Problem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7000" y="1744663"/>
            <a:ext cx="5987896" cy="1534956"/>
            <a:chOff x="127000" y="1744663"/>
            <a:chExt cx="5987896" cy="153495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55" y="1900521"/>
              <a:ext cx="281815" cy="22196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55" y="1920004"/>
              <a:ext cx="281815" cy="22196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51" y="2730684"/>
              <a:ext cx="281815" cy="22196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59" y="2540609"/>
              <a:ext cx="281815" cy="22196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" y="2783832"/>
              <a:ext cx="281815" cy="22196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25" y="2224826"/>
              <a:ext cx="281815" cy="22196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62" y="2271596"/>
              <a:ext cx="281815" cy="221960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2433029" y="1744663"/>
              <a:ext cx="2569029" cy="153495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54" y="2470222"/>
              <a:ext cx="281815" cy="222164"/>
            </a:xfrm>
            <a:prstGeom prst="rect">
              <a:avLst/>
            </a:prstGeom>
          </p:spPr>
        </p:pic>
        <p:cxnSp>
          <p:nvCxnSpPr>
            <p:cNvPr id="61" name="Straight Arrow Connector 60"/>
            <p:cNvCxnSpPr/>
            <p:nvPr/>
          </p:nvCxnSpPr>
          <p:spPr>
            <a:xfrm>
              <a:off x="1386401" y="2512141"/>
              <a:ext cx="10239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090958" y="2512141"/>
              <a:ext cx="102393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391321" y="1845091"/>
              <a:ext cx="11030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0070C0"/>
                  </a:solidFill>
                </a:rPr>
                <a:t>?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1814512"/>
            <a:ext cx="7162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1898 L 0.32708 -0.236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Manual Labeling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27691"/>
              </p:ext>
            </p:extLst>
          </p:nvPr>
        </p:nvGraphicFramePr>
        <p:xfrm>
          <a:off x="6166189" y="1566016"/>
          <a:ext cx="2920661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1086"/>
                <a:gridCol w="1309575"/>
              </a:tblGrid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Store Name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Macy’s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AT&amp;T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762523"/>
            <a:ext cx="282231" cy="221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7" y="2762522"/>
            <a:ext cx="282231" cy="221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6" y="2762521"/>
            <a:ext cx="282231" cy="221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031791"/>
            <a:ext cx="282231" cy="2211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021561"/>
            <a:ext cx="282231" cy="221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1" y="2021561"/>
            <a:ext cx="282231" cy="221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372257"/>
            <a:ext cx="282231" cy="221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372256"/>
            <a:ext cx="282231" cy="221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7" y="2372255"/>
            <a:ext cx="282231" cy="221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7" y="2372255"/>
            <a:ext cx="282231" cy="221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9" y="1840328"/>
            <a:ext cx="281815" cy="221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9" y="1859811"/>
            <a:ext cx="281815" cy="221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5" y="2670491"/>
            <a:ext cx="281815" cy="221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3" y="2480416"/>
            <a:ext cx="281815" cy="221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" y="2723639"/>
            <a:ext cx="281815" cy="2219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9" y="2164633"/>
            <a:ext cx="281815" cy="221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6" y="2211403"/>
            <a:ext cx="281815" cy="2219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408703" y="1684470"/>
            <a:ext cx="2569029" cy="15349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8" y="2410029"/>
            <a:ext cx="281815" cy="222164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1362075" y="2451948"/>
            <a:ext cx="10239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66632" y="2451948"/>
            <a:ext cx="10239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82565" y="2011217"/>
            <a:ext cx="202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Manual Labeling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6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AP Name Mining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50837"/>
              </p:ext>
            </p:extLst>
          </p:nvPr>
        </p:nvGraphicFramePr>
        <p:xfrm>
          <a:off x="6166189" y="1566016"/>
          <a:ext cx="2920661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1086"/>
                <a:gridCol w="1309575"/>
              </a:tblGrid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Store Name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Macy’s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AT&amp;T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762523"/>
            <a:ext cx="282231" cy="221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7" y="2762522"/>
            <a:ext cx="282231" cy="221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6" y="2762521"/>
            <a:ext cx="282231" cy="221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031791"/>
            <a:ext cx="282231" cy="221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021561"/>
            <a:ext cx="282231" cy="221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1" y="2021561"/>
            <a:ext cx="282231" cy="221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372257"/>
            <a:ext cx="282231" cy="221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372256"/>
            <a:ext cx="282231" cy="22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7" y="2372255"/>
            <a:ext cx="282231" cy="221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7" y="2372255"/>
            <a:ext cx="282231" cy="221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9" y="1840328"/>
            <a:ext cx="281815" cy="221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9" y="1859811"/>
            <a:ext cx="281815" cy="221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5" y="2670491"/>
            <a:ext cx="281815" cy="221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3" y="2480416"/>
            <a:ext cx="281815" cy="221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" y="2723639"/>
            <a:ext cx="281815" cy="221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9" y="2164633"/>
            <a:ext cx="281815" cy="221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6" y="2211403"/>
            <a:ext cx="281815" cy="22196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408703" y="1684470"/>
            <a:ext cx="2569029" cy="15349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8" y="2410029"/>
            <a:ext cx="281815" cy="2221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362075" y="2451948"/>
            <a:ext cx="10239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66632" y="2451948"/>
            <a:ext cx="10239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82565" y="2011217"/>
            <a:ext cx="202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 Name</a:t>
            </a:r>
            <a:br>
              <a:rPr lang="en-US" sz="2400" dirty="0" smtClean="0"/>
            </a:br>
            <a:r>
              <a:rPr lang="en-US" sz="2400" dirty="0" smtClean="0"/>
              <a:t>Mining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333" y="3795546"/>
            <a:ext cx="3047619" cy="28142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9477" y="3793283"/>
            <a:ext cx="3086628" cy="2816549"/>
          </a:xfrm>
          <a:prstGeom prst="rect">
            <a:avLst/>
          </a:prstGeom>
        </p:spPr>
      </p:pic>
      <p:sp>
        <p:nvSpPr>
          <p:cNvPr id="33" name="Line Callout 2 32"/>
          <p:cNvSpPr/>
          <p:nvPr/>
        </p:nvSpPr>
        <p:spPr>
          <a:xfrm>
            <a:off x="3983976" y="4120999"/>
            <a:ext cx="1176048" cy="698500"/>
          </a:xfrm>
          <a:prstGeom prst="borderCallout2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Best Buy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 Street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Line Callout 2 33"/>
          <p:cNvSpPr/>
          <p:nvPr/>
        </p:nvSpPr>
        <p:spPr>
          <a:xfrm>
            <a:off x="3983976" y="5721072"/>
            <a:ext cx="1176048" cy="698500"/>
          </a:xfrm>
          <a:prstGeom prst="borderCallout2">
            <a:avLst>
              <a:gd name="adj1" fmla="val 89659"/>
              <a:gd name="adj2" fmla="val 101815"/>
              <a:gd name="adj3" fmla="val 89659"/>
              <a:gd name="adj4" fmla="val 111840"/>
              <a:gd name="adj5" fmla="val 7045"/>
              <a:gd name="adj6" fmla="val 14555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Macy’s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Mall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5044" y="4405313"/>
            <a:ext cx="326044" cy="2190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55043" y="4819499"/>
            <a:ext cx="326044" cy="2190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32929" y="5689223"/>
            <a:ext cx="1181596" cy="2190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001194" y="4360711"/>
            <a:ext cx="1523555" cy="26367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6" grpId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pic>
        <p:nvPicPr>
          <p:cNvPr id="34" name="Picture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27" y="3766737"/>
            <a:ext cx="1120221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86" y="4441042"/>
            <a:ext cx="1120221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26" y="2326040"/>
            <a:ext cx="1120221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65" y="2444860"/>
            <a:ext cx="1120221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5" y="3576624"/>
            <a:ext cx="836871" cy="998091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99" y="2997375"/>
            <a:ext cx="836871" cy="998091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39" y="3864764"/>
            <a:ext cx="836871" cy="998091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8" y="3959820"/>
            <a:ext cx="784154" cy="1238702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43" y="4634125"/>
            <a:ext cx="836871" cy="998091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86" y="3959820"/>
            <a:ext cx="784154" cy="1238702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86" y="4922265"/>
            <a:ext cx="784154" cy="1238702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07" y="2831027"/>
            <a:ext cx="1120221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88" y="2997375"/>
            <a:ext cx="1123515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34" y="3502362"/>
            <a:ext cx="1120221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01" y="3383541"/>
            <a:ext cx="1120221" cy="745598"/>
          </a:xfrm>
          <a:prstGeom prst="rect">
            <a:avLst/>
          </a:prstGeom>
          <a:noFill/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78" y="5726865"/>
            <a:ext cx="373699" cy="2947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1" y="4354823"/>
            <a:ext cx="373699" cy="29478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31" y="6310279"/>
            <a:ext cx="373699" cy="2947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11" y="5315303"/>
            <a:ext cx="373699" cy="29478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9" y="2569922"/>
            <a:ext cx="373699" cy="294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67" y="2162614"/>
            <a:ext cx="373699" cy="2947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0" y="3432482"/>
            <a:ext cx="397890" cy="3136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1" y="3886188"/>
            <a:ext cx="373699" cy="2946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5" y="2976732"/>
            <a:ext cx="373699" cy="2946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94" y="5860945"/>
            <a:ext cx="373699" cy="29478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46" y="5352984"/>
            <a:ext cx="373699" cy="29478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10" y="5329715"/>
            <a:ext cx="373699" cy="2946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22" y="4608595"/>
            <a:ext cx="397890" cy="3136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43" y="4216509"/>
            <a:ext cx="373699" cy="2946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43" y="3762734"/>
            <a:ext cx="373699" cy="2947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4" y="3349029"/>
            <a:ext cx="373699" cy="2947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56" y="2634499"/>
            <a:ext cx="373699" cy="2947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11" y="1948085"/>
            <a:ext cx="373699" cy="2947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51" y="2056858"/>
            <a:ext cx="373699" cy="2947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06" y="1971849"/>
            <a:ext cx="373699" cy="2947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1" y="4922265"/>
            <a:ext cx="373699" cy="2947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50" y="5726865"/>
            <a:ext cx="614885" cy="9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6632467" y="4867454"/>
            <a:ext cx="1111250" cy="531432"/>
            <a:chOff x="6106705" y="2444860"/>
            <a:chExt cx="2308953" cy="1104208"/>
          </a:xfrm>
        </p:grpSpPr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790" y="2605964"/>
              <a:ext cx="688327" cy="721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core0.staticworld.net/images/article/2013/02/wifi_wi-fi-100026281-large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117" y="2634499"/>
              <a:ext cx="1178560" cy="78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Line Callout 1 71"/>
            <p:cNvSpPr/>
            <p:nvPr/>
          </p:nvSpPr>
          <p:spPr>
            <a:xfrm>
              <a:off x="6106705" y="2444860"/>
              <a:ext cx="2308953" cy="1104208"/>
            </a:xfrm>
            <a:prstGeom prst="borderCallout1">
              <a:avLst>
                <a:gd name="adj1" fmla="val 110865"/>
                <a:gd name="adj2" fmla="val 50315"/>
                <a:gd name="adj3" fmla="val 154849"/>
                <a:gd name="adj4" fmla="val 5055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15" y="2404405"/>
            <a:ext cx="2741953" cy="20561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5957057" y="2523933"/>
            <a:ext cx="1452046" cy="221131"/>
            <a:chOff x="6008889" y="1979825"/>
            <a:chExt cx="1452046" cy="221131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889" y="1979827"/>
              <a:ext cx="282231" cy="22112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105" y="1979826"/>
              <a:ext cx="282231" cy="22112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414" y="1979825"/>
              <a:ext cx="282231" cy="22112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704" y="1979825"/>
              <a:ext cx="282231" cy="221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95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ssip.files.wordpress.com/2012/11/starbucks-e1351890301733.jpg?w=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4" y="3685431"/>
            <a:ext cx="3739614" cy="25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Store Logo Searching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166189" y="1566016"/>
          <a:ext cx="2920661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1086"/>
                <a:gridCol w="1309575"/>
              </a:tblGrid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 List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Store Name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Macy’s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AT&amp;T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Starbucks</a:t>
                      </a:r>
                      <a:endParaRPr lang="en-US" sz="1800" dirty="0"/>
                    </a:p>
                  </a:txBody>
                  <a:tcPr/>
                </a:tc>
              </a:tr>
              <a:tr h="340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762523"/>
            <a:ext cx="282231" cy="221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7" y="2762522"/>
            <a:ext cx="282231" cy="221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6" y="2762521"/>
            <a:ext cx="282231" cy="221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031791"/>
            <a:ext cx="282231" cy="2211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021561"/>
            <a:ext cx="282231" cy="221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1" y="2021561"/>
            <a:ext cx="282231" cy="221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2" y="2372257"/>
            <a:ext cx="282231" cy="221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8" y="2372256"/>
            <a:ext cx="282231" cy="221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77" y="2372255"/>
            <a:ext cx="282231" cy="221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7" y="2372255"/>
            <a:ext cx="282231" cy="22112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66262" y="1686990"/>
            <a:ext cx="2228958" cy="15349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078678" y="2451948"/>
            <a:ext cx="77518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267325" y="2451948"/>
            <a:ext cx="8232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70088" y="2023822"/>
            <a:ext cx="202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Store Logo Searching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5" y="3742602"/>
            <a:ext cx="3655938" cy="2741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35" y="3966087"/>
            <a:ext cx="2741953" cy="20561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31339" y="5726945"/>
            <a:ext cx="123825" cy="9525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55164" y="3966087"/>
            <a:ext cx="3271571" cy="1760859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55164" y="5822195"/>
            <a:ext cx="3271571" cy="20004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5482" y="1506683"/>
            <a:ext cx="1894461" cy="1952272"/>
            <a:chOff x="-3848103" y="1317247"/>
            <a:chExt cx="4519071" cy="4656975"/>
          </a:xfrm>
        </p:grpSpPr>
        <p:pic>
          <p:nvPicPr>
            <p:cNvPr id="34" name="Picture 1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5147" y="313589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5488" y="381020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9648" y="169520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709" y="1814022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9059" y="294578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1675" y="236653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5835" y="3233926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1946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0331" y="4003287"/>
              <a:ext cx="836871" cy="998091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3328982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88" y="4291427"/>
              <a:ext cx="784154" cy="123870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2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15367" y="2200189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7786" y="2366537"/>
              <a:ext cx="1123515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6640" y="2871524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27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70673" y="2752703"/>
              <a:ext cx="1120221" cy="745598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88096" y="5096027"/>
              <a:ext cx="373699" cy="29478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02493" y="3723985"/>
              <a:ext cx="373699" cy="29478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043" y="5679441"/>
              <a:ext cx="373699" cy="29478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57463" y="4684465"/>
              <a:ext cx="373699" cy="29478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6415" y="1939084"/>
              <a:ext cx="373699" cy="29478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2807" y="1531776"/>
              <a:ext cx="373699" cy="29478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3084" y="2801644"/>
              <a:ext cx="397890" cy="31367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8103" y="3255350"/>
              <a:ext cx="373699" cy="2946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82439" y="2345894"/>
              <a:ext cx="373699" cy="2946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9280" y="5230107"/>
              <a:ext cx="373699" cy="29478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2228" y="4722146"/>
              <a:ext cx="373699" cy="29478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8964" y="4698877"/>
              <a:ext cx="373699" cy="2946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352" y="3977757"/>
              <a:ext cx="397890" cy="31367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585671"/>
              <a:ext cx="373699" cy="2946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9" y="3131896"/>
              <a:ext cx="373699" cy="29478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2550" y="2718191"/>
              <a:ext cx="373699" cy="29478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518" y="2003661"/>
              <a:ext cx="373699" cy="29478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2663" y="1317247"/>
              <a:ext cx="373699" cy="29478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23" y="1426020"/>
              <a:ext cx="373699" cy="29478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9468" y="1341011"/>
              <a:ext cx="373699" cy="29478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1683" y="4291427"/>
              <a:ext cx="373699" cy="294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7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3" grpId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619</Words>
  <Application>Microsoft Office PowerPoint</Application>
  <PresentationFormat>On-screen Show (4:3)</PresentationFormat>
  <Paragraphs>222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Times New Roman</vt:lpstr>
      <vt:lpstr>Wingdings</vt:lpstr>
      <vt:lpstr>Office Theme</vt:lpstr>
      <vt:lpstr>AutoLabel: Matching Physical Sites with Web Sites for Semantic Localization</vt:lpstr>
      <vt:lpstr>Semantic Localization</vt:lpstr>
      <vt:lpstr>Wi-Fi Based Semantic Localization</vt:lpstr>
      <vt:lpstr>Wi-Fi Based Semantic Localization</vt:lpstr>
      <vt:lpstr>Core Problem</vt:lpstr>
      <vt:lpstr>Intuition: Manual Labeling</vt:lpstr>
      <vt:lpstr>Intuition: AP Name Mining</vt:lpstr>
      <vt:lpstr>Opportunity</vt:lpstr>
      <vt:lpstr>Intuition: Store Logo Searching</vt:lpstr>
      <vt:lpstr>Intuition: Matching In-store Text with Website Text</vt:lpstr>
      <vt:lpstr>Intuition: Matching In-store Text with Website Text</vt:lpstr>
      <vt:lpstr>A Bigger Picture</vt:lpstr>
      <vt:lpstr>In-store Text Extraction</vt:lpstr>
      <vt:lpstr>Website Text Extraction</vt:lpstr>
      <vt:lpstr>Bag-of-Words Text Matching</vt:lpstr>
      <vt:lpstr>PowerPoint Presentation</vt:lpstr>
      <vt:lpstr>Data Collection</vt:lpstr>
      <vt:lpstr>Evaluation</vt:lpstr>
      <vt:lpstr>Evaluation</vt:lpstr>
      <vt:lpstr>Evaluation</vt:lpstr>
      <vt:lpstr>How Similar Are Text In Different Stores?</vt:lpstr>
      <vt:lpstr>How Similar Are Text In Different Websites?</vt:lpstr>
      <vt:lpstr>Does Each Store Matches Best with Its Own Website?</vt:lpstr>
      <vt:lpstr>Improvement: Using Store Names</vt:lpstr>
      <vt:lpstr>Matching with Partial Data</vt:lpstr>
      <vt:lpstr>Matching with Partial Data</vt:lpstr>
      <vt:lpstr>Matching with Partial Data: Evaluation</vt:lpstr>
      <vt:lpstr>Limitations and On-going Work</vt:lpstr>
      <vt:lpstr>Conclusion</vt:lpstr>
      <vt:lpstr>Conclusion</vt:lpstr>
      <vt:lpstr>Conclusion</vt:lpstr>
      <vt:lpstr>Conclusion</vt:lpstr>
      <vt:lpstr>Thanks for your attention!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Shen</dc:creator>
  <cp:lastModifiedBy>Sheng Shen</cp:lastModifiedBy>
  <cp:revision>744</cp:revision>
  <dcterms:created xsi:type="dcterms:W3CDTF">2015-05-21T04:48:14Z</dcterms:created>
  <dcterms:modified xsi:type="dcterms:W3CDTF">2015-05-22T14:15:27Z</dcterms:modified>
</cp:coreProperties>
</file>