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drawings/drawing2.xml" ContentType="application/vnd.openxmlformats-officedocument.drawingml.chartshapes+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tags/tag34.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charts/chart3.xml" ContentType="application/vnd.openxmlformats-officedocument.drawingml.chart+xml"/>
  <Override PartName="/ppt/tags/tag41.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39.xml" ContentType="application/vnd.openxmlformats-officedocument.presentationml.tags+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charts/chart8.xml" ContentType="application/vnd.openxmlformats-officedocument.drawingml.chart+xml"/>
  <Override PartName="/ppt/tags/tag35.xml" ContentType="application/vnd.openxmlformats-officedocument.presentationml.tag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tags/tag24.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charts/chart4.xml" ContentType="application/vnd.openxmlformats-officedocument.drawingml.chart+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32.xml" ContentType="application/vnd.openxmlformats-officedocument.presentationml.notesSlide+xml"/>
  <Override PartName="/ppt/charts/chart9.xml" ContentType="application/vnd.openxmlformats-officedocument.drawingml.chart+xml"/>
  <Override PartName="/ppt/tags/tag36.xml" ContentType="application/vnd.openxmlformats-officedocument.presentationml.tags+xml"/>
  <Override PartName="/ppt/commentAuthors.xml" ContentType="application/vnd.openxmlformats-officedocument.presentationml.commentAuthors+xml"/>
  <Override PartName="/ppt/notesSlides/notesSlide9.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charts/chart5.xml" ContentType="application/vnd.openxmlformats-officedocument.drawingml.chart+xml"/>
  <Override PartName="/ppt/tags/tag32.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6.xml" ContentType="application/vnd.openxmlformats-officedocument.presentationml.notesSlide+xml"/>
  <Override PartName="/ppt/tags/tag37.xml" ContentType="application/vnd.openxmlformats-officedocument.presentationml.tags+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charts/chart6.xml" ContentType="application/vnd.openxmlformats-officedocument.drawingml.chart+xml"/>
  <Override PartName="/ppt/tags/tag33.xml" ContentType="application/vnd.openxmlformats-officedocument.presentationml.tags+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8"/>
  </p:notesMasterIdLst>
  <p:handoutMasterIdLst>
    <p:handoutMasterId r:id="rId49"/>
  </p:handoutMasterIdLst>
  <p:sldIdLst>
    <p:sldId id="555" r:id="rId2"/>
    <p:sldId id="569" r:id="rId3"/>
    <p:sldId id="820" r:id="rId4"/>
    <p:sldId id="824" r:id="rId5"/>
    <p:sldId id="689" r:id="rId6"/>
    <p:sldId id="691" r:id="rId7"/>
    <p:sldId id="659" r:id="rId8"/>
    <p:sldId id="890" r:id="rId9"/>
    <p:sldId id="855" r:id="rId10"/>
    <p:sldId id="842" r:id="rId11"/>
    <p:sldId id="870" r:id="rId12"/>
    <p:sldId id="843" r:id="rId13"/>
    <p:sldId id="871" r:id="rId14"/>
    <p:sldId id="845" r:id="rId15"/>
    <p:sldId id="846" r:id="rId16"/>
    <p:sldId id="847" r:id="rId17"/>
    <p:sldId id="880" r:id="rId18"/>
    <p:sldId id="854" r:id="rId19"/>
    <p:sldId id="853" r:id="rId20"/>
    <p:sldId id="869" r:id="rId21"/>
    <p:sldId id="810" r:id="rId22"/>
    <p:sldId id="833" r:id="rId23"/>
    <p:sldId id="836" r:id="rId24"/>
    <p:sldId id="851" r:id="rId25"/>
    <p:sldId id="837" r:id="rId26"/>
    <p:sldId id="784" r:id="rId27"/>
    <p:sldId id="875" r:id="rId28"/>
    <p:sldId id="889" r:id="rId29"/>
    <p:sldId id="864" r:id="rId30"/>
    <p:sldId id="793" r:id="rId31"/>
    <p:sldId id="867" r:id="rId32"/>
    <p:sldId id="866" r:id="rId33"/>
    <p:sldId id="838" r:id="rId34"/>
    <p:sldId id="839" r:id="rId35"/>
    <p:sldId id="879" r:id="rId36"/>
    <p:sldId id="800" r:id="rId37"/>
    <p:sldId id="877" r:id="rId38"/>
    <p:sldId id="881" r:id="rId39"/>
    <p:sldId id="884" r:id="rId40"/>
    <p:sldId id="885" r:id="rId41"/>
    <p:sldId id="886" r:id="rId42"/>
    <p:sldId id="802" r:id="rId43"/>
    <p:sldId id="887" r:id="rId44"/>
    <p:sldId id="888" r:id="rId45"/>
    <p:sldId id="891" r:id="rId46"/>
    <p:sldId id="852" r:id="rId4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yamnath gollakota" initials="sg"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84542"/>
    <a:srgbClr val="0000FF"/>
    <a:srgbClr val="A9403D"/>
    <a:srgbClr val="FF43DB"/>
    <a:srgbClr val="0070C0"/>
    <a:srgbClr val="C2F3FF"/>
    <a:srgbClr val="3366FF"/>
    <a:srgbClr val="97C7E7"/>
    <a:srgbClr val="FFD1F6"/>
    <a:srgbClr val="81BC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669" autoAdjust="0"/>
    <p:restoredTop sz="68368" autoAdjust="0"/>
  </p:normalViewPr>
  <p:slideViewPr>
    <p:cSldViewPr snapToGrid="0">
      <p:cViewPr>
        <p:scale>
          <a:sx n="87" d="100"/>
          <a:sy n="87" d="100"/>
        </p:scale>
        <p:origin x="-1800" y="-156"/>
      </p:cViewPr>
      <p:guideLst>
        <p:guide orient="horz" pos="2680"/>
        <p:guide pos="2816"/>
      </p:guideLst>
    </p:cSldViewPr>
  </p:slideViewPr>
  <p:outlineViewPr>
    <p:cViewPr>
      <p:scale>
        <a:sx n="33" d="100"/>
        <a:sy n="33" d="100"/>
      </p:scale>
      <p:origin x="0" y="1147"/>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3" d="100"/>
          <a:sy n="83" d="100"/>
        </p:scale>
        <p:origin x="-2940"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shyam\Desktop\IMD-pres%20(Autosa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shyam\Desktop\IMD-pres%20(Autosav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shyam\Desktop\imd_pres\IMD-pres.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shyam\Desktop\imd_pres\IMD-pre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gshyam\Desktop\imd_pres\IMD-pr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gshyam\Desktop\imd_pres\IMD-pr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gshyam\Desktop\imd_pres\IMD-pr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gshyam\Desktop\IMD-pres%20(Autosav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gshyam\Desktop\IMD-pres%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spPr>
            <a:ln w="38100">
              <a:noFill/>
            </a:ln>
          </c:spPr>
          <c:marker>
            <c:symbol val="none"/>
          </c:marker>
          <c:xVal>
            <c:numRef>
              <c:f>Sheet5!$A$1:$A$21</c:f>
              <c:numCache>
                <c:formatCode>General</c:formatCode>
                <c:ptCount val="21"/>
                <c:pt idx="0">
                  <c:v>3.9400000000000011E-2</c:v>
                </c:pt>
                <c:pt idx="1">
                  <c:v>2.8643999999999998</c:v>
                </c:pt>
                <c:pt idx="2">
                  <c:v>5.6380999999999997</c:v>
                </c:pt>
                <c:pt idx="3">
                  <c:v>9.1182999999999996</c:v>
                </c:pt>
                <c:pt idx="4">
                  <c:v>12.1058</c:v>
                </c:pt>
                <c:pt idx="5">
                  <c:v>14.6663</c:v>
                </c:pt>
                <c:pt idx="6">
                  <c:v>15.66</c:v>
                </c:pt>
                <c:pt idx="7">
                  <c:v>16.584</c:v>
                </c:pt>
                <c:pt idx="8">
                  <c:v>17.656900000000007</c:v>
                </c:pt>
                <c:pt idx="9">
                  <c:v>18.731999999999999</c:v>
                </c:pt>
                <c:pt idx="10">
                  <c:v>19.663399999999992</c:v>
                </c:pt>
                <c:pt idx="11">
                  <c:v>20.584900000000001</c:v>
                </c:pt>
                <c:pt idx="12">
                  <c:v>22.650400000000001</c:v>
                </c:pt>
                <c:pt idx="13">
                  <c:v>24.957100000000001</c:v>
                </c:pt>
                <c:pt idx="14">
                  <c:v>26.657100000000007</c:v>
                </c:pt>
                <c:pt idx="15">
                  <c:v>29.613800000000008</c:v>
                </c:pt>
              </c:numCache>
            </c:numRef>
          </c:xVal>
          <c:yVal>
            <c:numRef>
              <c:f>Sheet5!$B$1:$B$21</c:f>
              <c:numCache>
                <c:formatCode>General</c:formatCode>
                <c:ptCount val="21"/>
                <c:pt idx="0">
                  <c:v>9.260000000000003E-2</c:v>
                </c:pt>
                <c:pt idx="1">
                  <c:v>0.22940000000000005</c:v>
                </c:pt>
                <c:pt idx="2">
                  <c:v>0.31250000000000011</c:v>
                </c:pt>
                <c:pt idx="3">
                  <c:v>0.38370000000000015</c:v>
                </c:pt>
                <c:pt idx="4">
                  <c:v>0.42800000000000016</c:v>
                </c:pt>
                <c:pt idx="5">
                  <c:v>0.44450000000000006</c:v>
                </c:pt>
                <c:pt idx="6">
                  <c:v>0.45800000000000002</c:v>
                </c:pt>
                <c:pt idx="7">
                  <c:v>0.46550000000000002</c:v>
                </c:pt>
                <c:pt idx="8">
                  <c:v>0.47910000000000008</c:v>
                </c:pt>
                <c:pt idx="9">
                  <c:v>0.49010000000000009</c:v>
                </c:pt>
                <c:pt idx="10">
                  <c:v>0.49290000000000012</c:v>
                </c:pt>
                <c:pt idx="11">
                  <c:v>0.49500000000000011</c:v>
                </c:pt>
                <c:pt idx="12">
                  <c:v>0.49710000000000015</c:v>
                </c:pt>
                <c:pt idx="13">
                  <c:v>0.49750000000000011</c:v>
                </c:pt>
                <c:pt idx="14">
                  <c:v>0.49750000000000011</c:v>
                </c:pt>
                <c:pt idx="15">
                  <c:v>0.49800000000000011</c:v>
                </c:pt>
              </c:numCache>
            </c:numRef>
          </c:yVal>
        </c:ser>
        <c:dLbls/>
        <c:axId val="46256896"/>
        <c:axId val="55884800"/>
      </c:scatterChart>
      <c:valAx>
        <c:axId val="46256896"/>
        <c:scaling>
          <c:orientation val="minMax"/>
          <c:max val="30"/>
          <c:min val="0"/>
        </c:scaling>
        <c:axPos val="b"/>
        <c:numFmt formatCode="General" sourceLinked="1"/>
        <c:tickLblPos val="nextTo"/>
        <c:txPr>
          <a:bodyPr/>
          <a:lstStyle/>
          <a:p>
            <a:pPr>
              <a:defRPr sz="2200"/>
            </a:pPr>
            <a:endParaRPr lang="en-US"/>
          </a:p>
        </c:txPr>
        <c:crossAx val="55884800"/>
        <c:crosses val="autoZero"/>
        <c:crossBetween val="midCat"/>
        <c:majorUnit val="5"/>
      </c:valAx>
      <c:valAx>
        <c:axId val="55884800"/>
        <c:scaling>
          <c:orientation val="minMax"/>
          <c:max val="0.5"/>
          <c:min val="0"/>
        </c:scaling>
        <c:axPos val="l"/>
        <c:numFmt formatCode="General" sourceLinked="1"/>
        <c:tickLblPos val="nextTo"/>
        <c:txPr>
          <a:bodyPr/>
          <a:lstStyle/>
          <a:p>
            <a:pPr>
              <a:defRPr sz="2100"/>
            </a:pPr>
            <a:endParaRPr lang="en-US"/>
          </a:p>
        </c:txPr>
        <c:crossAx val="46256896"/>
        <c:crosses val="autoZero"/>
        <c:crossBetween val="midCat"/>
        <c:majorUnit val="0.1"/>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spPr>
            <a:ln w="38100">
              <a:solidFill>
                <a:srgbClr val="C00000"/>
              </a:solidFill>
            </a:ln>
          </c:spPr>
          <c:marker>
            <c:symbol val="none"/>
          </c:marker>
          <c:xVal>
            <c:numRef>
              <c:f>Sheet5!$A$1:$A$21</c:f>
              <c:numCache>
                <c:formatCode>General</c:formatCode>
                <c:ptCount val="21"/>
                <c:pt idx="0">
                  <c:v>3.9399999999999998E-2</c:v>
                </c:pt>
                <c:pt idx="1">
                  <c:v>2.8643999999999998</c:v>
                </c:pt>
                <c:pt idx="2">
                  <c:v>5.6380999999999997</c:v>
                </c:pt>
                <c:pt idx="3">
                  <c:v>9.1182999999999996</c:v>
                </c:pt>
                <c:pt idx="4">
                  <c:v>12.1058</c:v>
                </c:pt>
                <c:pt idx="5">
                  <c:v>14.6663</c:v>
                </c:pt>
                <c:pt idx="6">
                  <c:v>15.66</c:v>
                </c:pt>
                <c:pt idx="7">
                  <c:v>16.584</c:v>
                </c:pt>
                <c:pt idx="8">
                  <c:v>17.656900000000007</c:v>
                </c:pt>
                <c:pt idx="9">
                  <c:v>18.731999999999999</c:v>
                </c:pt>
                <c:pt idx="10">
                  <c:v>19.663399999999992</c:v>
                </c:pt>
                <c:pt idx="11">
                  <c:v>20.584900000000001</c:v>
                </c:pt>
                <c:pt idx="12">
                  <c:v>22.650400000000001</c:v>
                </c:pt>
                <c:pt idx="13">
                  <c:v>24.957100000000001</c:v>
                </c:pt>
                <c:pt idx="14">
                  <c:v>26.657100000000007</c:v>
                </c:pt>
                <c:pt idx="15">
                  <c:v>29.613800000000008</c:v>
                </c:pt>
              </c:numCache>
            </c:numRef>
          </c:xVal>
          <c:yVal>
            <c:numRef>
              <c:f>Sheet5!$B$1:$B$21</c:f>
              <c:numCache>
                <c:formatCode>General</c:formatCode>
                <c:ptCount val="21"/>
                <c:pt idx="0">
                  <c:v>9.2600000000000002E-2</c:v>
                </c:pt>
                <c:pt idx="1">
                  <c:v>0.22939999999999999</c:v>
                </c:pt>
                <c:pt idx="2">
                  <c:v>0.31250000000000011</c:v>
                </c:pt>
                <c:pt idx="3">
                  <c:v>0.38370000000000015</c:v>
                </c:pt>
                <c:pt idx="4">
                  <c:v>0.42800000000000016</c:v>
                </c:pt>
                <c:pt idx="5">
                  <c:v>0.44450000000000001</c:v>
                </c:pt>
                <c:pt idx="6">
                  <c:v>0.45800000000000002</c:v>
                </c:pt>
                <c:pt idx="7">
                  <c:v>0.46550000000000002</c:v>
                </c:pt>
                <c:pt idx="8">
                  <c:v>0.47910000000000008</c:v>
                </c:pt>
                <c:pt idx="9">
                  <c:v>0.49010000000000009</c:v>
                </c:pt>
                <c:pt idx="10">
                  <c:v>0.49290000000000012</c:v>
                </c:pt>
                <c:pt idx="11">
                  <c:v>0.49500000000000011</c:v>
                </c:pt>
                <c:pt idx="12">
                  <c:v>0.49710000000000015</c:v>
                </c:pt>
                <c:pt idx="13">
                  <c:v>0.49750000000000011</c:v>
                </c:pt>
                <c:pt idx="14">
                  <c:v>0.49750000000000011</c:v>
                </c:pt>
                <c:pt idx="15">
                  <c:v>0.49800000000000011</c:v>
                </c:pt>
              </c:numCache>
            </c:numRef>
          </c:yVal>
        </c:ser>
        <c:dLbls/>
        <c:axId val="57792768"/>
        <c:axId val="59331328"/>
      </c:scatterChart>
      <c:valAx>
        <c:axId val="57792768"/>
        <c:scaling>
          <c:orientation val="minMax"/>
          <c:max val="30"/>
          <c:min val="0"/>
        </c:scaling>
        <c:axPos val="b"/>
        <c:numFmt formatCode="General" sourceLinked="1"/>
        <c:tickLblPos val="nextTo"/>
        <c:txPr>
          <a:bodyPr/>
          <a:lstStyle/>
          <a:p>
            <a:pPr>
              <a:defRPr sz="2200"/>
            </a:pPr>
            <a:endParaRPr lang="en-US"/>
          </a:p>
        </c:txPr>
        <c:crossAx val="59331328"/>
        <c:crosses val="autoZero"/>
        <c:crossBetween val="midCat"/>
        <c:majorUnit val="5"/>
      </c:valAx>
      <c:valAx>
        <c:axId val="59331328"/>
        <c:scaling>
          <c:orientation val="minMax"/>
          <c:max val="0.5"/>
          <c:min val="0"/>
        </c:scaling>
        <c:axPos val="l"/>
        <c:numFmt formatCode="General" sourceLinked="1"/>
        <c:tickLblPos val="nextTo"/>
        <c:txPr>
          <a:bodyPr/>
          <a:lstStyle/>
          <a:p>
            <a:pPr>
              <a:defRPr sz="2100"/>
            </a:pPr>
            <a:endParaRPr lang="en-US"/>
          </a:p>
        </c:txPr>
        <c:crossAx val="57792768"/>
        <c:crosses val="autoZero"/>
        <c:crossBetween val="midCat"/>
        <c:majorUnit val="0.1"/>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spPr>
            <a:ln w="34925">
              <a:noFill/>
            </a:ln>
          </c:spPr>
          <c:marker>
            <c:symbol val="none"/>
          </c:marker>
          <c:xVal>
            <c:numRef>
              <c:f>Sheet5!$A$1:$A$10</c:f>
              <c:numCache>
                <c:formatCode>General</c:formatCode>
                <c:ptCount val="10"/>
                <c:pt idx="0">
                  <c:v>0.42359951219511999</c:v>
                </c:pt>
                <c:pt idx="1">
                  <c:v>0.423999512195121</c:v>
                </c:pt>
                <c:pt idx="2">
                  <c:v>0.42799951219513099</c:v>
                </c:pt>
                <c:pt idx="3">
                  <c:v>0.45406297256097511</c:v>
                </c:pt>
                <c:pt idx="4">
                  <c:v>0.47602679717586632</c:v>
                </c:pt>
                <c:pt idx="5">
                  <c:v>0.49001477003484334</c:v>
                </c:pt>
                <c:pt idx="6">
                  <c:v>0.508963667459845</c:v>
                </c:pt>
                <c:pt idx="7">
                  <c:v>0.52693207871396774</c:v>
                </c:pt>
                <c:pt idx="8">
                  <c:v>0.54283361788617823</c:v>
                </c:pt>
                <c:pt idx="9">
                  <c:v>0.568000487804868</c:v>
                </c:pt>
              </c:numCache>
            </c:numRef>
          </c:xVal>
          <c:yVal>
            <c:numRef>
              <c:f>Sheet5!$B$1:$B$10</c:f>
              <c:numCache>
                <c:formatCode>General</c:formatCode>
                <c:ptCount val="10"/>
                <c:pt idx="0">
                  <c:v>0</c:v>
                </c:pt>
                <c:pt idx="1">
                  <c:v>0</c:v>
                </c:pt>
                <c:pt idx="2">
                  <c:v>0</c:v>
                </c:pt>
                <c:pt idx="3">
                  <c:v>2.0000000000000007E-2</c:v>
                </c:pt>
                <c:pt idx="4">
                  <c:v>0.13300000000000001</c:v>
                </c:pt>
                <c:pt idx="5">
                  <c:v>0.27800000000000002</c:v>
                </c:pt>
                <c:pt idx="6">
                  <c:v>0.63700000000000023</c:v>
                </c:pt>
                <c:pt idx="7">
                  <c:v>0.87600000000000022</c:v>
                </c:pt>
                <c:pt idx="8">
                  <c:v>0.9749999999999992</c:v>
                </c:pt>
                <c:pt idx="9">
                  <c:v>1</c:v>
                </c:pt>
              </c:numCache>
            </c:numRef>
          </c:yVal>
          <c:smooth val="1"/>
        </c:ser>
        <c:ser>
          <c:idx val="1"/>
          <c:order val="1"/>
          <c:spPr>
            <a:ln w="34925">
              <a:noFill/>
            </a:ln>
          </c:spPr>
          <c:marker>
            <c:symbol val="none"/>
          </c:marker>
          <c:xVal>
            <c:numRef>
              <c:f>Sheet5!$E:$E</c:f>
              <c:numCache>
                <c:formatCode>General</c:formatCode>
                <c:ptCount val="1048576"/>
                <c:pt idx="0">
                  <c:v>0.42350000000000015</c:v>
                </c:pt>
                <c:pt idx="1">
                  <c:v>0.43170000000000008</c:v>
                </c:pt>
                <c:pt idx="2">
                  <c:v>0.43440000000000012</c:v>
                </c:pt>
                <c:pt idx="3">
                  <c:v>0.44260000000000005</c:v>
                </c:pt>
                <c:pt idx="4">
                  <c:v>0.4481</c:v>
                </c:pt>
                <c:pt idx="5">
                  <c:v>0.45629999999999998</c:v>
                </c:pt>
                <c:pt idx="6">
                  <c:v>0.45900000000000002</c:v>
                </c:pt>
                <c:pt idx="7">
                  <c:v>0.4617</c:v>
                </c:pt>
                <c:pt idx="8">
                  <c:v>0.46450000000000002</c:v>
                </c:pt>
                <c:pt idx="9">
                  <c:v>0.4672</c:v>
                </c:pt>
                <c:pt idx="10">
                  <c:v>0.4699000000000001</c:v>
                </c:pt>
                <c:pt idx="11">
                  <c:v>0.47270000000000001</c:v>
                </c:pt>
                <c:pt idx="12">
                  <c:v>0.47540000000000016</c:v>
                </c:pt>
                <c:pt idx="13">
                  <c:v>0.47810000000000002</c:v>
                </c:pt>
                <c:pt idx="14">
                  <c:v>0.48090000000000016</c:v>
                </c:pt>
                <c:pt idx="15">
                  <c:v>0.48360000000000009</c:v>
                </c:pt>
                <c:pt idx="16">
                  <c:v>0.48630000000000012</c:v>
                </c:pt>
                <c:pt idx="17">
                  <c:v>0.48910000000000009</c:v>
                </c:pt>
                <c:pt idx="18">
                  <c:v>0.49180000000000013</c:v>
                </c:pt>
                <c:pt idx="19">
                  <c:v>0.49450000000000011</c:v>
                </c:pt>
                <c:pt idx="20">
                  <c:v>0.49730000000000013</c:v>
                </c:pt>
                <c:pt idx="21">
                  <c:v>0.5</c:v>
                </c:pt>
                <c:pt idx="22">
                  <c:v>0.50270000000000004</c:v>
                </c:pt>
                <c:pt idx="23">
                  <c:v>0.50549999999999973</c:v>
                </c:pt>
                <c:pt idx="24">
                  <c:v>0.50819999999999999</c:v>
                </c:pt>
                <c:pt idx="25">
                  <c:v>0.51090000000000002</c:v>
                </c:pt>
                <c:pt idx="26">
                  <c:v>0.51370000000000005</c:v>
                </c:pt>
                <c:pt idx="27">
                  <c:v>0.51639999999999997</c:v>
                </c:pt>
                <c:pt idx="28">
                  <c:v>0.51910000000000001</c:v>
                </c:pt>
                <c:pt idx="29">
                  <c:v>0.52190000000000003</c:v>
                </c:pt>
                <c:pt idx="30">
                  <c:v>0.52459999999999996</c:v>
                </c:pt>
                <c:pt idx="31">
                  <c:v>0.52729999999999999</c:v>
                </c:pt>
                <c:pt idx="32">
                  <c:v>0.53010000000000002</c:v>
                </c:pt>
                <c:pt idx="33">
                  <c:v>0.53280000000000005</c:v>
                </c:pt>
                <c:pt idx="34">
                  <c:v>0.53549999999999998</c:v>
                </c:pt>
                <c:pt idx="35">
                  <c:v>0.5383</c:v>
                </c:pt>
                <c:pt idx="36">
                  <c:v>0.54100000000000004</c:v>
                </c:pt>
                <c:pt idx="37">
                  <c:v>0.54370000000000018</c:v>
                </c:pt>
                <c:pt idx="38">
                  <c:v>0.5464</c:v>
                </c:pt>
                <c:pt idx="39">
                  <c:v>0.54920000000000002</c:v>
                </c:pt>
                <c:pt idx="40">
                  <c:v>0.55189999999999995</c:v>
                </c:pt>
                <c:pt idx="41">
                  <c:v>0.55459999999999998</c:v>
                </c:pt>
                <c:pt idx="42">
                  <c:v>0.55740000000000001</c:v>
                </c:pt>
                <c:pt idx="43">
                  <c:v>0.56280000000000019</c:v>
                </c:pt>
                <c:pt idx="44">
                  <c:v>0.56830000000000003</c:v>
                </c:pt>
                <c:pt idx="45">
                  <c:v>0.57099999999999995</c:v>
                </c:pt>
              </c:numCache>
            </c:numRef>
          </c:xVal>
          <c:yVal>
            <c:numRef>
              <c:f>Sheet5!$F:$F</c:f>
              <c:numCache>
                <c:formatCode>General</c:formatCode>
                <c:ptCount val="1048576"/>
                <c:pt idx="0">
                  <c:v>5.0000000000000018E-3</c:v>
                </c:pt>
                <c:pt idx="1">
                  <c:v>8.3000000000000036E-3</c:v>
                </c:pt>
                <c:pt idx="2">
                  <c:v>1.0000000000000004E-2</c:v>
                </c:pt>
                <c:pt idx="3">
                  <c:v>1.1700000000000006E-2</c:v>
                </c:pt>
                <c:pt idx="4">
                  <c:v>1.3299999999999998E-2</c:v>
                </c:pt>
                <c:pt idx="5">
                  <c:v>2.0000000000000007E-2</c:v>
                </c:pt>
                <c:pt idx="6">
                  <c:v>2.1700000000000001E-2</c:v>
                </c:pt>
                <c:pt idx="7">
                  <c:v>2.8299999999999999E-2</c:v>
                </c:pt>
                <c:pt idx="8">
                  <c:v>3.500000000000001E-2</c:v>
                </c:pt>
                <c:pt idx="9">
                  <c:v>4.3299999999999998E-2</c:v>
                </c:pt>
                <c:pt idx="10">
                  <c:v>5.8299999999999998E-2</c:v>
                </c:pt>
                <c:pt idx="11">
                  <c:v>7.6700000000000004E-2</c:v>
                </c:pt>
                <c:pt idx="12">
                  <c:v>9.6700000000000022E-2</c:v>
                </c:pt>
                <c:pt idx="13">
                  <c:v>0.1133</c:v>
                </c:pt>
                <c:pt idx="14">
                  <c:v>0.13500000000000001</c:v>
                </c:pt>
                <c:pt idx="15">
                  <c:v>0.16500000000000001</c:v>
                </c:pt>
                <c:pt idx="16">
                  <c:v>0.20669999999999999</c:v>
                </c:pt>
                <c:pt idx="17">
                  <c:v>0.25169999999999998</c:v>
                </c:pt>
                <c:pt idx="18">
                  <c:v>0.30500000000000016</c:v>
                </c:pt>
                <c:pt idx="19">
                  <c:v>0.36330000000000012</c:v>
                </c:pt>
                <c:pt idx="20">
                  <c:v>0.41330000000000011</c:v>
                </c:pt>
                <c:pt idx="21">
                  <c:v>0.4633000000000001</c:v>
                </c:pt>
                <c:pt idx="22">
                  <c:v>0.52669999999999995</c:v>
                </c:pt>
                <c:pt idx="23">
                  <c:v>0.58000000000000007</c:v>
                </c:pt>
                <c:pt idx="24">
                  <c:v>0.6433000000000002</c:v>
                </c:pt>
                <c:pt idx="25">
                  <c:v>0.69499999999999995</c:v>
                </c:pt>
                <c:pt idx="26">
                  <c:v>0.74670000000000025</c:v>
                </c:pt>
                <c:pt idx="27">
                  <c:v>0.78</c:v>
                </c:pt>
                <c:pt idx="28">
                  <c:v>0.80830000000000002</c:v>
                </c:pt>
                <c:pt idx="29">
                  <c:v>0.83000000000000018</c:v>
                </c:pt>
                <c:pt idx="30">
                  <c:v>0.85329999999999995</c:v>
                </c:pt>
                <c:pt idx="31">
                  <c:v>0.86670000000000025</c:v>
                </c:pt>
                <c:pt idx="32">
                  <c:v>0.88</c:v>
                </c:pt>
                <c:pt idx="33">
                  <c:v>0.89670000000000005</c:v>
                </c:pt>
                <c:pt idx="34">
                  <c:v>0.9083</c:v>
                </c:pt>
                <c:pt idx="35">
                  <c:v>0.92830000000000001</c:v>
                </c:pt>
                <c:pt idx="36">
                  <c:v>0.94499999999999995</c:v>
                </c:pt>
                <c:pt idx="37">
                  <c:v>0.96000000000000019</c:v>
                </c:pt>
                <c:pt idx="38">
                  <c:v>0.97170000000000023</c:v>
                </c:pt>
                <c:pt idx="39">
                  <c:v>0.98</c:v>
                </c:pt>
                <c:pt idx="40">
                  <c:v>0.98329999999999973</c:v>
                </c:pt>
                <c:pt idx="41">
                  <c:v>0.98829999999999996</c:v>
                </c:pt>
                <c:pt idx="42">
                  <c:v>0.99329999999999996</c:v>
                </c:pt>
                <c:pt idx="43">
                  <c:v>0.995</c:v>
                </c:pt>
                <c:pt idx="44">
                  <c:v>0.99670000000000003</c:v>
                </c:pt>
                <c:pt idx="45">
                  <c:v>1</c:v>
                </c:pt>
              </c:numCache>
            </c:numRef>
          </c:yVal>
          <c:smooth val="1"/>
        </c:ser>
        <c:dLbls/>
        <c:axId val="70270336"/>
        <c:axId val="70555904"/>
      </c:scatterChart>
      <c:valAx>
        <c:axId val="70270336"/>
        <c:scaling>
          <c:orientation val="minMax"/>
          <c:max val="1"/>
        </c:scaling>
        <c:axPos val="b"/>
        <c:numFmt formatCode="General" sourceLinked="1"/>
        <c:tickLblPos val="nextTo"/>
        <c:txPr>
          <a:bodyPr/>
          <a:lstStyle/>
          <a:p>
            <a:pPr>
              <a:defRPr sz="2400"/>
            </a:pPr>
            <a:endParaRPr lang="en-US"/>
          </a:p>
        </c:txPr>
        <c:crossAx val="70555904"/>
        <c:crosses val="autoZero"/>
        <c:crossBetween val="midCat"/>
        <c:majorUnit val="0.2"/>
      </c:valAx>
      <c:valAx>
        <c:axId val="70555904"/>
        <c:scaling>
          <c:orientation val="minMax"/>
          <c:max val="1"/>
          <c:min val="0"/>
        </c:scaling>
        <c:axPos val="l"/>
        <c:numFmt formatCode="General" sourceLinked="1"/>
        <c:tickLblPos val="nextTo"/>
        <c:txPr>
          <a:bodyPr/>
          <a:lstStyle/>
          <a:p>
            <a:pPr>
              <a:defRPr sz="2400"/>
            </a:pPr>
            <a:endParaRPr lang="en-US"/>
          </a:p>
        </c:txPr>
        <c:crossAx val="70270336"/>
        <c:crosses val="autoZero"/>
        <c:crossBetween val="midCat"/>
        <c:majorUnit val="0.2"/>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spPr>
            <a:ln w="34925">
              <a:solidFill>
                <a:srgbClr val="FF0000"/>
              </a:solidFill>
            </a:ln>
          </c:spPr>
          <c:marker>
            <c:symbol val="none"/>
          </c:marker>
          <c:xVal>
            <c:numRef>
              <c:f>Sheet5!$A$1:$A$10</c:f>
              <c:numCache>
                <c:formatCode>General</c:formatCode>
                <c:ptCount val="10"/>
                <c:pt idx="0">
                  <c:v>0.42359951219511999</c:v>
                </c:pt>
                <c:pt idx="1">
                  <c:v>0.423999512195121</c:v>
                </c:pt>
                <c:pt idx="2">
                  <c:v>0.42799951219513099</c:v>
                </c:pt>
                <c:pt idx="3">
                  <c:v>0.45406297256097511</c:v>
                </c:pt>
                <c:pt idx="4">
                  <c:v>0.47602679717586632</c:v>
                </c:pt>
                <c:pt idx="5">
                  <c:v>0.49001477003484334</c:v>
                </c:pt>
                <c:pt idx="6">
                  <c:v>0.508963667459845</c:v>
                </c:pt>
                <c:pt idx="7">
                  <c:v>0.52693207871396774</c:v>
                </c:pt>
                <c:pt idx="8">
                  <c:v>0.54283361788617823</c:v>
                </c:pt>
                <c:pt idx="9">
                  <c:v>0.568000487804868</c:v>
                </c:pt>
              </c:numCache>
            </c:numRef>
          </c:xVal>
          <c:yVal>
            <c:numRef>
              <c:f>Sheet5!$B$1:$B$10</c:f>
              <c:numCache>
                <c:formatCode>General</c:formatCode>
                <c:ptCount val="10"/>
                <c:pt idx="0">
                  <c:v>0</c:v>
                </c:pt>
                <c:pt idx="1">
                  <c:v>0</c:v>
                </c:pt>
                <c:pt idx="2">
                  <c:v>0</c:v>
                </c:pt>
                <c:pt idx="3">
                  <c:v>2.0000000000000007E-2</c:v>
                </c:pt>
                <c:pt idx="4">
                  <c:v>0.13300000000000001</c:v>
                </c:pt>
                <c:pt idx="5">
                  <c:v>0.27800000000000002</c:v>
                </c:pt>
                <c:pt idx="6">
                  <c:v>0.63700000000000023</c:v>
                </c:pt>
                <c:pt idx="7">
                  <c:v>0.87600000000000022</c:v>
                </c:pt>
                <c:pt idx="8">
                  <c:v>0.9749999999999992</c:v>
                </c:pt>
                <c:pt idx="9">
                  <c:v>1</c:v>
                </c:pt>
              </c:numCache>
            </c:numRef>
          </c:yVal>
          <c:smooth val="1"/>
        </c:ser>
        <c:ser>
          <c:idx val="1"/>
          <c:order val="1"/>
          <c:spPr>
            <a:ln w="34925">
              <a:noFill/>
            </a:ln>
          </c:spPr>
          <c:marker>
            <c:symbol val="none"/>
          </c:marker>
          <c:xVal>
            <c:numRef>
              <c:f>Sheet5!$E:$E</c:f>
              <c:numCache>
                <c:formatCode>General</c:formatCode>
                <c:ptCount val="1048576"/>
                <c:pt idx="0">
                  <c:v>0.42350000000000015</c:v>
                </c:pt>
                <c:pt idx="1">
                  <c:v>0.43170000000000008</c:v>
                </c:pt>
                <c:pt idx="2">
                  <c:v>0.43440000000000012</c:v>
                </c:pt>
                <c:pt idx="3">
                  <c:v>0.44260000000000005</c:v>
                </c:pt>
                <c:pt idx="4">
                  <c:v>0.4481</c:v>
                </c:pt>
                <c:pt idx="5">
                  <c:v>0.45629999999999998</c:v>
                </c:pt>
                <c:pt idx="6">
                  <c:v>0.45900000000000002</c:v>
                </c:pt>
                <c:pt idx="7">
                  <c:v>0.4617</c:v>
                </c:pt>
                <c:pt idx="8">
                  <c:v>0.46450000000000002</c:v>
                </c:pt>
                <c:pt idx="9">
                  <c:v>0.4672</c:v>
                </c:pt>
                <c:pt idx="10">
                  <c:v>0.4699000000000001</c:v>
                </c:pt>
                <c:pt idx="11">
                  <c:v>0.47270000000000001</c:v>
                </c:pt>
                <c:pt idx="12">
                  <c:v>0.47540000000000016</c:v>
                </c:pt>
                <c:pt idx="13">
                  <c:v>0.47810000000000002</c:v>
                </c:pt>
                <c:pt idx="14">
                  <c:v>0.48090000000000016</c:v>
                </c:pt>
                <c:pt idx="15">
                  <c:v>0.48360000000000009</c:v>
                </c:pt>
                <c:pt idx="16">
                  <c:v>0.48630000000000012</c:v>
                </c:pt>
                <c:pt idx="17">
                  <c:v>0.48910000000000009</c:v>
                </c:pt>
                <c:pt idx="18">
                  <c:v>0.49180000000000013</c:v>
                </c:pt>
                <c:pt idx="19">
                  <c:v>0.49450000000000011</c:v>
                </c:pt>
                <c:pt idx="20">
                  <c:v>0.49730000000000013</c:v>
                </c:pt>
                <c:pt idx="21">
                  <c:v>0.5</c:v>
                </c:pt>
                <c:pt idx="22">
                  <c:v>0.50270000000000004</c:v>
                </c:pt>
                <c:pt idx="23">
                  <c:v>0.50549999999999973</c:v>
                </c:pt>
                <c:pt idx="24">
                  <c:v>0.50819999999999999</c:v>
                </c:pt>
                <c:pt idx="25">
                  <c:v>0.51090000000000002</c:v>
                </c:pt>
                <c:pt idx="26">
                  <c:v>0.51370000000000005</c:v>
                </c:pt>
                <c:pt idx="27">
                  <c:v>0.51639999999999997</c:v>
                </c:pt>
                <c:pt idx="28">
                  <c:v>0.51910000000000001</c:v>
                </c:pt>
                <c:pt idx="29">
                  <c:v>0.52190000000000003</c:v>
                </c:pt>
                <c:pt idx="30">
                  <c:v>0.52459999999999996</c:v>
                </c:pt>
                <c:pt idx="31">
                  <c:v>0.52729999999999999</c:v>
                </c:pt>
                <c:pt idx="32">
                  <c:v>0.53010000000000002</c:v>
                </c:pt>
                <c:pt idx="33">
                  <c:v>0.53280000000000005</c:v>
                </c:pt>
                <c:pt idx="34">
                  <c:v>0.53549999999999998</c:v>
                </c:pt>
                <c:pt idx="35">
                  <c:v>0.5383</c:v>
                </c:pt>
                <c:pt idx="36">
                  <c:v>0.54100000000000004</c:v>
                </c:pt>
                <c:pt idx="37">
                  <c:v>0.54370000000000018</c:v>
                </c:pt>
                <c:pt idx="38">
                  <c:v>0.5464</c:v>
                </c:pt>
                <c:pt idx="39">
                  <c:v>0.54920000000000002</c:v>
                </c:pt>
                <c:pt idx="40">
                  <c:v>0.55189999999999995</c:v>
                </c:pt>
                <c:pt idx="41">
                  <c:v>0.55459999999999998</c:v>
                </c:pt>
                <c:pt idx="42">
                  <c:v>0.55740000000000001</c:v>
                </c:pt>
                <c:pt idx="43">
                  <c:v>0.56280000000000019</c:v>
                </c:pt>
                <c:pt idx="44">
                  <c:v>0.56830000000000003</c:v>
                </c:pt>
                <c:pt idx="45">
                  <c:v>0.57099999999999995</c:v>
                </c:pt>
              </c:numCache>
            </c:numRef>
          </c:xVal>
          <c:yVal>
            <c:numRef>
              <c:f>Sheet5!$F:$F</c:f>
              <c:numCache>
                <c:formatCode>General</c:formatCode>
                <c:ptCount val="1048576"/>
                <c:pt idx="0">
                  <c:v>5.0000000000000018E-3</c:v>
                </c:pt>
                <c:pt idx="1">
                  <c:v>8.3000000000000036E-3</c:v>
                </c:pt>
                <c:pt idx="2">
                  <c:v>1.0000000000000004E-2</c:v>
                </c:pt>
                <c:pt idx="3">
                  <c:v>1.1700000000000006E-2</c:v>
                </c:pt>
                <c:pt idx="4">
                  <c:v>1.3299999999999998E-2</c:v>
                </c:pt>
                <c:pt idx="5">
                  <c:v>2.0000000000000007E-2</c:v>
                </c:pt>
                <c:pt idx="6">
                  <c:v>2.1700000000000001E-2</c:v>
                </c:pt>
                <c:pt idx="7">
                  <c:v>2.8299999999999999E-2</c:v>
                </c:pt>
                <c:pt idx="8">
                  <c:v>3.500000000000001E-2</c:v>
                </c:pt>
                <c:pt idx="9">
                  <c:v>4.3299999999999998E-2</c:v>
                </c:pt>
                <c:pt idx="10">
                  <c:v>5.8299999999999998E-2</c:v>
                </c:pt>
                <c:pt idx="11">
                  <c:v>7.6700000000000004E-2</c:v>
                </c:pt>
                <c:pt idx="12">
                  <c:v>9.6700000000000022E-2</c:v>
                </c:pt>
                <c:pt idx="13">
                  <c:v>0.1133</c:v>
                </c:pt>
                <c:pt idx="14">
                  <c:v>0.13500000000000001</c:v>
                </c:pt>
                <c:pt idx="15">
                  <c:v>0.16500000000000001</c:v>
                </c:pt>
                <c:pt idx="16">
                  <c:v>0.20669999999999999</c:v>
                </c:pt>
                <c:pt idx="17">
                  <c:v>0.25169999999999998</c:v>
                </c:pt>
                <c:pt idx="18">
                  <c:v>0.30500000000000016</c:v>
                </c:pt>
                <c:pt idx="19">
                  <c:v>0.36330000000000012</c:v>
                </c:pt>
                <c:pt idx="20">
                  <c:v>0.41330000000000011</c:v>
                </c:pt>
                <c:pt idx="21">
                  <c:v>0.4633000000000001</c:v>
                </c:pt>
                <c:pt idx="22">
                  <c:v>0.52669999999999995</c:v>
                </c:pt>
                <c:pt idx="23">
                  <c:v>0.58000000000000007</c:v>
                </c:pt>
                <c:pt idx="24">
                  <c:v>0.6433000000000002</c:v>
                </c:pt>
                <c:pt idx="25">
                  <c:v>0.69499999999999995</c:v>
                </c:pt>
                <c:pt idx="26">
                  <c:v>0.74670000000000025</c:v>
                </c:pt>
                <c:pt idx="27">
                  <c:v>0.78</c:v>
                </c:pt>
                <c:pt idx="28">
                  <c:v>0.80830000000000002</c:v>
                </c:pt>
                <c:pt idx="29">
                  <c:v>0.83000000000000018</c:v>
                </c:pt>
                <c:pt idx="30">
                  <c:v>0.85329999999999995</c:v>
                </c:pt>
                <c:pt idx="31">
                  <c:v>0.86670000000000025</c:v>
                </c:pt>
                <c:pt idx="32">
                  <c:v>0.88</c:v>
                </c:pt>
                <c:pt idx="33">
                  <c:v>0.89670000000000005</c:v>
                </c:pt>
                <c:pt idx="34">
                  <c:v>0.9083</c:v>
                </c:pt>
                <c:pt idx="35">
                  <c:v>0.92830000000000001</c:v>
                </c:pt>
                <c:pt idx="36">
                  <c:v>0.94499999999999995</c:v>
                </c:pt>
                <c:pt idx="37">
                  <c:v>0.96000000000000019</c:v>
                </c:pt>
                <c:pt idx="38">
                  <c:v>0.97170000000000023</c:v>
                </c:pt>
                <c:pt idx="39">
                  <c:v>0.98</c:v>
                </c:pt>
                <c:pt idx="40">
                  <c:v>0.98329999999999973</c:v>
                </c:pt>
                <c:pt idx="41">
                  <c:v>0.98829999999999996</c:v>
                </c:pt>
                <c:pt idx="42">
                  <c:v>0.99329999999999996</c:v>
                </c:pt>
                <c:pt idx="43">
                  <c:v>0.995</c:v>
                </c:pt>
                <c:pt idx="44">
                  <c:v>0.99670000000000003</c:v>
                </c:pt>
                <c:pt idx="45">
                  <c:v>1</c:v>
                </c:pt>
              </c:numCache>
            </c:numRef>
          </c:yVal>
          <c:smooth val="1"/>
        </c:ser>
        <c:dLbls/>
        <c:axId val="82257024"/>
        <c:axId val="82302080"/>
      </c:scatterChart>
      <c:valAx>
        <c:axId val="82257024"/>
        <c:scaling>
          <c:orientation val="minMax"/>
          <c:max val="1"/>
        </c:scaling>
        <c:axPos val="b"/>
        <c:numFmt formatCode="General" sourceLinked="1"/>
        <c:tickLblPos val="nextTo"/>
        <c:txPr>
          <a:bodyPr/>
          <a:lstStyle/>
          <a:p>
            <a:pPr>
              <a:defRPr sz="2400"/>
            </a:pPr>
            <a:endParaRPr lang="en-US"/>
          </a:p>
        </c:txPr>
        <c:crossAx val="82302080"/>
        <c:crosses val="autoZero"/>
        <c:crossBetween val="midCat"/>
        <c:majorUnit val="0.2"/>
      </c:valAx>
      <c:valAx>
        <c:axId val="82302080"/>
        <c:scaling>
          <c:orientation val="minMax"/>
          <c:max val="1"/>
          <c:min val="0"/>
        </c:scaling>
        <c:axPos val="l"/>
        <c:numFmt formatCode="General" sourceLinked="1"/>
        <c:tickLblPos val="nextTo"/>
        <c:txPr>
          <a:bodyPr/>
          <a:lstStyle/>
          <a:p>
            <a:pPr>
              <a:defRPr sz="2400"/>
            </a:pPr>
            <a:endParaRPr lang="en-US"/>
          </a:p>
        </c:txPr>
        <c:crossAx val="82257024"/>
        <c:crosses val="autoZero"/>
        <c:crossBetween val="midCat"/>
        <c:majorUnit val="0.2"/>
      </c:valAx>
    </c:plotArea>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smoothMarker"/>
        <c:ser>
          <c:idx val="0"/>
          <c:order val="0"/>
          <c:spPr>
            <a:ln w="34925">
              <a:solidFill>
                <a:srgbClr val="FF0000"/>
              </a:solidFill>
            </a:ln>
          </c:spPr>
          <c:marker>
            <c:symbol val="none"/>
          </c:marker>
          <c:xVal>
            <c:numRef>
              <c:f>Sheet5!$A$1:$A$10</c:f>
              <c:numCache>
                <c:formatCode>General</c:formatCode>
                <c:ptCount val="10"/>
                <c:pt idx="0">
                  <c:v>0.42359951219511999</c:v>
                </c:pt>
                <c:pt idx="1">
                  <c:v>0.423999512195121</c:v>
                </c:pt>
                <c:pt idx="2">
                  <c:v>0.42799951219513099</c:v>
                </c:pt>
                <c:pt idx="3">
                  <c:v>0.45406297256097511</c:v>
                </c:pt>
                <c:pt idx="4">
                  <c:v>0.47602679717586632</c:v>
                </c:pt>
                <c:pt idx="5">
                  <c:v>0.49001477003484334</c:v>
                </c:pt>
                <c:pt idx="6">
                  <c:v>0.508963667459845</c:v>
                </c:pt>
                <c:pt idx="7">
                  <c:v>0.52693207871396774</c:v>
                </c:pt>
                <c:pt idx="8">
                  <c:v>0.54283361788617823</c:v>
                </c:pt>
                <c:pt idx="9">
                  <c:v>0.568000487804868</c:v>
                </c:pt>
              </c:numCache>
            </c:numRef>
          </c:xVal>
          <c:yVal>
            <c:numRef>
              <c:f>Sheet5!$B$1:$B$10</c:f>
              <c:numCache>
                <c:formatCode>General</c:formatCode>
                <c:ptCount val="10"/>
                <c:pt idx="0">
                  <c:v>0</c:v>
                </c:pt>
                <c:pt idx="1">
                  <c:v>0</c:v>
                </c:pt>
                <c:pt idx="2">
                  <c:v>0</c:v>
                </c:pt>
                <c:pt idx="3">
                  <c:v>2.0000000000000007E-2</c:v>
                </c:pt>
                <c:pt idx="4">
                  <c:v>0.13300000000000001</c:v>
                </c:pt>
                <c:pt idx="5">
                  <c:v>0.27800000000000002</c:v>
                </c:pt>
                <c:pt idx="6">
                  <c:v>0.63700000000000023</c:v>
                </c:pt>
                <c:pt idx="7">
                  <c:v>0.87600000000000022</c:v>
                </c:pt>
                <c:pt idx="8">
                  <c:v>0.9749999999999992</c:v>
                </c:pt>
                <c:pt idx="9">
                  <c:v>1</c:v>
                </c:pt>
              </c:numCache>
            </c:numRef>
          </c:yVal>
          <c:smooth val="1"/>
        </c:ser>
        <c:ser>
          <c:idx val="1"/>
          <c:order val="1"/>
          <c:spPr>
            <a:ln w="34925">
              <a:solidFill>
                <a:srgbClr val="0000FF"/>
              </a:solidFill>
            </a:ln>
          </c:spPr>
          <c:marker>
            <c:symbol val="none"/>
          </c:marker>
          <c:xVal>
            <c:numRef>
              <c:f>Sheet5!$E:$E</c:f>
              <c:numCache>
                <c:formatCode>General</c:formatCode>
                <c:ptCount val="1048576"/>
                <c:pt idx="0">
                  <c:v>0.42350000000000015</c:v>
                </c:pt>
                <c:pt idx="1">
                  <c:v>0.43170000000000008</c:v>
                </c:pt>
                <c:pt idx="2">
                  <c:v>0.43440000000000012</c:v>
                </c:pt>
                <c:pt idx="3">
                  <c:v>0.44260000000000005</c:v>
                </c:pt>
                <c:pt idx="4">
                  <c:v>0.4481</c:v>
                </c:pt>
                <c:pt idx="5">
                  <c:v>0.45629999999999998</c:v>
                </c:pt>
                <c:pt idx="6">
                  <c:v>0.45900000000000002</c:v>
                </c:pt>
                <c:pt idx="7">
                  <c:v>0.4617</c:v>
                </c:pt>
                <c:pt idx="8">
                  <c:v>0.46450000000000002</c:v>
                </c:pt>
                <c:pt idx="9">
                  <c:v>0.4672</c:v>
                </c:pt>
                <c:pt idx="10">
                  <c:v>0.4699000000000001</c:v>
                </c:pt>
                <c:pt idx="11">
                  <c:v>0.47270000000000001</c:v>
                </c:pt>
                <c:pt idx="12">
                  <c:v>0.47540000000000016</c:v>
                </c:pt>
                <c:pt idx="13">
                  <c:v>0.47810000000000002</c:v>
                </c:pt>
                <c:pt idx="14">
                  <c:v>0.48090000000000016</c:v>
                </c:pt>
                <c:pt idx="15">
                  <c:v>0.48360000000000009</c:v>
                </c:pt>
                <c:pt idx="16">
                  <c:v>0.48630000000000012</c:v>
                </c:pt>
                <c:pt idx="17">
                  <c:v>0.48910000000000009</c:v>
                </c:pt>
                <c:pt idx="18">
                  <c:v>0.49180000000000013</c:v>
                </c:pt>
                <c:pt idx="19">
                  <c:v>0.49450000000000011</c:v>
                </c:pt>
                <c:pt idx="20">
                  <c:v>0.49730000000000013</c:v>
                </c:pt>
                <c:pt idx="21">
                  <c:v>0.5</c:v>
                </c:pt>
                <c:pt idx="22">
                  <c:v>0.50270000000000004</c:v>
                </c:pt>
                <c:pt idx="23">
                  <c:v>0.50549999999999973</c:v>
                </c:pt>
                <c:pt idx="24">
                  <c:v>0.50819999999999999</c:v>
                </c:pt>
                <c:pt idx="25">
                  <c:v>0.51090000000000002</c:v>
                </c:pt>
                <c:pt idx="26">
                  <c:v>0.51370000000000005</c:v>
                </c:pt>
                <c:pt idx="27">
                  <c:v>0.51639999999999997</c:v>
                </c:pt>
                <c:pt idx="28">
                  <c:v>0.51910000000000001</c:v>
                </c:pt>
                <c:pt idx="29">
                  <c:v>0.52190000000000003</c:v>
                </c:pt>
                <c:pt idx="30">
                  <c:v>0.52459999999999996</c:v>
                </c:pt>
                <c:pt idx="31">
                  <c:v>0.52729999999999999</c:v>
                </c:pt>
                <c:pt idx="32">
                  <c:v>0.53010000000000002</c:v>
                </c:pt>
                <c:pt idx="33">
                  <c:v>0.53280000000000005</c:v>
                </c:pt>
                <c:pt idx="34">
                  <c:v>0.53549999999999998</c:v>
                </c:pt>
                <c:pt idx="35">
                  <c:v>0.5383</c:v>
                </c:pt>
                <c:pt idx="36">
                  <c:v>0.54100000000000004</c:v>
                </c:pt>
                <c:pt idx="37">
                  <c:v>0.54370000000000018</c:v>
                </c:pt>
                <c:pt idx="38">
                  <c:v>0.5464</c:v>
                </c:pt>
                <c:pt idx="39">
                  <c:v>0.54920000000000002</c:v>
                </c:pt>
                <c:pt idx="40">
                  <c:v>0.55189999999999995</c:v>
                </c:pt>
                <c:pt idx="41">
                  <c:v>0.55459999999999998</c:v>
                </c:pt>
                <c:pt idx="42">
                  <c:v>0.55740000000000001</c:v>
                </c:pt>
                <c:pt idx="43">
                  <c:v>0.56280000000000019</c:v>
                </c:pt>
                <c:pt idx="44">
                  <c:v>0.56830000000000003</c:v>
                </c:pt>
                <c:pt idx="45">
                  <c:v>0.57099999999999995</c:v>
                </c:pt>
              </c:numCache>
            </c:numRef>
          </c:xVal>
          <c:yVal>
            <c:numRef>
              <c:f>Sheet5!$F:$F</c:f>
              <c:numCache>
                <c:formatCode>General</c:formatCode>
                <c:ptCount val="1048576"/>
                <c:pt idx="0">
                  <c:v>5.0000000000000018E-3</c:v>
                </c:pt>
                <c:pt idx="1">
                  <c:v>8.3000000000000036E-3</c:v>
                </c:pt>
                <c:pt idx="2">
                  <c:v>1.0000000000000004E-2</c:v>
                </c:pt>
                <c:pt idx="3">
                  <c:v>1.1700000000000006E-2</c:v>
                </c:pt>
                <c:pt idx="4">
                  <c:v>1.3299999999999998E-2</c:v>
                </c:pt>
                <c:pt idx="5">
                  <c:v>2.0000000000000007E-2</c:v>
                </c:pt>
                <c:pt idx="6">
                  <c:v>2.1700000000000001E-2</c:v>
                </c:pt>
                <c:pt idx="7">
                  <c:v>2.8299999999999999E-2</c:v>
                </c:pt>
                <c:pt idx="8">
                  <c:v>3.500000000000001E-2</c:v>
                </c:pt>
                <c:pt idx="9">
                  <c:v>4.3299999999999998E-2</c:v>
                </c:pt>
                <c:pt idx="10">
                  <c:v>5.8299999999999998E-2</c:v>
                </c:pt>
                <c:pt idx="11">
                  <c:v>7.6700000000000004E-2</c:v>
                </c:pt>
                <c:pt idx="12">
                  <c:v>9.6700000000000022E-2</c:v>
                </c:pt>
                <c:pt idx="13">
                  <c:v>0.1133</c:v>
                </c:pt>
                <c:pt idx="14">
                  <c:v>0.13500000000000001</c:v>
                </c:pt>
                <c:pt idx="15">
                  <c:v>0.16500000000000001</c:v>
                </c:pt>
                <c:pt idx="16">
                  <c:v>0.20669999999999999</c:v>
                </c:pt>
                <c:pt idx="17">
                  <c:v>0.25169999999999998</c:v>
                </c:pt>
                <c:pt idx="18">
                  <c:v>0.30500000000000016</c:v>
                </c:pt>
                <c:pt idx="19">
                  <c:v>0.36330000000000012</c:v>
                </c:pt>
                <c:pt idx="20">
                  <c:v>0.41330000000000011</c:v>
                </c:pt>
                <c:pt idx="21">
                  <c:v>0.4633000000000001</c:v>
                </c:pt>
                <c:pt idx="22">
                  <c:v>0.52669999999999995</c:v>
                </c:pt>
                <c:pt idx="23">
                  <c:v>0.58000000000000007</c:v>
                </c:pt>
                <c:pt idx="24">
                  <c:v>0.6433000000000002</c:v>
                </c:pt>
                <c:pt idx="25">
                  <c:v>0.69499999999999995</c:v>
                </c:pt>
                <c:pt idx="26">
                  <c:v>0.74670000000000025</c:v>
                </c:pt>
                <c:pt idx="27">
                  <c:v>0.78</c:v>
                </c:pt>
                <c:pt idx="28">
                  <c:v>0.80830000000000002</c:v>
                </c:pt>
                <c:pt idx="29">
                  <c:v>0.83000000000000018</c:v>
                </c:pt>
                <c:pt idx="30">
                  <c:v>0.85329999999999995</c:v>
                </c:pt>
                <c:pt idx="31">
                  <c:v>0.86670000000000025</c:v>
                </c:pt>
                <c:pt idx="32">
                  <c:v>0.88</c:v>
                </c:pt>
                <c:pt idx="33">
                  <c:v>0.89670000000000005</c:v>
                </c:pt>
                <c:pt idx="34">
                  <c:v>0.9083</c:v>
                </c:pt>
                <c:pt idx="35">
                  <c:v>0.92830000000000001</c:v>
                </c:pt>
                <c:pt idx="36">
                  <c:v>0.94499999999999995</c:v>
                </c:pt>
                <c:pt idx="37">
                  <c:v>0.96000000000000019</c:v>
                </c:pt>
                <c:pt idx="38">
                  <c:v>0.97170000000000023</c:v>
                </c:pt>
                <c:pt idx="39">
                  <c:v>0.98</c:v>
                </c:pt>
                <c:pt idx="40">
                  <c:v>0.98329999999999973</c:v>
                </c:pt>
                <c:pt idx="41">
                  <c:v>0.98829999999999996</c:v>
                </c:pt>
                <c:pt idx="42">
                  <c:v>0.99329999999999996</c:v>
                </c:pt>
                <c:pt idx="43">
                  <c:v>0.995</c:v>
                </c:pt>
                <c:pt idx="44">
                  <c:v>0.99670000000000003</c:v>
                </c:pt>
                <c:pt idx="45">
                  <c:v>1</c:v>
                </c:pt>
              </c:numCache>
            </c:numRef>
          </c:yVal>
          <c:smooth val="1"/>
        </c:ser>
        <c:dLbls/>
        <c:axId val="103386112"/>
        <c:axId val="105895424"/>
      </c:scatterChart>
      <c:valAx>
        <c:axId val="103386112"/>
        <c:scaling>
          <c:orientation val="minMax"/>
          <c:max val="1"/>
        </c:scaling>
        <c:axPos val="b"/>
        <c:numFmt formatCode="General" sourceLinked="1"/>
        <c:tickLblPos val="nextTo"/>
        <c:txPr>
          <a:bodyPr/>
          <a:lstStyle/>
          <a:p>
            <a:pPr>
              <a:defRPr sz="2400"/>
            </a:pPr>
            <a:endParaRPr lang="en-US"/>
          </a:p>
        </c:txPr>
        <c:crossAx val="105895424"/>
        <c:crosses val="autoZero"/>
        <c:crossBetween val="midCat"/>
        <c:majorUnit val="0.2"/>
      </c:valAx>
      <c:valAx>
        <c:axId val="105895424"/>
        <c:scaling>
          <c:orientation val="minMax"/>
          <c:max val="1"/>
          <c:min val="0"/>
        </c:scaling>
        <c:axPos val="l"/>
        <c:numFmt formatCode="General" sourceLinked="1"/>
        <c:tickLblPos val="nextTo"/>
        <c:txPr>
          <a:bodyPr/>
          <a:lstStyle/>
          <a:p>
            <a:pPr>
              <a:defRPr sz="2400"/>
            </a:pPr>
            <a:endParaRPr lang="en-US"/>
          </a:p>
        </c:txPr>
        <c:crossAx val="103386112"/>
        <c:crosses val="autoZero"/>
        <c:crossBetween val="midCat"/>
        <c:majorUnit val="0.2"/>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spPr>
            <a:ln w="34925">
              <a:noFill/>
            </a:ln>
          </c:spPr>
          <c:marker>
            <c:symbol val="none"/>
          </c:marker>
          <c:xVal>
            <c:numRef>
              <c:f>Sheet4!$B$1:$B$188</c:f>
              <c:numCache>
                <c:formatCode>0.00E+00</c:formatCode>
                <c:ptCount val="18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1.0000000000000005E-3</c:v>
                </c:pt>
                <c:pt idx="124">
                  <c:v>1.0000000000000005E-3</c:v>
                </c:pt>
                <c:pt idx="125">
                  <c:v>1.0000000000000005E-3</c:v>
                </c:pt>
                <c:pt idx="126">
                  <c:v>1.0000000000000005E-3</c:v>
                </c:pt>
                <c:pt idx="127">
                  <c:v>1.0000000000000005E-3</c:v>
                </c:pt>
                <c:pt idx="128">
                  <c:v>1.0000000000000005E-3</c:v>
                </c:pt>
                <c:pt idx="129">
                  <c:v>1.0000000000000005E-3</c:v>
                </c:pt>
                <c:pt idx="130">
                  <c:v>1.0000000000000005E-3</c:v>
                </c:pt>
                <c:pt idx="131">
                  <c:v>1.0000000000000005E-3</c:v>
                </c:pt>
                <c:pt idx="132">
                  <c:v>1.0000000000000005E-3</c:v>
                </c:pt>
                <c:pt idx="133">
                  <c:v>1.0000000000000005E-3</c:v>
                </c:pt>
                <c:pt idx="134">
                  <c:v>1.0000000000000005E-3</c:v>
                </c:pt>
                <c:pt idx="135">
                  <c:v>1.0000000000000005E-3</c:v>
                </c:pt>
                <c:pt idx="136">
                  <c:v>1.0000000000000005E-3</c:v>
                </c:pt>
                <c:pt idx="137">
                  <c:v>2.0000000000000009E-3</c:v>
                </c:pt>
                <c:pt idx="138">
                  <c:v>2.0000000000000009E-3</c:v>
                </c:pt>
                <c:pt idx="139">
                  <c:v>2.0000000000000009E-3</c:v>
                </c:pt>
                <c:pt idx="140">
                  <c:v>2.0000000000000009E-3</c:v>
                </c:pt>
                <c:pt idx="141">
                  <c:v>2.0000000000000009E-3</c:v>
                </c:pt>
                <c:pt idx="142">
                  <c:v>2.0000000000000009E-3</c:v>
                </c:pt>
                <c:pt idx="143">
                  <c:v>2.0000000000000009E-3</c:v>
                </c:pt>
                <c:pt idx="144">
                  <c:v>2.0000000000000009E-3</c:v>
                </c:pt>
                <c:pt idx="145">
                  <c:v>2.0000000000000009E-3</c:v>
                </c:pt>
                <c:pt idx="146">
                  <c:v>2.0000000000000009E-3</c:v>
                </c:pt>
                <c:pt idx="147">
                  <c:v>2.0000000000000009E-3</c:v>
                </c:pt>
                <c:pt idx="148">
                  <c:v>2.0000000000000009E-3</c:v>
                </c:pt>
                <c:pt idx="149">
                  <c:v>2.0000000000000009E-3</c:v>
                </c:pt>
                <c:pt idx="150">
                  <c:v>2.0000000000000009E-3</c:v>
                </c:pt>
                <c:pt idx="151">
                  <c:v>3.0000000000000009E-3</c:v>
                </c:pt>
                <c:pt idx="152">
                  <c:v>3.0000000000000009E-3</c:v>
                </c:pt>
                <c:pt idx="153">
                  <c:v>3.0000000000000009E-3</c:v>
                </c:pt>
                <c:pt idx="154">
                  <c:v>3.0000000000000009E-3</c:v>
                </c:pt>
                <c:pt idx="155">
                  <c:v>3.0000000000000009E-3</c:v>
                </c:pt>
                <c:pt idx="156">
                  <c:v>3.0000000000000009E-3</c:v>
                </c:pt>
                <c:pt idx="157">
                  <c:v>3.0000000000000009E-3</c:v>
                </c:pt>
                <c:pt idx="158">
                  <c:v>3.0000000000000009E-3</c:v>
                </c:pt>
                <c:pt idx="159">
                  <c:v>4.0000000000000018E-3</c:v>
                </c:pt>
                <c:pt idx="160">
                  <c:v>4.0000000000000018E-3</c:v>
                </c:pt>
                <c:pt idx="161">
                  <c:v>4.0000000000000018E-3</c:v>
                </c:pt>
                <c:pt idx="162">
                  <c:v>5.0000000000000018E-3</c:v>
                </c:pt>
                <c:pt idx="163">
                  <c:v>5.0000000000000018E-3</c:v>
                </c:pt>
                <c:pt idx="164">
                  <c:v>5.0000000000000018E-3</c:v>
                </c:pt>
                <c:pt idx="165">
                  <c:v>5.0000000000000018E-3</c:v>
                </c:pt>
                <c:pt idx="166">
                  <c:v>6.0000000000000019E-3</c:v>
                </c:pt>
                <c:pt idx="167">
                  <c:v>6.0000000000000019E-3</c:v>
                </c:pt>
                <c:pt idx="168">
                  <c:v>7.0000000000000019E-3</c:v>
                </c:pt>
                <c:pt idx="169">
                  <c:v>8.0000000000000054E-3</c:v>
                </c:pt>
                <c:pt idx="170">
                  <c:v>9.0000000000000028E-3</c:v>
                </c:pt>
                <c:pt idx="171">
                  <c:v>9.0000000000000028E-3</c:v>
                </c:pt>
                <c:pt idx="172">
                  <c:v>1.0000000000000004E-2</c:v>
                </c:pt>
                <c:pt idx="173">
                  <c:v>1.0000000000000004E-2</c:v>
                </c:pt>
                <c:pt idx="174">
                  <c:v>1.0000000000000004E-2</c:v>
                </c:pt>
                <c:pt idx="175">
                  <c:v>1.2999999999999998E-2</c:v>
                </c:pt>
                <c:pt idx="176">
                  <c:v>1.4E-2</c:v>
                </c:pt>
                <c:pt idx="177">
                  <c:v>1.4999999999999998E-2</c:v>
                </c:pt>
                <c:pt idx="178">
                  <c:v>1.4999999999999998E-2</c:v>
                </c:pt>
                <c:pt idx="179">
                  <c:v>1.4999999999999998E-2</c:v>
                </c:pt>
                <c:pt idx="180">
                  <c:v>1.6000000000000007E-2</c:v>
                </c:pt>
                <c:pt idx="181">
                  <c:v>1.7000000000000001E-2</c:v>
                </c:pt>
                <c:pt idx="182">
                  <c:v>2.0000000000000007E-2</c:v>
                </c:pt>
                <c:pt idx="183">
                  <c:v>2.1000000000000008E-2</c:v>
                </c:pt>
                <c:pt idx="184">
                  <c:v>2.5000000000000001E-2</c:v>
                </c:pt>
                <c:pt idx="185">
                  <c:v>3.0000000000000002E-2</c:v>
                </c:pt>
                <c:pt idx="186">
                  <c:v>3.6999999999999998E-2</c:v>
                </c:pt>
                <c:pt idx="187">
                  <c:v>0.05</c:v>
                </c:pt>
              </c:numCache>
            </c:numRef>
          </c:xVal>
          <c:yVal>
            <c:numRef>
              <c:f>Sheet4!$C$1:$C$188</c:f>
              <c:numCache>
                <c:formatCode>0.00E+00</c:formatCode>
                <c:ptCount val="188"/>
                <c:pt idx="0">
                  <c:v>0</c:v>
                </c:pt>
                <c:pt idx="1">
                  <c:v>5.5000000000000014E-3</c:v>
                </c:pt>
                <c:pt idx="2">
                  <c:v>1.0900000000000003E-2</c:v>
                </c:pt>
                <c:pt idx="3">
                  <c:v>1.6400000000000001E-2</c:v>
                </c:pt>
                <c:pt idx="4">
                  <c:v>2.1900000000000006E-2</c:v>
                </c:pt>
                <c:pt idx="5">
                  <c:v>2.7300000000000001E-2</c:v>
                </c:pt>
                <c:pt idx="6">
                  <c:v>3.2800000000000017E-2</c:v>
                </c:pt>
                <c:pt idx="7">
                  <c:v>3.8300000000000001E-2</c:v>
                </c:pt>
                <c:pt idx="8">
                  <c:v>4.3700000000000003E-2</c:v>
                </c:pt>
                <c:pt idx="9">
                  <c:v>4.9200000000000015E-2</c:v>
                </c:pt>
                <c:pt idx="10">
                  <c:v>5.4600000000000003E-2</c:v>
                </c:pt>
                <c:pt idx="11">
                  <c:v>6.0100000000000015E-2</c:v>
                </c:pt>
                <c:pt idx="12">
                  <c:v>6.5600000000000006E-2</c:v>
                </c:pt>
                <c:pt idx="13">
                  <c:v>7.0999999999999994E-2</c:v>
                </c:pt>
                <c:pt idx="14">
                  <c:v>7.6499999999999999E-2</c:v>
                </c:pt>
                <c:pt idx="15">
                  <c:v>8.2000000000000003E-2</c:v>
                </c:pt>
                <c:pt idx="16">
                  <c:v>8.7400000000000005E-2</c:v>
                </c:pt>
                <c:pt idx="17">
                  <c:v>9.2900000000000024E-2</c:v>
                </c:pt>
                <c:pt idx="18">
                  <c:v>9.8400000000000029E-2</c:v>
                </c:pt>
                <c:pt idx="19">
                  <c:v>0.1038</c:v>
                </c:pt>
                <c:pt idx="20">
                  <c:v>0.10929999999999999</c:v>
                </c:pt>
                <c:pt idx="21">
                  <c:v>0.1148</c:v>
                </c:pt>
                <c:pt idx="22">
                  <c:v>0.12020000000000003</c:v>
                </c:pt>
                <c:pt idx="23">
                  <c:v>0.12570000000000001</c:v>
                </c:pt>
                <c:pt idx="24">
                  <c:v>0.13109999999999999</c:v>
                </c:pt>
                <c:pt idx="25">
                  <c:v>0.1366</c:v>
                </c:pt>
                <c:pt idx="26">
                  <c:v>0.1421</c:v>
                </c:pt>
                <c:pt idx="27">
                  <c:v>0.14750000000000005</c:v>
                </c:pt>
                <c:pt idx="28">
                  <c:v>0.15300000000000005</c:v>
                </c:pt>
                <c:pt idx="29">
                  <c:v>0.15850000000000006</c:v>
                </c:pt>
                <c:pt idx="30">
                  <c:v>0.16389999999999999</c:v>
                </c:pt>
                <c:pt idx="31">
                  <c:v>0.16940000000000005</c:v>
                </c:pt>
                <c:pt idx="32">
                  <c:v>0.17490000000000006</c:v>
                </c:pt>
                <c:pt idx="33">
                  <c:v>0.18030000000000004</c:v>
                </c:pt>
                <c:pt idx="34">
                  <c:v>0.18580000000000005</c:v>
                </c:pt>
                <c:pt idx="35">
                  <c:v>0.1913</c:v>
                </c:pt>
                <c:pt idx="36">
                  <c:v>0.19670000000000001</c:v>
                </c:pt>
                <c:pt idx="37">
                  <c:v>0.20219999999999999</c:v>
                </c:pt>
                <c:pt idx="38">
                  <c:v>0.20770000000000005</c:v>
                </c:pt>
                <c:pt idx="39">
                  <c:v>0.21310000000000001</c:v>
                </c:pt>
                <c:pt idx="40">
                  <c:v>0.21860000000000004</c:v>
                </c:pt>
                <c:pt idx="41">
                  <c:v>0.224</c:v>
                </c:pt>
                <c:pt idx="42">
                  <c:v>0.22950000000000001</c:v>
                </c:pt>
                <c:pt idx="43">
                  <c:v>0.23500000000000001</c:v>
                </c:pt>
                <c:pt idx="44">
                  <c:v>0.24040000000000006</c:v>
                </c:pt>
                <c:pt idx="45">
                  <c:v>0.24590000000000006</c:v>
                </c:pt>
                <c:pt idx="46">
                  <c:v>0.25140000000000001</c:v>
                </c:pt>
                <c:pt idx="47">
                  <c:v>0.25679999999999997</c:v>
                </c:pt>
                <c:pt idx="48">
                  <c:v>0.26229999999999998</c:v>
                </c:pt>
                <c:pt idx="49">
                  <c:v>0.26779999999999998</c:v>
                </c:pt>
                <c:pt idx="50">
                  <c:v>0.2732</c:v>
                </c:pt>
                <c:pt idx="51">
                  <c:v>0.2787</c:v>
                </c:pt>
                <c:pt idx="52">
                  <c:v>0.28420000000000001</c:v>
                </c:pt>
                <c:pt idx="53">
                  <c:v>0.28960000000000002</c:v>
                </c:pt>
                <c:pt idx="54">
                  <c:v>0.29510000000000008</c:v>
                </c:pt>
                <c:pt idx="55">
                  <c:v>0.30050000000000016</c:v>
                </c:pt>
                <c:pt idx="56">
                  <c:v>0.30600000000000016</c:v>
                </c:pt>
                <c:pt idx="57">
                  <c:v>0.31150000000000011</c:v>
                </c:pt>
                <c:pt idx="58">
                  <c:v>0.31690000000000013</c:v>
                </c:pt>
                <c:pt idx="59">
                  <c:v>0.32240000000000013</c:v>
                </c:pt>
                <c:pt idx="60">
                  <c:v>0.32790000000000014</c:v>
                </c:pt>
                <c:pt idx="61">
                  <c:v>0.33330000000000021</c:v>
                </c:pt>
                <c:pt idx="62">
                  <c:v>0.33880000000000021</c:v>
                </c:pt>
                <c:pt idx="63">
                  <c:v>0.34430000000000011</c:v>
                </c:pt>
                <c:pt idx="64">
                  <c:v>0.34970000000000001</c:v>
                </c:pt>
                <c:pt idx="65">
                  <c:v>0.35520000000000002</c:v>
                </c:pt>
                <c:pt idx="66">
                  <c:v>0.36070000000000002</c:v>
                </c:pt>
                <c:pt idx="67">
                  <c:v>0.36610000000000009</c:v>
                </c:pt>
                <c:pt idx="68">
                  <c:v>0.37160000000000015</c:v>
                </c:pt>
                <c:pt idx="69">
                  <c:v>0.37700000000000011</c:v>
                </c:pt>
                <c:pt idx="70">
                  <c:v>0.38250000000000012</c:v>
                </c:pt>
                <c:pt idx="71">
                  <c:v>0.38800000000000012</c:v>
                </c:pt>
                <c:pt idx="72">
                  <c:v>0.39340000000000025</c:v>
                </c:pt>
                <c:pt idx="73">
                  <c:v>0.3989000000000002</c:v>
                </c:pt>
                <c:pt idx="74">
                  <c:v>0.40440000000000009</c:v>
                </c:pt>
                <c:pt idx="75">
                  <c:v>0.40980000000000011</c:v>
                </c:pt>
                <c:pt idx="76">
                  <c:v>0.41530000000000011</c:v>
                </c:pt>
                <c:pt idx="77">
                  <c:v>0.42080000000000012</c:v>
                </c:pt>
                <c:pt idx="78">
                  <c:v>0.42620000000000002</c:v>
                </c:pt>
                <c:pt idx="79">
                  <c:v>0.43170000000000008</c:v>
                </c:pt>
                <c:pt idx="80">
                  <c:v>0.43720000000000009</c:v>
                </c:pt>
                <c:pt idx="81">
                  <c:v>0.44260000000000005</c:v>
                </c:pt>
                <c:pt idx="82">
                  <c:v>0.4481</c:v>
                </c:pt>
                <c:pt idx="83">
                  <c:v>0.4536</c:v>
                </c:pt>
                <c:pt idx="84">
                  <c:v>0.45900000000000002</c:v>
                </c:pt>
                <c:pt idx="85">
                  <c:v>0.46450000000000002</c:v>
                </c:pt>
                <c:pt idx="86">
                  <c:v>0.4699000000000001</c:v>
                </c:pt>
                <c:pt idx="87">
                  <c:v>0.47540000000000016</c:v>
                </c:pt>
                <c:pt idx="88">
                  <c:v>0.48090000000000016</c:v>
                </c:pt>
                <c:pt idx="89">
                  <c:v>0.48630000000000012</c:v>
                </c:pt>
                <c:pt idx="90">
                  <c:v>0.49180000000000013</c:v>
                </c:pt>
                <c:pt idx="91">
                  <c:v>0.49730000000000013</c:v>
                </c:pt>
                <c:pt idx="92">
                  <c:v>0.50270000000000004</c:v>
                </c:pt>
                <c:pt idx="93">
                  <c:v>0.50819999999999999</c:v>
                </c:pt>
                <c:pt idx="94">
                  <c:v>0.51370000000000005</c:v>
                </c:pt>
                <c:pt idx="95">
                  <c:v>0.51910000000000001</c:v>
                </c:pt>
                <c:pt idx="96">
                  <c:v>0.52459999999999996</c:v>
                </c:pt>
                <c:pt idx="97">
                  <c:v>0.53010000000000002</c:v>
                </c:pt>
                <c:pt idx="98">
                  <c:v>0.53549999999999998</c:v>
                </c:pt>
                <c:pt idx="99">
                  <c:v>0.54100000000000004</c:v>
                </c:pt>
                <c:pt idx="100">
                  <c:v>0.5464</c:v>
                </c:pt>
                <c:pt idx="101">
                  <c:v>0.55189999999999995</c:v>
                </c:pt>
                <c:pt idx="102">
                  <c:v>0.55740000000000001</c:v>
                </c:pt>
                <c:pt idx="103">
                  <c:v>0.56280000000000019</c:v>
                </c:pt>
                <c:pt idx="104">
                  <c:v>0.56830000000000003</c:v>
                </c:pt>
                <c:pt idx="105">
                  <c:v>0.5738000000000002</c:v>
                </c:pt>
                <c:pt idx="106">
                  <c:v>0.57920000000000005</c:v>
                </c:pt>
                <c:pt idx="107">
                  <c:v>0.5847</c:v>
                </c:pt>
                <c:pt idx="108">
                  <c:v>0.59019999999999972</c:v>
                </c:pt>
                <c:pt idx="109">
                  <c:v>0.59560000000000002</c:v>
                </c:pt>
                <c:pt idx="110">
                  <c:v>0.60110000000000019</c:v>
                </c:pt>
                <c:pt idx="111">
                  <c:v>0.60660000000000025</c:v>
                </c:pt>
                <c:pt idx="112">
                  <c:v>0.61200000000000021</c:v>
                </c:pt>
                <c:pt idx="113">
                  <c:v>0.61750000000000005</c:v>
                </c:pt>
                <c:pt idx="114">
                  <c:v>0.62300000000000022</c:v>
                </c:pt>
                <c:pt idx="115">
                  <c:v>0.62840000000000018</c:v>
                </c:pt>
                <c:pt idx="116">
                  <c:v>0.63390000000000024</c:v>
                </c:pt>
                <c:pt idx="117">
                  <c:v>0.6393000000000002</c:v>
                </c:pt>
                <c:pt idx="118">
                  <c:v>0.64480000000000026</c:v>
                </c:pt>
                <c:pt idx="119">
                  <c:v>0.65030000000000021</c:v>
                </c:pt>
                <c:pt idx="120">
                  <c:v>0.65570000000000028</c:v>
                </c:pt>
                <c:pt idx="121">
                  <c:v>0.66120000000000023</c:v>
                </c:pt>
                <c:pt idx="122">
                  <c:v>0.6667000000000004</c:v>
                </c:pt>
                <c:pt idx="123">
                  <c:v>0.67210000000000025</c:v>
                </c:pt>
                <c:pt idx="124">
                  <c:v>0.67760000000000031</c:v>
                </c:pt>
                <c:pt idx="125">
                  <c:v>0.68310000000000004</c:v>
                </c:pt>
                <c:pt idx="126">
                  <c:v>0.6885</c:v>
                </c:pt>
                <c:pt idx="127">
                  <c:v>0.69399999999999995</c:v>
                </c:pt>
                <c:pt idx="128">
                  <c:v>0.69950000000000001</c:v>
                </c:pt>
                <c:pt idx="129">
                  <c:v>0.70490000000000019</c:v>
                </c:pt>
                <c:pt idx="130">
                  <c:v>0.71040000000000003</c:v>
                </c:pt>
                <c:pt idx="131">
                  <c:v>0.71580000000000021</c:v>
                </c:pt>
                <c:pt idx="132">
                  <c:v>0.72130000000000005</c:v>
                </c:pt>
                <c:pt idx="133">
                  <c:v>0.72680000000000022</c:v>
                </c:pt>
                <c:pt idx="134">
                  <c:v>0.73220000000000018</c:v>
                </c:pt>
                <c:pt idx="135">
                  <c:v>0.73770000000000024</c:v>
                </c:pt>
                <c:pt idx="136">
                  <c:v>0.74320000000000019</c:v>
                </c:pt>
                <c:pt idx="137">
                  <c:v>0.74860000000000027</c:v>
                </c:pt>
                <c:pt idx="138">
                  <c:v>0.75410000000000021</c:v>
                </c:pt>
                <c:pt idx="139">
                  <c:v>0.75960000000000039</c:v>
                </c:pt>
                <c:pt idx="140">
                  <c:v>0.76500000000000024</c:v>
                </c:pt>
                <c:pt idx="141">
                  <c:v>0.77050000000000018</c:v>
                </c:pt>
                <c:pt idx="142">
                  <c:v>0.77600000000000025</c:v>
                </c:pt>
                <c:pt idx="143">
                  <c:v>0.78139999999999998</c:v>
                </c:pt>
                <c:pt idx="144">
                  <c:v>0.78690000000000004</c:v>
                </c:pt>
                <c:pt idx="145">
                  <c:v>0.7923</c:v>
                </c:pt>
                <c:pt idx="146">
                  <c:v>0.79779999999999995</c:v>
                </c:pt>
                <c:pt idx="147">
                  <c:v>0.80330000000000001</c:v>
                </c:pt>
                <c:pt idx="148">
                  <c:v>0.8087000000000002</c:v>
                </c:pt>
                <c:pt idx="149">
                  <c:v>0.81420000000000003</c:v>
                </c:pt>
                <c:pt idx="150">
                  <c:v>0.81970000000000021</c:v>
                </c:pt>
                <c:pt idx="151">
                  <c:v>0.82509999999999994</c:v>
                </c:pt>
                <c:pt idx="152">
                  <c:v>0.83060000000000023</c:v>
                </c:pt>
                <c:pt idx="153">
                  <c:v>0.83609999999999995</c:v>
                </c:pt>
                <c:pt idx="154">
                  <c:v>0.84150000000000003</c:v>
                </c:pt>
                <c:pt idx="155">
                  <c:v>0.8470000000000002</c:v>
                </c:pt>
                <c:pt idx="156">
                  <c:v>0.85250000000000004</c:v>
                </c:pt>
                <c:pt idx="157">
                  <c:v>0.85790000000000022</c:v>
                </c:pt>
                <c:pt idx="158">
                  <c:v>0.86339999999999995</c:v>
                </c:pt>
                <c:pt idx="159">
                  <c:v>0.86890000000000023</c:v>
                </c:pt>
                <c:pt idx="160">
                  <c:v>0.87430000000000019</c:v>
                </c:pt>
                <c:pt idx="161">
                  <c:v>0.87980000000000025</c:v>
                </c:pt>
                <c:pt idx="162">
                  <c:v>0.88519999999999999</c:v>
                </c:pt>
                <c:pt idx="163">
                  <c:v>0.89070000000000005</c:v>
                </c:pt>
                <c:pt idx="164">
                  <c:v>0.8962</c:v>
                </c:pt>
                <c:pt idx="165">
                  <c:v>0.90159999999999996</c:v>
                </c:pt>
                <c:pt idx="166">
                  <c:v>0.90710000000000002</c:v>
                </c:pt>
                <c:pt idx="167">
                  <c:v>0.91259999999999997</c:v>
                </c:pt>
                <c:pt idx="168">
                  <c:v>0.91800000000000004</c:v>
                </c:pt>
                <c:pt idx="169">
                  <c:v>0.92349999999999999</c:v>
                </c:pt>
                <c:pt idx="170">
                  <c:v>0.92900000000000005</c:v>
                </c:pt>
                <c:pt idx="171">
                  <c:v>0.93440000000000001</c:v>
                </c:pt>
                <c:pt idx="172">
                  <c:v>0.93990000000000018</c:v>
                </c:pt>
                <c:pt idx="173">
                  <c:v>0.94540000000000002</c:v>
                </c:pt>
                <c:pt idx="174">
                  <c:v>0.9508000000000002</c:v>
                </c:pt>
                <c:pt idx="175">
                  <c:v>0.95630000000000004</c:v>
                </c:pt>
                <c:pt idx="176">
                  <c:v>0.96170000000000022</c:v>
                </c:pt>
                <c:pt idx="177">
                  <c:v>0.96719999999999995</c:v>
                </c:pt>
                <c:pt idx="178">
                  <c:v>0.97270000000000023</c:v>
                </c:pt>
                <c:pt idx="179">
                  <c:v>0.97810000000000019</c:v>
                </c:pt>
                <c:pt idx="180">
                  <c:v>0.98360000000000003</c:v>
                </c:pt>
                <c:pt idx="181">
                  <c:v>0.98909999999999998</c:v>
                </c:pt>
                <c:pt idx="182">
                  <c:v>0.99449999999999983</c:v>
                </c:pt>
                <c:pt idx="183">
                  <c:v>1</c:v>
                </c:pt>
                <c:pt idx="184">
                  <c:v>1</c:v>
                </c:pt>
                <c:pt idx="185">
                  <c:v>1</c:v>
                </c:pt>
                <c:pt idx="186">
                  <c:v>1</c:v>
                </c:pt>
                <c:pt idx="187">
                  <c:v>1</c:v>
                </c:pt>
              </c:numCache>
            </c:numRef>
          </c:yVal>
        </c:ser>
        <c:dLbls/>
        <c:axId val="106516864"/>
        <c:axId val="106518400"/>
      </c:scatterChart>
      <c:valAx>
        <c:axId val="106516864"/>
        <c:scaling>
          <c:orientation val="minMax"/>
          <c:max val="2.5000000000000001E-2"/>
          <c:min val="0"/>
        </c:scaling>
        <c:axPos val="b"/>
        <c:numFmt formatCode="General" sourceLinked="0"/>
        <c:tickLblPos val="nextTo"/>
        <c:txPr>
          <a:bodyPr/>
          <a:lstStyle/>
          <a:p>
            <a:pPr>
              <a:defRPr sz="2400"/>
            </a:pPr>
            <a:endParaRPr lang="en-US"/>
          </a:p>
        </c:txPr>
        <c:crossAx val="106518400"/>
        <c:crosses val="autoZero"/>
        <c:crossBetween val="midCat"/>
        <c:majorUnit val="5.0000000000000018E-3"/>
      </c:valAx>
      <c:valAx>
        <c:axId val="106518400"/>
        <c:scaling>
          <c:orientation val="minMax"/>
          <c:max val="1"/>
          <c:min val="0"/>
        </c:scaling>
        <c:axPos val="l"/>
        <c:numFmt formatCode="General" sourceLinked="0"/>
        <c:tickLblPos val="nextTo"/>
        <c:txPr>
          <a:bodyPr/>
          <a:lstStyle/>
          <a:p>
            <a:pPr>
              <a:defRPr sz="2400"/>
            </a:pPr>
            <a:endParaRPr lang="en-US"/>
          </a:p>
        </c:txPr>
        <c:crossAx val="106516864"/>
        <c:crosses val="autoZero"/>
        <c:crossBetween val="midCat"/>
        <c:majorUnit val="0.2"/>
      </c:valAx>
    </c:plotArea>
    <c:plotVisOnly val="1"/>
    <c:dispBlanksAs val="gap"/>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plotArea>
      <c:layout/>
      <c:scatterChart>
        <c:scatterStyle val="lineMarker"/>
        <c:ser>
          <c:idx val="0"/>
          <c:order val="0"/>
          <c:spPr>
            <a:ln w="34925">
              <a:solidFill>
                <a:srgbClr val="0000FF"/>
              </a:solidFill>
            </a:ln>
          </c:spPr>
          <c:marker>
            <c:symbol val="none"/>
          </c:marker>
          <c:xVal>
            <c:numRef>
              <c:f>Sheet4!$B$1:$B$188</c:f>
              <c:numCache>
                <c:formatCode>0.00E+00</c:formatCode>
                <c:ptCount val="18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1.0000000000000005E-3</c:v>
                </c:pt>
                <c:pt idx="124">
                  <c:v>1.0000000000000005E-3</c:v>
                </c:pt>
                <c:pt idx="125">
                  <c:v>1.0000000000000005E-3</c:v>
                </c:pt>
                <c:pt idx="126">
                  <c:v>1.0000000000000005E-3</c:v>
                </c:pt>
                <c:pt idx="127">
                  <c:v>1.0000000000000005E-3</c:v>
                </c:pt>
                <c:pt idx="128">
                  <c:v>1.0000000000000005E-3</c:v>
                </c:pt>
                <c:pt idx="129">
                  <c:v>1.0000000000000005E-3</c:v>
                </c:pt>
                <c:pt idx="130">
                  <c:v>1.0000000000000005E-3</c:v>
                </c:pt>
                <c:pt idx="131">
                  <c:v>1.0000000000000005E-3</c:v>
                </c:pt>
                <c:pt idx="132">
                  <c:v>1.0000000000000005E-3</c:v>
                </c:pt>
                <c:pt idx="133">
                  <c:v>1.0000000000000005E-3</c:v>
                </c:pt>
                <c:pt idx="134">
                  <c:v>1.0000000000000005E-3</c:v>
                </c:pt>
                <c:pt idx="135">
                  <c:v>1.0000000000000005E-3</c:v>
                </c:pt>
                <c:pt idx="136">
                  <c:v>1.0000000000000005E-3</c:v>
                </c:pt>
                <c:pt idx="137">
                  <c:v>2.0000000000000009E-3</c:v>
                </c:pt>
                <c:pt idx="138">
                  <c:v>2.0000000000000009E-3</c:v>
                </c:pt>
                <c:pt idx="139">
                  <c:v>2.0000000000000009E-3</c:v>
                </c:pt>
                <c:pt idx="140">
                  <c:v>2.0000000000000009E-3</c:v>
                </c:pt>
                <c:pt idx="141">
                  <c:v>2.0000000000000009E-3</c:v>
                </c:pt>
                <c:pt idx="142">
                  <c:v>2.0000000000000009E-3</c:v>
                </c:pt>
                <c:pt idx="143">
                  <c:v>2.0000000000000009E-3</c:v>
                </c:pt>
                <c:pt idx="144">
                  <c:v>2.0000000000000009E-3</c:v>
                </c:pt>
                <c:pt idx="145">
                  <c:v>2.0000000000000009E-3</c:v>
                </c:pt>
                <c:pt idx="146">
                  <c:v>2.0000000000000009E-3</c:v>
                </c:pt>
                <c:pt idx="147">
                  <c:v>2.0000000000000009E-3</c:v>
                </c:pt>
                <c:pt idx="148">
                  <c:v>2.0000000000000009E-3</c:v>
                </c:pt>
                <c:pt idx="149">
                  <c:v>2.0000000000000009E-3</c:v>
                </c:pt>
                <c:pt idx="150">
                  <c:v>2.0000000000000009E-3</c:v>
                </c:pt>
                <c:pt idx="151">
                  <c:v>3.0000000000000009E-3</c:v>
                </c:pt>
                <c:pt idx="152">
                  <c:v>3.0000000000000009E-3</c:v>
                </c:pt>
                <c:pt idx="153">
                  <c:v>3.0000000000000009E-3</c:v>
                </c:pt>
                <c:pt idx="154">
                  <c:v>3.0000000000000009E-3</c:v>
                </c:pt>
                <c:pt idx="155">
                  <c:v>3.0000000000000009E-3</c:v>
                </c:pt>
                <c:pt idx="156">
                  <c:v>3.0000000000000009E-3</c:v>
                </c:pt>
                <c:pt idx="157">
                  <c:v>3.0000000000000009E-3</c:v>
                </c:pt>
                <c:pt idx="158">
                  <c:v>3.0000000000000009E-3</c:v>
                </c:pt>
                <c:pt idx="159">
                  <c:v>4.0000000000000018E-3</c:v>
                </c:pt>
                <c:pt idx="160">
                  <c:v>4.0000000000000018E-3</c:v>
                </c:pt>
                <c:pt idx="161">
                  <c:v>4.0000000000000018E-3</c:v>
                </c:pt>
                <c:pt idx="162">
                  <c:v>5.0000000000000018E-3</c:v>
                </c:pt>
                <c:pt idx="163">
                  <c:v>5.0000000000000018E-3</c:v>
                </c:pt>
                <c:pt idx="164">
                  <c:v>5.0000000000000018E-3</c:v>
                </c:pt>
                <c:pt idx="165">
                  <c:v>5.0000000000000018E-3</c:v>
                </c:pt>
                <c:pt idx="166">
                  <c:v>6.0000000000000019E-3</c:v>
                </c:pt>
                <c:pt idx="167">
                  <c:v>6.0000000000000019E-3</c:v>
                </c:pt>
                <c:pt idx="168">
                  <c:v>7.0000000000000019E-3</c:v>
                </c:pt>
                <c:pt idx="169">
                  <c:v>8.0000000000000054E-3</c:v>
                </c:pt>
                <c:pt idx="170">
                  <c:v>9.0000000000000028E-3</c:v>
                </c:pt>
                <c:pt idx="171">
                  <c:v>9.0000000000000028E-3</c:v>
                </c:pt>
                <c:pt idx="172">
                  <c:v>1.0000000000000004E-2</c:v>
                </c:pt>
                <c:pt idx="173">
                  <c:v>1.0000000000000004E-2</c:v>
                </c:pt>
                <c:pt idx="174">
                  <c:v>1.0000000000000004E-2</c:v>
                </c:pt>
                <c:pt idx="175">
                  <c:v>1.2999999999999998E-2</c:v>
                </c:pt>
                <c:pt idx="176">
                  <c:v>1.4E-2</c:v>
                </c:pt>
                <c:pt idx="177">
                  <c:v>1.4999999999999998E-2</c:v>
                </c:pt>
                <c:pt idx="178">
                  <c:v>1.4999999999999998E-2</c:v>
                </c:pt>
                <c:pt idx="179">
                  <c:v>1.4999999999999998E-2</c:v>
                </c:pt>
                <c:pt idx="180">
                  <c:v>1.6000000000000007E-2</c:v>
                </c:pt>
                <c:pt idx="181">
                  <c:v>1.7000000000000001E-2</c:v>
                </c:pt>
                <c:pt idx="182">
                  <c:v>2.0000000000000007E-2</c:v>
                </c:pt>
                <c:pt idx="183">
                  <c:v>2.1000000000000008E-2</c:v>
                </c:pt>
                <c:pt idx="184">
                  <c:v>2.5000000000000001E-2</c:v>
                </c:pt>
                <c:pt idx="185">
                  <c:v>3.0000000000000002E-2</c:v>
                </c:pt>
                <c:pt idx="186">
                  <c:v>3.6999999999999998E-2</c:v>
                </c:pt>
                <c:pt idx="187">
                  <c:v>0.05</c:v>
                </c:pt>
              </c:numCache>
            </c:numRef>
          </c:xVal>
          <c:yVal>
            <c:numRef>
              <c:f>Sheet4!$C$1:$C$188</c:f>
              <c:numCache>
                <c:formatCode>0.00E+00</c:formatCode>
                <c:ptCount val="188"/>
                <c:pt idx="0">
                  <c:v>0</c:v>
                </c:pt>
                <c:pt idx="1">
                  <c:v>5.5000000000000014E-3</c:v>
                </c:pt>
                <c:pt idx="2">
                  <c:v>1.0900000000000003E-2</c:v>
                </c:pt>
                <c:pt idx="3">
                  <c:v>1.6400000000000001E-2</c:v>
                </c:pt>
                <c:pt idx="4">
                  <c:v>2.1900000000000006E-2</c:v>
                </c:pt>
                <c:pt idx="5">
                  <c:v>2.7300000000000001E-2</c:v>
                </c:pt>
                <c:pt idx="6">
                  <c:v>3.2800000000000017E-2</c:v>
                </c:pt>
                <c:pt idx="7">
                  <c:v>3.8300000000000001E-2</c:v>
                </c:pt>
                <c:pt idx="8">
                  <c:v>4.3700000000000003E-2</c:v>
                </c:pt>
                <c:pt idx="9">
                  <c:v>4.9200000000000015E-2</c:v>
                </c:pt>
                <c:pt idx="10">
                  <c:v>5.4600000000000003E-2</c:v>
                </c:pt>
                <c:pt idx="11">
                  <c:v>6.0100000000000015E-2</c:v>
                </c:pt>
                <c:pt idx="12">
                  <c:v>6.5600000000000006E-2</c:v>
                </c:pt>
                <c:pt idx="13">
                  <c:v>7.0999999999999994E-2</c:v>
                </c:pt>
                <c:pt idx="14">
                  <c:v>7.6499999999999999E-2</c:v>
                </c:pt>
                <c:pt idx="15">
                  <c:v>8.2000000000000003E-2</c:v>
                </c:pt>
                <c:pt idx="16">
                  <c:v>8.7400000000000005E-2</c:v>
                </c:pt>
                <c:pt idx="17">
                  <c:v>9.2900000000000024E-2</c:v>
                </c:pt>
                <c:pt idx="18">
                  <c:v>9.8400000000000029E-2</c:v>
                </c:pt>
                <c:pt idx="19">
                  <c:v>0.1038</c:v>
                </c:pt>
                <c:pt idx="20">
                  <c:v>0.10929999999999999</c:v>
                </c:pt>
                <c:pt idx="21">
                  <c:v>0.1148</c:v>
                </c:pt>
                <c:pt idx="22">
                  <c:v>0.12020000000000003</c:v>
                </c:pt>
                <c:pt idx="23">
                  <c:v>0.12570000000000001</c:v>
                </c:pt>
                <c:pt idx="24">
                  <c:v>0.13109999999999999</c:v>
                </c:pt>
                <c:pt idx="25">
                  <c:v>0.1366</c:v>
                </c:pt>
                <c:pt idx="26">
                  <c:v>0.1421</c:v>
                </c:pt>
                <c:pt idx="27">
                  <c:v>0.14750000000000005</c:v>
                </c:pt>
                <c:pt idx="28">
                  <c:v>0.15300000000000005</c:v>
                </c:pt>
                <c:pt idx="29">
                  <c:v>0.15850000000000006</c:v>
                </c:pt>
                <c:pt idx="30">
                  <c:v>0.16389999999999999</c:v>
                </c:pt>
                <c:pt idx="31">
                  <c:v>0.16940000000000005</c:v>
                </c:pt>
                <c:pt idx="32">
                  <c:v>0.17490000000000006</c:v>
                </c:pt>
                <c:pt idx="33">
                  <c:v>0.18030000000000004</c:v>
                </c:pt>
                <c:pt idx="34">
                  <c:v>0.18580000000000005</c:v>
                </c:pt>
                <c:pt idx="35">
                  <c:v>0.1913</c:v>
                </c:pt>
                <c:pt idx="36">
                  <c:v>0.19670000000000001</c:v>
                </c:pt>
                <c:pt idx="37">
                  <c:v>0.20219999999999999</c:v>
                </c:pt>
                <c:pt idx="38">
                  <c:v>0.20770000000000005</c:v>
                </c:pt>
                <c:pt idx="39">
                  <c:v>0.21310000000000001</c:v>
                </c:pt>
                <c:pt idx="40">
                  <c:v>0.21860000000000004</c:v>
                </c:pt>
                <c:pt idx="41">
                  <c:v>0.224</c:v>
                </c:pt>
                <c:pt idx="42">
                  <c:v>0.22950000000000001</c:v>
                </c:pt>
                <c:pt idx="43">
                  <c:v>0.23500000000000001</c:v>
                </c:pt>
                <c:pt idx="44">
                  <c:v>0.24040000000000006</c:v>
                </c:pt>
                <c:pt idx="45">
                  <c:v>0.24590000000000006</c:v>
                </c:pt>
                <c:pt idx="46">
                  <c:v>0.25140000000000001</c:v>
                </c:pt>
                <c:pt idx="47">
                  <c:v>0.25679999999999997</c:v>
                </c:pt>
                <c:pt idx="48">
                  <c:v>0.26229999999999998</c:v>
                </c:pt>
                <c:pt idx="49">
                  <c:v>0.26779999999999998</c:v>
                </c:pt>
                <c:pt idx="50">
                  <c:v>0.2732</c:v>
                </c:pt>
                <c:pt idx="51">
                  <c:v>0.2787</c:v>
                </c:pt>
                <c:pt idx="52">
                  <c:v>0.28420000000000001</c:v>
                </c:pt>
                <c:pt idx="53">
                  <c:v>0.28960000000000002</c:v>
                </c:pt>
                <c:pt idx="54">
                  <c:v>0.29510000000000008</c:v>
                </c:pt>
                <c:pt idx="55">
                  <c:v>0.30050000000000016</c:v>
                </c:pt>
                <c:pt idx="56">
                  <c:v>0.30600000000000016</c:v>
                </c:pt>
                <c:pt idx="57">
                  <c:v>0.31150000000000011</c:v>
                </c:pt>
                <c:pt idx="58">
                  <c:v>0.31690000000000013</c:v>
                </c:pt>
                <c:pt idx="59">
                  <c:v>0.32240000000000013</c:v>
                </c:pt>
                <c:pt idx="60">
                  <c:v>0.32790000000000014</c:v>
                </c:pt>
                <c:pt idx="61">
                  <c:v>0.33330000000000021</c:v>
                </c:pt>
                <c:pt idx="62">
                  <c:v>0.33880000000000021</c:v>
                </c:pt>
                <c:pt idx="63">
                  <c:v>0.34430000000000011</c:v>
                </c:pt>
                <c:pt idx="64">
                  <c:v>0.34970000000000001</c:v>
                </c:pt>
                <c:pt idx="65">
                  <c:v>0.35520000000000002</c:v>
                </c:pt>
                <c:pt idx="66">
                  <c:v>0.36070000000000002</c:v>
                </c:pt>
                <c:pt idx="67">
                  <c:v>0.36610000000000009</c:v>
                </c:pt>
                <c:pt idx="68">
                  <c:v>0.37160000000000015</c:v>
                </c:pt>
                <c:pt idx="69">
                  <c:v>0.37700000000000011</c:v>
                </c:pt>
                <c:pt idx="70">
                  <c:v>0.38250000000000012</c:v>
                </c:pt>
                <c:pt idx="71">
                  <c:v>0.38800000000000012</c:v>
                </c:pt>
                <c:pt idx="72">
                  <c:v>0.39340000000000025</c:v>
                </c:pt>
                <c:pt idx="73">
                  <c:v>0.3989000000000002</c:v>
                </c:pt>
                <c:pt idx="74">
                  <c:v>0.40440000000000009</c:v>
                </c:pt>
                <c:pt idx="75">
                  <c:v>0.40980000000000011</c:v>
                </c:pt>
                <c:pt idx="76">
                  <c:v>0.41530000000000011</c:v>
                </c:pt>
                <c:pt idx="77">
                  <c:v>0.42080000000000012</c:v>
                </c:pt>
                <c:pt idx="78">
                  <c:v>0.42620000000000002</c:v>
                </c:pt>
                <c:pt idx="79">
                  <c:v>0.43170000000000008</c:v>
                </c:pt>
                <c:pt idx="80">
                  <c:v>0.43720000000000009</c:v>
                </c:pt>
                <c:pt idx="81">
                  <c:v>0.44260000000000005</c:v>
                </c:pt>
                <c:pt idx="82">
                  <c:v>0.4481</c:v>
                </c:pt>
                <c:pt idx="83">
                  <c:v>0.4536</c:v>
                </c:pt>
                <c:pt idx="84">
                  <c:v>0.45900000000000002</c:v>
                </c:pt>
                <c:pt idx="85">
                  <c:v>0.46450000000000002</c:v>
                </c:pt>
                <c:pt idx="86">
                  <c:v>0.4699000000000001</c:v>
                </c:pt>
                <c:pt idx="87">
                  <c:v>0.47540000000000016</c:v>
                </c:pt>
                <c:pt idx="88">
                  <c:v>0.48090000000000016</c:v>
                </c:pt>
                <c:pt idx="89">
                  <c:v>0.48630000000000012</c:v>
                </c:pt>
                <c:pt idx="90">
                  <c:v>0.49180000000000013</c:v>
                </c:pt>
                <c:pt idx="91">
                  <c:v>0.49730000000000013</c:v>
                </c:pt>
                <c:pt idx="92">
                  <c:v>0.50270000000000004</c:v>
                </c:pt>
                <c:pt idx="93">
                  <c:v>0.50819999999999999</c:v>
                </c:pt>
                <c:pt idx="94">
                  <c:v>0.51370000000000005</c:v>
                </c:pt>
                <c:pt idx="95">
                  <c:v>0.51910000000000001</c:v>
                </c:pt>
                <c:pt idx="96">
                  <c:v>0.52459999999999996</c:v>
                </c:pt>
                <c:pt idx="97">
                  <c:v>0.53010000000000002</c:v>
                </c:pt>
                <c:pt idx="98">
                  <c:v>0.53549999999999998</c:v>
                </c:pt>
                <c:pt idx="99">
                  <c:v>0.54100000000000004</c:v>
                </c:pt>
                <c:pt idx="100">
                  <c:v>0.5464</c:v>
                </c:pt>
                <c:pt idx="101">
                  <c:v>0.55189999999999995</c:v>
                </c:pt>
                <c:pt idx="102">
                  <c:v>0.55740000000000001</c:v>
                </c:pt>
                <c:pt idx="103">
                  <c:v>0.56280000000000019</c:v>
                </c:pt>
                <c:pt idx="104">
                  <c:v>0.56830000000000003</c:v>
                </c:pt>
                <c:pt idx="105">
                  <c:v>0.5738000000000002</c:v>
                </c:pt>
                <c:pt idx="106">
                  <c:v>0.57920000000000005</c:v>
                </c:pt>
                <c:pt idx="107">
                  <c:v>0.5847</c:v>
                </c:pt>
                <c:pt idx="108">
                  <c:v>0.59019999999999972</c:v>
                </c:pt>
                <c:pt idx="109">
                  <c:v>0.59560000000000002</c:v>
                </c:pt>
                <c:pt idx="110">
                  <c:v>0.60110000000000019</c:v>
                </c:pt>
                <c:pt idx="111">
                  <c:v>0.60660000000000025</c:v>
                </c:pt>
                <c:pt idx="112">
                  <c:v>0.61200000000000021</c:v>
                </c:pt>
                <c:pt idx="113">
                  <c:v>0.61750000000000005</c:v>
                </c:pt>
                <c:pt idx="114">
                  <c:v>0.62300000000000022</c:v>
                </c:pt>
                <c:pt idx="115">
                  <c:v>0.62840000000000018</c:v>
                </c:pt>
                <c:pt idx="116">
                  <c:v>0.63390000000000024</c:v>
                </c:pt>
                <c:pt idx="117">
                  <c:v>0.6393000000000002</c:v>
                </c:pt>
                <c:pt idx="118">
                  <c:v>0.64480000000000026</c:v>
                </c:pt>
                <c:pt idx="119">
                  <c:v>0.65030000000000021</c:v>
                </c:pt>
                <c:pt idx="120">
                  <c:v>0.65570000000000028</c:v>
                </c:pt>
                <c:pt idx="121">
                  <c:v>0.66120000000000023</c:v>
                </c:pt>
                <c:pt idx="122">
                  <c:v>0.6667000000000004</c:v>
                </c:pt>
                <c:pt idx="123">
                  <c:v>0.67210000000000025</c:v>
                </c:pt>
                <c:pt idx="124">
                  <c:v>0.67760000000000031</c:v>
                </c:pt>
                <c:pt idx="125">
                  <c:v>0.68310000000000004</c:v>
                </c:pt>
                <c:pt idx="126">
                  <c:v>0.6885</c:v>
                </c:pt>
                <c:pt idx="127">
                  <c:v>0.69399999999999995</c:v>
                </c:pt>
                <c:pt idx="128">
                  <c:v>0.69950000000000001</c:v>
                </c:pt>
                <c:pt idx="129">
                  <c:v>0.70490000000000019</c:v>
                </c:pt>
                <c:pt idx="130">
                  <c:v>0.71040000000000003</c:v>
                </c:pt>
                <c:pt idx="131">
                  <c:v>0.71580000000000021</c:v>
                </c:pt>
                <c:pt idx="132">
                  <c:v>0.72130000000000005</c:v>
                </c:pt>
                <c:pt idx="133">
                  <c:v>0.72680000000000022</c:v>
                </c:pt>
                <c:pt idx="134">
                  <c:v>0.73220000000000018</c:v>
                </c:pt>
                <c:pt idx="135">
                  <c:v>0.73770000000000024</c:v>
                </c:pt>
                <c:pt idx="136">
                  <c:v>0.74320000000000019</c:v>
                </c:pt>
                <c:pt idx="137">
                  <c:v>0.74860000000000027</c:v>
                </c:pt>
                <c:pt idx="138">
                  <c:v>0.75410000000000021</c:v>
                </c:pt>
                <c:pt idx="139">
                  <c:v>0.75960000000000039</c:v>
                </c:pt>
                <c:pt idx="140">
                  <c:v>0.76500000000000024</c:v>
                </c:pt>
                <c:pt idx="141">
                  <c:v>0.77050000000000018</c:v>
                </c:pt>
                <c:pt idx="142">
                  <c:v>0.77600000000000025</c:v>
                </c:pt>
                <c:pt idx="143">
                  <c:v>0.78139999999999998</c:v>
                </c:pt>
                <c:pt idx="144">
                  <c:v>0.78690000000000004</c:v>
                </c:pt>
                <c:pt idx="145">
                  <c:v>0.7923</c:v>
                </c:pt>
                <c:pt idx="146">
                  <c:v>0.79779999999999995</c:v>
                </c:pt>
                <c:pt idx="147">
                  <c:v>0.80330000000000001</c:v>
                </c:pt>
                <c:pt idx="148">
                  <c:v>0.8087000000000002</c:v>
                </c:pt>
                <c:pt idx="149">
                  <c:v>0.81420000000000003</c:v>
                </c:pt>
                <c:pt idx="150">
                  <c:v>0.81970000000000021</c:v>
                </c:pt>
                <c:pt idx="151">
                  <c:v>0.82509999999999994</c:v>
                </c:pt>
                <c:pt idx="152">
                  <c:v>0.83060000000000023</c:v>
                </c:pt>
                <c:pt idx="153">
                  <c:v>0.83609999999999995</c:v>
                </c:pt>
                <c:pt idx="154">
                  <c:v>0.84150000000000003</c:v>
                </c:pt>
                <c:pt idx="155">
                  <c:v>0.8470000000000002</c:v>
                </c:pt>
                <c:pt idx="156">
                  <c:v>0.85250000000000004</c:v>
                </c:pt>
                <c:pt idx="157">
                  <c:v>0.85790000000000022</c:v>
                </c:pt>
                <c:pt idx="158">
                  <c:v>0.86339999999999995</c:v>
                </c:pt>
                <c:pt idx="159">
                  <c:v>0.86890000000000023</c:v>
                </c:pt>
                <c:pt idx="160">
                  <c:v>0.87430000000000019</c:v>
                </c:pt>
                <c:pt idx="161">
                  <c:v>0.87980000000000025</c:v>
                </c:pt>
                <c:pt idx="162">
                  <c:v>0.88519999999999999</c:v>
                </c:pt>
                <c:pt idx="163">
                  <c:v>0.89070000000000005</c:v>
                </c:pt>
                <c:pt idx="164">
                  <c:v>0.8962</c:v>
                </c:pt>
                <c:pt idx="165">
                  <c:v>0.90159999999999996</c:v>
                </c:pt>
                <c:pt idx="166">
                  <c:v>0.90710000000000002</c:v>
                </c:pt>
                <c:pt idx="167">
                  <c:v>0.91259999999999997</c:v>
                </c:pt>
                <c:pt idx="168">
                  <c:v>0.91800000000000004</c:v>
                </c:pt>
                <c:pt idx="169">
                  <c:v>0.92349999999999999</c:v>
                </c:pt>
                <c:pt idx="170">
                  <c:v>0.92900000000000005</c:v>
                </c:pt>
                <c:pt idx="171">
                  <c:v>0.93440000000000001</c:v>
                </c:pt>
                <c:pt idx="172">
                  <c:v>0.93990000000000018</c:v>
                </c:pt>
                <c:pt idx="173">
                  <c:v>0.94540000000000002</c:v>
                </c:pt>
                <c:pt idx="174">
                  <c:v>0.9508000000000002</c:v>
                </c:pt>
                <c:pt idx="175">
                  <c:v>0.95630000000000004</c:v>
                </c:pt>
                <c:pt idx="176">
                  <c:v>0.96170000000000022</c:v>
                </c:pt>
                <c:pt idx="177">
                  <c:v>0.96719999999999995</c:v>
                </c:pt>
                <c:pt idx="178">
                  <c:v>0.97270000000000023</c:v>
                </c:pt>
                <c:pt idx="179">
                  <c:v>0.97810000000000019</c:v>
                </c:pt>
                <c:pt idx="180">
                  <c:v>0.98360000000000003</c:v>
                </c:pt>
                <c:pt idx="181">
                  <c:v>0.98909999999999998</c:v>
                </c:pt>
                <c:pt idx="182">
                  <c:v>0.99449999999999983</c:v>
                </c:pt>
                <c:pt idx="183">
                  <c:v>1</c:v>
                </c:pt>
                <c:pt idx="184">
                  <c:v>1</c:v>
                </c:pt>
                <c:pt idx="185">
                  <c:v>1</c:v>
                </c:pt>
                <c:pt idx="186">
                  <c:v>1</c:v>
                </c:pt>
                <c:pt idx="187">
                  <c:v>1</c:v>
                </c:pt>
              </c:numCache>
            </c:numRef>
          </c:yVal>
        </c:ser>
        <c:dLbls/>
        <c:axId val="108055552"/>
        <c:axId val="117986432"/>
      </c:scatterChart>
      <c:valAx>
        <c:axId val="108055552"/>
        <c:scaling>
          <c:orientation val="minMax"/>
          <c:max val="2.5000000000000001E-2"/>
          <c:min val="0"/>
        </c:scaling>
        <c:axPos val="b"/>
        <c:numFmt formatCode="General" sourceLinked="0"/>
        <c:tickLblPos val="nextTo"/>
        <c:txPr>
          <a:bodyPr/>
          <a:lstStyle/>
          <a:p>
            <a:pPr>
              <a:defRPr sz="2400"/>
            </a:pPr>
            <a:endParaRPr lang="en-US"/>
          </a:p>
        </c:txPr>
        <c:crossAx val="117986432"/>
        <c:crosses val="autoZero"/>
        <c:crossBetween val="midCat"/>
        <c:majorUnit val="5.0000000000000018E-3"/>
      </c:valAx>
      <c:valAx>
        <c:axId val="117986432"/>
        <c:scaling>
          <c:orientation val="minMax"/>
          <c:max val="1"/>
          <c:min val="0"/>
        </c:scaling>
        <c:axPos val="l"/>
        <c:numFmt formatCode="General" sourceLinked="0"/>
        <c:tickLblPos val="nextTo"/>
        <c:txPr>
          <a:bodyPr/>
          <a:lstStyle/>
          <a:p>
            <a:pPr>
              <a:defRPr sz="2400"/>
            </a:pPr>
            <a:endParaRPr lang="en-US"/>
          </a:p>
        </c:txPr>
        <c:crossAx val="108055552"/>
        <c:crosses val="autoZero"/>
        <c:crossBetween val="midCat"/>
        <c:majorUnit val="0.2"/>
      </c:valAx>
    </c:plotArea>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spPr>
            <a:noFill/>
            <a:ln>
              <a:noFill/>
            </a:ln>
          </c:spPr>
          <c:val>
            <c:numRef>
              <c:f>Sheet7!$A$1:$A$18</c:f>
              <c:numCache>
                <c:formatCode>General</c:formatCode>
                <c:ptCount val="18"/>
                <c:pt idx="0">
                  <c:v>1</c:v>
                </c:pt>
                <c:pt idx="1">
                  <c:v>1</c:v>
                </c:pt>
                <c:pt idx="2">
                  <c:v>1</c:v>
                </c:pt>
                <c:pt idx="3">
                  <c:v>1</c:v>
                </c:pt>
                <c:pt idx="4">
                  <c:v>1</c:v>
                </c:pt>
                <c:pt idx="5">
                  <c:v>0.94000000000000017</c:v>
                </c:pt>
                <c:pt idx="6">
                  <c:v>0.77000000000000024</c:v>
                </c:pt>
                <c:pt idx="7">
                  <c:v>0.59</c:v>
                </c:pt>
                <c:pt idx="8">
                  <c:v>1.0000000000000004E-2</c:v>
                </c:pt>
                <c:pt idx="9">
                  <c:v>0</c:v>
                </c:pt>
                <c:pt idx="10">
                  <c:v>0</c:v>
                </c:pt>
                <c:pt idx="11">
                  <c:v>0</c:v>
                </c:pt>
                <c:pt idx="12">
                  <c:v>0</c:v>
                </c:pt>
                <c:pt idx="13">
                  <c:v>0</c:v>
                </c:pt>
                <c:pt idx="14">
                  <c:v>0</c:v>
                </c:pt>
                <c:pt idx="15">
                  <c:v>0</c:v>
                </c:pt>
                <c:pt idx="16">
                  <c:v>0</c:v>
                </c:pt>
                <c:pt idx="17">
                  <c:v>0</c:v>
                </c:pt>
              </c:numCache>
            </c:numRef>
          </c:val>
        </c:ser>
        <c:ser>
          <c:idx val="1"/>
          <c:order val="1"/>
          <c:val>
            <c:numRef>
              <c:f>Sheet7!$B$1:$B$18</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ser>
        <c:dLbls/>
        <c:axId val="138398336"/>
        <c:axId val="140534144"/>
      </c:barChart>
      <c:catAx>
        <c:axId val="138398336"/>
        <c:scaling>
          <c:orientation val="minMax"/>
        </c:scaling>
        <c:axPos val="b"/>
        <c:tickLblPos val="nextTo"/>
        <c:txPr>
          <a:bodyPr/>
          <a:lstStyle/>
          <a:p>
            <a:pPr>
              <a:defRPr sz="2100"/>
            </a:pPr>
            <a:endParaRPr lang="en-US"/>
          </a:p>
        </c:txPr>
        <c:crossAx val="140534144"/>
        <c:crosses val="autoZero"/>
        <c:auto val="1"/>
        <c:lblAlgn val="ctr"/>
        <c:lblOffset val="100"/>
        <c:tickLblSkip val="1"/>
      </c:catAx>
      <c:valAx>
        <c:axId val="140534144"/>
        <c:scaling>
          <c:orientation val="minMax"/>
          <c:max val="1"/>
          <c:min val="0"/>
        </c:scaling>
        <c:axPos val="l"/>
        <c:numFmt formatCode="General" sourceLinked="1"/>
        <c:tickLblPos val="nextTo"/>
        <c:txPr>
          <a:bodyPr/>
          <a:lstStyle/>
          <a:p>
            <a:pPr>
              <a:defRPr sz="2100"/>
            </a:pPr>
            <a:endParaRPr lang="en-US"/>
          </a:p>
        </c:txPr>
        <c:crossAx val="138398336"/>
        <c:crosses val="autoZero"/>
        <c:crossBetween val="between"/>
        <c:majorUnit val="0.2"/>
      </c:valAx>
    </c:plotArea>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n-US"/>
  <c:style val="4"/>
  <c:chart>
    <c:plotArea>
      <c:layout/>
      <c:barChart>
        <c:barDir val="col"/>
        <c:grouping val="clustered"/>
        <c:ser>
          <c:idx val="0"/>
          <c:order val="0"/>
          <c:val>
            <c:numRef>
              <c:f>Sheet7!$A$1:$A$18</c:f>
              <c:numCache>
                <c:formatCode>General</c:formatCode>
                <c:ptCount val="18"/>
                <c:pt idx="0">
                  <c:v>1</c:v>
                </c:pt>
                <c:pt idx="1">
                  <c:v>1</c:v>
                </c:pt>
                <c:pt idx="2">
                  <c:v>1</c:v>
                </c:pt>
                <c:pt idx="3">
                  <c:v>1</c:v>
                </c:pt>
                <c:pt idx="4">
                  <c:v>1</c:v>
                </c:pt>
                <c:pt idx="5">
                  <c:v>0.94000000000000017</c:v>
                </c:pt>
                <c:pt idx="6">
                  <c:v>0.77000000000000024</c:v>
                </c:pt>
                <c:pt idx="7">
                  <c:v>0.59</c:v>
                </c:pt>
                <c:pt idx="8">
                  <c:v>1.0000000000000004E-2</c:v>
                </c:pt>
                <c:pt idx="9">
                  <c:v>0</c:v>
                </c:pt>
                <c:pt idx="10">
                  <c:v>0</c:v>
                </c:pt>
                <c:pt idx="11">
                  <c:v>0</c:v>
                </c:pt>
                <c:pt idx="12">
                  <c:v>0</c:v>
                </c:pt>
                <c:pt idx="13">
                  <c:v>0</c:v>
                </c:pt>
                <c:pt idx="14">
                  <c:v>0</c:v>
                </c:pt>
                <c:pt idx="15">
                  <c:v>0</c:v>
                </c:pt>
                <c:pt idx="16">
                  <c:v>0</c:v>
                </c:pt>
                <c:pt idx="17">
                  <c:v>0</c:v>
                </c:pt>
              </c:numCache>
            </c:numRef>
          </c:val>
        </c:ser>
        <c:ser>
          <c:idx val="1"/>
          <c:order val="1"/>
          <c:val>
            <c:numRef>
              <c:f>Sheet7!$B$1:$B$18</c:f>
              <c:numCache>
                <c:formatCode>General</c:formatCode>
                <c:ptCount val="1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numCache>
            </c:numRef>
          </c:val>
        </c:ser>
        <c:dLbls/>
        <c:axId val="59028992"/>
        <c:axId val="59030528"/>
      </c:barChart>
      <c:catAx>
        <c:axId val="59028992"/>
        <c:scaling>
          <c:orientation val="minMax"/>
        </c:scaling>
        <c:axPos val="b"/>
        <c:tickLblPos val="nextTo"/>
        <c:crossAx val="59030528"/>
        <c:crosses val="autoZero"/>
        <c:auto val="1"/>
        <c:lblAlgn val="ctr"/>
        <c:lblOffset val="100"/>
        <c:tickLblSkip val="1"/>
      </c:catAx>
      <c:valAx>
        <c:axId val="59030528"/>
        <c:scaling>
          <c:orientation val="minMax"/>
          <c:max val="1"/>
          <c:min val="0"/>
        </c:scaling>
        <c:axPos val="l"/>
        <c:numFmt formatCode="General" sourceLinked="1"/>
        <c:tickLblPos val="nextTo"/>
        <c:crossAx val="59028992"/>
        <c:crosses val="autoZero"/>
        <c:crossBetween val="between"/>
        <c:majorUnit val="0.2"/>
      </c:valAx>
    </c:plotArea>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drawing1.xml><?xml version="1.0" encoding="utf-8"?>
<c:userShapes xmlns:c="http://schemas.openxmlformats.org/drawingml/2006/chart">
  <cdr:relSizeAnchor xmlns:cdr="http://schemas.openxmlformats.org/drawingml/2006/chartDrawing">
    <cdr:from>
      <cdr:x>0.65642</cdr:x>
      <cdr:y>0.15989</cdr:y>
    </cdr:from>
    <cdr:to>
      <cdr:x>0.92835</cdr:x>
      <cdr:y>0.28398</cdr:y>
    </cdr:to>
    <cdr:sp macro="" textlink="">
      <cdr:nvSpPr>
        <cdr:cNvPr id="2" name="TextBox 1"/>
        <cdr:cNvSpPr txBox="1"/>
      </cdr:nvSpPr>
      <cdr:spPr>
        <a:xfrm xmlns:a="http://schemas.openxmlformats.org/drawingml/2006/main">
          <a:off x="5173436" y="638174"/>
          <a:ext cx="2143125" cy="495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solidFill>
                <a:srgbClr val="FF0000"/>
              </a:solidFill>
            </a:rPr>
            <a:t>Random Guess</a:t>
          </a:r>
          <a:endParaRPr lang="en-US" sz="2400" dirty="0">
            <a:solidFill>
              <a:srgbClr val="FF00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0.65642</cdr:x>
      <cdr:y>0.15989</cdr:y>
    </cdr:from>
    <cdr:to>
      <cdr:x>0.92835</cdr:x>
      <cdr:y>0.28398</cdr:y>
    </cdr:to>
    <cdr:sp macro="" textlink="">
      <cdr:nvSpPr>
        <cdr:cNvPr id="2" name="TextBox 1"/>
        <cdr:cNvSpPr txBox="1"/>
      </cdr:nvSpPr>
      <cdr:spPr>
        <a:xfrm xmlns:a="http://schemas.openxmlformats.org/drawingml/2006/main">
          <a:off x="5173436" y="638174"/>
          <a:ext cx="2143125" cy="495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smtClean="0">
              <a:solidFill>
                <a:srgbClr val="FF0000"/>
              </a:solidFill>
            </a:rPr>
            <a:t>Random Guess</a:t>
          </a:r>
          <a:endParaRPr lang="en-US" sz="2400" dirty="0">
            <a:solidFill>
              <a:srgbClr val="FF0000"/>
            </a:solidFill>
          </a:endParaRPr>
        </a:p>
      </cdr:txBody>
    </cdr:sp>
  </cdr:relSizeAnchor>
  <cdr:relSizeAnchor xmlns:cdr="http://schemas.openxmlformats.org/drawingml/2006/chartDrawing">
    <cdr:from>
      <cdr:x>0.65562</cdr:x>
      <cdr:y>0.25648</cdr:y>
    </cdr:from>
    <cdr:to>
      <cdr:x>0.92754</cdr:x>
      <cdr:y>0.38057</cdr:y>
    </cdr:to>
    <cdr:sp macro="" textlink="">
      <cdr:nvSpPr>
        <cdr:cNvPr id="3" name="TextBox 1"/>
        <cdr:cNvSpPr txBox="1"/>
      </cdr:nvSpPr>
      <cdr:spPr>
        <a:xfrm xmlns:a="http://schemas.openxmlformats.org/drawingml/2006/main">
          <a:off x="5167086" y="1023712"/>
          <a:ext cx="2143125" cy="49530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smtClean="0">
              <a:solidFill>
                <a:srgbClr val="0000FF"/>
              </a:solidFill>
            </a:rPr>
            <a:t>With Jamming</a:t>
          </a:r>
          <a:endParaRPr lang="en-US" sz="2400" dirty="0">
            <a:solidFill>
              <a:srgbClr val="0000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9C8C16D-CD89-6644-BBED-88E9BBA21E10}" type="datetimeFigureOut">
              <a:rPr lang="en-US" smtClean="0"/>
              <a:pPr/>
              <a:t>8/29/2011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A119AEE-187A-3B4D-8201-90D5437534AE}" type="slidenum">
              <a:rPr lang="en-US" smtClean="0"/>
              <a:pPr/>
              <a:t>‹#›</a:t>
            </a:fld>
            <a:endParaRPr lang="en-US"/>
          </a:p>
        </p:txBody>
      </p:sp>
    </p:spTree>
    <p:extLst>
      <p:ext uri="{BB962C8B-B14F-4D97-AF65-F5344CB8AC3E}">
        <p14:creationId xmlns:p14="http://schemas.microsoft.com/office/powerpoint/2010/main" xmlns="" val="39652893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9111FF8-0FA7-C14D-9B9E-E3672BC9CBF1}" type="datetimeFigureOut">
              <a:rPr lang="en-US" smtClean="0"/>
              <a:pPr/>
              <a:t>8/29/2011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B512C98-7ABB-554D-A908-746B5A8F3E0B}" type="slidenum">
              <a:rPr lang="en-US" smtClean="0"/>
              <a:pPr/>
              <a:t>‹#›</a:t>
            </a:fld>
            <a:endParaRPr lang="en-US" dirty="0"/>
          </a:p>
        </p:txBody>
      </p:sp>
    </p:spTree>
    <p:extLst>
      <p:ext uri="{BB962C8B-B14F-4D97-AF65-F5344CB8AC3E}">
        <p14:creationId xmlns:p14="http://schemas.microsoft.com/office/powerpoint/2010/main" xmlns="" val="3369580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noFill/>
          <a:ln cap="flat">
            <a:solidFill>
              <a:schemeClr val="tx1"/>
            </a:solidFill>
            <a:miter lim="800000"/>
            <a:headEnd type="none" w="med" len="med"/>
            <a:tailEnd type="none" w="med" len="med"/>
          </a:ln>
        </p:spPr>
      </p:sp>
      <p:sp>
        <p:nvSpPr>
          <p:cNvPr id="28675" name="Rectangle 3"/>
          <p:cNvSpPr>
            <a:spLocks noGrp="1" noChangeArrowheads="1"/>
          </p:cNvSpPr>
          <p:nvPr>
            <p:ph type="body" idx="1"/>
          </p:nvPr>
        </p:nvSpPr>
        <p:spPr>
          <a:noFill/>
          <a:ln/>
        </p:spPr>
        <p:txBody>
          <a:bodyPr/>
          <a:lstStyle/>
          <a:p>
            <a:pPr eaLnBrk="1" hangingPunct="1"/>
            <a:r>
              <a:rPr lang="en-US" baseline="0" dirty="0" smtClean="0"/>
              <a:t>Hi everyone,</a:t>
            </a:r>
          </a:p>
          <a:p>
            <a:pPr eaLnBrk="1" hangingPunct="1"/>
            <a:endParaRPr lang="en-US" baseline="0" dirty="0" smtClean="0"/>
          </a:p>
          <a:p>
            <a:pPr eaLnBrk="1" hangingPunct="1"/>
            <a:r>
              <a:rPr lang="en-US" baseline="0" dirty="0" smtClean="0"/>
              <a:t>I am </a:t>
            </a:r>
            <a:r>
              <a:rPr lang="en-US" baseline="0" dirty="0" err="1" smtClean="0"/>
              <a:t>Shyam</a:t>
            </a:r>
            <a:r>
              <a:rPr lang="en-US" baseline="0" dirty="0" smtClean="0"/>
              <a:t> and I will be talking about securing wireless medical implants, such as the cardiac defibrillator in my hand. We will see through the talk that these implants have unique constraints that change the requirements for securing their communication. </a:t>
            </a:r>
          </a:p>
          <a:p>
            <a:pPr eaLnBrk="1" hangingPunct="1"/>
            <a:endParaRPr lang="en-US" baseline="0" dirty="0" smtClean="0"/>
          </a:p>
          <a:p>
            <a:pPr eaLnBrk="1" hangingPunct="1"/>
            <a:r>
              <a:rPr lang="en-US" baseline="0" dirty="0" smtClean="0"/>
              <a:t>This is joint work with my colleagues </a:t>
            </a:r>
            <a:r>
              <a:rPr lang="en-US" baseline="0" dirty="0" err="1" smtClean="0"/>
              <a:t>Haitham</a:t>
            </a:r>
            <a:r>
              <a:rPr lang="en-US" baseline="0" dirty="0" smtClean="0"/>
              <a:t>, Ben, Dina and Kevin.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Here is our solution idea. </a:t>
            </a:r>
          </a:p>
          <a:p>
            <a:pPr defTabSz="465887">
              <a:defRPr/>
            </a:pPr>
            <a:endParaRPr lang="en-US" baseline="0" dirty="0" smtClean="0"/>
          </a:p>
          <a:p>
            <a:pPr defTabSz="465887">
              <a:defRPr/>
            </a:pPr>
            <a:r>
              <a:rPr lang="en-US" baseline="0" dirty="0" smtClean="0"/>
              <a:t>We are going to use an external device we call the shield to secure medical implants.  </a:t>
            </a:r>
          </a:p>
          <a:p>
            <a:pPr defTabSz="465887">
              <a:defRPr/>
            </a:pPr>
            <a:r>
              <a:rPr lang="en-US" baseline="0" dirty="0" smtClean="0"/>
              <a:t>The shield is a small wireless device that can be worn  like as a necklace or a chain.</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The first thing that the shield does is that it protects from  active attacks.</a:t>
            </a:r>
          </a:p>
          <a:p>
            <a:pPr defTabSz="465887">
              <a:defRPr/>
            </a:pPr>
            <a:endParaRPr lang="en-US" baseline="0" dirty="0" smtClean="0"/>
          </a:p>
          <a:p>
            <a:pPr defTabSz="465887">
              <a:defRPr/>
            </a:pPr>
            <a:r>
              <a:rPr lang="en-US" baseline="0" dirty="0" smtClean="0"/>
              <a:t>Say the adversary sends an unauthorized command to turn off the therapy on the implant, the shield would simply jam the adversary’s message.</a:t>
            </a:r>
          </a:p>
          <a:p>
            <a:pPr defTabSz="465887">
              <a:defRPr/>
            </a:pPr>
            <a:endParaRPr lang="en-US" baseline="0" dirty="0" smtClean="0"/>
          </a:p>
          <a:p>
            <a:pPr defTabSz="465887">
              <a:defRPr/>
            </a:pPr>
            <a:r>
              <a:rPr lang="en-US" baseline="0" dirty="0" smtClean="0"/>
              <a:t>In particular, the shield checks if the implant ID in the header matches that of its protected implant. If they match, the shield jams the message on the wireless medium.</a:t>
            </a:r>
          </a:p>
          <a:p>
            <a:pPr defTabSz="465887">
              <a:defRPr/>
            </a:pPr>
            <a:endParaRPr lang="en-US" baseline="0" dirty="0" smtClean="0"/>
          </a:p>
          <a:p>
            <a:pPr defTabSz="465887">
              <a:defRPr/>
            </a:pPr>
            <a:r>
              <a:rPr lang="en-US" baseline="0" dirty="0" smtClean="0"/>
              <a:t>As a result, the implant can no longer decode the adversaries message and hence does not react to it.</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The first thing that the shield does is that it protects from  active attacks.</a:t>
            </a:r>
          </a:p>
          <a:p>
            <a:pPr defTabSz="465887">
              <a:defRPr/>
            </a:pPr>
            <a:endParaRPr lang="en-US" baseline="0" dirty="0" smtClean="0"/>
          </a:p>
          <a:p>
            <a:pPr defTabSz="465887">
              <a:defRPr/>
            </a:pPr>
            <a:r>
              <a:rPr lang="en-US" baseline="0" dirty="0" smtClean="0"/>
              <a:t>For example, here we have an </a:t>
            </a:r>
            <a:r>
              <a:rPr lang="en-US" baseline="0" dirty="0" smtClean="0"/>
              <a:t>implant and </a:t>
            </a:r>
            <a:r>
              <a:rPr lang="en-US" baseline="0" dirty="0" smtClean="0"/>
              <a:t>an active attacker. </a:t>
            </a:r>
          </a:p>
          <a:p>
            <a:pPr defTabSz="465887">
              <a:defRPr/>
            </a:pPr>
            <a:endParaRPr lang="en-US" baseline="0" dirty="0" smtClean="0"/>
          </a:p>
          <a:p>
            <a:pPr defTabSz="465887">
              <a:defRPr/>
            </a:pPr>
            <a:r>
              <a:rPr lang="en-US" baseline="0" dirty="0" smtClean="0"/>
              <a:t>The shield always listens on the wireless medium. Whenever it sees an unauthorized message whose destination is the implant id like this one.  It jams that message.</a:t>
            </a:r>
          </a:p>
          <a:p>
            <a:pPr defTabSz="465887">
              <a:defRPr/>
            </a:pPr>
            <a:endParaRPr lang="en-US" baseline="0" dirty="0" smtClean="0"/>
          </a:p>
          <a:p>
            <a:pPr defTabSz="465887">
              <a:defRPr/>
            </a:pPr>
            <a:r>
              <a:rPr lang="en-US" baseline="0" dirty="0" smtClean="0"/>
              <a:t>As a result of jamming, the implant can no longer decode the attackers message. and hence it does not react to it.</a:t>
            </a:r>
          </a:p>
          <a:p>
            <a:pPr defTabSz="465887">
              <a:defRPr/>
            </a:pPr>
            <a:endParaRPr lang="en-US" baseline="0" dirty="0" smtClean="0"/>
          </a:p>
          <a:p>
            <a:pPr defTabSz="465887">
              <a:defRPr/>
            </a:pPr>
            <a:r>
              <a:rPr lang="en-US" baseline="0" dirty="0" smtClean="0"/>
              <a:t>Thus, with this simple jamming, we can protect from active attacks.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But, how do we protect from </a:t>
            </a:r>
            <a:r>
              <a:rPr lang="en-US" baseline="0" dirty="0" smtClean="0"/>
              <a:t>passive </a:t>
            </a:r>
            <a:r>
              <a:rPr lang="en-US" baseline="0" dirty="0" smtClean="0"/>
              <a:t>attackers which snoop on the medium to obtain the patient private data.</a:t>
            </a:r>
          </a:p>
          <a:p>
            <a:pPr defTabSz="465887">
              <a:defRPr/>
            </a:pPr>
            <a:endParaRPr lang="en-US" baseline="0" dirty="0" smtClean="0"/>
          </a:p>
          <a:p>
            <a:pPr defTabSz="465887">
              <a:defRPr/>
            </a:pPr>
            <a:r>
              <a:rPr lang="en-US" baseline="0" dirty="0" smtClean="0"/>
              <a:t>Naively, it might seem that we can do what we did for active attacks, use jamming. So in this case, the shield listens on the medium, when ever the implant transmits, the shield jams these transmission preventing the attacker from decoding. </a:t>
            </a:r>
          </a:p>
          <a:p>
            <a:pPr defTabSz="465887">
              <a:defRPr/>
            </a:pPr>
            <a:endParaRPr lang="en-US" baseline="0" dirty="0" smtClean="0"/>
          </a:p>
          <a:p>
            <a:pPr defTabSz="465887">
              <a:defRPr/>
            </a:pPr>
            <a:r>
              <a:rPr lang="en-US" baseline="0" dirty="0" smtClean="0"/>
              <a:t>This naïve solution, however doesn’t work.  </a:t>
            </a:r>
          </a:p>
          <a:p>
            <a:pPr defTabSz="465887">
              <a:defRPr/>
            </a:pPr>
            <a:endParaRPr lang="en-US" baseline="0" dirty="0" smtClean="0"/>
          </a:p>
          <a:p>
            <a:pPr defTabSz="465887">
              <a:defRPr/>
            </a:pPr>
            <a:r>
              <a:rPr lang="en-US" baseline="0" dirty="0" smtClean="0"/>
              <a:t>Simply jamming not only prevents the attacker from obtaining the patient’s data, but will also prevent everyone, including the doctor from getting the data.</a:t>
            </a:r>
          </a:p>
          <a:p>
            <a:pPr defTabSz="465887">
              <a:defRPr/>
            </a:pPr>
            <a:endParaRPr lang="en-US" baseline="0" dirty="0" smtClean="0"/>
          </a:p>
          <a:p>
            <a:pPr defTabSz="465887">
              <a:defRPr/>
            </a:pPr>
            <a:r>
              <a:rPr lang="en-US" baseline="0" dirty="0" smtClean="0"/>
              <a:t>So the question is how can we prevent an eavesdropper from getting the data while still deliver the data to the doctor?</a:t>
            </a:r>
          </a:p>
          <a:p>
            <a:pPr defTabSz="465887">
              <a:defRPr/>
            </a:pPr>
            <a:endParaRPr lang="en-US" baseline="0" dirty="0" smtClean="0"/>
          </a:p>
          <a:p>
            <a:pPr defTabSz="465887">
              <a:defRPr/>
            </a:pPr>
            <a:r>
              <a:rPr lang="en-US" baseline="0" dirty="0" smtClean="0"/>
              <a:t>Our solution is called analog one-time pad.</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Before I explain to you our approach, I need to remind you of the classic one-time pad which works as follows.</a:t>
            </a:r>
          </a:p>
          <a:p>
            <a:pPr defTabSz="465887">
              <a:defRPr/>
            </a:pPr>
            <a:endParaRPr lang="en-US" baseline="0" dirty="0" smtClean="0"/>
          </a:p>
          <a:p>
            <a:pPr defTabSz="465887">
              <a:defRPr/>
            </a:pPr>
            <a:r>
              <a:rPr lang="en-US" baseline="0" dirty="0" smtClean="0"/>
              <a:t>Say a sender wants to encrypt the following message. He is going to pick a random key and encrypts the message by </a:t>
            </a:r>
            <a:r>
              <a:rPr lang="en-US" baseline="0" dirty="0" err="1" smtClean="0"/>
              <a:t>xoring</a:t>
            </a:r>
            <a:r>
              <a:rPr lang="en-US" baseline="0" dirty="0" smtClean="0"/>
              <a:t> the message with the key.</a:t>
            </a:r>
          </a:p>
          <a:p>
            <a:pPr defTabSz="465887">
              <a:defRPr/>
            </a:pPr>
            <a:endParaRPr lang="en-US" baseline="0" dirty="0" smtClean="0"/>
          </a:p>
          <a:p>
            <a:pPr defTabSz="465887">
              <a:defRPr/>
            </a:pPr>
            <a:r>
              <a:rPr lang="en-US" baseline="0" dirty="0" smtClean="0"/>
              <a:t>Now, only nodes that have the random key can decrypt this message. So if you have the key, all you have to do to decrypt the message is </a:t>
            </a:r>
            <a:r>
              <a:rPr lang="en-US" baseline="0" dirty="0" err="1" smtClean="0"/>
              <a:t>xor</a:t>
            </a:r>
            <a:r>
              <a:rPr lang="en-US" baseline="0" dirty="0" smtClean="0"/>
              <a:t> again with the random key, which effectively subtracts the impact of the key to gives us the original message.</a:t>
            </a:r>
          </a:p>
          <a:p>
            <a:pPr defTabSz="465887">
              <a:defRPr/>
            </a:pPr>
            <a:endParaRPr lang="en-US" baseline="0" dirty="0" smtClean="0"/>
          </a:p>
          <a:p>
            <a:pPr defTabSz="465887">
              <a:defRPr/>
            </a:pPr>
            <a:r>
              <a:rPr lang="en-US" baseline="0" dirty="0" smtClean="0"/>
              <a:t>Clearly, since the implant doesn’t have keys, we can’t use this approach as is.</a:t>
            </a:r>
          </a:p>
          <a:p>
            <a:pPr defTabSz="465887">
              <a:defRPr/>
            </a:pPr>
            <a:endParaRPr lang="en-US" baseline="0" dirty="0" smtClean="0"/>
          </a:p>
          <a:p>
            <a:pPr defTabSz="465887">
              <a:defRPr/>
            </a:pPr>
            <a:r>
              <a:rPr lang="en-US" baseline="0" dirty="0" smtClean="0"/>
              <a:t>But. we are going to build on this classic approach to design our analog one time pad.</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Our shield protects from passive attacks using analog onetime pad.</a:t>
            </a:r>
          </a:p>
          <a:p>
            <a:pPr defTabSz="465887">
              <a:defRPr/>
            </a:pPr>
            <a:endParaRPr lang="en-US" baseline="0" dirty="0" smtClean="0"/>
          </a:p>
          <a:p>
            <a:pPr defTabSz="465887">
              <a:defRPr/>
            </a:pPr>
            <a:r>
              <a:rPr lang="en-US" baseline="0" dirty="0" smtClean="0"/>
              <a:t>It works as follows.</a:t>
            </a:r>
          </a:p>
          <a:p>
            <a:pPr defTabSz="465887">
              <a:defRPr/>
            </a:pPr>
            <a:endParaRPr lang="en-US" baseline="0" dirty="0" smtClean="0"/>
          </a:p>
          <a:p>
            <a:pPr defTabSz="465887">
              <a:defRPr/>
            </a:pPr>
            <a:r>
              <a:rPr lang="en-US" baseline="0" dirty="0" smtClean="0"/>
              <a:t>Say this is the implant’s signal transmitted in the clear. </a:t>
            </a:r>
          </a:p>
          <a:p>
            <a:pPr defTabSz="465887">
              <a:defRPr/>
            </a:pPr>
            <a:endParaRPr lang="en-US" baseline="0" dirty="0" smtClean="0"/>
          </a:p>
          <a:p>
            <a:pPr defTabSz="465887">
              <a:defRPr/>
            </a:pPr>
            <a:r>
              <a:rPr lang="en-US" baseline="0" dirty="0" smtClean="0"/>
              <a:t>The shield transmits a random signal that jams the implant’s signal.</a:t>
            </a:r>
          </a:p>
          <a:p>
            <a:pPr defTabSz="465887">
              <a:defRPr/>
            </a:pPr>
            <a:endParaRPr lang="en-US" baseline="0" dirty="0" smtClean="0"/>
          </a:p>
          <a:p>
            <a:pPr defTabSz="465887">
              <a:defRPr/>
            </a:pPr>
            <a:r>
              <a:rPr lang="en-US" baseline="0" dirty="0" smtClean="0"/>
              <a:t>The wireless channel </a:t>
            </a:r>
            <a:r>
              <a:rPr lang="en-US" b="0" baseline="0" dirty="0" smtClean="0"/>
              <a:t>naturally</a:t>
            </a:r>
            <a:r>
              <a:rPr lang="en-US" baseline="0" dirty="0" smtClean="0"/>
              <a:t> combines the two signals together and as a result the adversary gets a random sum of the two signals.</a:t>
            </a:r>
          </a:p>
          <a:p>
            <a:pPr defTabSz="465887">
              <a:defRPr/>
            </a:pPr>
            <a:r>
              <a:rPr lang="en-US" baseline="0" dirty="0" smtClean="0"/>
              <a:t> </a:t>
            </a:r>
          </a:p>
          <a:p>
            <a:pPr defTabSz="465887">
              <a:defRPr/>
            </a:pPr>
            <a:r>
              <a:rPr lang="en-US" baseline="0" dirty="0" smtClean="0"/>
              <a:t>Since the adversary doesn’t know the random jamming signal, it can’t decode the implant’s transmission.</a:t>
            </a:r>
          </a:p>
          <a:p>
            <a:pPr defTabSz="465887">
              <a:defRPr/>
            </a:pPr>
            <a:endParaRPr lang="en-US" baseline="0" dirty="0" smtClean="0"/>
          </a:p>
          <a:p>
            <a:pPr defTabSz="465887">
              <a:defRPr/>
            </a:pPr>
            <a:r>
              <a:rPr lang="en-US" baseline="0" dirty="0" smtClean="0"/>
              <a:t>The Shield, on the other hand, knows this jamming signal because it is the one who transmitted it.</a:t>
            </a:r>
          </a:p>
          <a:p>
            <a:pPr defTabSz="465887">
              <a:defRPr/>
            </a:pPr>
            <a:r>
              <a:rPr lang="en-US" baseline="0" dirty="0" smtClean="0"/>
              <a:t>Hence it can subtract  the jamming signal from this random sum to obtain the implant’ signal which it can then decode normally.</a:t>
            </a:r>
          </a:p>
          <a:p>
            <a:pPr defTabSz="465887">
              <a:defRPr/>
            </a:pPr>
            <a:endParaRPr lang="en-US" baseline="0" dirty="0" smtClean="0"/>
          </a:p>
          <a:p>
            <a:pPr defTabSz="465887">
              <a:defRPr/>
            </a:pPr>
            <a:r>
              <a:rPr lang="en-US" baseline="0" dirty="0" smtClean="0"/>
              <a:t>By have the shield both jam and subtract the jamming signal from what it received, we </a:t>
            </a:r>
            <a:r>
              <a:rPr lang="en-US" baseline="0" dirty="0" smtClean="0"/>
              <a:t>imitate </a:t>
            </a:r>
            <a:r>
              <a:rPr lang="en-US" baseline="0" dirty="0" smtClean="0"/>
              <a:t>one-time pad approach. Thus, we have an analogy for one-time pad in the analog domain where the jamming signal effectively acts like the random key. </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Let me tell you how the whole system works together. </a:t>
            </a:r>
          </a:p>
          <a:p>
            <a:pPr defTabSz="465887">
              <a:defRPr/>
            </a:pPr>
            <a:endParaRPr lang="en-US" baseline="0" dirty="0" smtClean="0"/>
          </a:p>
          <a:p>
            <a:pPr defTabSz="465887">
              <a:defRPr/>
            </a:pPr>
            <a:r>
              <a:rPr lang="en-US" baseline="0" dirty="0" smtClean="0"/>
              <a:t>In the original system, the doctor directly obtains information from the implant.</a:t>
            </a:r>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In contrast in our system, the doctor configures the shield with a secure key. </a:t>
            </a:r>
            <a:r>
              <a:rPr lang="en-US" baseline="0" dirty="0" smtClean="0"/>
              <a:t>Note </a:t>
            </a:r>
            <a:r>
              <a:rPr lang="en-US" baseline="0" dirty="0" smtClean="0"/>
              <a:t>that this is very different from putting </a:t>
            </a:r>
            <a:r>
              <a:rPr lang="en-US" baseline="0" dirty="0" smtClean="0"/>
              <a:t>crypto </a:t>
            </a:r>
            <a:r>
              <a:rPr lang="en-US" baseline="0" dirty="0" smtClean="0"/>
              <a:t>on a implant because the shield is an external device; hence it is okay to add crypto to it.</a:t>
            </a:r>
          </a:p>
          <a:p>
            <a:pPr defTabSz="465887">
              <a:defRPr/>
            </a:pPr>
            <a:endParaRPr lang="en-US" baseline="0" dirty="0" smtClean="0"/>
          </a:p>
          <a:p>
            <a:pPr defTabSz="465887">
              <a:defRPr/>
            </a:pPr>
            <a:r>
              <a:rPr lang="en-US" baseline="0" dirty="0" smtClean="0"/>
              <a:t>Later whenever the implant transmits data, the shield simultaneously jams and subtracts the jamming signal to obtain the implant data. </a:t>
            </a:r>
          </a:p>
          <a:p>
            <a:pPr defTabSz="465887">
              <a:defRPr/>
            </a:pPr>
            <a:endParaRPr lang="en-US" baseline="0" dirty="0" smtClean="0"/>
          </a:p>
          <a:p>
            <a:pPr defTabSz="465887">
              <a:defRPr/>
            </a:pPr>
            <a:r>
              <a:rPr lang="en-US" baseline="0" dirty="0" smtClean="0"/>
              <a:t>Once the shield has the implant data, it forwards it to the doctor over an encrypted channel.</a:t>
            </a:r>
          </a:p>
          <a:p>
            <a:pPr defTabSz="465887">
              <a:defRPr/>
            </a:pPr>
            <a:endParaRPr lang="en-US" baseline="0" dirty="0" smtClean="0"/>
          </a:p>
          <a:p>
            <a:pPr defTabSz="465887">
              <a:defRPr/>
            </a:pPr>
            <a:r>
              <a:rPr lang="en-US" baseline="0" dirty="0" smtClean="0"/>
              <a:t>Hence the shield acts as a proxy for the implant.</a:t>
            </a:r>
          </a:p>
          <a:p>
            <a:pPr defTabSz="465887">
              <a:defRPr/>
            </a:pPr>
            <a:endParaRPr lang="en-US" baseline="0" dirty="0" smtClean="0"/>
          </a:p>
          <a:p>
            <a:pPr defTabSz="465887">
              <a:defRPr/>
            </a:pPr>
            <a:r>
              <a:rPr lang="en-US" baseline="0" dirty="0" smtClean="0"/>
              <a:t>I gave you a high level description of our system works. But the devil is in the details. In particular, we assumed that the shield can subtract out the jamming signal it transmitted. In </a:t>
            </a:r>
            <a:r>
              <a:rPr lang="en-US" baseline="0" dirty="0" smtClean="0"/>
              <a:t>practice</a:t>
            </a:r>
            <a:r>
              <a:rPr lang="en-US" baseline="0" dirty="0" smtClean="0"/>
              <a:t>, however, this is really hard to do.</a:t>
            </a:r>
          </a:p>
          <a:p>
            <a:pPr defTabSz="465887">
              <a:defRPr/>
            </a:pPr>
            <a:endParaRPr lang="en-US" baseline="0" dirty="0" smtClean="0"/>
          </a:p>
          <a:p>
            <a:pPr defTabSz="465887">
              <a:defRPr/>
            </a:pPr>
            <a:r>
              <a:rPr lang="en-US" baseline="0" dirty="0" smtClean="0"/>
              <a:t>The rest of the talk is how we get these details </a:t>
            </a:r>
            <a:r>
              <a:rPr lang="en-US" baseline="0" dirty="0" smtClean="0"/>
              <a:t>right. Before </a:t>
            </a:r>
            <a:r>
              <a:rPr lang="en-US" baseline="0" dirty="0" smtClean="0"/>
              <a:t>we go into these details, let me give you our contributions.</a:t>
            </a:r>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Here are our contributions.</a:t>
            </a:r>
          </a:p>
          <a:p>
            <a:pPr defTabSz="465887">
              <a:defRPr/>
            </a:pPr>
            <a:endParaRPr lang="en-US" baseline="0" dirty="0" smtClean="0"/>
          </a:p>
          <a:p>
            <a:pPr defTabSz="465887">
              <a:defRPr/>
            </a:pPr>
            <a:r>
              <a:rPr lang="en-US" baseline="0" dirty="0" smtClean="0"/>
              <a:t>We present the first system that secures wireless implants without modifying them.</a:t>
            </a:r>
          </a:p>
          <a:p>
            <a:pPr defTabSz="465887">
              <a:defRPr/>
            </a:pPr>
            <a:endParaRPr lang="en-US" baseline="0" dirty="0" smtClean="0"/>
          </a:p>
          <a:p>
            <a:pPr defTabSz="465887">
              <a:defRPr/>
            </a:pPr>
            <a:r>
              <a:rPr lang="en-US" baseline="0" dirty="0" smtClean="0"/>
              <a:t>To do this, we design a wireless system that can simultaneously jam and decode the transmissions from a medical implant and hence can achieve our concept of analog one-time pad.</a:t>
            </a:r>
          </a:p>
          <a:p>
            <a:pPr defTabSz="465887">
              <a:defRPr/>
            </a:pPr>
            <a:endParaRPr lang="en-US" baseline="0" dirty="0" smtClean="0"/>
          </a:p>
          <a:p>
            <a:pPr defTabSz="465887">
              <a:defRPr/>
            </a:pPr>
            <a:r>
              <a:rPr lang="en-US" baseline="0" dirty="0" smtClean="0"/>
              <a:t>Finally, we implement the shield using software radios and evaluate it using commercial cardiac </a:t>
            </a:r>
            <a:r>
              <a:rPr lang="en-US" baseline="0" dirty="0" smtClean="0"/>
              <a:t>defibrillators</a:t>
            </a:r>
            <a:r>
              <a:rPr lang="en-US" baseline="0" dirty="0" smtClean="0"/>
              <a:t>. Our results show that the shield is effective at protecting the implant from both active and passive adversaries.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Okay, lets go into more details about how our system works.</a:t>
            </a:r>
          </a:p>
          <a:p>
            <a:pPr defTabSz="465887">
              <a:defRPr/>
            </a:pPr>
            <a:endParaRPr lang="en-US" baseline="0" dirty="0" smtClean="0"/>
          </a:p>
          <a:p>
            <a:pPr defTabSz="465887">
              <a:defRPr/>
            </a:pPr>
            <a:r>
              <a:rPr lang="en-US" baseline="0" dirty="0" smtClean="0"/>
              <a:t>To achieve analog one-time pad, the shield should simultaneously jam the implant’s signal and also decode it.</a:t>
            </a:r>
          </a:p>
          <a:p>
            <a:pPr defTabSz="465887">
              <a:defRPr/>
            </a:pPr>
            <a:endParaRPr lang="en-US" baseline="0" dirty="0" smtClean="0"/>
          </a:p>
          <a:p>
            <a:pPr defTabSz="465887">
              <a:defRPr/>
            </a:pPr>
            <a:r>
              <a:rPr lang="en-US" baseline="0" dirty="0" smtClean="0"/>
              <a:t>So we need a radio that can transmit and receive simultaneously , i.e., a full-duplex radio. </a:t>
            </a:r>
          </a:p>
          <a:p>
            <a:pPr defTabSz="465887">
              <a:defRPr/>
            </a:pPr>
            <a:endParaRPr lang="en-US" baseline="0" dirty="0" smtClean="0"/>
          </a:p>
          <a:p>
            <a:pPr defTabSz="465887">
              <a:defRPr/>
            </a:pPr>
            <a:r>
              <a:rPr lang="en-US" baseline="0" dirty="0" smtClean="0"/>
              <a:t>Traditional wireless radios are  however half-duplex in nature, i.e., they cannot receive when they transmit.</a:t>
            </a:r>
          </a:p>
          <a:p>
            <a:pPr defTabSz="465887">
              <a:defRPr/>
            </a:pPr>
            <a:r>
              <a:rPr lang="en-US" baseline="0" dirty="0" smtClean="0"/>
              <a:t>So the first thing we ask is how do we design full duplex radios for medical implants?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Modern implants  have wireless in them, this include pacemakers and cardiac defibrillators, </a:t>
            </a:r>
            <a:r>
              <a:rPr lang="en-US" baseline="0" dirty="0" err="1" smtClean="0"/>
              <a:t>Neurostimulators</a:t>
            </a:r>
            <a:r>
              <a:rPr lang="en-US" baseline="0" dirty="0" smtClean="0"/>
              <a:t>, or even </a:t>
            </a:r>
            <a:r>
              <a:rPr lang="en-US" baseline="0" dirty="0" smtClean="0"/>
              <a:t>upcoming cochlear </a:t>
            </a:r>
            <a:r>
              <a:rPr lang="en-US" baseline="0" dirty="0" smtClean="0"/>
              <a:t>device that help with hearing problems.</a:t>
            </a:r>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Last year MOBICOM had this nice paper which showed a practical realization of a full duplex radio.  The idea underlying their design is as follows:</a:t>
            </a:r>
          </a:p>
          <a:p>
            <a:pPr defTabSz="465887">
              <a:defRPr/>
            </a:pPr>
            <a:endParaRPr lang="en-US" baseline="0" dirty="0" smtClean="0"/>
          </a:p>
          <a:p>
            <a:pPr defTabSz="465887">
              <a:defRPr/>
            </a:pPr>
            <a:r>
              <a:rPr lang="en-US" baseline="0" dirty="0" smtClean="0"/>
              <a:t>We have two transmit antennas and one receive antenna. You put the receive antenna half a wavelength further from one transmit antenna than the other. </a:t>
            </a:r>
          </a:p>
          <a:p>
            <a:pPr defTabSz="465887">
              <a:defRPr/>
            </a:pPr>
            <a:endParaRPr lang="en-US" baseline="0" dirty="0" smtClean="0"/>
          </a:p>
          <a:p>
            <a:pPr defTabSz="465887">
              <a:defRPr/>
            </a:pPr>
            <a:r>
              <a:rPr lang="en-US" baseline="0" dirty="0" smtClean="0"/>
              <a:t>It so happens that by the laws of physics that if we send the same signal from the two transmit antenna, they arrive out of phase a the receive antenna and hence cancel each other out. Thus, we can receive other signals on the receive antenna and operate as a full duplex radio.</a:t>
            </a:r>
          </a:p>
          <a:p>
            <a:pPr defTabSz="465887">
              <a:defRPr/>
            </a:pPr>
            <a:endParaRPr lang="en-US" baseline="0" dirty="0" smtClean="0"/>
          </a:p>
          <a:p>
            <a:pPr defTabSz="465887">
              <a:defRPr/>
            </a:pPr>
            <a:r>
              <a:rPr lang="en-US" baseline="0" dirty="0" smtClean="0"/>
              <a:t>While this design is elegant for </a:t>
            </a:r>
            <a:r>
              <a:rPr lang="en-US" baseline="0" dirty="0" err="1" smtClean="0"/>
              <a:t>WiFi</a:t>
            </a:r>
            <a:r>
              <a:rPr lang="en-US" baseline="0" dirty="0" smtClean="0"/>
              <a:t> which operates at 2.4GHz, medical devices operate at much lower frequency at 400MHz. At these low frequencies half a wavelength is about 40cm. So if we build a prototype for our shield, the antennas have to be placed more than 50cms apart and hence would be too large for portable medical devices.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465887">
              <a:defRPr/>
            </a:pPr>
            <a:r>
              <a:rPr lang="en-US" baseline="0" dirty="0" smtClean="0"/>
              <a:t>So we need a full-duplex design that does not require any antenna separation.</a:t>
            </a:r>
          </a:p>
          <a:p>
            <a:pPr defTabSz="465887">
              <a:defRPr/>
            </a:pPr>
            <a:endParaRPr lang="en-US" baseline="0" dirty="0" smtClean="0"/>
          </a:p>
          <a:p>
            <a:pPr defTabSz="465887">
              <a:defRPr/>
            </a:pPr>
            <a:r>
              <a:rPr lang="en-US" baseline="0" dirty="0" smtClean="0"/>
              <a:t>To achieve this, we bring the transmit and receive antennas close to each other and merge then into a single antenna. </a:t>
            </a:r>
          </a:p>
          <a:p>
            <a:pPr defTabSz="465887">
              <a:defRPr/>
            </a:pPr>
            <a:endParaRPr lang="en-US" baseline="0" dirty="0" smtClean="0"/>
          </a:p>
          <a:p>
            <a:pPr defTabSz="465887">
              <a:defRPr/>
            </a:pPr>
            <a:r>
              <a:rPr lang="en-US" baseline="0" dirty="0" smtClean="0"/>
              <a:t>Thus, our shield has two antennas, a jamming antenna and a  receive antenna. </a:t>
            </a:r>
          </a:p>
          <a:p>
            <a:pPr defTabSz="465887">
              <a:defRPr/>
            </a:pPr>
            <a:endParaRPr lang="en-US" baseline="0" dirty="0" smtClean="0"/>
          </a:p>
          <a:p>
            <a:pPr defTabSz="465887">
              <a:defRPr/>
            </a:pPr>
            <a:r>
              <a:rPr lang="en-US" baseline="0" dirty="0" smtClean="0"/>
              <a:t>Whenever, the jamming antennas transmits a jamming signal, the receive antenna transmits an antidote signal. The antidote signal is crafted such that it cancel out the jamming signal exactly at the front end of the receive antenna.</a:t>
            </a:r>
          </a:p>
          <a:p>
            <a:pPr defTabSz="465887">
              <a:defRPr/>
            </a:pPr>
            <a:endParaRPr lang="en-US" baseline="0" dirty="0" smtClean="0"/>
          </a:p>
          <a:p>
            <a:pPr defTabSz="465887">
              <a:defRPr/>
            </a:pPr>
            <a:r>
              <a:rPr lang="en-US" baseline="0" dirty="0" smtClean="0"/>
              <a:t>To do this, we want the jamming signal, S jamming,  that traverses the cross channel between the two antennas and the antidote signal that traverses the self looping channel to sum up to zero. </a:t>
            </a:r>
          </a:p>
          <a:p>
            <a:pPr defTabSz="465887">
              <a:defRPr/>
            </a:pPr>
            <a:endParaRPr lang="en-US" baseline="0" dirty="0" smtClean="0"/>
          </a:p>
          <a:p>
            <a:pPr defTabSz="465887">
              <a:defRPr/>
            </a:pPr>
            <a:r>
              <a:rPr lang="en-US" baseline="0" dirty="0" smtClean="0"/>
              <a:t>Thus, we want the antidote signal to satisfy this equation. </a:t>
            </a:r>
          </a:p>
          <a:p>
            <a:pPr defTabSz="465887">
              <a:defRPr/>
            </a:pPr>
            <a:endParaRPr lang="en-US" baseline="0" dirty="0" smtClean="0"/>
          </a:p>
          <a:p>
            <a:pPr defTabSz="465887">
              <a:defRPr/>
            </a:pPr>
            <a:r>
              <a:rPr lang="en-US" baseline="0" dirty="0" smtClean="0"/>
              <a:t>Since the shield knows the jamming signal and can estimate these channel parameters, the shield can always generate the appropriate antidote signal. </a:t>
            </a:r>
          </a:p>
          <a:p>
            <a:pPr defTabSz="465887">
              <a:defRPr/>
            </a:pPr>
            <a:endParaRPr lang="en-US" baseline="0" dirty="0" smtClean="0"/>
          </a:p>
          <a:p>
            <a:pPr defTabSz="465887">
              <a:defRPr/>
            </a:pPr>
            <a:r>
              <a:rPr lang="en-US" baseline="0" dirty="0" smtClean="0"/>
              <a:t>Thus, the shield can simultaneously jam and receive at the same time.</a:t>
            </a:r>
          </a:p>
          <a:p>
            <a:pPr defTabSz="465887">
              <a:defRPr/>
            </a:pPr>
            <a:endParaRPr lang="en-US" baseline="0" dirty="0" smtClean="0"/>
          </a:p>
          <a:p>
            <a:pPr defTabSz="465887">
              <a:defRPr/>
            </a:pPr>
            <a:r>
              <a:rPr lang="en-US" baseline="0" dirty="0" smtClean="0"/>
              <a:t>Further, since the antennas can be place next to each other, we can design the shield to be a small and portable device.</a:t>
            </a:r>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There is one additional concern.</a:t>
            </a:r>
          </a:p>
          <a:p>
            <a:pPr defTabSz="465887">
              <a:defRPr/>
            </a:pPr>
            <a:endParaRPr lang="en-US" baseline="0" dirty="0" smtClean="0"/>
          </a:p>
          <a:p>
            <a:pPr defTabSz="465887">
              <a:defRPr/>
            </a:pPr>
            <a:r>
              <a:rPr lang="en-US" baseline="0" dirty="0" smtClean="0"/>
              <a:t>Anyone who has heard of full duplex before, would have also heard that to achieve full-duplex radio one need to cancel the transmit signal with very high accuracy. That is the full duplex radio </a:t>
            </a:r>
            <a:r>
              <a:rPr lang="en-US" baseline="0" dirty="0" smtClean="0"/>
              <a:t>needs </a:t>
            </a:r>
            <a:r>
              <a:rPr lang="en-US" baseline="0" dirty="0" smtClean="0"/>
              <a:t>to cancel about 60-80 dB of the transmit signal.</a:t>
            </a:r>
          </a:p>
          <a:p>
            <a:pPr defTabSz="465887">
              <a:defRPr/>
            </a:pPr>
            <a:endParaRPr lang="en-US" baseline="0" dirty="0" smtClean="0"/>
          </a:p>
          <a:p>
            <a:pPr defTabSz="465887">
              <a:defRPr/>
            </a:pPr>
            <a:r>
              <a:rPr lang="en-US" baseline="0" dirty="0" smtClean="0"/>
              <a:t>If we think about this, this means that one needs to reduce the transmit signal power by a 100 million times. As you would imagine, this is extremely difficult.</a:t>
            </a:r>
          </a:p>
          <a:p>
            <a:pPr defTabSz="465887">
              <a:defRPr/>
            </a:pPr>
            <a:endParaRPr lang="en-US" baseline="0" dirty="0" smtClean="0"/>
          </a:p>
          <a:p>
            <a:pPr defTabSz="465887">
              <a:defRPr/>
            </a:pPr>
            <a:r>
              <a:rPr lang="en-US" baseline="0" dirty="0" smtClean="0"/>
              <a:t>In </a:t>
            </a:r>
            <a:r>
              <a:rPr lang="en-US" baseline="0" dirty="0" smtClean="0"/>
              <a:t>fact</a:t>
            </a:r>
            <a:r>
              <a:rPr lang="en-US" baseline="0" dirty="0" smtClean="0"/>
              <a:t>, if you ask any circuit guy, they cannot achieve such high cancellation unless you have extremely linear hardware components. Which </a:t>
            </a:r>
            <a:r>
              <a:rPr lang="en-US" baseline="0" dirty="0" smtClean="0"/>
              <a:t>means </a:t>
            </a:r>
            <a:r>
              <a:rPr lang="en-US" baseline="0" dirty="0" smtClean="0"/>
              <a:t>that the hardware is going to be extremely expensive.</a:t>
            </a:r>
          </a:p>
          <a:p>
            <a:pPr defTabSz="465887">
              <a:defRPr/>
            </a:pPr>
            <a:endParaRPr lang="en-US" baseline="0" dirty="0" smtClean="0"/>
          </a:p>
          <a:p>
            <a:pPr defTabSz="465887">
              <a:defRPr/>
            </a:pPr>
            <a:r>
              <a:rPr lang="en-US" baseline="0" dirty="0" smtClean="0"/>
              <a:t>So the question we ask is can we build our shield with way lower cancellation, say 30-40dB?</a:t>
            </a:r>
          </a:p>
          <a:p>
            <a:pPr defTabSz="465887">
              <a:defRPr/>
            </a:pPr>
            <a:endParaRPr lang="en-US" baseline="0" dirty="0" smtClean="0"/>
          </a:p>
          <a:p>
            <a:pPr defTabSz="465887">
              <a:defRPr/>
            </a:pPr>
            <a:endParaRPr lang="en-US" baseline="0" dirty="0" smtClean="0"/>
          </a:p>
          <a:p>
            <a:pPr defTabSz="465887">
              <a:defRPr/>
            </a:pPr>
            <a:r>
              <a:rPr lang="en-US" baseline="0" dirty="0" smtClean="0"/>
              <a:t>As it turns out 30-40dB cancellation is sufficient, and here is the reason.</a:t>
            </a:r>
          </a:p>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Unlike a general full-duplex radio which has to decode any kind of a signal, our shield has two specific requirements.</a:t>
            </a:r>
          </a:p>
          <a:p>
            <a:pPr defTabSz="465887">
              <a:defRPr/>
            </a:pPr>
            <a:endParaRPr lang="en-US" baseline="0" dirty="0" smtClean="0"/>
          </a:p>
          <a:p>
            <a:pPr defTabSz="465887">
              <a:defRPr/>
            </a:pPr>
            <a:r>
              <a:rPr lang="en-US" baseline="0" dirty="0" smtClean="0"/>
              <a:t>First, it should decode the implant’s signal.</a:t>
            </a:r>
          </a:p>
          <a:p>
            <a:pPr defTabSz="465887">
              <a:defRPr/>
            </a:pPr>
            <a:r>
              <a:rPr lang="en-US" baseline="0" dirty="0" smtClean="0"/>
              <a:t>Second, it should jam the eavesdropper.</a:t>
            </a:r>
          </a:p>
          <a:p>
            <a:pPr defTabSz="465887">
              <a:defRPr/>
            </a:pPr>
            <a:endParaRPr lang="en-US" baseline="0" dirty="0" smtClean="0"/>
          </a:p>
          <a:p>
            <a:pPr defTabSz="465887">
              <a:defRPr/>
            </a:pPr>
            <a:r>
              <a:rPr lang="en-US" baseline="0" dirty="0" smtClean="0"/>
              <a:t>The implant transmits a FSK signal which requires a 10dB SNR to decode correctly. So to decode successfully the shield needs to receive the implant signal at an SNR of 10 dB or higher.</a:t>
            </a:r>
          </a:p>
          <a:p>
            <a:pPr defTabSz="465887">
              <a:defRPr/>
            </a:pPr>
            <a:endParaRPr lang="en-US" baseline="0" dirty="0" smtClean="0"/>
          </a:p>
          <a:p>
            <a:pPr defTabSz="465887">
              <a:defRPr/>
            </a:pPr>
            <a:r>
              <a:rPr lang="en-US" baseline="0" dirty="0" smtClean="0"/>
              <a:t>On the other hand, the shield should jam the eavesdropper to ensure that it cannot get any information from the implant’s transmission. That is the shield wants to ensure the eavesdropper is no better off than making a random guess about the implant data. This is equivalent to </a:t>
            </a:r>
            <a:r>
              <a:rPr lang="en-US" baseline="0" dirty="0" smtClean="0"/>
              <a:t>ensuring </a:t>
            </a:r>
            <a:r>
              <a:rPr lang="en-US" baseline="0" dirty="0" smtClean="0"/>
              <a:t>that the eavesdropper sees a bit error rate of 50%. </a:t>
            </a:r>
          </a:p>
          <a:p>
            <a:pPr defTabSz="465887">
              <a:defRPr/>
            </a:pPr>
            <a:endParaRPr lang="en-US" baseline="0" dirty="0" smtClean="0"/>
          </a:p>
          <a:p>
            <a:pPr defTabSz="465887">
              <a:defRPr/>
            </a:pPr>
            <a:r>
              <a:rPr lang="en-US" baseline="0" dirty="0" smtClean="0"/>
              <a:t>Clearly if the shield increases its jamming power, the bit error rate at the eavesdropper increases. So lets plot the bit error rate as a function of the ratio between the jamming power and the implant power. Here are the results. </a:t>
            </a:r>
          </a:p>
          <a:p>
            <a:pPr defTabSz="465887">
              <a:defRPr/>
            </a:pPr>
            <a:endParaRPr lang="en-US" baseline="0" dirty="0" smtClean="0"/>
          </a:p>
          <a:p>
            <a:pPr defTabSz="465887">
              <a:defRPr/>
            </a:pPr>
            <a:r>
              <a:rPr lang="en-US" baseline="0" dirty="0" smtClean="0"/>
              <a:t>As we can see, if the jamming power is 20 dB above the implant’s power, the eavesdropper has a it error rate of 50%, that is, he is no better than making random guess.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465887">
              <a:defRPr/>
            </a:pPr>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So we have the above two constraints on the shield operation. </a:t>
            </a:r>
          </a:p>
          <a:p>
            <a:pPr defTabSz="465887">
              <a:defRPr/>
            </a:pPr>
            <a:endParaRPr lang="en-US" baseline="0" dirty="0" smtClean="0"/>
          </a:p>
          <a:p>
            <a:pPr defTabSz="465887">
              <a:defRPr/>
            </a:pPr>
            <a:r>
              <a:rPr lang="en-US" baseline="0" dirty="0" smtClean="0"/>
              <a:t>Now say this the implant’s signal. We want the jamming signal to be 20 dB higher than the implant’s signal. So here is the jamming signal that is 20dB higher than the implant signal </a:t>
            </a:r>
          </a:p>
          <a:p>
            <a:pPr defTabSz="465887">
              <a:defRPr/>
            </a:pPr>
            <a:endParaRPr lang="en-US" baseline="0" dirty="0" smtClean="0"/>
          </a:p>
          <a:p>
            <a:pPr defTabSz="465887">
              <a:defRPr/>
            </a:pPr>
            <a:r>
              <a:rPr lang="en-US" baseline="0" dirty="0" smtClean="0"/>
              <a:t>We also want  for proper decoding  that after cancellation the implant signal to have 10 dB SNR. That is the power of the implant signal has to be 10 dB above the noise. Since the noise in our case is mostly coming from the jamming signal, we want to cancel the jamming signal such </a:t>
            </a:r>
            <a:r>
              <a:rPr lang="en-US" baseline="0" dirty="0" smtClean="0"/>
              <a:t>that </a:t>
            </a:r>
            <a:r>
              <a:rPr lang="en-US" baseline="0" dirty="0" smtClean="0"/>
              <a:t>after </a:t>
            </a:r>
            <a:r>
              <a:rPr lang="en-US" baseline="0" dirty="0" smtClean="0"/>
              <a:t>cancelation </a:t>
            </a:r>
            <a:r>
              <a:rPr lang="en-US" baseline="0" dirty="0" smtClean="0"/>
              <a:t>it is 10dB below the implant signal.</a:t>
            </a:r>
          </a:p>
          <a:p>
            <a:pPr defTabSz="465887">
              <a:defRPr/>
            </a:pPr>
            <a:endParaRPr lang="en-US" baseline="0" dirty="0" smtClean="0"/>
          </a:p>
          <a:p>
            <a:pPr defTabSz="465887">
              <a:defRPr/>
            </a:pPr>
            <a:r>
              <a:rPr lang="en-US" baseline="0" dirty="0" smtClean="0"/>
              <a:t>Since it is already 20 dB above the implant signal, we want a cancellation of 30 </a:t>
            </a:r>
            <a:r>
              <a:rPr lang="en-US" baseline="0" dirty="0" err="1" smtClean="0"/>
              <a:t>dB.</a:t>
            </a:r>
            <a:endParaRPr lang="en-US" baseline="0" dirty="0" smtClean="0"/>
          </a:p>
          <a:p>
            <a:pPr defTabSz="465887">
              <a:defRPr/>
            </a:pPr>
            <a:endParaRPr lang="en-US" baseline="0" dirty="0" smtClean="0"/>
          </a:p>
          <a:p>
            <a:pPr defTabSz="465887">
              <a:defRPr/>
            </a:pPr>
            <a:r>
              <a:rPr lang="en-US" baseline="0" dirty="0" smtClean="0"/>
              <a:t>Thus, with just 30 dB cancellation the shield can both decode the implant’s signal and also jam the eavesdropper effectively. </a:t>
            </a:r>
          </a:p>
        </p:txBody>
      </p:sp>
      <p:sp>
        <p:nvSpPr>
          <p:cNvPr id="4" name="Slide Number Placeholder 3"/>
          <p:cNvSpPr>
            <a:spLocks noGrp="1"/>
          </p:cNvSpPr>
          <p:nvPr>
            <p:ph type="sldNum" sz="quarter" idx="10"/>
          </p:nvPr>
        </p:nvSpPr>
        <p:spPr/>
        <p:txBody>
          <a:bodyPr/>
          <a:lstStyle/>
          <a:p>
            <a:fld id="{8B512C98-7ABB-554D-A908-746B5A8F3E0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lets see at how the shield perform in practice</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26</a:t>
            </a:fld>
            <a:endParaRPr lang="en-US" dirty="0"/>
          </a:p>
        </p:txBody>
      </p:sp>
    </p:spTree>
    <p:extLst>
      <p:ext uri="{BB962C8B-B14F-4D97-AF65-F5344CB8AC3E}">
        <p14:creationId xmlns:p14="http://schemas.microsoft.com/office/powerpoint/2010/main" xmlns="" val="3568759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evaluate our design using the</a:t>
            </a:r>
            <a:r>
              <a:rPr lang="en-US" baseline="0" dirty="0" smtClean="0"/>
              <a:t> </a:t>
            </a:r>
            <a:r>
              <a:rPr lang="en-US" baseline="0" dirty="0" err="1" smtClean="0"/>
              <a:t>medtronic</a:t>
            </a:r>
            <a:r>
              <a:rPr lang="en-US" baseline="0" dirty="0" smtClean="0"/>
              <a:t> cardiac implants.  We also acquire a programmer for this implant from </a:t>
            </a:r>
            <a:r>
              <a:rPr lang="en-US" baseline="0" dirty="0" err="1" smtClean="0"/>
              <a:t>ebay</a:t>
            </a:r>
            <a:r>
              <a:rPr lang="en-US" baseline="0" dirty="0" smtClean="0"/>
              <a:t> and reverse engineer its communication.</a:t>
            </a:r>
          </a:p>
          <a:p>
            <a:endParaRPr lang="en-US" baseline="0" dirty="0" smtClean="0"/>
          </a:p>
          <a:p>
            <a:r>
              <a:rPr lang="en-US" baseline="0" dirty="0" smtClean="0"/>
              <a:t>Now that we know the communication protocol, we implement our attacker and shield on USRPs.</a:t>
            </a:r>
          </a:p>
          <a:p>
            <a:endParaRPr lang="en-US" baseline="0" dirty="0" smtClean="0"/>
          </a:p>
          <a:p>
            <a:r>
              <a:rPr lang="en-US" baseline="0" dirty="0" smtClean="0"/>
              <a:t>Finally, as in prior work, to simulate implantation in a human being we place the implant within layers of bacon and beef.</a:t>
            </a:r>
            <a:endParaRPr lang="en-US" b="1" baseline="0" dirty="0" smtClean="0"/>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We evaluate our design on a </a:t>
            </a:r>
            <a:r>
              <a:rPr lang="en-US" dirty="0" err="1" smtClean="0"/>
              <a:t>testbed</a:t>
            </a:r>
            <a:r>
              <a:rPr lang="en-US" baseline="0" dirty="0" smtClean="0"/>
              <a:t> with 20 locations. We pick two locations in the test bed and assign them as the locations for the implant and the shield. We then place an node at every other location to act as an adversary.</a:t>
            </a:r>
          </a:p>
          <a:p>
            <a:endParaRPr lang="en-US" baseline="0" dirty="0" smtClean="0"/>
          </a:p>
          <a:p>
            <a:r>
              <a:rPr lang="en-US" baseline="0" dirty="0" smtClean="0"/>
              <a:t>The closest location is about 20 cm away and the farthest location is more than 30 meters away.</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First lets look at the performance with a passive adversary which eavesdrops on the private data of the patients.</a:t>
            </a:r>
          </a:p>
          <a:p>
            <a:endParaRPr lang="en-US" baseline="0" dirty="0" smtClean="0"/>
          </a:p>
          <a:p>
            <a:r>
              <a:rPr lang="en-US" baseline="0" dirty="0" smtClean="0"/>
              <a:t>To do this, we place eavesdropper at different locations in the </a:t>
            </a:r>
            <a:r>
              <a:rPr lang="en-US" baseline="0" dirty="0" err="1" smtClean="0"/>
              <a:t>testbed</a:t>
            </a:r>
            <a:r>
              <a:rPr lang="en-US" baseline="0" dirty="0" smtClean="0"/>
              <a:t>, and have each of them decode the implant’s transmissions.</a:t>
            </a:r>
          </a:p>
          <a:p>
            <a:endParaRPr lang="en-US" baseline="0" dirty="0" smtClean="0"/>
          </a:p>
          <a:p>
            <a:r>
              <a:rPr lang="en-US" baseline="0" dirty="0" smtClean="0"/>
              <a:t>Our implementation of the eavesdropper uses the optimal FSK decoder in order to decode these transmissions.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a:t>
            </a:r>
            <a:r>
              <a:rPr lang="en-US" dirty="0"/>
              <a:t>wireless in these devices has multiple benefits.</a:t>
            </a:r>
          </a:p>
          <a:p>
            <a:endParaRPr lang="en-US" dirty="0"/>
          </a:p>
          <a:p>
            <a:r>
              <a:rPr lang="en-US" dirty="0"/>
              <a:t>First, it </a:t>
            </a:r>
            <a:r>
              <a:rPr lang="en-US" dirty="0" smtClean="0"/>
              <a:t>makes</a:t>
            </a:r>
            <a:r>
              <a:rPr lang="en-US" baseline="0" dirty="0" smtClean="0"/>
              <a:t> it easier to communicate</a:t>
            </a:r>
            <a:r>
              <a:rPr lang="en-US" dirty="0" smtClean="0"/>
              <a:t> </a:t>
            </a:r>
            <a:r>
              <a:rPr lang="en-US" dirty="0"/>
              <a:t>with the implant itself.</a:t>
            </a:r>
          </a:p>
          <a:p>
            <a:endParaRPr lang="en-US" dirty="0"/>
          </a:p>
          <a:p>
            <a:r>
              <a:rPr lang="en-US" dirty="0"/>
              <a:t>More importantly, it enables remote monitoring of the patient’s status.</a:t>
            </a:r>
          </a:p>
          <a:p>
            <a:endParaRPr lang="en-US" dirty="0"/>
          </a:p>
          <a:p>
            <a:r>
              <a:rPr lang="en-US" dirty="0"/>
              <a:t>The patient can be in her </a:t>
            </a:r>
            <a:r>
              <a:rPr lang="en-US" dirty="0" smtClean="0"/>
              <a:t>home</a:t>
            </a:r>
            <a:r>
              <a:rPr lang="en-US" baseline="0" dirty="0" smtClean="0"/>
              <a:t>; she would have an</a:t>
            </a:r>
            <a:r>
              <a:rPr lang="en-US" dirty="0" smtClean="0"/>
              <a:t> </a:t>
            </a:r>
            <a:r>
              <a:rPr lang="en-US" dirty="0"/>
              <a:t>implant reader </a:t>
            </a:r>
            <a:r>
              <a:rPr lang="en-US" dirty="0" smtClean="0"/>
              <a:t>that </a:t>
            </a:r>
            <a:r>
              <a:rPr lang="en-US" dirty="0"/>
              <a:t>periodically </a:t>
            </a:r>
            <a:r>
              <a:rPr lang="en-US" dirty="0" smtClean="0"/>
              <a:t>queries </a:t>
            </a:r>
            <a:r>
              <a:rPr lang="en-US" dirty="0"/>
              <a:t>the implant </a:t>
            </a:r>
            <a:r>
              <a:rPr lang="en-US" dirty="0" smtClean="0"/>
              <a:t>fo</a:t>
            </a:r>
            <a:r>
              <a:rPr lang="en-US" baseline="0" dirty="0" smtClean="0"/>
              <a:t>r </a:t>
            </a:r>
            <a:r>
              <a:rPr lang="en-US" dirty="0" smtClean="0"/>
              <a:t>patient’s </a:t>
            </a:r>
            <a:r>
              <a:rPr lang="en-US" dirty="0"/>
              <a:t>vital </a:t>
            </a:r>
            <a:r>
              <a:rPr lang="en-US" dirty="0" smtClean="0"/>
              <a:t>signals.</a:t>
            </a:r>
            <a:r>
              <a:rPr lang="en-US" baseline="0" dirty="0" smtClean="0"/>
              <a:t> The reader then forwards this </a:t>
            </a:r>
            <a:r>
              <a:rPr lang="en-US" dirty="0" smtClean="0"/>
              <a:t>information </a:t>
            </a:r>
            <a:r>
              <a:rPr lang="en-US" dirty="0"/>
              <a:t>to the medical professionals over the internet.</a:t>
            </a:r>
          </a:p>
        </p:txBody>
      </p:sp>
      <p:sp>
        <p:nvSpPr>
          <p:cNvPr id="4" name="Slide Number Placeholder 3"/>
          <p:cNvSpPr>
            <a:spLocks noGrp="1"/>
          </p:cNvSpPr>
          <p:nvPr>
            <p:ph type="sldNum" sz="quarter" idx="10"/>
          </p:nvPr>
        </p:nvSpPr>
        <p:spPr/>
        <p:txBody>
          <a:bodyPr/>
          <a:lstStyle/>
          <a:p>
            <a:fld id="{8B512C98-7ABB-554D-A908-746B5A8F3E0B}" type="slidenum">
              <a:rPr lang="en-US" smtClean="0"/>
              <a:pPr/>
              <a:t>3</a:t>
            </a:fld>
            <a:endParaRPr lang="en-US" dirty="0"/>
          </a:p>
        </p:txBody>
      </p:sp>
    </p:spTree>
    <p:extLst>
      <p:ext uri="{BB962C8B-B14F-4D97-AF65-F5344CB8AC3E}">
        <p14:creationId xmlns:p14="http://schemas.microsoft.com/office/powerpoint/2010/main" xmlns="" val="33223344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The first question we ask is can the eavesdropper</a:t>
            </a:r>
            <a:r>
              <a:rPr lang="en-US" baseline="0" dirty="0" smtClean="0"/>
              <a:t> do any better than </a:t>
            </a:r>
            <a:r>
              <a:rPr lang="en-US" baseline="0" dirty="0" smtClean="0"/>
              <a:t>randomly </a:t>
            </a:r>
            <a:r>
              <a:rPr lang="en-US" baseline="0" dirty="0" smtClean="0"/>
              <a:t>guessing the bits? </a:t>
            </a:r>
          </a:p>
          <a:p>
            <a:endParaRPr lang="en-US" baseline="0" dirty="0" smtClean="0"/>
          </a:p>
          <a:p>
            <a:r>
              <a:rPr lang="en-US" baseline="0" dirty="0" smtClean="0"/>
              <a:t>If you have some data, and I randomly guess it then the bit error rate will be 50%.</a:t>
            </a:r>
          </a:p>
          <a:p>
            <a:endParaRPr lang="en-US" baseline="0" dirty="0" smtClean="0"/>
          </a:p>
          <a:p>
            <a:r>
              <a:rPr lang="en-US" baseline="0" dirty="0" smtClean="0"/>
              <a:t>So we want to check that regardless of his location, the adversary will get a bit error rate of 50%.</a:t>
            </a:r>
          </a:p>
          <a:p>
            <a:endParaRPr lang="en-US" baseline="0" dirty="0" smtClean="0"/>
          </a:p>
          <a:p>
            <a:r>
              <a:rPr lang="en-US" baseline="0" dirty="0" smtClean="0"/>
              <a:t>So on the x axis we plot the attacker bit error rate and on the y axis we have the CDF taken </a:t>
            </a:r>
            <a:r>
              <a:rPr lang="en-US" baseline="0" dirty="0" smtClean="0"/>
              <a:t>over </a:t>
            </a:r>
            <a:r>
              <a:rPr lang="en-US" baseline="0" dirty="0" smtClean="0"/>
              <a:t>all attacker locations in the </a:t>
            </a:r>
            <a:r>
              <a:rPr lang="en-US" baseline="0" dirty="0" err="1" smtClean="0"/>
              <a:t>testbed</a:t>
            </a:r>
            <a:r>
              <a:rPr lang="en-US" baseline="0" dirty="0" smtClean="0"/>
              <a:t>.</a:t>
            </a:r>
          </a:p>
          <a:p>
            <a:endParaRPr lang="en-US" baseline="0" dirty="0" smtClean="0"/>
          </a:p>
          <a:p>
            <a:r>
              <a:rPr lang="en-US" baseline="0" dirty="0" smtClean="0"/>
              <a:t>Before showing you our results, as a baseline, let me plot you the bit error rate for an adversary that is randomly guessing the bits in the packet. As expected, the bit error rate for such random guesses are close to 50%.</a:t>
            </a:r>
          </a:p>
          <a:p>
            <a:endParaRPr lang="en-US" baseline="0" dirty="0" smtClean="0"/>
          </a:p>
          <a:p>
            <a:endParaRPr lang="en-US" baseline="0" dirty="0" smtClean="0"/>
          </a:p>
          <a:p>
            <a:r>
              <a:rPr lang="en-US" baseline="0" dirty="0" smtClean="0"/>
              <a:t>Now lets see the actual bit </a:t>
            </a:r>
            <a:r>
              <a:rPr lang="en-US" baseline="0" dirty="0" smtClean="0"/>
              <a:t>error </a:t>
            </a:r>
            <a:r>
              <a:rPr lang="en-US" baseline="0" dirty="0" smtClean="0"/>
              <a:t>rate at the eavesdropper in the presence of jamming.</a:t>
            </a:r>
          </a:p>
          <a:p>
            <a:endParaRPr lang="en-US" baseline="0" dirty="0" smtClean="0"/>
          </a:p>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As we can see the curves are pretty close to each other.</a:t>
            </a:r>
          </a:p>
          <a:p>
            <a:endParaRPr lang="en-US" baseline="0" dirty="0" smtClean="0"/>
          </a:p>
          <a:p>
            <a:r>
              <a:rPr lang="en-US" baseline="0" dirty="0" smtClean="0"/>
              <a:t>Thus, we conclude that independent of its location, an eavesdropper can do no better than randomly guess the bits in the </a:t>
            </a:r>
            <a:r>
              <a:rPr lang="en-US" baseline="0" dirty="0" smtClean="0"/>
              <a:t>implant's </a:t>
            </a:r>
            <a:r>
              <a:rPr lang="en-US" baseline="0" dirty="0" smtClean="0"/>
              <a:t>transmissions. </a:t>
            </a:r>
          </a:p>
          <a:p>
            <a:endParaRPr lang="en-US" baseline="0" dirty="0" smtClean="0"/>
          </a:p>
          <a:p>
            <a:r>
              <a:rPr lang="en-US" baseline="0" dirty="0" smtClean="0"/>
              <a:t>In fact in the paper we show that even in theory this holds independent of the eavesdropper’s location.</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Remember</a:t>
            </a:r>
            <a:r>
              <a:rPr lang="en-US" baseline="0" dirty="0" smtClean="0"/>
              <a:t> that the shield should both jam the eavesdropper and at the same time decode the </a:t>
            </a:r>
            <a:r>
              <a:rPr lang="en-US" baseline="0" dirty="0" smtClean="0"/>
              <a:t>implant's message</a:t>
            </a:r>
            <a:endParaRPr lang="en-US" dirty="0" smtClean="0"/>
          </a:p>
          <a:p>
            <a:endParaRPr lang="en-US" dirty="0" smtClean="0"/>
          </a:p>
          <a:p>
            <a:r>
              <a:rPr lang="en-US" dirty="0" smtClean="0"/>
              <a:t>The</a:t>
            </a:r>
            <a:r>
              <a:rPr lang="en-US" baseline="0" dirty="0" smtClean="0"/>
              <a:t> next question we ask is can the shield decode the implant’s message even though it jams the eavesdropper?</a:t>
            </a:r>
          </a:p>
          <a:p>
            <a:endParaRPr lang="en-US" baseline="0" dirty="0" smtClean="0"/>
          </a:p>
          <a:p>
            <a:r>
              <a:rPr lang="en-US" baseline="0" dirty="0" smtClean="0"/>
              <a:t>To check this I am going to plot the packet loss rate observed at the shield on the x axis and the CDF on the y axis.</a:t>
            </a:r>
          </a:p>
          <a:p>
            <a:endParaRPr lang="en-US" baseline="0" dirty="0" smtClean="0"/>
          </a:p>
          <a:p>
            <a:r>
              <a:rPr lang="en-US" baseline="0" dirty="0" smtClean="0"/>
              <a:t>Here are the result. </a:t>
            </a:r>
          </a:p>
          <a:p>
            <a:endParaRPr lang="en-US" baseline="0" dirty="0" smtClean="0"/>
          </a:p>
          <a:p>
            <a:r>
              <a:rPr lang="en-US" baseline="0" dirty="0" smtClean="0"/>
              <a:t>As we can see the packet loss rate is very low. In fact, the average loss rate is 0.002 which is negligible for  wireless environments. </a:t>
            </a:r>
          </a:p>
          <a:p>
            <a:endParaRPr lang="en-US" baseline="0" dirty="0" smtClean="0"/>
          </a:p>
          <a:p>
            <a:r>
              <a:rPr lang="en-US" baseline="0" dirty="0" smtClean="0"/>
              <a:t>Thus, we conclude that the shield can reliably decode the implant’s message, despite jamming.</a:t>
            </a:r>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Next lets focus on active adversaries where the adversary sends unauthorized commands to the implants.</a:t>
            </a:r>
          </a:p>
          <a:p>
            <a:endParaRPr lang="en-US" baseline="0" dirty="0" smtClean="0"/>
          </a:p>
          <a:p>
            <a:r>
              <a:rPr lang="en-US" baseline="0" dirty="0" smtClean="0"/>
              <a:t>In each run, we make the attacker send a command to change the therapy parameters, the shield jams the command. We read the implant to check if the attacks was successful.</a:t>
            </a:r>
          </a:p>
        </p:txBody>
      </p:sp>
      <p:sp>
        <p:nvSpPr>
          <p:cNvPr id="4" name="Slide Number Placeholder 3"/>
          <p:cNvSpPr>
            <a:spLocks noGrp="1"/>
          </p:cNvSpPr>
          <p:nvPr>
            <p:ph type="sldNum" sz="quarter" idx="10"/>
          </p:nvPr>
        </p:nvSpPr>
        <p:spPr/>
        <p:txBody>
          <a:bodyPr/>
          <a:lstStyle/>
          <a:p>
            <a:fld id="{8B512C98-7ABB-554D-A908-746B5A8F3E0B}"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distinguish between two types of active adversaries.</a:t>
            </a:r>
          </a:p>
          <a:p>
            <a:endParaRPr lang="en-US" baseline="0" dirty="0" smtClean="0"/>
          </a:p>
          <a:p>
            <a:r>
              <a:rPr lang="en-US" baseline="0" dirty="0" smtClean="0"/>
              <a:t>The easiest way for any adversary to mount an active attack is use off-the-shelf implant programmers.</a:t>
            </a:r>
          </a:p>
          <a:p>
            <a:endParaRPr lang="en-US" baseline="0" dirty="0" smtClean="0"/>
          </a:p>
          <a:p>
            <a:r>
              <a:rPr lang="en-US" baseline="0" dirty="0" smtClean="0"/>
              <a:t>A more advanced adversary would reverse engineer the communication protocol of the implant and build customized hardware to mount the attack.</a:t>
            </a:r>
          </a:p>
          <a:p>
            <a:endParaRPr lang="en-US" baseline="0" dirty="0" smtClean="0"/>
          </a:p>
          <a:p>
            <a:pPr defTabSz="465887">
              <a:defRPr/>
            </a:pPr>
            <a:r>
              <a:rPr lang="en-US" baseline="0" dirty="0" smtClean="0"/>
              <a:t>Since both the shield and the off-the-shelf programmer abide by FCC rules, they both </a:t>
            </a:r>
            <a:r>
              <a:rPr lang="en-US" baseline="0" dirty="0" smtClean="0"/>
              <a:t>have </a:t>
            </a:r>
            <a:r>
              <a:rPr lang="en-US" baseline="0" dirty="0" smtClean="0"/>
              <a:t>the same transmission power.</a:t>
            </a:r>
          </a:p>
          <a:p>
            <a:pPr defTabSz="465887">
              <a:defRPr/>
            </a:pPr>
            <a:endParaRPr lang="en-US" baseline="0" dirty="0" smtClean="0"/>
          </a:p>
          <a:p>
            <a:r>
              <a:rPr lang="en-US" baseline="0" dirty="0" smtClean="0"/>
              <a:t>On the other hand, since customized hardware is illegal it doesn’t have to comply with FCC and have way higher power that the shield. We evaluate a scenario where it has 100 times the power of our shield.</a:t>
            </a:r>
          </a:p>
          <a:p>
            <a:endParaRPr lang="en-US" baseline="0" dirty="0" smtClean="0"/>
          </a:p>
          <a:p>
            <a:r>
              <a:rPr lang="en-US" baseline="0" dirty="0" smtClean="0"/>
              <a:t>Lets evaluate both these kinds of attacks.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First</a:t>
            </a:r>
            <a:r>
              <a:rPr lang="en-US" dirty="0" smtClean="0"/>
              <a:t>, lets look</a:t>
            </a:r>
            <a:r>
              <a:rPr lang="en-US" baseline="0" dirty="0" smtClean="0"/>
              <a:t> at the result when there is no shield. </a:t>
            </a:r>
          </a:p>
          <a:p>
            <a:endParaRPr lang="en-US" baseline="0" dirty="0" smtClean="0"/>
          </a:p>
          <a:p>
            <a:endParaRPr lang="en-US" baseline="0" dirty="0" smtClean="0"/>
          </a:p>
          <a:p>
            <a:r>
              <a:rPr lang="en-US" baseline="0" dirty="0" smtClean="0"/>
              <a:t>As we can see the attacker would be successful as far as location 8. </a:t>
            </a:r>
          </a:p>
          <a:p>
            <a:endParaRPr lang="en-US" baseline="0" dirty="0" smtClean="0"/>
          </a:p>
          <a:p>
            <a:r>
              <a:rPr lang="en-US" baseline="0" dirty="0" smtClean="0"/>
              <a:t>Next, lets see the result in the presence of a shield. As we can see, even in location 1, the adversary was </a:t>
            </a:r>
            <a:r>
              <a:rPr lang="en-US" baseline="0" dirty="0" smtClean="0"/>
              <a:t>unsuccessfully </a:t>
            </a:r>
            <a:r>
              <a:rPr lang="en-US" baseline="0" dirty="0" smtClean="0"/>
              <a:t>in mount the attack</a:t>
            </a:r>
          </a:p>
          <a:p>
            <a:endParaRPr lang="en-US" baseline="0" dirty="0" smtClean="0"/>
          </a:p>
          <a:p>
            <a:r>
              <a:rPr lang="en-US" baseline="0" dirty="0" smtClean="0"/>
              <a:t>To get a sense of these location, let me show you these same results on the </a:t>
            </a:r>
            <a:r>
              <a:rPr lang="en-US" baseline="0" dirty="0" err="1" smtClean="0"/>
              <a:t>testbed</a:t>
            </a:r>
            <a:r>
              <a:rPr lang="en-US" baseline="0" dirty="0" smtClean="0"/>
              <a:t> graph.</a:t>
            </a:r>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The black dots represent the locations of the active attackers.</a:t>
            </a:r>
          </a:p>
          <a:p>
            <a:endParaRPr lang="en-US" baseline="0" dirty="0" smtClean="0"/>
          </a:p>
          <a:p>
            <a:r>
              <a:rPr lang="en-US" baseline="0" dirty="0" smtClean="0"/>
              <a:t> I will change the color of the location to red if any of the attacks was successful from that location and to blue if none of the attacks every successful.</a:t>
            </a:r>
          </a:p>
          <a:p>
            <a:endParaRPr lang="en-US" baseline="0" dirty="0" smtClean="0"/>
          </a:p>
          <a:p>
            <a:endParaRPr lang="en-US" baseline="0" dirty="0" smtClean="0"/>
          </a:p>
          <a:p>
            <a:endParaRPr lang="en-US" baseline="0" dirty="0" smtClean="0"/>
          </a:p>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a:t>
            </a:r>
            <a:r>
              <a:rPr lang="en-US" dirty="0" smtClean="0"/>
              <a:t>show that</a:t>
            </a:r>
            <a:r>
              <a:rPr lang="en-US" baseline="0" dirty="0" smtClean="0"/>
              <a:t> </a:t>
            </a:r>
            <a:r>
              <a:rPr lang="en-US" dirty="0" smtClean="0"/>
              <a:t>such </a:t>
            </a:r>
            <a:r>
              <a:rPr lang="en-US" dirty="0"/>
              <a:t>remote monitoring </a:t>
            </a:r>
            <a:r>
              <a:rPr lang="en-US" baseline="0" dirty="0" smtClean="0"/>
              <a:t> </a:t>
            </a:r>
            <a:r>
              <a:rPr lang="en-US" dirty="0" smtClean="0"/>
              <a:t>reduces </a:t>
            </a:r>
            <a:r>
              <a:rPr lang="en-US" dirty="0"/>
              <a:t>the number of hospital visits by 40% and also reduces the cost of each </a:t>
            </a:r>
            <a:r>
              <a:rPr lang="en-US" dirty="0" smtClean="0"/>
              <a:t>clinical visit </a:t>
            </a:r>
            <a:r>
              <a:rPr lang="en-US" dirty="0"/>
              <a:t>by about 1800 dollars.</a:t>
            </a:r>
          </a:p>
          <a:p>
            <a:endParaRPr lang="en-US" dirty="0"/>
          </a:p>
          <a:p>
            <a:r>
              <a:rPr lang="en-US" dirty="0"/>
              <a:t>So having wireless in medical implants has many benefits. </a:t>
            </a:r>
            <a:r>
              <a:rPr lang="en-US" baseline="0" dirty="0" smtClean="0"/>
              <a:t> </a:t>
            </a:r>
            <a:r>
              <a:rPr lang="en-US" dirty="0" smtClean="0"/>
              <a:t>But</a:t>
            </a:r>
            <a:r>
              <a:rPr lang="en-US" dirty="0"/>
              <a:t>, it also brings along new </a:t>
            </a:r>
            <a:r>
              <a:rPr lang="en-US" dirty="0" smtClean="0"/>
              <a:t>security and privacy issues.</a:t>
            </a:r>
            <a:endParaRPr lang="en-US" dirty="0"/>
          </a:p>
        </p:txBody>
      </p:sp>
      <p:sp>
        <p:nvSpPr>
          <p:cNvPr id="4" name="Slide Number Placeholder 3"/>
          <p:cNvSpPr>
            <a:spLocks noGrp="1"/>
          </p:cNvSpPr>
          <p:nvPr>
            <p:ph type="sldNum" sz="quarter" idx="10"/>
          </p:nvPr>
        </p:nvSpPr>
        <p:spPr/>
        <p:txBody>
          <a:bodyPr/>
          <a:lstStyle/>
          <a:p>
            <a:fld id="{8B512C98-7ABB-554D-A908-746B5A8F3E0B}" type="slidenum">
              <a:rPr lang="en-US" smtClean="0"/>
              <a:pPr/>
              <a:t>4</a:t>
            </a:fld>
            <a:endParaRPr lang="en-US" dirty="0"/>
          </a:p>
        </p:txBody>
      </p:sp>
    </p:spTree>
    <p:extLst>
      <p:ext uri="{BB962C8B-B14F-4D97-AF65-F5344CB8AC3E}">
        <p14:creationId xmlns:p14="http://schemas.microsoft.com/office/powerpoint/2010/main" xmlns="" val="3322334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Here are the results without the shield.  As we can the attacker is successful as far 14 meters away and in non-line-of-sight configuration. Thus, an attacker can be in a different room and still mount this attack on an unsuspecting target.</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Next, here are the results in the presence of a shield. </a:t>
            </a:r>
          </a:p>
          <a:p>
            <a:endParaRPr lang="en-US" baseline="0" dirty="0" smtClean="0"/>
          </a:p>
          <a:p>
            <a:r>
              <a:rPr lang="en-US" baseline="0" dirty="0" smtClean="0"/>
              <a:t>As we can see, even at the closest attacker location which is about 20 cm away from the implant, the adversary is unsuccessfully in mount the attack.</a:t>
            </a:r>
          </a:p>
          <a:p>
            <a:endParaRPr lang="en-US" baseline="0" dirty="0" smtClean="0"/>
          </a:p>
          <a:p>
            <a:r>
              <a:rPr lang="en-US" baseline="0" dirty="0" smtClean="0"/>
              <a:t>Thus, we conclude that independent of the location, the shield protects from an adversary mounting active attacks using </a:t>
            </a:r>
            <a:r>
              <a:rPr lang="en-US" baseline="0" dirty="0" smtClean="0"/>
              <a:t>off-the-shield </a:t>
            </a:r>
            <a:r>
              <a:rPr lang="en-US" baseline="0" dirty="0" smtClean="0"/>
              <a:t>programmers.</a:t>
            </a:r>
            <a:endParaRPr lang="en-US" dirty="0" smtClean="0"/>
          </a:p>
          <a:p>
            <a:endParaRPr lang="en-US" baseline="0" dirty="0" smtClean="0"/>
          </a:p>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Next, lets</a:t>
            </a:r>
            <a:r>
              <a:rPr lang="en-US" baseline="0" dirty="0" smtClean="0"/>
              <a:t> see if a shield can protect against an adversary who uses customized hardware which transmits at 100 times the power of the shield.</a:t>
            </a:r>
          </a:p>
          <a:p>
            <a:endParaRPr lang="en-US" baseline="0" dirty="0" smtClean="0"/>
          </a:p>
          <a:p>
            <a:r>
              <a:rPr lang="en-US" baseline="0" dirty="0" smtClean="0"/>
              <a:t>This time I am going to show the results directly on the </a:t>
            </a:r>
            <a:r>
              <a:rPr lang="en-US" baseline="0" dirty="0" err="1" smtClean="0"/>
              <a:t>testbed</a:t>
            </a:r>
            <a:r>
              <a:rPr lang="en-US" baseline="0" dirty="0" smtClean="0"/>
              <a:t>. </a:t>
            </a:r>
          </a:p>
          <a:p>
            <a:endParaRPr lang="en-US" baseline="0" dirty="0" smtClean="0"/>
          </a:p>
          <a:p>
            <a:r>
              <a:rPr lang="en-US" baseline="0" dirty="0" smtClean="0"/>
              <a:t>As before, I will change the color of the attacker location to red if any of the attacks from that location was successful and to blue if none of the attacks were successful.</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dirty="0" smtClean="0"/>
              <a:t>First lets</a:t>
            </a:r>
            <a:r>
              <a:rPr lang="en-US" baseline="0" dirty="0" smtClean="0"/>
              <a:t> look at the result when there is no shield.  Now the attack can be mount from farther locations which are as far as 27 meters away. This is expected because the adversary uses much higher power and hence can reach longer distances.</a:t>
            </a:r>
          </a:p>
          <a:p>
            <a:endParaRPr lang="en-US" baseline="0" dirty="0" smtClean="0"/>
          </a:p>
          <a:p>
            <a:r>
              <a:rPr lang="en-US" baseline="0" dirty="0" smtClean="0"/>
              <a:t>Now lets look at the results in the presence of the shield.</a:t>
            </a:r>
          </a:p>
          <a:p>
            <a:endParaRPr lang="en-US" dirty="0" smtClean="0"/>
          </a:p>
          <a:p>
            <a:endParaRPr lang="en-US" baseline="0"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Here </a:t>
            </a:r>
            <a:r>
              <a:rPr lang="en-US" baseline="0" dirty="0" smtClean="0"/>
              <a:t>are the result. </a:t>
            </a:r>
          </a:p>
          <a:p>
            <a:endParaRPr lang="en-US" baseline="0" dirty="0" smtClean="0"/>
          </a:p>
          <a:p>
            <a:r>
              <a:rPr lang="en-US" baseline="0" dirty="0" smtClean="0"/>
              <a:t>We can see that the attacker is successful only from nearby locations. </a:t>
            </a:r>
          </a:p>
          <a:p>
            <a:r>
              <a:rPr lang="en-US" baseline="0" dirty="0" smtClean="0"/>
              <a:t>Thus, although the shield cannot protect from all high power attacks, now the attacker has to get much closer to the patient to successfully mount its attack.</a:t>
            </a:r>
          </a:p>
          <a:p>
            <a:r>
              <a:rPr lang="en-US" baseline="0" dirty="0" smtClean="0"/>
              <a:t>thus, It has significantly raised the bar on the attacker.</a:t>
            </a:r>
          </a:p>
          <a:p>
            <a:endParaRPr lang="en-US" baseline="0" dirty="0" smtClean="0"/>
          </a:p>
          <a:p>
            <a:endParaRPr lang="en-US" baseline="0" dirty="0" smtClean="0"/>
          </a:p>
          <a:p>
            <a:r>
              <a:rPr lang="en-US" baseline="0" dirty="0" smtClean="0"/>
              <a:t>But, once the attacker gets close enough, it can overwhelm the jamming power and reach the implant.</a:t>
            </a:r>
          </a:p>
          <a:p>
            <a:endParaRPr lang="en-US" baseline="0" dirty="0" smtClean="0"/>
          </a:p>
          <a:p>
            <a:r>
              <a:rPr lang="en-US" baseline="0" dirty="0" smtClean="0"/>
              <a:t>This is a intrinsic limitation of jamming where the shield is constrained by the FCC limitations, while the attacker is not.</a:t>
            </a:r>
          </a:p>
          <a:p>
            <a:endParaRPr lang="en-US" dirty="0" smtClean="0"/>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r>
              <a:rPr lang="en-US" baseline="0" dirty="0" smtClean="0"/>
              <a:t>But can we do better? </a:t>
            </a:r>
          </a:p>
          <a:p>
            <a:endParaRPr lang="en-US" baseline="0" dirty="0" smtClean="0"/>
          </a:p>
          <a:p>
            <a:r>
              <a:rPr lang="en-US" baseline="0" dirty="0" smtClean="0"/>
              <a:t>It turns out the shield would  always detects these high–power attacks. So it and raise an alarm informing the patient or the health care professional, thus providing  an </a:t>
            </a:r>
            <a:r>
              <a:rPr lang="en-US" baseline="0" dirty="0" smtClean="0"/>
              <a:t>opportunity </a:t>
            </a:r>
            <a:r>
              <a:rPr lang="en-US" baseline="0" dirty="0" smtClean="0"/>
              <a:t>to reverse the damage.</a:t>
            </a:r>
          </a:p>
        </p:txBody>
      </p:sp>
      <p:sp>
        <p:nvSpPr>
          <p:cNvPr id="75780" name="Slide Number Placeholder 3"/>
          <p:cNvSpPr>
            <a:spLocks noGrp="1"/>
          </p:cNvSpPr>
          <p:nvPr>
            <p:ph type="sldNum" sz="quarter" idx="5"/>
          </p:nvPr>
        </p:nvSpPr>
        <p:spPr bwMode="auto">
          <a:ln>
            <a:miter lim="800000"/>
            <a:headEnd/>
            <a:tailEnd/>
          </a:ln>
        </p:spPr>
        <p:txBody>
          <a:bodyPr/>
          <a:lstStyle/>
          <a:p>
            <a:fld id="{45A1B539-8FEC-4CA3-B8F8-651CA285FE9D}" type="slidenum">
              <a:rPr lang="en-US"/>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a:p>
            <a:r>
              <a:rPr lang="en-US" baseline="0" dirty="0" smtClean="0"/>
              <a:t>To conclude, we present the first system to secure medical implants without modifying them.</a:t>
            </a:r>
          </a:p>
          <a:p>
            <a:endParaRPr lang="en-US" baseline="0" dirty="0" smtClean="0"/>
          </a:p>
          <a:p>
            <a:r>
              <a:rPr lang="en-US" baseline="0" dirty="0" smtClean="0"/>
              <a:t>Since our solution provides security without changing the device itself, it may be application in other scenarios like RFIDs, low power sensors or even legacy devices without crypto.</a:t>
            </a:r>
          </a:p>
          <a:p>
            <a:endParaRPr lang="en-US" baseline="0" dirty="0" smtClean="0"/>
          </a:p>
          <a:p>
            <a:r>
              <a:rPr lang="en-US" baseline="0" dirty="0" smtClean="0"/>
              <a:t>We believe that the convergence of wireless and medical devices open up a number of new research problems. This includes not only ensuring the reliability, security and availability of  low power medical devices but also designing new MAC protocols appropriate for these devices.</a:t>
            </a:r>
          </a:p>
          <a:p>
            <a:endParaRPr lang="en-US" baseline="0" dirty="0" smtClean="0"/>
          </a:p>
          <a:p>
            <a:endParaRPr lang="en-US" baseline="0" dirty="0" smtClean="0"/>
          </a:p>
          <a:p>
            <a:r>
              <a:rPr lang="en-US" baseline="0" dirty="0" smtClean="0"/>
              <a:t>Finally for those of you who are interested in working on this domain, we have an open medical device research library where you can borrow medical devices to do your research.</a:t>
            </a:r>
          </a:p>
          <a:p>
            <a:endParaRPr lang="en-US" baseline="0" dirty="0" smtClean="0"/>
          </a:p>
          <a:p>
            <a:r>
              <a:rPr lang="en-US" baseline="0" dirty="0" smtClean="0"/>
              <a:t>With this I will end my talk and take any questions.</a:t>
            </a:r>
          </a:p>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46</a:t>
            </a:fld>
            <a:endParaRPr lang="en-US" dirty="0"/>
          </a:p>
        </p:txBody>
      </p:sp>
    </p:spTree>
    <p:extLst>
      <p:ext uri="{BB962C8B-B14F-4D97-AF65-F5344CB8AC3E}">
        <p14:creationId xmlns:p14="http://schemas.microsoft.com/office/powerpoint/2010/main" xmlns="" val="4008563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aseline="0" dirty="0" smtClean="0"/>
              <a:t>In particular there are two  attacks that are important.</a:t>
            </a:r>
          </a:p>
          <a:p>
            <a:pPr lvl="0"/>
            <a:endParaRPr lang="en-US" baseline="0" dirty="0" smtClean="0"/>
          </a:p>
          <a:p>
            <a:pPr lvl="0"/>
            <a:r>
              <a:rPr lang="en-US" baseline="0" dirty="0" smtClean="0"/>
              <a:t>First a passive attack. In this case, the attacker listens on the medium. Whenever the implant transmits, the attacker snoops on these transmission to obtain the patient’s private data. This could be the patient’s diagnosis or vital signal like EKG. Such a snooping is a significant </a:t>
            </a:r>
            <a:r>
              <a:rPr lang="en-US" baseline="0" dirty="0" smtClean="0"/>
              <a:t>violation </a:t>
            </a:r>
            <a:r>
              <a:rPr lang="en-US" baseline="0" dirty="0" smtClean="0"/>
              <a:t>of the patient’s privacy.</a:t>
            </a:r>
          </a:p>
          <a:p>
            <a:pPr lvl="0"/>
            <a:endParaRPr lang="en-US" baseline="0" dirty="0" smtClean="0"/>
          </a:p>
          <a:p>
            <a:pPr lvl="0"/>
            <a:endParaRPr lang="en-US" baseline="0" dirty="0" smtClean="0"/>
          </a:p>
          <a:p>
            <a:pPr lvl="0"/>
            <a:r>
              <a:rPr lang="en-US" baseline="0" dirty="0" smtClean="0"/>
              <a:t>Second an active attack. In this case the attacker sends unauthorized commands to the implant.</a:t>
            </a:r>
          </a:p>
          <a:p>
            <a:pPr defTabSz="465887">
              <a:defRPr/>
            </a:pPr>
            <a:r>
              <a:rPr lang="en-US" baseline="0" dirty="0" smtClean="0"/>
              <a:t>For example, the attacker here can send wireless commands which turn off therapies on the implant. </a:t>
            </a:r>
          </a:p>
          <a:p>
            <a:pPr defTabSz="465887">
              <a:defRPr/>
            </a:pPr>
            <a:endParaRPr lang="en-US" baseline="0" dirty="0" smtClean="0"/>
          </a:p>
          <a:p>
            <a:pPr defTabSz="465887">
              <a:defRPr/>
            </a:pPr>
            <a:r>
              <a:rPr lang="en-US" baseline="0" dirty="0" smtClean="0"/>
              <a:t>These passive and active attacks are not just  fantasies. They have been demonstrated in practice using off-the-shelf software radios. For example, the researchers have showed that an attacker can make a cardiac defibrillators deliver an electric shock to the patient’s heart. </a:t>
            </a:r>
          </a:p>
          <a:p>
            <a:pPr lvl="1"/>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how can we protect medical implants against these attacks?</a:t>
            </a:r>
          </a:p>
          <a:p>
            <a:endParaRPr lang="en-US" baseline="0" dirty="0" smtClean="0"/>
          </a:p>
          <a:p>
            <a:r>
              <a:rPr lang="en-US" baseline="0" dirty="0" smtClean="0"/>
              <a:t>The first thing that comes to mind is to add cryptography to medical  implants.</a:t>
            </a:r>
          </a:p>
        </p:txBody>
      </p:sp>
      <p:sp>
        <p:nvSpPr>
          <p:cNvPr id="4" name="Slide Number Placeholder 3"/>
          <p:cNvSpPr>
            <a:spLocks noGrp="1"/>
          </p:cNvSpPr>
          <p:nvPr>
            <p:ph type="sldNum" sz="quarter" idx="10"/>
          </p:nvPr>
        </p:nvSpPr>
        <p:spPr/>
        <p:txBody>
          <a:bodyPr/>
          <a:lstStyle/>
          <a:p>
            <a:fld id="{8B512C98-7ABB-554D-A908-746B5A8F3E0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aseline="0" dirty="0" smtClean="0"/>
              <a:t>It turns out, there are two main problems with adding cryptography to the implants themselves.</a:t>
            </a:r>
          </a:p>
          <a:p>
            <a:pPr defTabSz="465887">
              <a:defRPr/>
            </a:pPr>
            <a:endParaRPr lang="en-US" baseline="0" dirty="0" smtClean="0"/>
          </a:p>
          <a:p>
            <a:pPr defTabSz="465887">
              <a:defRPr/>
            </a:pPr>
            <a:r>
              <a:rPr lang="en-US" baseline="0" dirty="0" smtClean="0"/>
              <a:t>The first problem, say that the patient has an emergency. The patient may be taken to a foreign hospital where the doctor don’t have the secret key. So the doctor wont be able to access the implant and help the patient which could be fatal.</a:t>
            </a:r>
          </a:p>
          <a:p>
            <a:pPr defTabSz="465887">
              <a:defRPr/>
            </a:pPr>
            <a:endParaRPr lang="en-US" baseline="0" dirty="0" smtClean="0"/>
          </a:p>
          <a:p>
            <a:pPr defTabSz="465887">
              <a:defRPr/>
            </a:pPr>
            <a:r>
              <a:rPr lang="en-US" baseline="0" dirty="0" smtClean="0"/>
              <a:t>Another reason why simply adding cryptography to implants doesn’t solve the problem is that there are already millions of patients who have unsecured implants. In fact in the US alone there are three millions such people. It would be impractical for them to go through surgery to replace their implants with ones that have crypto.</a:t>
            </a:r>
          </a:p>
        </p:txBody>
      </p:sp>
      <p:sp>
        <p:nvSpPr>
          <p:cNvPr id="4" name="Slide Number Placeholder 3"/>
          <p:cNvSpPr>
            <a:spLocks noGrp="1"/>
          </p:cNvSpPr>
          <p:nvPr>
            <p:ph type="sldNum" sz="quarter" idx="10"/>
          </p:nvPr>
        </p:nvSpPr>
        <p:spPr/>
        <p:txBody>
          <a:bodyPr/>
          <a:lstStyle/>
          <a:p>
            <a:fld id="{8B512C98-7ABB-554D-A908-746B5A8F3E0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512C98-7ABB-554D-A908-746B5A8F3E0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Ideally</a:t>
            </a:r>
            <a:endParaRPr lang="en-US" baseline="0" dirty="0" smtClean="0"/>
          </a:p>
          <a:p>
            <a:endParaRPr lang="en-US" baseline="0" dirty="0" smtClean="0"/>
          </a:p>
          <a:p>
            <a:r>
              <a:rPr lang="en-US" baseline="0" dirty="0" smtClean="0"/>
              <a:t>we want a solution that can  secure implants without modifying them.</a:t>
            </a:r>
          </a:p>
          <a:p>
            <a:endParaRPr lang="en-US" baseline="0" dirty="0" smtClean="0"/>
          </a:p>
          <a:p>
            <a:r>
              <a:rPr lang="en-US" baseline="0" dirty="0" smtClean="0"/>
              <a:t>So the implant continues to operate as it does today, however there is a device different from the implants that guarantees its security. That is we want to delegate implant security to an external device.</a:t>
            </a:r>
          </a:p>
          <a:p>
            <a:endParaRPr lang="en-US" baseline="0" dirty="0" smtClean="0"/>
          </a:p>
          <a:p>
            <a:r>
              <a:rPr lang="en-US" baseline="0" dirty="0" smtClean="0"/>
              <a:t>If we can achieve such a delegation then in  case of emergencies if the patient is taken to a foreign hospital, the doctor can simply turn off the external device and get direct access to the implant.</a:t>
            </a:r>
          </a:p>
          <a:p>
            <a:endParaRPr lang="en-US" baseline="0" dirty="0" smtClean="0"/>
          </a:p>
          <a:p>
            <a:r>
              <a:rPr lang="en-US" baseline="0" dirty="0" smtClean="0"/>
              <a:t>Also, since the solution doesn’t require modifying implants, it would help patients who already have these implants.</a:t>
            </a:r>
          </a:p>
          <a:p>
            <a:endParaRPr lang="en-US" baseline="0" dirty="0" smtClean="0"/>
          </a:p>
          <a:p>
            <a:r>
              <a:rPr lang="en-US" baseline="0" dirty="0" smtClean="0"/>
              <a:t>But, how can we delegate implant security to an external device.</a:t>
            </a:r>
          </a:p>
        </p:txBody>
      </p:sp>
      <p:sp>
        <p:nvSpPr>
          <p:cNvPr id="4" name="Slide Number Placeholder 3"/>
          <p:cNvSpPr>
            <a:spLocks noGrp="1"/>
          </p:cNvSpPr>
          <p:nvPr>
            <p:ph type="sldNum" sz="quarter" idx="10"/>
          </p:nvPr>
        </p:nvSpPr>
        <p:spPr/>
        <p:txBody>
          <a:bodyPr/>
          <a:lstStyle/>
          <a:p>
            <a:fld id="{8B512C98-7ABB-554D-A908-746B5A8F3E0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F522CB-ADEE-4125-B731-99F7ADE67661}" type="datetime1">
              <a:rPr lang="en-US" smtClean="0"/>
              <a:pPr/>
              <a:t>8/29/2011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F04AC8-0F0C-4086-AB0C-8BB59DD9902B}" type="datetime1">
              <a:rPr lang="en-US" smtClean="0"/>
              <a:pPr/>
              <a:t>8/29/2011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05A31-F98E-4D4B-9C1B-85CAF16DAC39}" type="datetime1">
              <a:rPr lang="en-US" smtClean="0"/>
              <a:pPr/>
              <a:t>8/29/2011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229600" cy="724429"/>
          </a:xfrm>
        </p:spPr>
        <p:txBody>
          <a:bodyPr rtlCol="0"/>
          <a:lstStyle>
            <a:lvl1pPr>
              <a:defRPr b="1">
                <a:solidFill>
                  <a:srgbClr val="0078C0"/>
                </a:solidFill>
              </a:defRPr>
            </a:lvl1pPr>
          </a:lstStyle>
          <a:p>
            <a:r>
              <a:rPr lang="en-US" dirty="0"/>
              <a:t>Click to edit Master title style</a:t>
            </a:r>
          </a:p>
        </p:txBody>
      </p:sp>
      <p:sp>
        <p:nvSpPr>
          <p:cNvPr id="3" name="Rectangle 2"/>
          <p:cNvSpPr>
            <a:spLocks noGrp="1"/>
          </p:cNvSpPr>
          <p:nvPr>
            <p:ph type="body" idx="1"/>
          </p:nvPr>
        </p:nvSpPr>
        <p:spPr>
          <a:xfrm>
            <a:off x="457200" y="1286934"/>
            <a:ext cx="8229600" cy="4839230"/>
          </a:xfrm>
        </p:spPr>
        <p:txBody>
          <a:bodyPr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p:txBody>
          <a:bodyPr/>
          <a:lstStyle>
            <a:lvl1pPr>
              <a:defRPr/>
            </a:lvl1pPr>
          </a:lstStyle>
          <a:p>
            <a:pPr>
              <a:defRPr/>
            </a:pPr>
            <a:fld id="{DC2F2A86-6A09-4B58-80CF-67D75A390D10}" type="datetime1">
              <a:rPr lang="en-US" smtClean="0"/>
              <a:pPr>
                <a:defRPr/>
              </a:pPr>
              <a:t>8/29/2011</a:t>
            </a:fld>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vl1pPr>
          </a:lstStyle>
          <a:p>
            <a:pPr>
              <a:defRPr/>
            </a:pPr>
            <a:fld id="{6E3E026C-9B7C-964A-9AB0-21B2B0C30D0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0066CC"/>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DEBC08-D65B-4119-965E-8EF5775BF0EC}" type="datetime1">
              <a:rPr lang="en-US" smtClean="0"/>
              <a:pPr/>
              <a:t>8/29/2011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795509-16F5-4A8F-9175-4E42CFC9BA54}" type="datetime1">
              <a:rPr lang="en-US" smtClean="0"/>
              <a:pPr/>
              <a:t>8/29/2011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2B0C6B-6ADD-4848-9D9F-39395D33BB9B}" type="datetime1">
              <a:rPr lang="en-US" smtClean="0"/>
              <a:pPr/>
              <a:t>8/29/2011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1AAD2B-F066-4FF7-9131-3CDCFC57F1DA}" type="datetime1">
              <a:rPr lang="en-US" smtClean="0"/>
              <a:pPr/>
              <a:t>8/29/2011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9242D-E0B1-4F0A-B7B9-8B3209D0C331}" type="datetime1">
              <a:rPr lang="en-US" smtClean="0"/>
              <a:pPr/>
              <a:t>8/29/2011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87907F-8E66-4C98-9C79-FFAC14B6B4B6}" type="datetime1">
              <a:rPr lang="en-US" smtClean="0"/>
              <a:pPr/>
              <a:t>8/29/2011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12808D-DFAE-4825-88EF-387EB4006B46}" type="datetime1">
              <a:rPr lang="en-US" smtClean="0"/>
              <a:pPr/>
              <a:t>8/29/2011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597A0-E999-4025-B089-1EFC0A204BD8}" type="datetime1">
              <a:rPr lang="en-US" smtClean="0"/>
              <a:pPr/>
              <a:t>8/29/2011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081DBD-7DA4-C443-9A7E-26FD2E73ED7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975CA-3218-43BA-ACAC-EAEC54950767}" type="datetime1">
              <a:rPr lang="en-US" smtClean="0"/>
              <a:pPr/>
              <a:t>8/29/2011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81DBD-7DA4-C443-9A7E-26FD2E73ED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3600" kern="1200">
          <a:solidFill>
            <a:srgbClr val="3366FF"/>
          </a:solidFill>
          <a:latin typeface="Comic Sans MS"/>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3.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notesSlide" Target="../notesSlides/notesSlide15.xml"/><Relationship Id="rId7"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notesSlide" Target="../notesSlides/notesSlide17.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2.xml"/><Relationship Id="rId7" Type="http://schemas.openxmlformats.org/officeDocument/2006/relationships/oleObject" Target="../embeddings/oleObject3.bin"/><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image" Target="../media/image24.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2.xml"/><Relationship Id="rId1" Type="http://schemas.openxmlformats.org/officeDocument/2006/relationships/tags" Target="../tags/tag27.xml"/><Relationship Id="rId4" Type="http://schemas.openxmlformats.org/officeDocument/2006/relationships/chart" Target="../charts/char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28.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tags" Target="../tags/tag29.xml"/><Relationship Id="rId4" Type="http://schemas.openxmlformats.org/officeDocument/2006/relationships/chart" Target="../charts/char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tags" Target="../tags/tag30.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tags" Target="../tags/tag31.xml"/><Relationship Id="rId4" Type="http://schemas.openxmlformats.org/officeDocument/2006/relationships/chart" Target="../charts/char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2.xml"/><Relationship Id="rId1" Type="http://schemas.openxmlformats.org/officeDocument/2006/relationships/tags" Target="../tags/tag34.xml"/><Relationship Id="rId4" Type="http://schemas.openxmlformats.org/officeDocument/2006/relationships/chart" Target="../charts/chart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2.xml"/><Relationship Id="rId1" Type="http://schemas.openxmlformats.org/officeDocument/2006/relationships/tags" Target="../tags/tag35.xml"/><Relationship Id="rId4" Type="http://schemas.openxmlformats.org/officeDocument/2006/relationships/chart" Target="../charts/chart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2.xml"/><Relationship Id="rId1" Type="http://schemas.openxmlformats.org/officeDocument/2006/relationships/tags" Target="../tags/tag36.xml"/><Relationship Id="rId5" Type="http://schemas.openxmlformats.org/officeDocument/2006/relationships/image" Target="../media/image3.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2.xml"/><Relationship Id="rId1" Type="http://schemas.openxmlformats.org/officeDocument/2006/relationships/tags" Target="../tags/tag37.xml"/><Relationship Id="rId5" Type="http://schemas.openxmlformats.org/officeDocument/2006/relationships/image" Target="../media/image3.png"/><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38.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2.xml"/><Relationship Id="rId1" Type="http://schemas.openxmlformats.org/officeDocument/2006/relationships/tags" Target="../tags/tag39.xml"/><Relationship Id="rId5" Type="http://schemas.openxmlformats.org/officeDocument/2006/relationships/image" Target="../media/image3.png"/><Relationship Id="rId4" Type="http://schemas.openxmlformats.org/officeDocument/2006/relationships/image" Target="../media/image2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2.xml"/><Relationship Id="rId1" Type="http://schemas.openxmlformats.org/officeDocument/2006/relationships/tags" Target="../tags/tag40.xml"/><Relationship Id="rId5" Type="http://schemas.openxmlformats.org/officeDocument/2006/relationships/image" Target="../media/image3.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2.xml"/><Relationship Id="rId1" Type="http://schemas.openxmlformats.org/officeDocument/2006/relationships/tags" Target="../tags/tag41.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2.xml"/><Relationship Id="rId1" Type="http://schemas.openxmlformats.org/officeDocument/2006/relationships/tags" Target="../tags/tag42.xml"/><Relationship Id="rId6" Type="http://schemas.openxmlformats.org/officeDocument/2006/relationships/image" Target="../media/image26.jpeg"/><Relationship Id="rId5" Type="http://schemas.openxmlformats.org/officeDocument/2006/relationships/image" Target="../media/image3.png"/><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298450" y="1427046"/>
            <a:ext cx="8443913" cy="1752600"/>
          </a:xfrm>
          <a:prstGeom prst="rect">
            <a:avLst/>
          </a:prstGeom>
          <a:noFill/>
          <a:ln w="9525">
            <a:noFill/>
            <a:miter lim="800000"/>
            <a:headEnd/>
            <a:tailEnd/>
          </a:ln>
        </p:spPr>
        <p:txBody>
          <a:bodyPr lIns="92075" tIns="46038" rIns="92075" bIns="46038">
            <a:prstTxWarp prst="textNoShape">
              <a:avLst/>
            </a:prstTxWarp>
          </a:bodyPr>
          <a:lstStyle/>
          <a:p>
            <a:pPr algn="ctr" eaLnBrk="0" hangingPunct="0"/>
            <a:r>
              <a:rPr lang="en-US" sz="4000" b="1" dirty="0" smtClean="0">
                <a:solidFill>
                  <a:srgbClr val="0070C0"/>
                </a:solidFill>
                <a:latin typeface="Calibri" pitchFamily="34" charset="0"/>
                <a:cs typeface="Calibri" pitchFamily="34" charset="0"/>
              </a:rPr>
              <a:t>Securing Wireless Medical Implants</a:t>
            </a:r>
            <a:endParaRPr lang="en-US" sz="4000" b="1" dirty="0">
              <a:solidFill>
                <a:srgbClr val="0070C0"/>
              </a:solidFill>
              <a:latin typeface="Calibri" pitchFamily="34" charset="0"/>
              <a:cs typeface="Calibri" pitchFamily="34" charset="0"/>
            </a:endParaRPr>
          </a:p>
        </p:txBody>
      </p:sp>
      <p:sp>
        <p:nvSpPr>
          <p:cNvPr id="27651" name="Rectangle 5"/>
          <p:cNvSpPr>
            <a:spLocks noChangeArrowheads="1"/>
          </p:cNvSpPr>
          <p:nvPr/>
        </p:nvSpPr>
        <p:spPr bwMode="auto">
          <a:xfrm>
            <a:off x="116963" y="2719480"/>
            <a:ext cx="8874125" cy="3109185"/>
          </a:xfrm>
          <a:prstGeom prst="rect">
            <a:avLst/>
          </a:prstGeom>
          <a:noFill/>
          <a:ln w="9525">
            <a:noFill/>
            <a:miter lim="800000"/>
            <a:headEnd/>
            <a:tailEnd/>
          </a:ln>
        </p:spPr>
        <p:txBody>
          <a:bodyPr lIns="92075" tIns="46038" rIns="92075" bIns="46038">
            <a:prstTxWarp prst="textNoShape">
              <a:avLst/>
            </a:prstTxWarp>
            <a:spAutoFit/>
          </a:bodyPr>
          <a:lstStyle/>
          <a:p>
            <a:pPr algn="ctr" eaLnBrk="0" hangingPunct="0"/>
            <a:r>
              <a:rPr lang="en-US" sz="3200" dirty="0" err="1" smtClean="0">
                <a:latin typeface="+mj-lt"/>
              </a:rPr>
              <a:t>Shyamnath</a:t>
            </a:r>
            <a:r>
              <a:rPr lang="en-US" sz="3200" dirty="0" smtClean="0">
                <a:latin typeface="+mj-lt"/>
              </a:rPr>
              <a:t> </a:t>
            </a:r>
            <a:r>
              <a:rPr lang="en-US" sz="3200" dirty="0" err="1" smtClean="0">
                <a:latin typeface="+mj-lt"/>
              </a:rPr>
              <a:t>Gollakota</a:t>
            </a:r>
            <a:endParaRPr lang="en-US" sz="3200" dirty="0">
              <a:latin typeface="+mj-lt"/>
            </a:endParaRPr>
          </a:p>
          <a:p>
            <a:pPr algn="ctr" eaLnBrk="0" hangingPunct="0"/>
            <a:endParaRPr lang="en-US" sz="3600" b="1" dirty="0">
              <a:latin typeface="+mj-lt"/>
            </a:endParaRPr>
          </a:p>
          <a:p>
            <a:pPr algn="ctr" eaLnBrk="0" hangingPunct="0"/>
            <a:r>
              <a:rPr lang="en-US" sz="3200" dirty="0" err="1" smtClean="0">
                <a:latin typeface="+mj-lt"/>
              </a:rPr>
              <a:t>Haitham</a:t>
            </a:r>
            <a:r>
              <a:rPr lang="en-US" sz="3200" dirty="0" smtClean="0">
                <a:latin typeface="+mj-lt"/>
              </a:rPr>
              <a:t> </a:t>
            </a:r>
            <a:r>
              <a:rPr lang="en-US" sz="3200" dirty="0" err="1" smtClean="0">
                <a:latin typeface="+mj-lt"/>
              </a:rPr>
              <a:t>Hassanieh</a:t>
            </a:r>
            <a:endParaRPr lang="en-US" sz="3200" dirty="0" smtClean="0">
              <a:latin typeface="+mj-lt"/>
            </a:endParaRPr>
          </a:p>
          <a:p>
            <a:pPr algn="ctr" eaLnBrk="0" hangingPunct="0"/>
            <a:r>
              <a:rPr lang="en-US" sz="3200" dirty="0" smtClean="0">
                <a:latin typeface="+mj-lt"/>
              </a:rPr>
              <a:t>Benjamin </a:t>
            </a:r>
            <a:r>
              <a:rPr lang="en-US" sz="3200" dirty="0" err="1" smtClean="0">
                <a:latin typeface="+mj-lt"/>
              </a:rPr>
              <a:t>Ransford</a:t>
            </a:r>
            <a:endParaRPr lang="en-US" sz="3200" dirty="0" smtClean="0">
              <a:latin typeface="+mj-lt"/>
            </a:endParaRPr>
          </a:p>
          <a:p>
            <a:pPr algn="ctr" eaLnBrk="0" hangingPunct="0"/>
            <a:r>
              <a:rPr lang="en-US" sz="3200" dirty="0" smtClean="0">
                <a:latin typeface="+mj-lt"/>
              </a:rPr>
              <a:t>Dina </a:t>
            </a:r>
            <a:r>
              <a:rPr lang="en-US" sz="3200" dirty="0" err="1" smtClean="0">
                <a:latin typeface="+mj-lt"/>
              </a:rPr>
              <a:t>Katabi</a:t>
            </a:r>
            <a:endParaRPr lang="en-US" sz="3200" dirty="0">
              <a:latin typeface="+mj-lt"/>
            </a:endParaRPr>
          </a:p>
          <a:p>
            <a:pPr algn="ctr" eaLnBrk="0" hangingPunct="0"/>
            <a:r>
              <a:rPr lang="en-US" sz="3200" dirty="0" smtClean="0">
                <a:latin typeface="+mj-lt"/>
              </a:rPr>
              <a:t> Kevin Fu</a:t>
            </a:r>
            <a:endParaRPr lang="en-US" sz="3200" dirty="0">
              <a:latin typeface="+mj-lt"/>
            </a:endParaRPr>
          </a:p>
        </p:txBody>
      </p:sp>
      <p:pic>
        <p:nvPicPr>
          <p:cNvPr id="1026" name="Picture 2" descr="C:\Users\gshyam\AppData\Local\Temp\Rar$DR03.917\wordmark1 blk-maroon.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96528" y="5762307"/>
            <a:ext cx="2286000" cy="914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gshyam\Desktop\MIT.g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0283" y="5584525"/>
            <a:ext cx="2153797" cy="12734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advTm="1041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9874" y="1272059"/>
            <a:ext cx="2469526" cy="2614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40" name="TextBox 39"/>
          <p:cNvSpPr txBox="1"/>
          <p:nvPr/>
        </p:nvSpPr>
        <p:spPr>
          <a:xfrm>
            <a:off x="3248794" y="2895600"/>
            <a:ext cx="3268134" cy="523220"/>
          </a:xfrm>
          <a:prstGeom prst="rect">
            <a:avLst/>
          </a:prstGeom>
          <a:noFill/>
        </p:spPr>
        <p:txBody>
          <a:bodyPr wrap="square" rtlCol="0" anchor="ctr">
            <a:spAutoFit/>
          </a:bodyPr>
          <a:lstStyle/>
          <a:p>
            <a:r>
              <a:rPr lang="en-US" sz="2800" dirty="0" smtClean="0"/>
              <a:t> Wireless Device</a:t>
            </a:r>
          </a:p>
        </p:txBody>
      </p:sp>
      <p:sp>
        <p:nvSpPr>
          <p:cNvPr id="22" name="Rectangle 21"/>
          <p:cNvSpPr/>
          <p:nvPr/>
        </p:nvSpPr>
        <p:spPr>
          <a:xfrm>
            <a:off x="366486" y="1280886"/>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rot="20932502">
            <a:off x="2100133" y="2183256"/>
            <a:ext cx="581930" cy="6903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nvGrpSpPr>
          <p:cNvPr id="3" name="Group 24"/>
          <p:cNvGrpSpPr/>
          <p:nvPr/>
        </p:nvGrpSpPr>
        <p:grpSpPr>
          <a:xfrm>
            <a:off x="762000" y="1752600"/>
            <a:ext cx="1523999" cy="2057400"/>
            <a:chOff x="1110619" y="2048719"/>
            <a:chExt cx="914951" cy="1213252"/>
          </a:xfrm>
        </p:grpSpPr>
        <p:sp>
          <p:nvSpPr>
            <p:cNvPr id="20" name="Freeform 19"/>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483" name="Picture 3" descr="C:\Users\gshyam\Desktop\locket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55079" y="2949233"/>
              <a:ext cx="258763" cy="31273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32" name="Picture 2" descr="C:\Users\gshyam\Desktop\shield.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4176133" y="1639229"/>
            <a:ext cx="853067" cy="126827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Solution Idea</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3009679461"/>
      </p:ext>
    </p:extLst>
  </p:cSld>
  <p:clrMapOvr>
    <a:masterClrMapping/>
  </p:clrMapOvr>
  <mc:AlternateContent xmlns:mc="http://schemas.openxmlformats.org/markup-compatibility/2006">
    <mc:Choice xmlns:p14="http://schemas.microsoft.com/office/powerpoint/2010/main" xmlns="" Requires="p14">
      <p:transition spd="slow" p14:dur="2000" advTm="14306"/>
    </mc:Choice>
    <mc:Fallback>
      <p:transition spd="slow" advTm="143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1.38889E-6 1.7341E-6 L -0.3533 0.17942 " pathEditMode="relative" rAng="0" ptsTypes="AA">
                                      <p:cBhvr>
                                        <p:cTn id="12" dur="2000" fill="hold"/>
                                        <p:tgtEl>
                                          <p:spTgt spid="32"/>
                                        </p:tgtEl>
                                        <p:attrNameLst>
                                          <p:attrName>ppt_x</p:attrName>
                                          <p:attrName>ppt_y</p:attrName>
                                        </p:attrNameLst>
                                      </p:cBhvr>
                                      <p:rCtr x="-17700" y="9000"/>
                                    </p:animMotion>
                                  </p:childTnLst>
                                </p:cTn>
                              </p:par>
                              <p:par>
                                <p:cTn id="13" presetID="6" presetClass="emph" presetSubtype="0" fill="hold" nodeType="withEffect">
                                  <p:stCondLst>
                                    <p:cond delay="0"/>
                                  </p:stCondLst>
                                  <p:childTnLst>
                                    <p:animScale>
                                      <p:cBhvr>
                                        <p:cTn id="14" dur="2000" fill="hold"/>
                                        <p:tgtEl>
                                          <p:spTgt spid="32"/>
                                        </p:tgtEl>
                                      </p:cBhvr>
                                      <p:by x="50000" y="50000"/>
                                    </p:animScale>
                                  </p:childTnLst>
                                </p:cTn>
                              </p:par>
                              <p:par>
                                <p:cTn id="15" presetID="1" presetClass="exit" presetSubtype="0" fill="hold" grpId="1" nodeType="withEffect">
                                  <p:stCondLst>
                                    <p:cond delay="0"/>
                                  </p:stCondLst>
                                  <p:childTnLst>
                                    <p:set>
                                      <p:cBhvr>
                                        <p:cTn id="16" dur="1" fill="hold">
                                          <p:stCondLst>
                                            <p:cond delay="0"/>
                                          </p:stCondLst>
                                        </p:cTn>
                                        <p:tgtEl>
                                          <p:spTgt spid="40"/>
                                        </p:tgtEl>
                                        <p:attrNameLst>
                                          <p:attrName>style.visibility</p:attrName>
                                        </p:attrNameLst>
                                      </p:cBhvr>
                                      <p:to>
                                        <p:strVal val="hidden"/>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par>
                          <p:cTn id="20" fill="hold">
                            <p:stCondLst>
                              <p:cond delay="2000"/>
                            </p:stCondLst>
                            <p:childTnLst>
                              <p:par>
                                <p:cTn id="21" presetID="1" presetClass="exit" presetSubtype="0" fill="hold" nodeType="after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Shield Protects from Active Attacks</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105558"/>
      </p:ext>
    </p:extLst>
  </p:cSld>
  <p:clrMapOvr>
    <a:masterClrMapping/>
  </p:clrMapOvr>
  <mc:AlternateContent xmlns:mc="http://schemas.openxmlformats.org/markup-compatibility/2006">
    <mc:Choice xmlns:p14="http://schemas.microsoft.com/office/powerpoint/2010/main" xmlns="" Requires="p14">
      <p:transition spd="slow" p14:dur="2000" advTm="4003"/>
    </mc:Choice>
    <mc:Fallback>
      <p:transition spd="slow" advTm="400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9874" y="1272059"/>
            <a:ext cx="2469526" cy="2614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2" name="Rectangle 21"/>
          <p:cNvSpPr/>
          <p:nvPr/>
        </p:nvSpPr>
        <p:spPr>
          <a:xfrm>
            <a:off x="367500" y="1296074"/>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rot="20932502">
            <a:off x="2100133" y="2183256"/>
            <a:ext cx="581930" cy="6903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nvGrpSpPr>
          <p:cNvPr id="2" name="Group 24"/>
          <p:cNvGrpSpPr/>
          <p:nvPr/>
        </p:nvGrpSpPr>
        <p:grpSpPr>
          <a:xfrm>
            <a:off x="762000" y="1752600"/>
            <a:ext cx="1523999" cy="2057400"/>
            <a:chOff x="1110619" y="2048719"/>
            <a:chExt cx="914951" cy="1213252"/>
          </a:xfrm>
        </p:grpSpPr>
        <p:sp>
          <p:nvSpPr>
            <p:cNvPr id="20" name="Freeform 19"/>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483" name="Picture 3" descr="C:\Users\gshyam\Desktop\locket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55079" y="2949233"/>
              <a:ext cx="258763" cy="31273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TextBox 10"/>
          <p:cNvSpPr txBox="1"/>
          <p:nvPr/>
        </p:nvSpPr>
        <p:spPr>
          <a:xfrm>
            <a:off x="0" y="4767942"/>
            <a:ext cx="9144000" cy="523220"/>
          </a:xfrm>
          <a:prstGeom prst="rect">
            <a:avLst/>
          </a:prstGeom>
          <a:noFill/>
        </p:spPr>
        <p:txBody>
          <a:bodyPr wrap="square" rtlCol="0">
            <a:spAutoFit/>
          </a:bodyPr>
          <a:lstStyle/>
          <a:p>
            <a:pPr marL="922338" indent="-457200">
              <a:buFont typeface="Arial" pitchFamily="34" charset="0"/>
              <a:buChar char="•"/>
            </a:pPr>
            <a:r>
              <a:rPr lang="en-US" sz="2800" dirty="0" smtClean="0"/>
              <a:t>Shield jams unauthorized commands</a:t>
            </a:r>
            <a:endParaRPr lang="en-US" sz="2800" dirty="0"/>
          </a:p>
        </p:txBody>
      </p:sp>
      <p:pic>
        <p:nvPicPr>
          <p:cNvPr id="12" name="Picture 2"/>
          <p:cNvPicPr>
            <a:picLocks noChangeAspect="1" noChangeArrowheads="1"/>
          </p:cNvPicPr>
          <p:nvPr/>
        </p:nvPicPr>
        <p:blipFill>
          <a:blip r:embed="rId7" cstate="print"/>
          <a:srcRect/>
          <a:stretch>
            <a:fillRect/>
          </a:stretch>
        </p:blipFill>
        <p:spPr bwMode="auto">
          <a:xfrm>
            <a:off x="7135115" y="1697475"/>
            <a:ext cx="1540679" cy="1661936"/>
          </a:xfrm>
          <a:prstGeom prst="rect">
            <a:avLst/>
          </a:prstGeom>
          <a:noFill/>
          <a:ln w="9525">
            <a:noFill/>
            <a:miter lim="800000"/>
            <a:headEnd/>
            <a:tailEnd/>
          </a:ln>
        </p:spPr>
      </p:pic>
      <p:sp>
        <p:nvSpPr>
          <p:cNvPr id="16" name="TextBox 15"/>
          <p:cNvSpPr txBox="1"/>
          <p:nvPr/>
        </p:nvSpPr>
        <p:spPr>
          <a:xfrm>
            <a:off x="3732376" y="2958527"/>
            <a:ext cx="2817470" cy="461665"/>
          </a:xfrm>
          <a:prstGeom prst="rect">
            <a:avLst/>
          </a:prstGeom>
          <a:noFill/>
        </p:spPr>
        <p:txBody>
          <a:bodyPr wrap="square" rtlCol="0">
            <a:spAutoFit/>
          </a:bodyPr>
          <a:lstStyle/>
          <a:p>
            <a:pPr algn="ctr"/>
            <a:r>
              <a:rPr lang="en-US" sz="2300" dirty="0" smtClean="0">
                <a:solidFill>
                  <a:srgbClr val="FF0000"/>
                </a:solidFill>
              </a:rPr>
              <a:t>Turn off therapy</a:t>
            </a:r>
            <a:endParaRPr lang="en-US" sz="2300" dirty="0">
              <a:solidFill>
                <a:srgbClr val="FF0000"/>
              </a:solidFill>
            </a:endParaRPr>
          </a:p>
        </p:txBody>
      </p:sp>
      <p:sp>
        <p:nvSpPr>
          <p:cNvPr id="30" name="TextBox 29"/>
          <p:cNvSpPr txBox="1"/>
          <p:nvPr/>
        </p:nvSpPr>
        <p:spPr>
          <a:xfrm>
            <a:off x="0" y="5525602"/>
            <a:ext cx="9144000" cy="523220"/>
          </a:xfrm>
          <a:prstGeom prst="rect">
            <a:avLst/>
          </a:prstGeom>
          <a:noFill/>
        </p:spPr>
        <p:txBody>
          <a:bodyPr wrap="square" rtlCol="0">
            <a:spAutoFit/>
          </a:bodyPr>
          <a:lstStyle/>
          <a:p>
            <a:pPr marL="465138"/>
            <a:r>
              <a:rPr lang="en-US" sz="2800" dirty="0" smtClean="0">
                <a:sym typeface="Wingdings" pitchFamily="2" charset="2"/>
              </a:rPr>
              <a:t> Implants can’t decode or react to command</a:t>
            </a:r>
            <a:endParaRPr lang="en-US" sz="2800" dirty="0"/>
          </a:p>
        </p:txBody>
      </p:sp>
      <p:sp>
        <p:nvSpPr>
          <p:cNvPr id="1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Shield Protects from Active Attacks</a:t>
            </a:r>
            <a:endParaRPr lang="en-US" sz="3500" b="0" dirty="0">
              <a:solidFill>
                <a:srgbClr val="0078C0"/>
              </a:solidFill>
              <a:latin typeface="Calibri" pitchFamily="34" charset="0"/>
              <a:cs typeface="Calibri" pitchFamily="34" charset="0"/>
            </a:endParaRPr>
          </a:p>
        </p:txBody>
      </p:sp>
      <p:sp>
        <p:nvSpPr>
          <p:cNvPr id="19" name="Freeform 9"/>
          <p:cNvSpPr>
            <a:spLocks/>
          </p:cNvSpPr>
          <p:nvPr/>
        </p:nvSpPr>
        <p:spPr bwMode="auto">
          <a:xfrm>
            <a:off x="3167117" y="2422947"/>
            <a:ext cx="3947988" cy="500339"/>
          </a:xfrm>
          <a:custGeom>
            <a:avLst/>
            <a:gdLst>
              <a:gd name="T0" fmla="*/ 65819407 w 1884"/>
              <a:gd name="T1" fmla="*/ 2147483647 h 533"/>
              <a:gd name="T2" fmla="*/ 127252389 w 1884"/>
              <a:gd name="T3" fmla="*/ 545056598 h 533"/>
              <a:gd name="T4" fmla="*/ 838110778 w 1884"/>
              <a:gd name="T5" fmla="*/ 304446807 h 533"/>
              <a:gd name="T6" fmla="*/ 1206704482 w 1884"/>
              <a:gd name="T7" fmla="*/ 201327691 h 533"/>
              <a:gd name="T8" fmla="*/ 1671833037 w 1884"/>
              <a:gd name="T9" fmla="*/ 201327691 h 533"/>
              <a:gd name="T10" fmla="*/ 2147483647 w 1884"/>
              <a:gd name="T11" fmla="*/ 373192145 h 533"/>
              <a:gd name="T12" fmla="*/ 2147483647 w 1884"/>
              <a:gd name="T13" fmla="*/ 270073029 h 533"/>
              <a:gd name="T14" fmla="*/ 2147483647 w 1884"/>
              <a:gd name="T15" fmla="*/ 407565922 h 533"/>
              <a:gd name="T16" fmla="*/ 2147483647 w 1884"/>
              <a:gd name="T17" fmla="*/ 201327691 h 533"/>
              <a:gd name="T18" fmla="*/ 2147483647 w 1884"/>
              <a:gd name="T19" fmla="*/ 338818368 h 533"/>
              <a:gd name="T20" fmla="*/ 2147483647 w 1884"/>
              <a:gd name="T21" fmla="*/ 201327691 h 533"/>
              <a:gd name="T22" fmla="*/ 2147483647 w 1884"/>
              <a:gd name="T23" fmla="*/ 373192145 h 533"/>
              <a:gd name="T24" fmla="*/ 2147483647 w 1884"/>
              <a:gd name="T25" fmla="*/ 201327691 h 533"/>
              <a:gd name="T26" fmla="*/ 2147483647 w 1884"/>
              <a:gd name="T27" fmla="*/ 373192145 h 533"/>
              <a:gd name="T28" fmla="*/ 2147483647 w 1884"/>
              <a:gd name="T29" fmla="*/ 373192145 h 533"/>
              <a:gd name="T30" fmla="*/ 2147483647 w 1884"/>
              <a:gd name="T31" fmla="*/ 2147483647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solidFill>
            <a:srgbClr val="FF0000"/>
          </a:solidFill>
          <a:ln w="25400">
            <a:solidFill>
              <a:schemeClr val="tx1"/>
            </a:solidFill>
            <a:round/>
            <a:headEnd/>
            <a:tailEnd/>
          </a:ln>
        </p:spPr>
        <p:txBody>
          <a:bodyPr lIns="90488" tIns="44450" rIns="90488" bIns="44450">
            <a:prstTxWarp prst="textNoShape">
              <a:avLst/>
            </a:prstTxWarp>
          </a:bodyPr>
          <a:lstStyle/>
          <a:p>
            <a:endParaRPr lang="en-US">
              <a:latin typeface="GoudySans" charset="0"/>
            </a:endParaRPr>
          </a:p>
        </p:txBody>
      </p:sp>
      <p:cxnSp>
        <p:nvCxnSpPr>
          <p:cNvPr id="4" name="Straight Arrow Connector 3"/>
          <p:cNvCxnSpPr/>
          <p:nvPr/>
        </p:nvCxnSpPr>
        <p:spPr>
          <a:xfrm>
            <a:off x="3388970" y="2673116"/>
            <a:ext cx="228600" cy="686295"/>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094216" y="3416351"/>
            <a:ext cx="3419152" cy="477054"/>
          </a:xfrm>
          <a:prstGeom prst="rect">
            <a:avLst/>
          </a:prstGeom>
          <a:noFill/>
        </p:spPr>
        <p:txBody>
          <a:bodyPr wrap="square" rtlCol="0">
            <a:spAutoFit/>
          </a:bodyPr>
          <a:lstStyle/>
          <a:p>
            <a:pPr algn="ctr"/>
            <a:r>
              <a:rPr lang="en-US" sz="2500" dirty="0" smtClean="0"/>
              <a:t>Implant ID</a:t>
            </a:r>
            <a:endParaRPr lang="en-US" sz="2500" dirty="0"/>
          </a:p>
        </p:txBody>
      </p:sp>
      <p:sp>
        <p:nvSpPr>
          <p:cNvPr id="23" name="Freeform 9"/>
          <p:cNvSpPr>
            <a:spLocks/>
          </p:cNvSpPr>
          <p:nvPr/>
        </p:nvSpPr>
        <p:spPr bwMode="auto">
          <a:xfrm>
            <a:off x="3713326" y="1657351"/>
            <a:ext cx="3382729" cy="1292712"/>
          </a:xfrm>
          <a:custGeom>
            <a:avLst/>
            <a:gdLst>
              <a:gd name="T0" fmla="*/ 65819407 w 1884"/>
              <a:gd name="T1" fmla="*/ 2147483647 h 533"/>
              <a:gd name="T2" fmla="*/ 127252389 w 1884"/>
              <a:gd name="T3" fmla="*/ 545056598 h 533"/>
              <a:gd name="T4" fmla="*/ 838110778 w 1884"/>
              <a:gd name="T5" fmla="*/ 304446807 h 533"/>
              <a:gd name="T6" fmla="*/ 1206704482 w 1884"/>
              <a:gd name="T7" fmla="*/ 201327691 h 533"/>
              <a:gd name="T8" fmla="*/ 1671833037 w 1884"/>
              <a:gd name="T9" fmla="*/ 201327691 h 533"/>
              <a:gd name="T10" fmla="*/ 2147483647 w 1884"/>
              <a:gd name="T11" fmla="*/ 373192145 h 533"/>
              <a:gd name="T12" fmla="*/ 2147483647 w 1884"/>
              <a:gd name="T13" fmla="*/ 270073029 h 533"/>
              <a:gd name="T14" fmla="*/ 2147483647 w 1884"/>
              <a:gd name="T15" fmla="*/ 407565922 h 533"/>
              <a:gd name="T16" fmla="*/ 2147483647 w 1884"/>
              <a:gd name="T17" fmla="*/ 201327691 h 533"/>
              <a:gd name="T18" fmla="*/ 2147483647 w 1884"/>
              <a:gd name="T19" fmla="*/ 338818368 h 533"/>
              <a:gd name="T20" fmla="*/ 2147483647 w 1884"/>
              <a:gd name="T21" fmla="*/ 201327691 h 533"/>
              <a:gd name="T22" fmla="*/ 2147483647 w 1884"/>
              <a:gd name="T23" fmla="*/ 373192145 h 533"/>
              <a:gd name="T24" fmla="*/ 2147483647 w 1884"/>
              <a:gd name="T25" fmla="*/ 201327691 h 533"/>
              <a:gd name="T26" fmla="*/ 2147483647 w 1884"/>
              <a:gd name="T27" fmla="*/ 373192145 h 533"/>
              <a:gd name="T28" fmla="*/ 2147483647 w 1884"/>
              <a:gd name="T29" fmla="*/ 373192145 h 533"/>
              <a:gd name="T30" fmla="*/ 2147483647 w 1884"/>
              <a:gd name="T31" fmla="*/ 2147483647 h 5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4"/>
              <a:gd name="T49" fmla="*/ 0 h 533"/>
              <a:gd name="T50" fmla="*/ 1884 w 1884"/>
              <a:gd name="T51" fmla="*/ 533 h 53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4" h="533">
                <a:moveTo>
                  <a:pt x="15" y="519"/>
                </a:moveTo>
                <a:cubicBezTo>
                  <a:pt x="7" y="353"/>
                  <a:pt x="0" y="187"/>
                  <a:pt x="29" y="111"/>
                </a:cubicBezTo>
                <a:cubicBezTo>
                  <a:pt x="58" y="35"/>
                  <a:pt x="150" y="74"/>
                  <a:pt x="191" y="62"/>
                </a:cubicBezTo>
                <a:cubicBezTo>
                  <a:pt x="232" y="50"/>
                  <a:pt x="243" y="44"/>
                  <a:pt x="275" y="41"/>
                </a:cubicBezTo>
                <a:cubicBezTo>
                  <a:pt x="307" y="38"/>
                  <a:pt x="337" y="35"/>
                  <a:pt x="381" y="41"/>
                </a:cubicBezTo>
                <a:cubicBezTo>
                  <a:pt x="425" y="47"/>
                  <a:pt x="499" y="74"/>
                  <a:pt x="542" y="76"/>
                </a:cubicBezTo>
                <a:cubicBezTo>
                  <a:pt x="585" y="78"/>
                  <a:pt x="609" y="54"/>
                  <a:pt x="641" y="55"/>
                </a:cubicBezTo>
                <a:cubicBezTo>
                  <a:pt x="673" y="56"/>
                  <a:pt x="697" y="85"/>
                  <a:pt x="732" y="83"/>
                </a:cubicBezTo>
                <a:cubicBezTo>
                  <a:pt x="767" y="81"/>
                  <a:pt x="797" y="43"/>
                  <a:pt x="851" y="41"/>
                </a:cubicBezTo>
                <a:cubicBezTo>
                  <a:pt x="905" y="39"/>
                  <a:pt x="992" y="69"/>
                  <a:pt x="1055" y="69"/>
                </a:cubicBezTo>
                <a:cubicBezTo>
                  <a:pt x="1118" y="69"/>
                  <a:pt x="1189" y="40"/>
                  <a:pt x="1231" y="41"/>
                </a:cubicBezTo>
                <a:cubicBezTo>
                  <a:pt x="1273" y="42"/>
                  <a:pt x="1264" y="76"/>
                  <a:pt x="1308" y="76"/>
                </a:cubicBezTo>
                <a:cubicBezTo>
                  <a:pt x="1352" y="76"/>
                  <a:pt x="1430" y="41"/>
                  <a:pt x="1497" y="41"/>
                </a:cubicBezTo>
                <a:cubicBezTo>
                  <a:pt x="1564" y="41"/>
                  <a:pt x="1655" y="70"/>
                  <a:pt x="1708" y="76"/>
                </a:cubicBezTo>
                <a:cubicBezTo>
                  <a:pt x="1761" y="82"/>
                  <a:pt x="1785" y="0"/>
                  <a:pt x="1814" y="76"/>
                </a:cubicBezTo>
                <a:cubicBezTo>
                  <a:pt x="1843" y="152"/>
                  <a:pt x="1863" y="342"/>
                  <a:pt x="1884" y="533"/>
                </a:cubicBezTo>
              </a:path>
            </a:pathLst>
          </a:custGeom>
          <a:solidFill>
            <a:srgbClr val="0070C0">
              <a:alpha val="71000"/>
            </a:srgbClr>
          </a:solidFill>
          <a:ln w="25400">
            <a:solidFill>
              <a:schemeClr val="tx1"/>
            </a:solidFill>
            <a:round/>
            <a:headEnd/>
            <a:tailEnd/>
          </a:ln>
        </p:spPr>
        <p:txBody>
          <a:bodyPr lIns="90488" tIns="44450" rIns="90488" bIns="44450">
            <a:prstTxWarp prst="textNoShape">
              <a:avLst/>
            </a:prstTxWarp>
          </a:bodyPr>
          <a:lstStyle/>
          <a:p>
            <a:endParaRPr lang="en-US">
              <a:latin typeface="GoudySans" charset="0"/>
            </a:endParaRPr>
          </a:p>
        </p:txBody>
      </p:sp>
      <p:sp>
        <p:nvSpPr>
          <p:cNvPr id="24" name="TextBox 23"/>
          <p:cNvSpPr txBox="1"/>
          <p:nvPr/>
        </p:nvSpPr>
        <p:spPr>
          <a:xfrm>
            <a:off x="-50796" y="4339782"/>
            <a:ext cx="9144000" cy="523220"/>
          </a:xfrm>
          <a:prstGeom prst="rect">
            <a:avLst/>
          </a:prstGeom>
          <a:noFill/>
        </p:spPr>
        <p:txBody>
          <a:bodyPr wrap="square" rtlCol="0">
            <a:spAutoFit/>
          </a:bodyPr>
          <a:lstStyle/>
          <a:p>
            <a:pPr marL="922338" indent="-457200">
              <a:buFont typeface="Arial" pitchFamily="34" charset="0"/>
              <a:buChar char="•"/>
            </a:pPr>
            <a:r>
              <a:rPr lang="en-US" sz="2800" dirty="0" smtClean="0"/>
              <a:t>Shield listens on medium</a:t>
            </a:r>
            <a:endParaRPr lang="en-US" sz="2800" dirty="0"/>
          </a:p>
        </p:txBody>
      </p:sp>
      <p:sp>
        <p:nvSpPr>
          <p:cNvPr id="25" name="Text Box 7"/>
          <p:cNvSpPr txBox="1">
            <a:spLocks noChangeArrowheads="1"/>
          </p:cNvSpPr>
          <p:nvPr/>
        </p:nvSpPr>
        <p:spPr bwMode="auto">
          <a:xfrm>
            <a:off x="292124" y="5373517"/>
            <a:ext cx="8458160" cy="1100203"/>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nchor="ctr" anchorCtr="0"/>
          <a:lstStyle/>
          <a:p>
            <a:pPr marL="231775" algn="ctr">
              <a:lnSpc>
                <a:spcPts val="4000"/>
              </a:lnSpc>
            </a:pPr>
            <a:r>
              <a:rPr lang="en-US" sz="3200" dirty="0" smtClean="0">
                <a:solidFill>
                  <a:schemeClr val="bg1"/>
                </a:solidFill>
                <a:latin typeface="Calibri" pitchFamily="34" charset="0"/>
                <a:ea typeface="Batang" pitchFamily="18" charset="-127"/>
                <a:cs typeface="Calibri" pitchFamily="34" charset="0"/>
              </a:rPr>
              <a:t>Implant protected from active attacks</a:t>
            </a:r>
            <a:endParaRPr lang="en-US" sz="3200" dirty="0" smtClean="0">
              <a:solidFill>
                <a:schemeClr val="bg1"/>
              </a:solidFill>
              <a:latin typeface="Comic Sans MS" pitchFamily="-112" charset="0"/>
              <a:ea typeface="Batang" pitchFamily="18" charset="-127"/>
              <a:cs typeface="Batang" pitchFamily="18" charset="-127"/>
            </a:endParaRPr>
          </a:p>
        </p:txBody>
      </p:sp>
    </p:spTree>
    <p:custDataLst>
      <p:tags r:id="rId1"/>
    </p:custDataLst>
    <p:extLst>
      <p:ext uri="{BB962C8B-B14F-4D97-AF65-F5344CB8AC3E}">
        <p14:creationId xmlns:p14="http://schemas.microsoft.com/office/powerpoint/2010/main" xmlns="" val="962657817"/>
      </p:ext>
    </p:extLst>
  </p:cSld>
  <p:clrMapOvr>
    <a:masterClrMapping/>
  </p:clrMapOvr>
  <mc:AlternateContent xmlns:mc="http://schemas.openxmlformats.org/markup-compatibility/2006">
    <mc:Choice xmlns:p14="http://schemas.microsoft.com/office/powerpoint/2010/main" xmlns="" Requires="p14">
      <p:transition spd="slow" p14:dur="2000" advTm="37351"/>
    </mc:Choice>
    <mc:Fallback>
      <p:transition spd="slow" advTm="373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30" grpId="0"/>
      <p:bldP spid="19" grpId="0" animBg="1"/>
      <p:bldP spid="21" grpId="0"/>
      <p:bldP spid="23" grpId="0" animBg="1"/>
      <p:bldP spid="24"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But How to Protect from Passive Attacks?</a:t>
            </a:r>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9874" y="822125"/>
            <a:ext cx="2469526" cy="2614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8" name="Rectangle 7"/>
          <p:cNvSpPr/>
          <p:nvPr/>
        </p:nvSpPr>
        <p:spPr>
          <a:xfrm>
            <a:off x="366486" y="830952"/>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4"/>
          <p:cNvPicPr>
            <a:picLocks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rot="20932502">
            <a:off x="2100133" y="1733322"/>
            <a:ext cx="581930" cy="6903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nvGrpSpPr>
          <p:cNvPr id="10" name="Group 24"/>
          <p:cNvGrpSpPr/>
          <p:nvPr/>
        </p:nvGrpSpPr>
        <p:grpSpPr>
          <a:xfrm>
            <a:off x="762000" y="1302666"/>
            <a:ext cx="1523999" cy="2057400"/>
            <a:chOff x="1110619" y="2048719"/>
            <a:chExt cx="914951" cy="1213252"/>
          </a:xfrm>
        </p:grpSpPr>
        <p:sp>
          <p:nvSpPr>
            <p:cNvPr id="12" name="Freeform 11"/>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Picture 3" descr="C:\Users\gshyam\Desktop\locket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55079" y="2949233"/>
              <a:ext cx="258763" cy="312738"/>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14" name="Picture 2"/>
          <p:cNvPicPr>
            <a:picLocks noChangeAspect="1" noChangeArrowheads="1"/>
          </p:cNvPicPr>
          <p:nvPr/>
        </p:nvPicPr>
        <p:blipFill>
          <a:blip r:embed="rId7" cstate="print"/>
          <a:srcRect/>
          <a:stretch>
            <a:fillRect/>
          </a:stretch>
        </p:blipFill>
        <p:spPr bwMode="auto">
          <a:xfrm>
            <a:off x="7239000" y="1302666"/>
            <a:ext cx="1540679" cy="1661936"/>
          </a:xfrm>
          <a:prstGeom prst="rect">
            <a:avLst/>
          </a:prstGeom>
          <a:noFill/>
          <a:ln w="9525">
            <a:noFill/>
            <a:miter lim="800000"/>
            <a:headEnd/>
            <a:tailEnd/>
          </a:ln>
        </p:spPr>
      </p:pic>
      <p:pic>
        <p:nvPicPr>
          <p:cNvPr id="15" name="Picture 14"/>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flipH="1">
            <a:off x="7255679" y="1319140"/>
            <a:ext cx="536992" cy="897926"/>
          </a:xfrm>
          <a:prstGeom prst="rect">
            <a:avLst/>
          </a:prstGeom>
        </p:spPr>
      </p:pic>
      <p:sp>
        <p:nvSpPr>
          <p:cNvPr id="19" name="Arc 18"/>
          <p:cNvSpPr/>
          <p:nvPr/>
        </p:nvSpPr>
        <p:spPr bwMode="auto">
          <a:xfrm>
            <a:off x="2116103" y="1439769"/>
            <a:ext cx="1168421" cy="95426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20" name="Arc 19"/>
          <p:cNvSpPr/>
          <p:nvPr/>
        </p:nvSpPr>
        <p:spPr bwMode="auto">
          <a:xfrm>
            <a:off x="1779961" y="921608"/>
            <a:ext cx="1748404" cy="204440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21" name="Arc 20"/>
          <p:cNvSpPr/>
          <p:nvPr/>
        </p:nvSpPr>
        <p:spPr bwMode="auto">
          <a:xfrm>
            <a:off x="2128303" y="724214"/>
            <a:ext cx="1748404" cy="228824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22" name="TextBox 21"/>
          <p:cNvSpPr txBox="1"/>
          <p:nvPr/>
        </p:nvSpPr>
        <p:spPr>
          <a:xfrm>
            <a:off x="0" y="4318448"/>
            <a:ext cx="9144000" cy="1200329"/>
          </a:xfrm>
          <a:prstGeom prst="rect">
            <a:avLst/>
          </a:prstGeom>
          <a:noFill/>
        </p:spPr>
        <p:txBody>
          <a:bodyPr wrap="square" rtlCol="0">
            <a:spAutoFit/>
          </a:bodyPr>
          <a:lstStyle/>
          <a:p>
            <a:pPr marL="465138" algn="ctr"/>
            <a:r>
              <a:rPr lang="en-US" sz="3600" dirty="0" smtClean="0">
                <a:solidFill>
                  <a:srgbClr val="C00000"/>
                </a:solidFill>
              </a:rPr>
              <a:t>Simply jamming prevents everyone from getting data!</a:t>
            </a:r>
            <a:endParaRPr lang="en-US" sz="3600" dirty="0">
              <a:solidFill>
                <a:srgbClr val="C00000"/>
              </a:solidFill>
            </a:endParaRPr>
          </a:p>
        </p:txBody>
      </p:sp>
      <p:sp>
        <p:nvSpPr>
          <p:cNvPr id="24" name="TextBox 23"/>
          <p:cNvSpPr txBox="1"/>
          <p:nvPr/>
        </p:nvSpPr>
        <p:spPr>
          <a:xfrm>
            <a:off x="183242" y="4414395"/>
            <a:ext cx="8799286" cy="1814488"/>
          </a:xfrm>
          <a:prstGeom prst="rect">
            <a:avLst/>
          </a:prstGeom>
          <a:solidFill>
            <a:srgbClr val="A9403D"/>
          </a:solidFill>
          <a:ln>
            <a:no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noAutofit/>
          </a:bodyPr>
          <a:lstStyle/>
          <a:p>
            <a:pPr marL="231775" algn="ctr"/>
            <a:r>
              <a:rPr lang="en-US" sz="2800" dirty="0" smtClean="0">
                <a:solidFill>
                  <a:schemeClr val="bg1"/>
                </a:solidFill>
                <a:sym typeface="Wingdings" pitchFamily="2" charset="2"/>
              </a:rPr>
              <a:t>How can we prevent eavesdropper from getting data while delivering data to doctor?</a:t>
            </a:r>
          </a:p>
        </p:txBody>
      </p:sp>
      <p:sp>
        <p:nvSpPr>
          <p:cNvPr id="26" name="TextBox 25"/>
          <p:cNvSpPr txBox="1"/>
          <p:nvPr/>
        </p:nvSpPr>
        <p:spPr>
          <a:xfrm>
            <a:off x="172358" y="5321639"/>
            <a:ext cx="8799285" cy="584775"/>
          </a:xfrm>
          <a:prstGeom prst="rect">
            <a:avLst/>
          </a:prstGeom>
          <a:noFill/>
        </p:spPr>
        <p:txBody>
          <a:bodyPr wrap="square" rtlCol="0">
            <a:spAutoFit/>
          </a:bodyPr>
          <a:lstStyle/>
          <a:p>
            <a:pPr algn="ctr"/>
            <a:r>
              <a:rPr lang="en-US" sz="3200" dirty="0" smtClean="0">
                <a:solidFill>
                  <a:srgbClr val="FFFF00"/>
                </a:solidFill>
              </a:rPr>
              <a:t>Analog one-time pad</a:t>
            </a:r>
            <a:endParaRPr lang="en-US" sz="3200" dirty="0">
              <a:solidFill>
                <a:srgbClr val="FFFF00"/>
              </a:solidFill>
            </a:endParaRPr>
          </a:p>
        </p:txBody>
      </p:sp>
      <p:sp>
        <p:nvSpPr>
          <p:cNvPr id="27" name="TextBox 26"/>
          <p:cNvSpPr txBox="1"/>
          <p:nvPr/>
        </p:nvSpPr>
        <p:spPr>
          <a:xfrm>
            <a:off x="-5576" y="3668132"/>
            <a:ext cx="9144000" cy="523220"/>
          </a:xfrm>
          <a:prstGeom prst="rect">
            <a:avLst/>
          </a:prstGeom>
          <a:noFill/>
        </p:spPr>
        <p:txBody>
          <a:bodyPr wrap="square" rtlCol="0">
            <a:spAutoFit/>
          </a:bodyPr>
          <a:lstStyle/>
          <a:p>
            <a:pPr marL="465138"/>
            <a:r>
              <a:rPr lang="en-US" sz="2800" dirty="0" smtClean="0"/>
              <a:t>Naïve Sol: Shield jams implant </a:t>
            </a:r>
            <a:r>
              <a:rPr lang="en-US" sz="2800" dirty="0" err="1" smtClean="0"/>
              <a:t>tx</a:t>
            </a:r>
            <a:r>
              <a:rPr lang="en-US" sz="2800" dirty="0" smtClean="0"/>
              <a:t> so attacker can’t decode</a:t>
            </a:r>
            <a:endParaRPr lang="en-US" sz="2800" dirty="0"/>
          </a:p>
        </p:txBody>
      </p:sp>
    </p:spTree>
    <p:custDataLst>
      <p:tags r:id="rId1"/>
    </p:custDataLst>
    <p:extLst>
      <p:ext uri="{BB962C8B-B14F-4D97-AF65-F5344CB8AC3E}">
        <p14:creationId xmlns:p14="http://schemas.microsoft.com/office/powerpoint/2010/main" xmlns="" val="861303542"/>
      </p:ext>
    </p:extLst>
  </p:cSld>
  <p:clrMapOvr>
    <a:masterClrMapping/>
  </p:clrMapOvr>
  <mc:AlternateContent xmlns:mc="http://schemas.openxmlformats.org/markup-compatibility/2006">
    <mc:Choice xmlns:p14="http://schemas.microsoft.com/office/powerpoint/2010/main" xmlns="" Requires="p14">
      <p:transition spd="slow" p14:dur="2000" advTm="50779"/>
    </mc:Choice>
    <mc:Fallback>
      <p:transition spd="slow" advTm="50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build="p" animBg="1"/>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
          <p:cNvGrpSpPr/>
          <p:nvPr/>
        </p:nvGrpSpPr>
        <p:grpSpPr>
          <a:xfrm>
            <a:off x="2647260" y="2092317"/>
            <a:ext cx="373521" cy="263100"/>
            <a:chOff x="3985134" y="3337560"/>
            <a:chExt cx="274320" cy="220980"/>
          </a:xfrm>
        </p:grpSpPr>
        <p:sp>
          <p:nvSpPr>
            <p:cNvPr id="8" name="Oval 7"/>
            <p:cNvSpPr/>
            <p:nvPr/>
          </p:nvSpPr>
          <p:spPr>
            <a:xfrm>
              <a:off x="3985134" y="3337560"/>
              <a:ext cx="274320" cy="22098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stCxn id="8" idx="2"/>
              <a:endCxn id="8" idx="6"/>
            </p:cNvCxnSpPr>
            <p:nvPr/>
          </p:nvCxnSpPr>
          <p:spPr>
            <a:xfrm>
              <a:off x="3985134" y="3448050"/>
              <a:ext cx="274320" cy="0"/>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8" idx="0"/>
              <a:endCxn id="8" idx="4"/>
            </p:cNvCxnSpPr>
            <p:nvPr/>
          </p:nvCxnSpPr>
          <p:spPr>
            <a:xfrm>
              <a:off x="4122294" y="3337560"/>
              <a:ext cx="0" cy="220980"/>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grpSp>
      <p:sp>
        <p:nvSpPr>
          <p:cNvPr id="25" name="TextBox 24"/>
          <p:cNvSpPr txBox="1"/>
          <p:nvPr/>
        </p:nvSpPr>
        <p:spPr>
          <a:xfrm>
            <a:off x="0" y="5752866"/>
            <a:ext cx="9144000" cy="523220"/>
          </a:xfrm>
          <a:prstGeom prst="rect">
            <a:avLst/>
          </a:prstGeom>
          <a:noFill/>
        </p:spPr>
        <p:txBody>
          <a:bodyPr wrap="square" rtlCol="0">
            <a:spAutoFit/>
          </a:bodyPr>
          <a:lstStyle/>
          <a:p>
            <a:pPr algn="ctr"/>
            <a:r>
              <a:rPr lang="en-US" sz="2800" dirty="0" smtClean="0"/>
              <a:t>Only a node that has the key can decrypt</a:t>
            </a:r>
            <a:endParaRPr lang="en-US" sz="2800" dirty="0"/>
          </a:p>
        </p:txBody>
      </p:sp>
      <p:grpSp>
        <p:nvGrpSpPr>
          <p:cNvPr id="6" name="Group 5"/>
          <p:cNvGrpSpPr/>
          <p:nvPr/>
        </p:nvGrpSpPr>
        <p:grpSpPr>
          <a:xfrm>
            <a:off x="3679841" y="2075530"/>
            <a:ext cx="1558463" cy="925659"/>
            <a:chOff x="3679841" y="2075530"/>
            <a:chExt cx="1558463" cy="925659"/>
          </a:xfrm>
        </p:grpSpPr>
        <p:sp>
          <p:nvSpPr>
            <p:cNvPr id="11" name="TextBox 10"/>
            <p:cNvSpPr txBox="1"/>
            <p:nvPr/>
          </p:nvSpPr>
          <p:spPr>
            <a:xfrm>
              <a:off x="4165428" y="2508746"/>
              <a:ext cx="1072876" cy="492443"/>
            </a:xfrm>
            <a:prstGeom prst="rect">
              <a:avLst/>
            </a:prstGeom>
            <a:noFill/>
          </p:spPr>
          <p:txBody>
            <a:bodyPr wrap="square" rtlCol="0">
              <a:spAutoFit/>
            </a:bodyPr>
            <a:lstStyle/>
            <a:p>
              <a:r>
                <a:rPr lang="en-US" sz="2600" dirty="0" smtClean="0">
                  <a:solidFill>
                    <a:srgbClr val="0070C0"/>
                  </a:solidFill>
                </a:rPr>
                <a:t>Key</a:t>
              </a:r>
              <a:endParaRPr lang="en-US" sz="2600" dirty="0">
                <a:solidFill>
                  <a:srgbClr val="0070C0"/>
                </a:solidFill>
              </a:endParaRPr>
            </a:p>
          </p:txBody>
        </p:sp>
        <p:sp>
          <p:nvSpPr>
            <p:cNvPr id="29" name="Rectangle 28"/>
            <p:cNvSpPr/>
            <p:nvPr/>
          </p:nvSpPr>
          <p:spPr>
            <a:xfrm>
              <a:off x="3679841" y="2075530"/>
              <a:ext cx="1541172" cy="394187"/>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p:cNvGrpSpPr/>
          <p:nvPr/>
        </p:nvGrpSpPr>
        <p:grpSpPr>
          <a:xfrm>
            <a:off x="525053" y="877376"/>
            <a:ext cx="5225272" cy="2123813"/>
            <a:chOff x="525053" y="877376"/>
            <a:chExt cx="5225272" cy="2123813"/>
          </a:xfrm>
        </p:grpSpPr>
        <p:sp>
          <p:nvSpPr>
            <p:cNvPr id="2" name="TextBox 1"/>
            <p:cNvSpPr txBox="1"/>
            <p:nvPr/>
          </p:nvSpPr>
          <p:spPr>
            <a:xfrm>
              <a:off x="525053" y="2508746"/>
              <a:ext cx="1605235" cy="492443"/>
            </a:xfrm>
            <a:prstGeom prst="rect">
              <a:avLst/>
            </a:prstGeom>
            <a:noFill/>
          </p:spPr>
          <p:txBody>
            <a:bodyPr wrap="square" rtlCol="0">
              <a:spAutoFit/>
            </a:bodyPr>
            <a:lstStyle/>
            <a:p>
              <a:r>
                <a:rPr lang="en-US" sz="2600" i="1" dirty="0" smtClean="0">
                  <a:solidFill>
                    <a:schemeClr val="tx1">
                      <a:lumMod val="65000"/>
                      <a:lumOff val="35000"/>
                    </a:schemeClr>
                  </a:solidFill>
                </a:rPr>
                <a:t>Message</a:t>
              </a:r>
              <a:endParaRPr lang="en-US" sz="2600" i="1" dirty="0">
                <a:solidFill>
                  <a:schemeClr val="tx1">
                    <a:lumMod val="65000"/>
                    <a:lumOff val="35000"/>
                  </a:schemeClr>
                </a:solidFill>
              </a:endParaRPr>
            </a:p>
          </p:txBody>
        </p:sp>
        <p:sp>
          <p:nvSpPr>
            <p:cNvPr id="14" name="Rectangle 13"/>
            <p:cNvSpPr/>
            <p:nvPr/>
          </p:nvSpPr>
          <p:spPr>
            <a:xfrm>
              <a:off x="525053" y="2055333"/>
              <a:ext cx="1539388" cy="414384"/>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3393675" y="877376"/>
              <a:ext cx="2356650" cy="523220"/>
            </a:xfrm>
            <a:prstGeom prst="rect">
              <a:avLst/>
            </a:prstGeom>
            <a:noFill/>
          </p:spPr>
          <p:txBody>
            <a:bodyPr wrap="square" rtlCol="0">
              <a:spAutoFit/>
            </a:bodyPr>
            <a:lstStyle/>
            <a:p>
              <a:pPr algn="ctr"/>
              <a:r>
                <a:rPr lang="en-US" sz="2800" u="sng" dirty="0" smtClean="0"/>
                <a:t>Encryption</a:t>
              </a:r>
              <a:endParaRPr lang="en-US" sz="2800" u="sng" dirty="0"/>
            </a:p>
          </p:txBody>
        </p:sp>
      </p:grpSp>
      <p:sp>
        <p:nvSpPr>
          <p:cNvPr id="1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 Classic Approach: One-Time Pad</a:t>
            </a:r>
          </a:p>
        </p:txBody>
      </p:sp>
      <p:grpSp>
        <p:nvGrpSpPr>
          <p:cNvPr id="7" name="Group 6"/>
          <p:cNvGrpSpPr/>
          <p:nvPr/>
        </p:nvGrpSpPr>
        <p:grpSpPr>
          <a:xfrm>
            <a:off x="5656886" y="1889586"/>
            <a:ext cx="3284621" cy="1084351"/>
            <a:chOff x="5656886" y="1911357"/>
            <a:chExt cx="3284621" cy="1084351"/>
          </a:xfrm>
        </p:grpSpPr>
        <p:sp>
          <p:nvSpPr>
            <p:cNvPr id="16" name="Rectangle 15"/>
            <p:cNvSpPr/>
            <p:nvPr/>
          </p:nvSpPr>
          <p:spPr>
            <a:xfrm>
              <a:off x="6711868" y="2075530"/>
              <a:ext cx="1529599" cy="414384"/>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6074229" y="2503265"/>
              <a:ext cx="2867278" cy="492443"/>
            </a:xfrm>
            <a:prstGeom prst="rect">
              <a:avLst/>
            </a:prstGeom>
            <a:noFill/>
          </p:spPr>
          <p:txBody>
            <a:bodyPr wrap="square" rtlCol="0">
              <a:spAutoFit/>
            </a:bodyPr>
            <a:lstStyle/>
            <a:p>
              <a:r>
                <a:rPr lang="en-US" sz="2600" b="1" i="1" dirty="0" smtClean="0">
                  <a:solidFill>
                    <a:schemeClr val="accent2"/>
                  </a:solidFill>
                </a:rPr>
                <a:t>Encrypted Message</a:t>
              </a:r>
              <a:endParaRPr lang="en-US" sz="2600" b="1" i="1" dirty="0">
                <a:solidFill>
                  <a:schemeClr val="accent2"/>
                </a:solidFill>
              </a:endParaRPr>
            </a:p>
          </p:txBody>
        </p:sp>
        <p:sp>
          <p:nvSpPr>
            <p:cNvPr id="4" name="TextBox 3"/>
            <p:cNvSpPr txBox="1"/>
            <p:nvPr/>
          </p:nvSpPr>
          <p:spPr>
            <a:xfrm>
              <a:off x="5656886" y="1911357"/>
              <a:ext cx="556066" cy="646331"/>
            </a:xfrm>
            <a:prstGeom prst="rect">
              <a:avLst/>
            </a:prstGeom>
            <a:noFill/>
          </p:spPr>
          <p:txBody>
            <a:bodyPr wrap="square" rtlCol="0">
              <a:spAutoFit/>
            </a:bodyPr>
            <a:lstStyle/>
            <a:p>
              <a:r>
                <a:rPr lang="en-US" sz="3600" dirty="0" smtClean="0"/>
                <a:t>=</a:t>
              </a:r>
              <a:endParaRPr lang="en-US" sz="3600" dirty="0"/>
            </a:p>
          </p:txBody>
        </p:sp>
      </p:grpSp>
      <p:sp>
        <p:nvSpPr>
          <p:cNvPr id="20" name="TextBox 19"/>
          <p:cNvSpPr txBox="1"/>
          <p:nvPr/>
        </p:nvSpPr>
        <p:spPr>
          <a:xfrm>
            <a:off x="6801570" y="4987377"/>
            <a:ext cx="1605235" cy="492443"/>
          </a:xfrm>
          <a:prstGeom prst="rect">
            <a:avLst/>
          </a:prstGeom>
          <a:noFill/>
        </p:spPr>
        <p:txBody>
          <a:bodyPr wrap="square" rtlCol="0">
            <a:spAutoFit/>
          </a:bodyPr>
          <a:lstStyle/>
          <a:p>
            <a:r>
              <a:rPr lang="en-US" sz="2600" i="1" dirty="0" smtClean="0">
                <a:solidFill>
                  <a:schemeClr val="tx1">
                    <a:lumMod val="65000"/>
                    <a:lumOff val="35000"/>
                  </a:schemeClr>
                </a:solidFill>
              </a:rPr>
              <a:t>Message</a:t>
            </a:r>
            <a:endParaRPr lang="en-US" sz="2600" i="1" dirty="0">
              <a:solidFill>
                <a:schemeClr val="tx1">
                  <a:lumMod val="65000"/>
                  <a:lumOff val="35000"/>
                </a:schemeClr>
              </a:solidFill>
            </a:endParaRPr>
          </a:p>
        </p:txBody>
      </p:sp>
      <p:grpSp>
        <p:nvGrpSpPr>
          <p:cNvPr id="21" name="Group 6"/>
          <p:cNvGrpSpPr/>
          <p:nvPr/>
        </p:nvGrpSpPr>
        <p:grpSpPr>
          <a:xfrm>
            <a:off x="2647260" y="4606917"/>
            <a:ext cx="373521" cy="263100"/>
            <a:chOff x="3985134" y="3337560"/>
            <a:chExt cx="274320" cy="220980"/>
          </a:xfrm>
        </p:grpSpPr>
        <p:sp>
          <p:nvSpPr>
            <p:cNvPr id="22" name="Oval 21"/>
            <p:cNvSpPr/>
            <p:nvPr/>
          </p:nvSpPr>
          <p:spPr>
            <a:xfrm>
              <a:off x="3985134" y="3337560"/>
              <a:ext cx="274320" cy="22098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p:cNvCxnSpPr>
              <a:stCxn id="22" idx="2"/>
              <a:endCxn id="22" idx="6"/>
            </p:cNvCxnSpPr>
            <p:nvPr/>
          </p:nvCxnSpPr>
          <p:spPr>
            <a:xfrm>
              <a:off x="3985134" y="3448050"/>
              <a:ext cx="274320" cy="0"/>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22" idx="0"/>
              <a:endCxn id="22" idx="4"/>
            </p:cNvCxnSpPr>
            <p:nvPr/>
          </p:nvCxnSpPr>
          <p:spPr>
            <a:xfrm>
              <a:off x="4122294" y="3337560"/>
              <a:ext cx="0" cy="220980"/>
            </a:xfrm>
            <a:prstGeom prst="line">
              <a:avLst/>
            </a:prstGeom>
            <a:ln w="19050">
              <a:solidFill>
                <a:schemeClr val="tx1"/>
              </a:solidFill>
              <a:prstDash val="solid"/>
            </a:ln>
          </p:spPr>
          <p:style>
            <a:lnRef idx="2">
              <a:schemeClr val="accent1"/>
            </a:lnRef>
            <a:fillRef idx="0">
              <a:schemeClr val="accent1"/>
            </a:fillRef>
            <a:effectRef idx="1">
              <a:schemeClr val="accent1"/>
            </a:effectRef>
            <a:fontRef idx="minor">
              <a:schemeClr val="tx1"/>
            </a:fontRef>
          </p:style>
        </p:cxnSp>
      </p:grpSp>
      <p:sp>
        <p:nvSpPr>
          <p:cNvPr id="31" name="Rectangle 30"/>
          <p:cNvSpPr/>
          <p:nvPr/>
        </p:nvSpPr>
        <p:spPr>
          <a:xfrm>
            <a:off x="6702079" y="4606917"/>
            <a:ext cx="1539388" cy="414384"/>
          </a:xfrm>
          <a:prstGeom prst="rect">
            <a:avLst/>
          </a:prstGeom>
          <a:solidFill>
            <a:schemeClr val="bg1">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32799" y="4608962"/>
            <a:ext cx="2884571" cy="897037"/>
            <a:chOff x="32799" y="4608962"/>
            <a:chExt cx="2884571" cy="897037"/>
          </a:xfrm>
        </p:grpSpPr>
        <p:sp>
          <p:nvSpPr>
            <p:cNvPr id="32" name="Rectangle 31"/>
            <p:cNvSpPr/>
            <p:nvPr/>
          </p:nvSpPr>
          <p:spPr>
            <a:xfrm>
              <a:off x="525053" y="4608962"/>
              <a:ext cx="1529599" cy="414384"/>
            </a:xfrm>
            <a:prstGeom prst="rect">
              <a:avLst/>
            </a:pr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extBox 32"/>
            <p:cNvSpPr txBox="1"/>
            <p:nvPr/>
          </p:nvSpPr>
          <p:spPr>
            <a:xfrm>
              <a:off x="32799" y="5013556"/>
              <a:ext cx="2884571" cy="492443"/>
            </a:xfrm>
            <a:prstGeom prst="rect">
              <a:avLst/>
            </a:prstGeom>
            <a:noFill/>
          </p:spPr>
          <p:txBody>
            <a:bodyPr wrap="square" rtlCol="0">
              <a:spAutoFit/>
            </a:bodyPr>
            <a:lstStyle/>
            <a:p>
              <a:r>
                <a:rPr lang="en-US" sz="2600" b="1" i="1" dirty="0" smtClean="0">
                  <a:solidFill>
                    <a:schemeClr val="accent2"/>
                  </a:solidFill>
                </a:rPr>
                <a:t>Encrypted Message</a:t>
              </a:r>
              <a:endParaRPr lang="en-US" sz="2600" b="1" i="1" dirty="0">
                <a:solidFill>
                  <a:schemeClr val="accent2"/>
                </a:solidFill>
              </a:endParaRPr>
            </a:p>
          </p:txBody>
        </p:sp>
      </p:grpSp>
      <p:grpSp>
        <p:nvGrpSpPr>
          <p:cNvPr id="15" name="Group 14"/>
          <p:cNvGrpSpPr/>
          <p:nvPr/>
        </p:nvGrpSpPr>
        <p:grpSpPr>
          <a:xfrm>
            <a:off x="3679841" y="4590130"/>
            <a:ext cx="1558463" cy="925659"/>
            <a:chOff x="3679841" y="4590130"/>
            <a:chExt cx="1558463" cy="925659"/>
          </a:xfrm>
        </p:grpSpPr>
        <p:sp>
          <p:nvSpPr>
            <p:cNvPr id="30" name="TextBox 29"/>
            <p:cNvSpPr txBox="1"/>
            <p:nvPr/>
          </p:nvSpPr>
          <p:spPr>
            <a:xfrm>
              <a:off x="4165428" y="5023346"/>
              <a:ext cx="1072876" cy="492443"/>
            </a:xfrm>
            <a:prstGeom prst="rect">
              <a:avLst/>
            </a:prstGeom>
            <a:noFill/>
          </p:spPr>
          <p:txBody>
            <a:bodyPr wrap="square" rtlCol="0">
              <a:spAutoFit/>
            </a:bodyPr>
            <a:lstStyle/>
            <a:p>
              <a:r>
                <a:rPr lang="en-US" sz="2600" dirty="0" smtClean="0">
                  <a:solidFill>
                    <a:srgbClr val="0070C0"/>
                  </a:solidFill>
                </a:rPr>
                <a:t>Key</a:t>
              </a:r>
              <a:endParaRPr lang="en-US" sz="2600" dirty="0">
                <a:solidFill>
                  <a:srgbClr val="0070C0"/>
                </a:solidFill>
              </a:endParaRPr>
            </a:p>
          </p:txBody>
        </p:sp>
        <p:sp>
          <p:nvSpPr>
            <p:cNvPr id="34" name="Rectangle 33"/>
            <p:cNvSpPr/>
            <p:nvPr/>
          </p:nvSpPr>
          <p:spPr>
            <a:xfrm>
              <a:off x="3679841" y="4590130"/>
              <a:ext cx="1541172" cy="394187"/>
            </a:xfrm>
            <a:prstGeom prst="rect">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35" name="TextBox 34"/>
          <p:cNvSpPr txBox="1"/>
          <p:nvPr/>
        </p:nvSpPr>
        <p:spPr>
          <a:xfrm>
            <a:off x="5656886" y="4425957"/>
            <a:ext cx="556066" cy="646331"/>
          </a:xfrm>
          <a:prstGeom prst="rect">
            <a:avLst/>
          </a:prstGeom>
          <a:noFill/>
        </p:spPr>
        <p:txBody>
          <a:bodyPr wrap="square" rtlCol="0">
            <a:spAutoFit/>
          </a:bodyPr>
          <a:lstStyle/>
          <a:p>
            <a:r>
              <a:rPr lang="en-US" sz="3600" dirty="0" smtClean="0"/>
              <a:t>=</a:t>
            </a:r>
            <a:endParaRPr lang="en-US" sz="3600" dirty="0"/>
          </a:p>
        </p:txBody>
      </p:sp>
      <p:sp>
        <p:nvSpPr>
          <p:cNvPr id="36" name="TextBox 35"/>
          <p:cNvSpPr txBox="1"/>
          <p:nvPr/>
        </p:nvSpPr>
        <p:spPr>
          <a:xfrm>
            <a:off x="3393675" y="3487226"/>
            <a:ext cx="2356650" cy="523220"/>
          </a:xfrm>
          <a:prstGeom prst="rect">
            <a:avLst/>
          </a:prstGeom>
          <a:noFill/>
        </p:spPr>
        <p:txBody>
          <a:bodyPr wrap="square" rtlCol="0">
            <a:spAutoFit/>
          </a:bodyPr>
          <a:lstStyle/>
          <a:p>
            <a:pPr algn="ctr"/>
            <a:r>
              <a:rPr lang="en-US" sz="2800" u="sng" dirty="0" smtClean="0"/>
              <a:t>Decryption</a:t>
            </a:r>
            <a:endParaRPr lang="en-US" sz="2800" u="sng" dirty="0"/>
          </a:p>
        </p:txBody>
      </p:sp>
    </p:spTree>
    <p:custDataLst>
      <p:tags r:id="rId1"/>
    </p:custDataLst>
    <p:extLst>
      <p:ext uri="{BB962C8B-B14F-4D97-AF65-F5344CB8AC3E}">
        <p14:creationId xmlns:p14="http://schemas.microsoft.com/office/powerpoint/2010/main" xmlns="" val="3444961959"/>
      </p:ext>
    </p:extLst>
  </p:cSld>
  <p:clrMapOvr>
    <a:masterClrMapping/>
  </p:clrMapOvr>
  <p:transition advTm="3962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1000"/>
                                  </p:stCondLst>
                                  <p:childTnLst>
                                    <p:set>
                                      <p:cBhvr>
                                        <p:cTn id="36" dur="1" fill="hold">
                                          <p:stCondLst>
                                            <p:cond delay="0"/>
                                          </p:stCondLst>
                                        </p:cTn>
                                        <p:tgtEl>
                                          <p:spTgt spid="20"/>
                                        </p:tgtEl>
                                        <p:attrNameLst>
                                          <p:attrName>style.visibility</p:attrName>
                                        </p:attrNameLst>
                                      </p:cBhvr>
                                      <p:to>
                                        <p:strVal val="visible"/>
                                      </p:to>
                                    </p:set>
                                  </p:childTnLst>
                                </p:cTn>
                              </p:par>
                            </p:childTnLst>
                          </p:cTn>
                        </p:par>
                        <p:par>
                          <p:cTn id="37" fill="hold">
                            <p:stCondLst>
                              <p:cond delay="1000"/>
                            </p:stCondLst>
                            <p:childTnLst>
                              <p:par>
                                <p:cTn id="38" presetID="1"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p:bldP spid="31" grpId="0" animBg="1"/>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49874" y="1272059"/>
            <a:ext cx="2469526" cy="2614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2" name="Rectangle 21"/>
          <p:cNvSpPr/>
          <p:nvPr/>
        </p:nvSpPr>
        <p:spPr>
          <a:xfrm>
            <a:off x="366486" y="1280886"/>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rot="20932502">
            <a:off x="2100133" y="2183256"/>
            <a:ext cx="581930" cy="6903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nvGrpSpPr>
          <p:cNvPr id="2" name="Group 24"/>
          <p:cNvGrpSpPr/>
          <p:nvPr/>
        </p:nvGrpSpPr>
        <p:grpSpPr>
          <a:xfrm>
            <a:off x="762000" y="1752600"/>
            <a:ext cx="1523999" cy="2057400"/>
            <a:chOff x="1110619" y="2048719"/>
            <a:chExt cx="914951" cy="1213252"/>
          </a:xfrm>
        </p:grpSpPr>
        <p:sp>
          <p:nvSpPr>
            <p:cNvPr id="20" name="Freeform 19"/>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20483" name="Picture 3" descr="C:\Users\gshyam\Desktop\locket3.jpg"/>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355079" y="2949233"/>
              <a:ext cx="258763" cy="31273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TextBox 10"/>
          <p:cNvSpPr txBox="1"/>
          <p:nvPr/>
        </p:nvSpPr>
        <p:spPr>
          <a:xfrm>
            <a:off x="0" y="4231957"/>
            <a:ext cx="9144000" cy="492443"/>
          </a:xfrm>
          <a:prstGeom prst="rect">
            <a:avLst/>
          </a:prstGeom>
          <a:noFill/>
        </p:spPr>
        <p:txBody>
          <a:bodyPr wrap="square" rtlCol="0">
            <a:spAutoFit/>
          </a:bodyPr>
          <a:lstStyle/>
          <a:p>
            <a:pPr marL="115888"/>
            <a:r>
              <a:rPr lang="en-US" sz="2600" dirty="0" smtClean="0"/>
              <a:t>Channel sums implant’s signal with shield’s random signal</a:t>
            </a:r>
            <a:endParaRPr lang="en-US" sz="2600" dirty="0"/>
          </a:p>
        </p:txBody>
      </p:sp>
      <p:pic>
        <p:nvPicPr>
          <p:cNvPr id="12" name="Picture 2"/>
          <p:cNvPicPr>
            <a:picLocks noChangeAspect="1" noChangeArrowheads="1"/>
          </p:cNvPicPr>
          <p:nvPr/>
        </p:nvPicPr>
        <p:blipFill>
          <a:blip r:embed="rId7" cstate="print"/>
          <a:srcRect/>
          <a:stretch>
            <a:fillRect/>
          </a:stretch>
        </p:blipFill>
        <p:spPr bwMode="auto">
          <a:xfrm>
            <a:off x="7239000" y="1752600"/>
            <a:ext cx="1540679" cy="1661936"/>
          </a:xfrm>
          <a:prstGeom prst="rect">
            <a:avLst/>
          </a:prstGeom>
          <a:noFill/>
          <a:ln w="9525">
            <a:noFill/>
            <a:miter lim="800000"/>
            <a:headEnd/>
            <a:tailEnd/>
          </a:ln>
        </p:spPr>
      </p:pic>
      <p:pic>
        <p:nvPicPr>
          <p:cNvPr id="18" name="Picture 17"/>
          <p:cNvPicPr>
            <a:picLocks noChangeAspect="1"/>
          </p:cNvPicPr>
          <p:nvPr/>
        </p:nvPicPr>
        <p:blipFill>
          <a:blip r:embed="rId8" cstate="email">
            <a:extLst>
              <a:ext uri="{28A0092B-C50C-407E-A947-70E740481C1C}">
                <a14:useLocalDpi xmlns:a14="http://schemas.microsoft.com/office/drawing/2010/main" xmlns="" val="0"/>
              </a:ext>
            </a:extLst>
          </a:blip>
          <a:stretch>
            <a:fillRect/>
          </a:stretch>
        </p:blipFill>
        <p:spPr>
          <a:xfrm flipH="1">
            <a:off x="7255679" y="1769074"/>
            <a:ext cx="536992" cy="897926"/>
          </a:xfrm>
          <a:prstGeom prst="rect">
            <a:avLst/>
          </a:prstGeom>
        </p:spPr>
      </p:pic>
      <p:sp>
        <p:nvSpPr>
          <p:cNvPr id="23" name="TextBox 22"/>
          <p:cNvSpPr txBox="1"/>
          <p:nvPr/>
        </p:nvSpPr>
        <p:spPr>
          <a:xfrm>
            <a:off x="2895600" y="1331893"/>
            <a:ext cx="2362200" cy="954107"/>
          </a:xfrm>
          <a:prstGeom prst="rect">
            <a:avLst/>
          </a:prstGeom>
          <a:noFill/>
        </p:spPr>
        <p:txBody>
          <a:bodyPr wrap="square" rtlCol="0">
            <a:spAutoFit/>
          </a:bodyPr>
          <a:lstStyle/>
          <a:p>
            <a:r>
              <a:rPr lang="en-US" sz="2800" dirty="0" smtClean="0">
                <a:solidFill>
                  <a:schemeClr val="tx1">
                    <a:lumMod val="50000"/>
                    <a:lumOff val="50000"/>
                  </a:schemeClr>
                </a:solidFill>
              </a:rPr>
              <a:t>Implant’s signal</a:t>
            </a:r>
          </a:p>
        </p:txBody>
      </p:sp>
      <p:sp>
        <p:nvSpPr>
          <p:cNvPr id="27" name="Freeform 26"/>
          <p:cNvSpPr>
            <a:spLocks/>
          </p:cNvSpPr>
          <p:nvPr/>
        </p:nvSpPr>
        <p:spPr bwMode="auto">
          <a:xfrm>
            <a:off x="2819400" y="2133600"/>
            <a:ext cx="1052311" cy="823187"/>
          </a:xfrm>
          <a:custGeom>
            <a:avLst/>
            <a:gdLst>
              <a:gd name="T0" fmla="*/ 0 w 523"/>
              <a:gd name="T1" fmla="*/ 346744 h 513"/>
              <a:gd name="T2" fmla="*/ 95359 w 523"/>
              <a:gd name="T3" fmla="*/ 610012 h 513"/>
              <a:gd name="T4" fmla="*/ 276261 w 523"/>
              <a:gd name="T5" fmla="*/ 55222 h 513"/>
              <a:gd name="T6" fmla="*/ 403875 w 523"/>
              <a:gd name="T7" fmla="*/ 610012 h 513"/>
              <a:gd name="T8" fmla="*/ 605812 w 523"/>
              <a:gd name="T9" fmla="*/ 35959 h 513"/>
              <a:gd name="T10" fmla="*/ 733425 w 523"/>
              <a:gd name="T11" fmla="*/ 395545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chemeClr val="tx1">
                <a:lumMod val="65000"/>
                <a:lumOff val="35000"/>
              </a:schemeClr>
            </a:solidFill>
            <a:round/>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latin typeface="GoudySans"/>
            </a:endParaRPr>
          </a:p>
        </p:txBody>
      </p:sp>
      <p:sp>
        <p:nvSpPr>
          <p:cNvPr id="28" name="Freeform 27"/>
          <p:cNvSpPr>
            <a:spLocks/>
          </p:cNvSpPr>
          <p:nvPr/>
        </p:nvSpPr>
        <p:spPr bwMode="auto">
          <a:xfrm>
            <a:off x="1600200" y="3901213"/>
            <a:ext cx="1052311" cy="823187"/>
          </a:xfrm>
          <a:custGeom>
            <a:avLst/>
            <a:gdLst>
              <a:gd name="T0" fmla="*/ 0 w 523"/>
              <a:gd name="T1" fmla="*/ 346744 h 513"/>
              <a:gd name="T2" fmla="*/ 95359 w 523"/>
              <a:gd name="T3" fmla="*/ 610012 h 513"/>
              <a:gd name="T4" fmla="*/ 276261 w 523"/>
              <a:gd name="T5" fmla="*/ 55222 h 513"/>
              <a:gd name="T6" fmla="*/ 403875 w 523"/>
              <a:gd name="T7" fmla="*/ 610012 h 513"/>
              <a:gd name="T8" fmla="*/ 605812 w 523"/>
              <a:gd name="T9" fmla="*/ 35959 h 513"/>
              <a:gd name="T10" fmla="*/ 733425 w 523"/>
              <a:gd name="T11" fmla="*/ 395545 h 513"/>
              <a:gd name="T12" fmla="*/ 0 60000 65536"/>
              <a:gd name="T13" fmla="*/ 0 60000 65536"/>
              <a:gd name="T14" fmla="*/ 0 60000 65536"/>
              <a:gd name="T15" fmla="*/ 0 60000 65536"/>
              <a:gd name="T16" fmla="*/ 0 60000 65536"/>
              <a:gd name="T17" fmla="*/ 0 60000 65536"/>
              <a:gd name="T18" fmla="*/ 0 w 523"/>
              <a:gd name="T19" fmla="*/ 0 h 513"/>
              <a:gd name="T20" fmla="*/ 523 w 523"/>
              <a:gd name="T21" fmla="*/ 513 h 513"/>
            </a:gdLst>
            <a:ahLst/>
            <a:cxnLst>
              <a:cxn ang="T12">
                <a:pos x="T0" y="T1"/>
              </a:cxn>
              <a:cxn ang="T13">
                <a:pos x="T2" y="T3"/>
              </a:cxn>
              <a:cxn ang="T14">
                <a:pos x="T4" y="T5"/>
              </a:cxn>
              <a:cxn ang="T15">
                <a:pos x="T6" y="T7"/>
              </a:cxn>
              <a:cxn ang="T16">
                <a:pos x="T8" y="T9"/>
              </a:cxn>
              <a:cxn ang="T17">
                <a:pos x="T10" y="T11"/>
              </a:cxn>
            </a:cxnLst>
            <a:rect l="T18" t="T19" r="T20" b="T21"/>
            <a:pathLst>
              <a:path w="523" h="513">
                <a:moveTo>
                  <a:pt x="0" y="270"/>
                </a:moveTo>
                <a:cubicBezTo>
                  <a:pt x="17" y="391"/>
                  <a:pt x="35" y="513"/>
                  <a:pt x="68" y="475"/>
                </a:cubicBezTo>
                <a:cubicBezTo>
                  <a:pt x="101" y="437"/>
                  <a:pt x="160" y="43"/>
                  <a:pt x="197" y="43"/>
                </a:cubicBezTo>
                <a:cubicBezTo>
                  <a:pt x="234" y="43"/>
                  <a:pt x="249" y="477"/>
                  <a:pt x="288" y="475"/>
                </a:cubicBezTo>
                <a:cubicBezTo>
                  <a:pt x="327" y="473"/>
                  <a:pt x="393" y="56"/>
                  <a:pt x="432" y="28"/>
                </a:cubicBezTo>
                <a:cubicBezTo>
                  <a:pt x="471" y="0"/>
                  <a:pt x="497" y="154"/>
                  <a:pt x="523" y="308"/>
                </a:cubicBezTo>
              </a:path>
            </a:pathLst>
          </a:custGeom>
          <a:noFill/>
          <a:ln w="28575">
            <a:solidFill>
              <a:srgbClr val="0070C0"/>
            </a:solidFill>
            <a:round/>
            <a:headEnd/>
            <a:tailEnd/>
          </a:ln>
          <a:extLst>
            <a:ext uri="{909E8E84-426E-40DD-AFC4-6F175D3DCCD1}">
              <a14:hiddenFill xmlns:a14="http://schemas.microsoft.com/office/drawing/2010/main" xmlns="">
                <a:solidFill>
                  <a:srgbClr val="FFFFFF"/>
                </a:solidFill>
              </a14:hiddenFill>
            </a:ext>
          </a:extLst>
        </p:spPr>
        <p:txBody>
          <a:bodyPr lIns="90488" tIns="44450" rIns="90488" bIns="44450"/>
          <a:lstStyle/>
          <a:p>
            <a:endParaRPr lang="en-US">
              <a:latin typeface="GoudySans"/>
            </a:endParaRPr>
          </a:p>
        </p:txBody>
      </p:sp>
      <p:sp>
        <p:nvSpPr>
          <p:cNvPr id="29" name="TextBox 28"/>
          <p:cNvSpPr txBox="1"/>
          <p:nvPr/>
        </p:nvSpPr>
        <p:spPr>
          <a:xfrm>
            <a:off x="304800" y="4124980"/>
            <a:ext cx="1750680" cy="954107"/>
          </a:xfrm>
          <a:prstGeom prst="rect">
            <a:avLst/>
          </a:prstGeom>
          <a:noFill/>
        </p:spPr>
        <p:txBody>
          <a:bodyPr wrap="square" rtlCol="0">
            <a:spAutoFit/>
          </a:bodyPr>
          <a:lstStyle/>
          <a:p>
            <a:r>
              <a:rPr lang="en-US" sz="2800" dirty="0" smtClean="0">
                <a:solidFill>
                  <a:schemeClr val="accent1"/>
                </a:solidFill>
              </a:rPr>
              <a:t>shield</a:t>
            </a:r>
          </a:p>
          <a:p>
            <a:r>
              <a:rPr lang="en-US" sz="2800" dirty="0" smtClean="0">
                <a:solidFill>
                  <a:schemeClr val="accent1"/>
                </a:solidFill>
              </a:rPr>
              <a:t>jams</a:t>
            </a:r>
          </a:p>
        </p:txBody>
      </p:sp>
      <p:sp>
        <p:nvSpPr>
          <p:cNvPr id="31" name="TextBox 30"/>
          <p:cNvSpPr txBox="1"/>
          <p:nvPr/>
        </p:nvSpPr>
        <p:spPr>
          <a:xfrm>
            <a:off x="5791200" y="2286000"/>
            <a:ext cx="1750680" cy="954107"/>
          </a:xfrm>
          <a:prstGeom prst="rect">
            <a:avLst/>
          </a:prstGeom>
          <a:noFill/>
        </p:spPr>
        <p:txBody>
          <a:bodyPr wrap="square" rtlCol="0">
            <a:spAutoFit/>
          </a:bodyPr>
          <a:lstStyle/>
          <a:p>
            <a:r>
              <a:rPr lang="en-US" sz="2800" dirty="0" smtClean="0"/>
              <a:t>Random Sum</a:t>
            </a:r>
          </a:p>
        </p:txBody>
      </p:sp>
      <p:sp>
        <p:nvSpPr>
          <p:cNvPr id="32" name="TextBox 31"/>
          <p:cNvSpPr txBox="1"/>
          <p:nvPr/>
        </p:nvSpPr>
        <p:spPr>
          <a:xfrm>
            <a:off x="0" y="4863028"/>
            <a:ext cx="9144000" cy="1384995"/>
          </a:xfrm>
          <a:prstGeom prst="rect">
            <a:avLst/>
          </a:prstGeom>
          <a:solidFill>
            <a:schemeClr val="bg1"/>
          </a:solidFill>
        </p:spPr>
        <p:txBody>
          <a:bodyPr wrap="square" rtlCol="0">
            <a:spAutoFit/>
          </a:bodyPr>
          <a:lstStyle/>
          <a:p>
            <a:pPr marL="115888"/>
            <a:r>
              <a:rPr lang="en-US" sz="2800" dirty="0" smtClean="0"/>
              <a:t>Eavesdropper doesn’t know jamming signal </a:t>
            </a:r>
            <a:r>
              <a:rPr lang="en-US" sz="2800" dirty="0" smtClean="0">
                <a:sym typeface="Wingdings" pitchFamily="2" charset="2"/>
              </a:rPr>
              <a:t> </a:t>
            </a:r>
            <a:r>
              <a:rPr lang="en-US" sz="2800" b="1" dirty="0" smtClean="0">
                <a:solidFill>
                  <a:srgbClr val="C00000"/>
                </a:solidFill>
                <a:sym typeface="Wingdings" pitchFamily="2" charset="2"/>
              </a:rPr>
              <a:t>can’t decode</a:t>
            </a:r>
          </a:p>
          <a:p>
            <a:pPr marL="115888"/>
            <a:endParaRPr lang="en-US" sz="2800" dirty="0" smtClean="0">
              <a:sym typeface="Wingdings" pitchFamily="2" charset="2"/>
            </a:endParaRPr>
          </a:p>
          <a:p>
            <a:pPr marL="115888"/>
            <a:endParaRPr lang="en-US" sz="2800" dirty="0"/>
          </a:p>
        </p:txBody>
      </p:sp>
      <p:sp>
        <p:nvSpPr>
          <p:cNvPr id="34" name="TextBox 33"/>
          <p:cNvSpPr txBox="1"/>
          <p:nvPr/>
        </p:nvSpPr>
        <p:spPr>
          <a:xfrm>
            <a:off x="203160" y="4298059"/>
            <a:ext cx="8689631" cy="1384995"/>
          </a:xfrm>
          <a:prstGeom prst="rect">
            <a:avLst/>
          </a:prstGeom>
          <a:solidFill>
            <a:schemeClr val="bg1"/>
          </a:solidFill>
        </p:spPr>
        <p:txBody>
          <a:bodyPr wrap="square" rtlCol="0">
            <a:spAutoFit/>
          </a:bodyPr>
          <a:lstStyle/>
          <a:p>
            <a:pPr marL="115888"/>
            <a:r>
              <a:rPr lang="en-US" sz="2800" dirty="0" smtClean="0">
                <a:solidFill>
                  <a:srgbClr val="C00000"/>
                </a:solidFill>
              </a:rPr>
              <a:t>Shield knows the jamming signal </a:t>
            </a:r>
          </a:p>
          <a:p>
            <a:pPr marL="1422400">
              <a:buFont typeface="Wingdings"/>
              <a:buChar char="à"/>
            </a:pPr>
            <a:r>
              <a:rPr lang="en-US" sz="2800" dirty="0" smtClean="0">
                <a:solidFill>
                  <a:srgbClr val="C00000"/>
                </a:solidFill>
                <a:sym typeface="Wingdings" pitchFamily="2" charset="2"/>
              </a:rPr>
              <a:t> subtracts it </a:t>
            </a:r>
          </a:p>
          <a:p>
            <a:pPr marL="1422400">
              <a:buFont typeface="Wingdings"/>
              <a:buChar char="à"/>
            </a:pPr>
            <a:r>
              <a:rPr lang="en-US" sz="2800" dirty="0" smtClean="0">
                <a:solidFill>
                  <a:srgbClr val="C00000"/>
                </a:solidFill>
                <a:sym typeface="Wingdings" pitchFamily="2" charset="2"/>
              </a:rPr>
              <a:t> decodes implant’s transmission </a:t>
            </a:r>
            <a:endParaRPr lang="en-US" sz="2800" dirty="0">
              <a:solidFill>
                <a:srgbClr val="C00000"/>
              </a:solidFill>
            </a:endParaRPr>
          </a:p>
        </p:txBody>
      </p:sp>
      <p:sp>
        <p:nvSpPr>
          <p:cNvPr id="24" name="Title 1"/>
          <p:cNvSpPr txBox="1">
            <a:spLocks/>
          </p:cNvSpPr>
          <p:nvPr/>
        </p:nvSpPr>
        <p:spPr>
          <a:xfrm>
            <a:off x="0" y="11575"/>
            <a:ext cx="9144000" cy="70605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Protect from Passive Attacks: Analog One-Time Pad</a:t>
            </a:r>
          </a:p>
        </p:txBody>
      </p:sp>
      <p:sp>
        <p:nvSpPr>
          <p:cNvPr id="25" name="Text Box 7"/>
          <p:cNvSpPr txBox="1">
            <a:spLocks noChangeArrowheads="1"/>
          </p:cNvSpPr>
          <p:nvPr/>
        </p:nvSpPr>
        <p:spPr bwMode="auto">
          <a:xfrm>
            <a:off x="344520" y="4399415"/>
            <a:ext cx="8458160" cy="1329356"/>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nchor="ctr" anchorCtr="0"/>
          <a:lstStyle/>
          <a:p>
            <a:pPr marL="231775" algn="ctr">
              <a:lnSpc>
                <a:spcPts val="4000"/>
              </a:lnSpc>
            </a:pPr>
            <a:r>
              <a:rPr lang="en-US" sz="3000" dirty="0" smtClean="0">
                <a:solidFill>
                  <a:schemeClr val="bg1"/>
                </a:solidFill>
                <a:latin typeface="Calibri" pitchFamily="34" charset="0"/>
                <a:ea typeface="Batang" pitchFamily="18" charset="-127"/>
                <a:cs typeface="Calibri" pitchFamily="34" charset="0"/>
              </a:rPr>
              <a:t>Jamming signal acts like the key in one-time pad</a:t>
            </a:r>
            <a:endParaRPr lang="en-US" sz="2800" dirty="0" smtClean="0">
              <a:solidFill>
                <a:schemeClr val="bg1"/>
              </a:solidFill>
              <a:latin typeface="Comic Sans MS" pitchFamily="66" charset="0"/>
              <a:ea typeface="Batang" pitchFamily="18" charset="-127"/>
              <a:cs typeface="Batang" pitchFamily="18" charset="-127"/>
            </a:endParaRPr>
          </a:p>
        </p:txBody>
      </p:sp>
    </p:spTree>
    <p:custDataLst>
      <p:tags r:id="rId1"/>
    </p:custDataLst>
    <p:extLst>
      <p:ext uri="{BB962C8B-B14F-4D97-AF65-F5344CB8AC3E}">
        <p14:creationId xmlns:p14="http://schemas.microsoft.com/office/powerpoint/2010/main" xmlns="" val="405834261"/>
      </p:ext>
    </p:extLst>
  </p:cSld>
  <p:clrMapOvr>
    <a:masterClrMapping/>
  </p:clrMapOvr>
  <mc:AlternateContent xmlns:mc="http://schemas.openxmlformats.org/markup-compatibility/2006">
    <mc:Choice xmlns:p14="http://schemas.microsoft.com/office/powerpoint/2010/main" xmlns="" Requires="p14">
      <p:transition spd="slow" p14:dur="2000" advTm="71601"/>
    </mc:Choice>
    <mc:Fallback>
      <p:transition spd="slow" advTm="716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1" nodeType="clickEffect">
                                  <p:stCondLst>
                                    <p:cond delay="0"/>
                                  </p:stCondLst>
                                  <p:childTnLst>
                                    <p:animMotion origin="layout" path="M 0 0 L 0.35 -0.12208 " pathEditMode="relative" ptsTypes="AA">
                                      <p:cBhvr>
                                        <p:cTn id="18" dur="2000" fill="hold"/>
                                        <p:tgtEl>
                                          <p:spTgt spid="27"/>
                                        </p:tgtEl>
                                        <p:attrNameLst>
                                          <p:attrName>ppt_x</p:attrName>
                                          <p:attrName>ppt_y</p:attrName>
                                        </p:attrNameLst>
                                      </p:cBhvr>
                                    </p:animMotion>
                                  </p:childTnLst>
                                </p:cTn>
                              </p:par>
                              <p:par>
                                <p:cTn id="19" presetID="0" presetClass="path" presetSubtype="0" accel="50000" decel="50000" fill="hold" grpId="1" nodeType="withEffect">
                                  <p:stCondLst>
                                    <p:cond delay="0"/>
                                  </p:stCondLst>
                                  <p:childTnLst>
                                    <p:animMotion origin="layout" path="M 4.72222E-6 3.12139E-6 L 0.50086 -0.35052 " pathEditMode="relative" rAng="0" ptsTypes="AA">
                                      <p:cBhvr>
                                        <p:cTn id="20" dur="2000" fill="hold"/>
                                        <p:tgtEl>
                                          <p:spTgt spid="28"/>
                                        </p:tgtEl>
                                        <p:attrNameLst>
                                          <p:attrName>ppt_x</p:attrName>
                                          <p:attrName>ppt_y</p:attrName>
                                        </p:attrNameLst>
                                      </p:cBhvr>
                                      <p:rCtr x="25000" y="-17500"/>
                                    </p:animMotion>
                                  </p:childTnLst>
                                </p:cTn>
                              </p:par>
                              <p:par>
                                <p:cTn id="21" presetID="1" presetClass="exit" presetSubtype="0" fill="hold" grpId="1" nodeType="withEffect">
                                  <p:stCondLst>
                                    <p:cond delay="0"/>
                                  </p:stCondLst>
                                  <p:childTnLst>
                                    <p:set>
                                      <p:cBhvr>
                                        <p:cTn id="22" dur="1" fill="hold">
                                          <p:stCondLst>
                                            <p:cond delay="0"/>
                                          </p:stCondLst>
                                        </p:cTn>
                                        <p:tgtEl>
                                          <p:spTgt spid="23"/>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4"/>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3" grpId="1"/>
      <p:bldP spid="27" grpId="0" animBg="1"/>
      <p:bldP spid="27" grpId="1" animBg="1"/>
      <p:bldP spid="28" grpId="0" animBg="1"/>
      <p:bldP spid="28" grpId="1" animBg="1"/>
      <p:bldP spid="29" grpId="0"/>
      <p:bldP spid="29" grpId="1"/>
      <p:bldP spid="31" grpId="0"/>
      <p:bldP spid="32" grpId="0" animBg="1"/>
      <p:bldP spid="34"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Users\gshyam\Desktop\doctor_fiinal-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246249" y="2159202"/>
            <a:ext cx="1836065" cy="169912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88188" y="2082382"/>
            <a:ext cx="2469526" cy="2614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2" name="Rectangle 21"/>
          <p:cNvSpPr/>
          <p:nvPr/>
        </p:nvSpPr>
        <p:spPr>
          <a:xfrm>
            <a:off x="304800" y="2091209"/>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rot="20932502">
            <a:off x="2038447" y="2993579"/>
            <a:ext cx="581930" cy="6903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9" name="Picture 6"/>
          <p:cNvPicPr>
            <a:picLocks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332764" y="3331273"/>
            <a:ext cx="168275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cxnSp>
        <p:nvCxnSpPr>
          <p:cNvPr id="33" name="Straight Arrow Connector 32"/>
          <p:cNvCxnSpPr/>
          <p:nvPr/>
        </p:nvCxnSpPr>
        <p:spPr>
          <a:xfrm>
            <a:off x="2784928" y="3351090"/>
            <a:ext cx="3873500" cy="0"/>
          </a:xfrm>
          <a:prstGeom prst="straightConnector1">
            <a:avLst/>
          </a:prstGeom>
          <a:ln w="53975">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1037876"/>
            <a:ext cx="9144000" cy="523220"/>
          </a:xfrm>
          <a:prstGeom prst="rect">
            <a:avLst/>
          </a:prstGeom>
          <a:noFill/>
        </p:spPr>
        <p:txBody>
          <a:bodyPr wrap="square" rtlCol="0">
            <a:spAutoFit/>
          </a:bodyPr>
          <a:lstStyle/>
          <a:p>
            <a:pPr algn="ctr"/>
            <a:r>
              <a:rPr lang="en-US" sz="2800" u="sng" dirty="0" smtClean="0"/>
              <a:t>Traditional System</a:t>
            </a:r>
            <a:endParaRPr lang="en-US" sz="2800" u="sng" dirty="0"/>
          </a:p>
        </p:txBody>
      </p:sp>
      <p:sp>
        <p:nvSpPr>
          <p:cNvPr id="1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Putting it together</a:t>
            </a:r>
          </a:p>
        </p:txBody>
      </p:sp>
    </p:spTree>
    <p:custDataLst>
      <p:tags r:id="rId1"/>
    </p:custDataLst>
    <p:extLst>
      <p:ext uri="{BB962C8B-B14F-4D97-AF65-F5344CB8AC3E}">
        <p14:creationId xmlns:p14="http://schemas.microsoft.com/office/powerpoint/2010/main" xmlns="" val="3097006081"/>
      </p:ext>
    </p:extLst>
  </p:cSld>
  <p:clrMapOvr>
    <a:masterClrMapping/>
  </p:clrMapOvr>
  <mc:AlternateContent xmlns:mc="http://schemas.openxmlformats.org/markup-compatibility/2006">
    <mc:Choice xmlns:p14="http://schemas.microsoft.com/office/powerpoint/2010/main" xmlns="" Requires="p14">
      <p:transition spd="slow" p14:dur="2000" advTm="8539"/>
    </mc:Choice>
    <mc:Fallback>
      <p:transition spd="slow" advTm="853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C:\Users\gshyam\Desktop\doctor_fiinal-1.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7246249" y="2072114"/>
            <a:ext cx="1836065" cy="1699121"/>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2"/>
          <p:cNvPicPr>
            <a:picLocks noChangeAspect="1"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288188" y="1995294"/>
            <a:ext cx="2469526" cy="26141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22" name="Rectangle 21"/>
          <p:cNvSpPr/>
          <p:nvPr/>
        </p:nvSpPr>
        <p:spPr>
          <a:xfrm>
            <a:off x="304800" y="2004121"/>
            <a:ext cx="2438400" cy="25908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p:cNvPicPr>
            <a:picLocks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rot="20932502">
            <a:off x="2038447" y="2906491"/>
            <a:ext cx="581930" cy="6903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9" name="Picture 6"/>
          <p:cNvPicPr>
            <a:picLocks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6332764" y="3244185"/>
            <a:ext cx="168275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cxnSp>
        <p:nvCxnSpPr>
          <p:cNvPr id="33" name="Straight Arrow Connector 32"/>
          <p:cNvCxnSpPr/>
          <p:nvPr/>
        </p:nvCxnSpPr>
        <p:spPr>
          <a:xfrm flipV="1">
            <a:off x="1538514" y="3264002"/>
            <a:ext cx="5119914" cy="908816"/>
          </a:xfrm>
          <a:prstGeom prst="straightConnector1">
            <a:avLst/>
          </a:prstGeom>
          <a:ln w="57150">
            <a:solidFill>
              <a:schemeClr val="tx2">
                <a:lumMod val="60000"/>
                <a:lumOff val="40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0" y="950788"/>
            <a:ext cx="9144000" cy="523220"/>
          </a:xfrm>
          <a:prstGeom prst="rect">
            <a:avLst/>
          </a:prstGeom>
          <a:noFill/>
        </p:spPr>
        <p:txBody>
          <a:bodyPr wrap="square" rtlCol="0">
            <a:spAutoFit/>
          </a:bodyPr>
          <a:lstStyle/>
          <a:p>
            <a:pPr algn="ctr"/>
            <a:r>
              <a:rPr lang="en-US" sz="2800" u="sng" dirty="0" smtClean="0"/>
              <a:t>Our System</a:t>
            </a:r>
            <a:endParaRPr lang="en-US" sz="2800" u="sng" dirty="0"/>
          </a:p>
        </p:txBody>
      </p:sp>
      <p:sp>
        <p:nvSpPr>
          <p:cNvPr id="1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Putting it together</a:t>
            </a:r>
          </a:p>
        </p:txBody>
      </p:sp>
      <p:grpSp>
        <p:nvGrpSpPr>
          <p:cNvPr id="10" name="Group 24"/>
          <p:cNvGrpSpPr/>
          <p:nvPr/>
        </p:nvGrpSpPr>
        <p:grpSpPr>
          <a:xfrm>
            <a:off x="700314" y="2380585"/>
            <a:ext cx="1523999" cy="2057400"/>
            <a:chOff x="1110619" y="2048719"/>
            <a:chExt cx="914951" cy="1213252"/>
          </a:xfrm>
        </p:grpSpPr>
        <p:sp>
          <p:nvSpPr>
            <p:cNvPr id="11" name="Freeform 10"/>
            <p:cNvSpPr/>
            <p:nvPr/>
          </p:nvSpPr>
          <p:spPr>
            <a:xfrm>
              <a:off x="1110619" y="2048719"/>
              <a:ext cx="914951" cy="891251"/>
            </a:xfrm>
            <a:custGeom>
              <a:avLst/>
              <a:gdLst>
                <a:gd name="connsiteX0" fmla="*/ 0 w 960699"/>
                <a:gd name="connsiteY0" fmla="*/ 46299 h 706187"/>
                <a:gd name="connsiteX1" fmla="*/ 405114 w 960699"/>
                <a:gd name="connsiteY1" fmla="*/ 706056 h 706187"/>
                <a:gd name="connsiteX2" fmla="*/ 960699 w 960699"/>
                <a:gd name="connsiteY2" fmla="*/ 0 h 706187"/>
              </a:gdLst>
              <a:ahLst/>
              <a:cxnLst>
                <a:cxn ang="0">
                  <a:pos x="connsiteX0" y="connsiteY0"/>
                </a:cxn>
                <a:cxn ang="0">
                  <a:pos x="connsiteX1" y="connsiteY1"/>
                </a:cxn>
                <a:cxn ang="0">
                  <a:pos x="connsiteX2" y="connsiteY2"/>
                </a:cxn>
              </a:cxnLst>
              <a:rect l="l" t="t" r="r" b="b"/>
              <a:pathLst>
                <a:path w="960699" h="706187">
                  <a:moveTo>
                    <a:pt x="0" y="46299"/>
                  </a:moveTo>
                  <a:cubicBezTo>
                    <a:pt x="122499" y="380035"/>
                    <a:pt x="244998" y="713772"/>
                    <a:pt x="405114" y="706056"/>
                  </a:cubicBezTo>
                  <a:cubicBezTo>
                    <a:pt x="565230" y="698340"/>
                    <a:pt x="762964" y="349170"/>
                    <a:pt x="960699" y="0"/>
                  </a:cubicBezTo>
                </a:path>
              </a:pathLst>
            </a:custGeom>
            <a:ln>
              <a:solidFill>
                <a:schemeClr val="tx2">
                  <a:lumMod val="20000"/>
                  <a:lumOff val="8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2" name="Picture 3" descr="C:\Users\gshyam\Desktop\locket3.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355079" y="2949233"/>
              <a:ext cx="258763" cy="31273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5" name="TextBox 14"/>
          <p:cNvSpPr txBox="1"/>
          <p:nvPr/>
        </p:nvSpPr>
        <p:spPr>
          <a:xfrm>
            <a:off x="14518" y="4490007"/>
            <a:ext cx="9144000" cy="954107"/>
          </a:xfrm>
          <a:prstGeom prst="rect">
            <a:avLst/>
          </a:prstGeom>
          <a:noFill/>
        </p:spPr>
        <p:txBody>
          <a:bodyPr wrap="square" rtlCol="0">
            <a:spAutoFit/>
          </a:bodyPr>
          <a:lstStyle/>
          <a:p>
            <a:pPr marL="115888" algn="ctr"/>
            <a:endParaRPr lang="en-US" sz="2800" dirty="0" smtClean="0"/>
          </a:p>
          <a:p>
            <a:pPr marL="115888" algn="ctr"/>
            <a:r>
              <a:rPr lang="en-US" sz="2800" dirty="0" smtClean="0"/>
              <a:t>Doctor configures the shield with a secret key </a:t>
            </a:r>
            <a:r>
              <a:rPr lang="en-US" sz="2800" dirty="0" smtClean="0">
                <a:sym typeface="Wingdings" pitchFamily="2" charset="2"/>
              </a:rPr>
              <a:t> </a:t>
            </a:r>
            <a:endParaRPr lang="en-US" sz="2800" dirty="0"/>
          </a:p>
        </p:txBody>
      </p:sp>
      <p:sp>
        <p:nvSpPr>
          <p:cNvPr id="16" name="TextBox 15"/>
          <p:cNvSpPr txBox="1"/>
          <p:nvPr/>
        </p:nvSpPr>
        <p:spPr>
          <a:xfrm>
            <a:off x="14518" y="5656390"/>
            <a:ext cx="9144000" cy="707886"/>
          </a:xfrm>
          <a:prstGeom prst="rect">
            <a:avLst/>
          </a:prstGeom>
          <a:solidFill>
            <a:schemeClr val="bg1"/>
          </a:solidFill>
        </p:spPr>
        <p:txBody>
          <a:bodyPr wrap="square" rtlCol="0">
            <a:spAutoFit/>
          </a:bodyPr>
          <a:lstStyle/>
          <a:p>
            <a:pPr marL="115888" algn="ctr"/>
            <a:r>
              <a:rPr lang="en-US" sz="3600" dirty="0" smtClean="0">
                <a:sym typeface="Wingdings" pitchFamily="2" charset="2"/>
              </a:rPr>
              <a:t> </a:t>
            </a:r>
            <a:r>
              <a:rPr lang="en-US" sz="3600" b="1" dirty="0" smtClean="0"/>
              <a:t>Shield acts as </a:t>
            </a:r>
            <a:r>
              <a:rPr lang="en-US" sz="4000" b="1" dirty="0" smtClean="0">
                <a:solidFill>
                  <a:srgbClr val="C00000"/>
                </a:solidFill>
              </a:rPr>
              <a:t>proxy</a:t>
            </a:r>
            <a:endParaRPr lang="en-US" sz="4000" b="1" dirty="0">
              <a:solidFill>
                <a:srgbClr val="C00000"/>
              </a:solidFill>
            </a:endParaRPr>
          </a:p>
        </p:txBody>
      </p:sp>
      <p:sp>
        <p:nvSpPr>
          <p:cNvPr id="18" name="TextBox 17"/>
          <p:cNvSpPr txBox="1"/>
          <p:nvPr/>
        </p:nvSpPr>
        <p:spPr>
          <a:xfrm>
            <a:off x="2738664" y="3038391"/>
            <a:ext cx="3400519" cy="477054"/>
          </a:xfrm>
          <a:prstGeom prst="rect">
            <a:avLst/>
          </a:prstGeom>
          <a:noFill/>
        </p:spPr>
        <p:txBody>
          <a:bodyPr wrap="square" rtlCol="0">
            <a:spAutoFit/>
          </a:bodyPr>
          <a:lstStyle/>
          <a:p>
            <a:pPr algn="ctr"/>
            <a:r>
              <a:rPr lang="en-US" sz="2500" dirty="0" smtClean="0">
                <a:solidFill>
                  <a:schemeClr val="accent1"/>
                </a:solidFill>
              </a:rPr>
              <a:t>Use encryption</a:t>
            </a:r>
            <a:endParaRPr lang="en-US" sz="2500" dirty="0">
              <a:solidFill>
                <a:schemeClr val="accent1"/>
              </a:solidFill>
            </a:endParaRPr>
          </a:p>
        </p:txBody>
      </p:sp>
      <p:sp>
        <p:nvSpPr>
          <p:cNvPr id="20" name="TextBox 19"/>
          <p:cNvSpPr txBox="1"/>
          <p:nvPr/>
        </p:nvSpPr>
        <p:spPr>
          <a:xfrm>
            <a:off x="-13331" y="4629741"/>
            <a:ext cx="9144000" cy="954107"/>
          </a:xfrm>
          <a:prstGeom prst="rect">
            <a:avLst/>
          </a:prstGeom>
          <a:solidFill>
            <a:schemeClr val="bg1"/>
          </a:solidFill>
        </p:spPr>
        <p:txBody>
          <a:bodyPr wrap="square" rtlCol="0">
            <a:spAutoFit/>
          </a:bodyPr>
          <a:lstStyle/>
          <a:p>
            <a:pPr marL="115888" algn="ctr"/>
            <a:endParaRPr lang="en-US" sz="2800" dirty="0" smtClean="0"/>
          </a:p>
          <a:p>
            <a:pPr marL="115888" algn="ctr"/>
            <a:r>
              <a:rPr lang="en-US" sz="2800" dirty="0" smtClean="0"/>
              <a:t>Shield encrypts the implant data and forwards it to doctor </a:t>
            </a:r>
            <a:r>
              <a:rPr lang="en-US" sz="2800" dirty="0" smtClean="0">
                <a:sym typeface="Wingdings" pitchFamily="2" charset="2"/>
              </a:rPr>
              <a:t> </a:t>
            </a:r>
            <a:endParaRPr lang="en-US" sz="2800" dirty="0"/>
          </a:p>
        </p:txBody>
      </p:sp>
    </p:spTree>
    <p:custDataLst>
      <p:tags r:id="rId1"/>
    </p:custDataLst>
    <p:extLst>
      <p:ext uri="{BB962C8B-B14F-4D97-AF65-F5344CB8AC3E}">
        <p14:creationId xmlns:p14="http://schemas.microsoft.com/office/powerpoint/2010/main" xmlns="" val="3538617434"/>
      </p:ext>
    </p:extLst>
  </p:cSld>
  <p:clrMapOvr>
    <a:masterClrMapping/>
  </p:clrMapOvr>
  <mc:AlternateContent xmlns:mc="http://schemas.openxmlformats.org/markup-compatibility/2006">
    <mc:Choice xmlns:p14="http://schemas.microsoft.com/office/powerpoint/2010/main" xmlns="" Requires="p14">
      <p:transition spd="slow" p14:dur="2000" advTm="58790"/>
    </mc:Choice>
    <mc:Fallback>
      <p:transition spd="slow" advTm="587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8" grpId="0"/>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3"/>
          <p:cNvSpPr txBox="1">
            <a:spLocks/>
          </p:cNvSpPr>
          <p:nvPr/>
        </p:nvSpPr>
        <p:spPr>
          <a:xfrm>
            <a:off x="246743" y="224798"/>
            <a:ext cx="8752114" cy="5256824"/>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endParaRPr lang="en-US" sz="2800" dirty="0" smtClean="0">
              <a:latin typeface="Calibri" pitchFamily="34" charset="0"/>
              <a:cs typeface="Calibri" pitchFamily="34" charset="0"/>
            </a:endParaRPr>
          </a:p>
          <a:p>
            <a:pPr marL="285750">
              <a:buFont typeface="Arial" pitchFamily="34" charset="0"/>
              <a:buChar char="•"/>
            </a:pPr>
            <a:r>
              <a:rPr lang="en-US" sz="3000" dirty="0">
                <a:latin typeface="Calibri" pitchFamily="34" charset="0"/>
                <a:cs typeface="Calibri" pitchFamily="34" charset="0"/>
              </a:rPr>
              <a:t>F</a:t>
            </a:r>
            <a:r>
              <a:rPr lang="en-US" sz="3000" dirty="0" smtClean="0">
                <a:latin typeface="Calibri" pitchFamily="34" charset="0"/>
                <a:cs typeface="Calibri" pitchFamily="34" charset="0"/>
              </a:rPr>
              <a:t>irst system that secures wireless implants without modifying them</a:t>
            </a:r>
          </a:p>
          <a:p>
            <a:pPr marL="685800" lvl="1">
              <a:buFont typeface="Arial" pitchFamily="34" charset="0"/>
              <a:buChar char="•"/>
            </a:pPr>
            <a:endParaRPr lang="en-US" sz="2100" dirty="0" smtClean="0">
              <a:latin typeface="Calibri" pitchFamily="34" charset="0"/>
              <a:cs typeface="Calibri" pitchFamily="34" charset="0"/>
            </a:endParaRPr>
          </a:p>
          <a:p>
            <a:pPr marL="685800" lvl="1">
              <a:buFont typeface="Arial" pitchFamily="34" charset="0"/>
              <a:buChar char="•"/>
            </a:pPr>
            <a:endParaRPr lang="en-US" sz="100" dirty="0">
              <a:latin typeface="Calibri" pitchFamily="34" charset="0"/>
              <a:cs typeface="Calibri" pitchFamily="34" charset="0"/>
            </a:endParaRPr>
          </a:p>
          <a:p>
            <a:pPr marL="685800" lvl="1">
              <a:buFont typeface="Arial" pitchFamily="34" charset="0"/>
              <a:buChar char="•"/>
            </a:pPr>
            <a:endParaRPr lang="en-US" sz="100" dirty="0" smtClean="0">
              <a:latin typeface="Calibri" pitchFamily="34" charset="0"/>
              <a:cs typeface="Calibri" pitchFamily="34" charset="0"/>
            </a:endParaRPr>
          </a:p>
          <a:p>
            <a:pPr marL="685800" lvl="1">
              <a:buFont typeface="Arial" pitchFamily="34" charset="0"/>
              <a:buChar char="•"/>
            </a:pPr>
            <a:endParaRPr lang="en-US" sz="100" dirty="0">
              <a:latin typeface="Calibri" pitchFamily="34" charset="0"/>
              <a:cs typeface="Calibri" pitchFamily="34" charset="0"/>
            </a:endParaRPr>
          </a:p>
          <a:p>
            <a:pPr marL="685800" lvl="1">
              <a:buFont typeface="Arial" pitchFamily="34" charset="0"/>
              <a:buChar char="•"/>
            </a:pPr>
            <a:endParaRPr lang="en-US" sz="100" dirty="0" smtClean="0">
              <a:latin typeface="Calibri" pitchFamily="34" charset="0"/>
              <a:cs typeface="Calibri" pitchFamily="34" charset="0"/>
            </a:endParaRPr>
          </a:p>
          <a:p>
            <a:pPr marL="685800" lvl="1">
              <a:buFont typeface="Arial" pitchFamily="34" charset="0"/>
              <a:buChar char="•"/>
            </a:pPr>
            <a:endParaRPr lang="en-US" sz="100" dirty="0">
              <a:latin typeface="Calibri" pitchFamily="34" charset="0"/>
              <a:cs typeface="Calibri" pitchFamily="34" charset="0"/>
            </a:endParaRPr>
          </a:p>
          <a:p>
            <a:pPr marL="685800" lvl="1">
              <a:buFont typeface="Arial" pitchFamily="34" charset="0"/>
              <a:buChar char="•"/>
            </a:pPr>
            <a:endParaRPr lang="en-US" sz="100" dirty="0" smtClean="0">
              <a:latin typeface="Calibri" pitchFamily="34" charset="0"/>
              <a:cs typeface="Calibri" pitchFamily="34" charset="0"/>
            </a:endParaRPr>
          </a:p>
          <a:p>
            <a:pPr marL="285750">
              <a:buFont typeface="Arial" pitchFamily="34" charset="0"/>
              <a:buChar char="•"/>
            </a:pPr>
            <a:r>
              <a:rPr lang="en-US" sz="3000" dirty="0" smtClean="0">
                <a:latin typeface="Calibri" pitchFamily="34" charset="0"/>
                <a:cs typeface="Calibri" pitchFamily="34" charset="0"/>
              </a:rPr>
              <a:t>Design that simultaneously jams and decodes medical implant transmissions</a:t>
            </a:r>
          </a:p>
          <a:p>
            <a:pPr marL="685800" lvl="1">
              <a:lnSpc>
                <a:spcPct val="150000"/>
              </a:lnSpc>
              <a:buFont typeface="Arial" pitchFamily="34" charset="0"/>
              <a:buChar char="•"/>
            </a:pPr>
            <a:endParaRPr lang="en-US" sz="500" dirty="0">
              <a:latin typeface="Calibri" pitchFamily="34" charset="0"/>
              <a:cs typeface="Calibri" pitchFamily="34" charset="0"/>
            </a:endParaRPr>
          </a:p>
          <a:p>
            <a:pPr marL="685800" lvl="1">
              <a:lnSpc>
                <a:spcPct val="150000"/>
              </a:lnSpc>
              <a:buFont typeface="Arial" pitchFamily="34" charset="0"/>
              <a:buChar char="•"/>
            </a:pPr>
            <a:endParaRPr lang="en-US" sz="500" dirty="0" smtClean="0">
              <a:latin typeface="Calibri" pitchFamily="34" charset="0"/>
              <a:cs typeface="Calibri" pitchFamily="34" charset="0"/>
            </a:endParaRPr>
          </a:p>
          <a:p>
            <a:pPr marL="685800" lvl="1">
              <a:lnSpc>
                <a:spcPct val="150000"/>
              </a:lnSpc>
              <a:buFont typeface="Arial" pitchFamily="34" charset="0"/>
              <a:buChar char="•"/>
            </a:pPr>
            <a:endParaRPr lang="en-US" sz="500" dirty="0" smtClean="0">
              <a:latin typeface="Calibri" pitchFamily="34" charset="0"/>
              <a:cs typeface="Calibri" pitchFamily="34" charset="0"/>
            </a:endParaRPr>
          </a:p>
          <a:p>
            <a:pPr marL="3371850" lvl="7">
              <a:lnSpc>
                <a:spcPct val="150000"/>
              </a:lnSpc>
              <a:buFont typeface="Arial" pitchFamily="34" charset="0"/>
              <a:buChar char="•"/>
            </a:pPr>
            <a:endParaRPr lang="en-US" sz="100" dirty="0" smtClean="0">
              <a:latin typeface="Calibri" pitchFamily="34" charset="0"/>
              <a:cs typeface="Calibri" pitchFamily="34" charset="0"/>
            </a:endParaRPr>
          </a:p>
          <a:p>
            <a:pPr marL="285750">
              <a:buFont typeface="Arial" pitchFamily="34" charset="0"/>
              <a:buChar char="•"/>
            </a:pPr>
            <a:r>
              <a:rPr lang="en-US" sz="3000" dirty="0" smtClean="0">
                <a:latin typeface="Calibri" pitchFamily="34" charset="0"/>
                <a:cs typeface="Calibri" pitchFamily="34" charset="0"/>
              </a:rPr>
              <a:t>Implemented and evaluated using commercial cardiac defibrillators</a:t>
            </a:r>
          </a:p>
          <a:p>
            <a:pPr marL="857250" lvl="1" indent="-457200">
              <a:buFont typeface="Wingdings" pitchFamily="2" charset="2"/>
              <a:buChar char="Ø"/>
            </a:pPr>
            <a:r>
              <a:rPr lang="en-US" sz="3000" dirty="0" smtClean="0">
                <a:latin typeface="Calibri" pitchFamily="34" charset="0"/>
                <a:cs typeface="Calibri" pitchFamily="34" charset="0"/>
              </a:rPr>
              <a:t>Effective at protecting the implants </a:t>
            </a:r>
            <a:endParaRPr lang="en-US" sz="3000" dirty="0">
              <a:latin typeface="Calibri" pitchFamily="34" charset="0"/>
              <a:cs typeface="Calibri" pitchFamily="34" charset="0"/>
            </a:endParaRPr>
          </a:p>
        </p:txBody>
      </p:sp>
      <p:sp>
        <p:nvSpPr>
          <p:cNvPr id="4"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Contributions</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1959950741"/>
      </p:ext>
    </p:extLst>
  </p:cSld>
  <p:clrMapOvr>
    <a:masterClrMapping/>
  </p:clrMapOvr>
  <mc:AlternateContent xmlns:mc="http://schemas.openxmlformats.org/markup-compatibility/2006">
    <mc:Choice xmlns:p14="http://schemas.microsoft.com/office/powerpoint/2010/main" xmlns="" Requires="p14">
      <p:transition spd="slow" p14:dur="2000" advTm="38080"/>
    </mc:Choice>
    <mc:Fallback>
      <p:transition spd="slow" advTm="380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14" end="1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7"/>
          <p:cNvSpPr txBox="1">
            <a:spLocks noChangeArrowheads="1"/>
          </p:cNvSpPr>
          <p:nvPr/>
        </p:nvSpPr>
        <p:spPr bwMode="auto">
          <a:xfrm>
            <a:off x="209550" y="4318952"/>
            <a:ext cx="8763000" cy="1370648"/>
          </a:xfrm>
          <a:prstGeom prst="rect">
            <a:avLst/>
          </a:prstGeom>
          <a:solidFill>
            <a:srgbClr val="B84542"/>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lnSpc>
                <a:spcPts val="4000"/>
              </a:lnSpc>
            </a:pPr>
            <a:r>
              <a:rPr lang="en-US" sz="3300" dirty="0" smtClean="0">
                <a:solidFill>
                  <a:schemeClr val="bg1"/>
                </a:solidFill>
                <a:latin typeface="Calibri" pitchFamily="34" charset="0"/>
                <a:ea typeface="Batang" pitchFamily="18" charset="-127"/>
                <a:cs typeface="Calibri" pitchFamily="34" charset="0"/>
              </a:rPr>
              <a:t>Need radio that transmits and receives simultaneously,  </a:t>
            </a:r>
            <a:r>
              <a:rPr lang="en-US" sz="3300" dirty="0" smtClean="0">
                <a:solidFill>
                  <a:srgbClr val="FFFF00"/>
                </a:solidFill>
                <a:latin typeface="Calibri" pitchFamily="34" charset="0"/>
                <a:ea typeface="Batang" pitchFamily="18" charset="-127"/>
                <a:cs typeface="Calibri" pitchFamily="34" charset="0"/>
              </a:rPr>
              <a:t>i.e., a full-duplex radio</a:t>
            </a: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
        <p:nvSpPr>
          <p:cNvPr id="30" name="Title 1"/>
          <p:cNvSpPr txBox="1">
            <a:spLocks/>
          </p:cNvSpPr>
          <p:nvPr/>
        </p:nvSpPr>
        <p:spPr bwMode="auto">
          <a:xfrm>
            <a:off x="-159655" y="820068"/>
            <a:ext cx="941977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rtlCol="0" anchor="ctr" anchorCtr="0" compatLnSpc="1">
            <a:prstTxWarp prst="textNoShape">
              <a:avLst/>
            </a:prstTxWarp>
            <a:noAutofit/>
          </a:bodyPr>
          <a:lstStyle/>
          <a:p>
            <a:pPr marL="914400" marR="0" lvl="0" indent="-449263" defTabSz="914400" rtl="0" eaLnBrk="0" fontAlgn="base" latinLnBrk="0" hangingPunct="0">
              <a:lnSpc>
                <a:spcPct val="100000"/>
              </a:lnSpc>
              <a:spcBef>
                <a:spcPct val="0"/>
              </a:spcBef>
              <a:spcAft>
                <a:spcPct val="0"/>
              </a:spcAft>
              <a:buClrTx/>
              <a:buSzTx/>
              <a:buFont typeface="Arial" pitchFamily="34" charset="0"/>
              <a:buChar char="•"/>
              <a:tabLst/>
              <a:defRPr/>
            </a:pPr>
            <a:r>
              <a:rPr lang="en-US" sz="3300" dirty="0" smtClean="0">
                <a:latin typeface="Calibri" pitchFamily="34" charset="0"/>
                <a:ea typeface="ＭＳ Ｐゴシック" pitchFamily="-112" charset="-128"/>
                <a:cs typeface="Calibri" pitchFamily="34" charset="0"/>
              </a:rPr>
              <a:t>Jams the implant’s signal</a:t>
            </a:r>
            <a:endParaRPr kumimoji="0" lang="en-US" sz="3300" b="0" i="0" u="none" strike="noStrike" kern="1200" cap="none" spc="0" normalizeH="0" baseline="0" noProof="0" dirty="0">
              <a:ln>
                <a:noFill/>
              </a:ln>
              <a:solidFill>
                <a:srgbClr val="0078C0"/>
              </a:solidFill>
              <a:effectLst/>
              <a:uLnTx/>
              <a:uFillTx/>
              <a:latin typeface="Calibri" pitchFamily="34" charset="0"/>
              <a:ea typeface="ＭＳ Ｐゴシック" pitchFamily="-112" charset="-128"/>
              <a:cs typeface="Calibri" pitchFamily="34" charset="0"/>
            </a:endParaRPr>
          </a:p>
        </p:txBody>
      </p:sp>
      <p:sp>
        <p:nvSpPr>
          <p:cNvPr id="33" name="Title 1"/>
          <p:cNvSpPr txBox="1">
            <a:spLocks/>
          </p:cNvSpPr>
          <p:nvPr/>
        </p:nvSpPr>
        <p:spPr bwMode="auto">
          <a:xfrm>
            <a:off x="-137881" y="1669140"/>
            <a:ext cx="9419771"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rtlCol="0" anchor="ctr" anchorCtr="0" compatLnSpc="1">
            <a:prstTxWarp prst="textNoShape">
              <a:avLst/>
            </a:prstTxWarp>
            <a:noAutofit/>
          </a:bodyPr>
          <a:lstStyle/>
          <a:p>
            <a:pPr marL="914400" marR="0" lvl="0" indent="-449263" defTabSz="914400" rtl="0" eaLnBrk="0" fontAlgn="base" latinLnBrk="0" hangingPunct="0">
              <a:lnSpc>
                <a:spcPct val="100000"/>
              </a:lnSpc>
              <a:spcBef>
                <a:spcPct val="0"/>
              </a:spcBef>
              <a:spcAft>
                <a:spcPct val="0"/>
              </a:spcAft>
              <a:buClrTx/>
              <a:buSzTx/>
              <a:buFont typeface="Arial" pitchFamily="34" charset="0"/>
              <a:buChar char="•"/>
              <a:tabLst/>
              <a:defRPr/>
            </a:pPr>
            <a:r>
              <a:rPr lang="en-US" sz="3300" dirty="0" smtClean="0">
                <a:latin typeface="Calibri" pitchFamily="34" charset="0"/>
                <a:ea typeface="ＭＳ Ｐゴシック" pitchFamily="-112" charset="-128"/>
                <a:cs typeface="Calibri" pitchFamily="34" charset="0"/>
              </a:rPr>
              <a:t>Decodes the implant’s signal</a:t>
            </a:r>
            <a:endParaRPr kumimoji="0" lang="en-US" sz="3300" b="0" i="0" u="none" strike="noStrike" kern="1200" cap="none" spc="0" normalizeH="0" baseline="0" noProof="0" dirty="0">
              <a:ln>
                <a:noFill/>
              </a:ln>
              <a:solidFill>
                <a:srgbClr val="0078C0"/>
              </a:solidFill>
              <a:effectLst/>
              <a:uLnTx/>
              <a:uFillTx/>
              <a:latin typeface="Calibri" pitchFamily="34" charset="0"/>
              <a:ea typeface="ＭＳ Ｐゴシック" pitchFamily="-112" charset="-128"/>
              <a:cs typeface="Calibri" pitchFamily="34" charset="0"/>
            </a:endParaRPr>
          </a:p>
        </p:txBody>
      </p:sp>
      <p:sp>
        <p:nvSpPr>
          <p:cNvPr id="35" name="Title 1"/>
          <p:cNvSpPr>
            <a:spLocks noGrp="1"/>
          </p:cNvSpPr>
          <p:nvPr>
            <p:ph type="title"/>
          </p:nvPr>
        </p:nvSpPr>
        <p:spPr>
          <a:xfrm>
            <a:off x="297900" y="58056"/>
            <a:ext cx="6973757" cy="1143000"/>
          </a:xfrm>
        </p:spPr>
        <p:txBody>
          <a:bodyPr>
            <a:noAutofit/>
          </a:bodyPr>
          <a:lstStyle/>
          <a:p>
            <a:pPr algn="l"/>
            <a:r>
              <a:rPr lang="en-US" sz="3300" b="0" dirty="0" smtClean="0">
                <a:solidFill>
                  <a:schemeClr val="tx1"/>
                </a:solidFill>
                <a:latin typeface="Calibri" pitchFamily="34" charset="0"/>
                <a:cs typeface="Calibri" pitchFamily="34" charset="0"/>
              </a:rPr>
              <a:t>Shield simultaneously:</a:t>
            </a:r>
            <a:endParaRPr lang="en-US" sz="3300" b="0" dirty="0">
              <a:solidFill>
                <a:srgbClr val="0078C0"/>
              </a:solidFill>
              <a:latin typeface="Calibri" pitchFamily="34" charset="0"/>
              <a:cs typeface="Calibri" pitchFamily="34" charset="0"/>
            </a:endParaRPr>
          </a:p>
        </p:txBody>
      </p:sp>
      <p:sp>
        <p:nvSpPr>
          <p:cNvPr id="36" name="Down Arrow 35"/>
          <p:cNvSpPr/>
          <p:nvPr/>
        </p:nvSpPr>
        <p:spPr>
          <a:xfrm>
            <a:off x="4305301" y="3122388"/>
            <a:ext cx="489857" cy="758371"/>
          </a:xfrm>
          <a:prstGeom prst="downArrow">
            <a:avLst>
              <a:gd name="adj1" fmla="val 50000"/>
              <a:gd name="adj2" fmla="val 61429"/>
            </a:avLst>
          </a:prstGeom>
          <a:solidFill>
            <a:srgbClr val="B84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Tree>
    <p:custDataLst>
      <p:tags r:id="rId1"/>
    </p:custDataLst>
    <p:extLst>
      <p:ext uri="{BB962C8B-B14F-4D97-AF65-F5344CB8AC3E}">
        <p14:creationId xmlns:p14="http://schemas.microsoft.com/office/powerpoint/2010/main" xmlns="" val="67463707"/>
      </p:ext>
    </p:extLst>
  </p:cSld>
  <p:clrMapOvr>
    <a:masterClrMapping/>
  </p:clrMapOvr>
  <mc:AlternateContent xmlns:mc="http://schemas.openxmlformats.org/markup-compatibility/2006">
    <mc:Choice xmlns:p14="http://schemas.microsoft.com/office/powerpoint/2010/main" xmlns="" Requires="p14">
      <p:transition spd="slow" p14:dur="2000" advTm="15101"/>
    </mc:Choice>
    <mc:Fallback>
      <p:transition spd="slow" advTm="1510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3" grpId="0"/>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45"/>
            <a:ext cx="9143999" cy="724429"/>
          </a:xfrm>
        </p:spPr>
        <p:txBody>
          <a:bodyPr>
            <a:normAutofit/>
          </a:bodyPr>
          <a:lstStyle/>
          <a:p>
            <a:r>
              <a:rPr lang="en-US" sz="3500" b="0" dirty="0" smtClean="0">
                <a:latin typeface="Calibri" pitchFamily="34" charset="0"/>
                <a:cs typeface="Calibri" pitchFamily="34" charset="0"/>
              </a:rPr>
              <a:t>Modern Implants Have Wireless</a:t>
            </a:r>
            <a:endParaRPr lang="en-US" sz="3500" b="0" dirty="0">
              <a:latin typeface="Calibri" pitchFamily="34" charset="0"/>
              <a:cs typeface="Calibri" pitchFamily="34" charset="0"/>
            </a:endParaRPr>
          </a:p>
        </p:txBody>
      </p:sp>
      <p:pic>
        <p:nvPicPr>
          <p:cNvPr id="17" name="Picture 2"/>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0043" y="1554480"/>
            <a:ext cx="1854517" cy="2494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2051" name="Picture 3" descr="C:\Users\gshyam\Desktop\Implanted-device.gif"/>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973445" y="1373029"/>
            <a:ext cx="3246755" cy="28575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gshyam\Desktop\kinetra2.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750820" y="1606549"/>
            <a:ext cx="3498194" cy="253619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394960" y="4049078"/>
            <a:ext cx="3733800" cy="369332"/>
          </a:xfrm>
          <a:prstGeom prst="rect">
            <a:avLst/>
          </a:prstGeom>
          <a:solidFill>
            <a:schemeClr val="bg1"/>
          </a:solidFill>
        </p:spPr>
        <p:txBody>
          <a:bodyPr wrap="square" rtlCol="0">
            <a:spAutoFit/>
          </a:bodyPr>
          <a:lstStyle/>
          <a:p>
            <a:endParaRPr lang="en-US" dirty="0"/>
          </a:p>
        </p:txBody>
      </p:sp>
      <p:sp>
        <p:nvSpPr>
          <p:cNvPr id="26" name="TextBox 25"/>
          <p:cNvSpPr txBox="1"/>
          <p:nvPr/>
        </p:nvSpPr>
        <p:spPr>
          <a:xfrm>
            <a:off x="320040" y="4239168"/>
            <a:ext cx="2194560" cy="861774"/>
          </a:xfrm>
          <a:prstGeom prst="rect">
            <a:avLst/>
          </a:prstGeom>
          <a:noFill/>
        </p:spPr>
        <p:txBody>
          <a:bodyPr wrap="square" rtlCol="0">
            <a:spAutoFit/>
          </a:bodyPr>
          <a:lstStyle/>
          <a:p>
            <a:r>
              <a:rPr lang="en-US" sz="2500" dirty="0" smtClean="0"/>
              <a:t>     Cardiac </a:t>
            </a:r>
          </a:p>
          <a:p>
            <a:r>
              <a:rPr lang="en-US" sz="2500" dirty="0" smtClean="0"/>
              <a:t>Defibrillators</a:t>
            </a:r>
            <a:endParaRPr lang="en-US" sz="2500" dirty="0"/>
          </a:p>
        </p:txBody>
      </p:sp>
      <p:sp>
        <p:nvSpPr>
          <p:cNvPr id="27" name="TextBox 26"/>
          <p:cNvSpPr txBox="1"/>
          <p:nvPr/>
        </p:nvSpPr>
        <p:spPr>
          <a:xfrm>
            <a:off x="2971799" y="4024618"/>
            <a:ext cx="2543629" cy="861774"/>
          </a:xfrm>
          <a:prstGeom prst="rect">
            <a:avLst/>
          </a:prstGeom>
          <a:noFill/>
        </p:spPr>
        <p:txBody>
          <a:bodyPr wrap="square" rtlCol="0">
            <a:spAutoFit/>
          </a:bodyPr>
          <a:lstStyle/>
          <a:p>
            <a:r>
              <a:rPr lang="en-US" sz="2500" dirty="0" smtClean="0"/>
              <a:t>     </a:t>
            </a:r>
            <a:r>
              <a:rPr lang="en-US" sz="2500" dirty="0" err="1" smtClean="0"/>
              <a:t>Neurostimulators</a:t>
            </a:r>
            <a:endParaRPr lang="en-US" sz="2500" dirty="0" smtClean="0"/>
          </a:p>
        </p:txBody>
      </p:sp>
      <p:sp>
        <p:nvSpPr>
          <p:cNvPr id="28" name="TextBox 27"/>
          <p:cNvSpPr txBox="1"/>
          <p:nvPr/>
        </p:nvSpPr>
        <p:spPr>
          <a:xfrm>
            <a:off x="7086282" y="4177018"/>
            <a:ext cx="2392680" cy="861774"/>
          </a:xfrm>
          <a:prstGeom prst="rect">
            <a:avLst/>
          </a:prstGeom>
          <a:noFill/>
        </p:spPr>
        <p:txBody>
          <a:bodyPr wrap="square" rtlCol="0">
            <a:spAutoFit/>
          </a:bodyPr>
          <a:lstStyle/>
          <a:p>
            <a:r>
              <a:rPr lang="en-US" sz="2500" dirty="0" smtClean="0"/>
              <a:t>Cochlear Implants</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14026"/>
    </mc:Choice>
    <mc:Fallback>
      <p:transition spd="slow" advTm="140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Straight Arrow Connector 78"/>
          <p:cNvCxnSpPr/>
          <p:nvPr/>
        </p:nvCxnSpPr>
        <p:spPr>
          <a:xfrm>
            <a:off x="6263766" y="3432858"/>
            <a:ext cx="1173815" cy="0"/>
          </a:xfrm>
          <a:prstGeom prst="straightConnector1">
            <a:avLst/>
          </a:prstGeom>
          <a:ln w="19050">
            <a:solidFill>
              <a:schemeClr val="tx1">
                <a:lumMod val="50000"/>
                <a:lumOff val="50000"/>
              </a:schemeClr>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flipV="1">
            <a:off x="462985" y="3432859"/>
            <a:ext cx="5779345" cy="37954"/>
          </a:xfrm>
          <a:prstGeom prst="straightConnector1">
            <a:avLst/>
          </a:prstGeom>
          <a:ln w="19050">
            <a:solidFill>
              <a:schemeClr val="tx1">
                <a:lumMod val="50000"/>
                <a:lumOff val="50000"/>
              </a:schemeClr>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p:nvPr/>
        </p:nvCxnSpPr>
        <p:spPr>
          <a:xfrm>
            <a:off x="4151506" y="3444215"/>
            <a:ext cx="2078619" cy="0"/>
          </a:xfrm>
          <a:prstGeom prst="straightConnector1">
            <a:avLst/>
          </a:prstGeom>
          <a:ln w="19050">
            <a:solidFill>
              <a:schemeClr val="tx1">
                <a:lumMod val="50000"/>
                <a:lumOff val="50000"/>
              </a:schemeClr>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1" name="Text Box 29"/>
          <p:cNvSpPr txBox="1">
            <a:spLocks noChangeArrowheads="1"/>
          </p:cNvSpPr>
          <p:nvPr/>
        </p:nvSpPr>
        <p:spPr bwMode="auto">
          <a:xfrm>
            <a:off x="-87218" y="5031361"/>
            <a:ext cx="9144000" cy="474489"/>
          </a:xfrm>
          <a:prstGeom prst="rect">
            <a:avLst/>
          </a:prstGeom>
          <a:noFill/>
          <a:ln w="9525">
            <a:noFill/>
            <a:miter lim="800000"/>
            <a:headEnd/>
            <a:tailEnd/>
          </a:ln>
          <a:effectLst/>
        </p:spPr>
        <p:txBody>
          <a:bodyPr wrap="square" lIns="90488" tIns="44450" rIns="90488" bIns="44450">
            <a:prstTxWarp prst="textNoShape">
              <a:avLst/>
            </a:prstTxWarp>
            <a:spAutoFit/>
          </a:bodyPr>
          <a:lstStyle/>
          <a:p>
            <a:pPr algn="ctr">
              <a:spcBef>
                <a:spcPct val="50000"/>
              </a:spcBef>
            </a:pPr>
            <a:r>
              <a:rPr lang="en-US" sz="2500" i="0" dirty="0" smtClean="0">
                <a:ea typeface="Arial" pitchFamily="-112" charset="0"/>
                <a:cs typeface="Arial" pitchFamily="-112" charset="0"/>
              </a:rPr>
              <a:t>Medical </a:t>
            </a:r>
            <a:r>
              <a:rPr lang="en-US" sz="2500" dirty="0" smtClean="0">
                <a:ea typeface="Arial" pitchFamily="-112" charset="0"/>
                <a:cs typeface="Arial" pitchFamily="-112" charset="0"/>
              </a:rPr>
              <a:t>implant work </a:t>
            </a:r>
            <a:r>
              <a:rPr lang="en-US" sz="2500" i="0" dirty="0" smtClean="0">
                <a:ea typeface="Arial" pitchFamily="-112" charset="0"/>
                <a:cs typeface="Arial" pitchFamily="-112" charset="0"/>
              </a:rPr>
              <a:t>at 400 MHz</a:t>
            </a:r>
            <a:endParaRPr lang="en-US" sz="2500" i="0" dirty="0">
              <a:ea typeface="Arial" pitchFamily="-112" charset="0"/>
              <a:cs typeface="Arial" pitchFamily="-112" charset="0"/>
            </a:endParaRPr>
          </a:p>
        </p:txBody>
      </p:sp>
      <p:grpSp>
        <p:nvGrpSpPr>
          <p:cNvPr id="2057" name="Group 2056"/>
          <p:cNvGrpSpPr/>
          <p:nvPr/>
        </p:nvGrpSpPr>
        <p:grpSpPr>
          <a:xfrm>
            <a:off x="7228345" y="2909034"/>
            <a:ext cx="915938" cy="665479"/>
            <a:chOff x="7228345" y="2909034"/>
            <a:chExt cx="915938" cy="665479"/>
          </a:xfrm>
        </p:grpSpPr>
        <p:grpSp>
          <p:nvGrpSpPr>
            <p:cNvPr id="2051" name="Group 2050"/>
            <p:cNvGrpSpPr/>
            <p:nvPr/>
          </p:nvGrpSpPr>
          <p:grpSpPr>
            <a:xfrm>
              <a:off x="7430999" y="3082070"/>
              <a:ext cx="713284" cy="492443"/>
              <a:chOff x="7430999" y="3082070"/>
              <a:chExt cx="713284" cy="492443"/>
            </a:xfrm>
          </p:grpSpPr>
          <p:cxnSp>
            <p:nvCxnSpPr>
              <p:cNvPr id="27" name="Straight Connector 26"/>
              <p:cNvCxnSpPr/>
              <p:nvPr/>
            </p:nvCxnSpPr>
            <p:spPr>
              <a:xfrm flipV="1">
                <a:off x="7430999" y="3149326"/>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477774" y="3082070"/>
                <a:ext cx="666509" cy="492443"/>
              </a:xfrm>
              <a:prstGeom prst="rect">
                <a:avLst/>
              </a:prstGeom>
              <a:noFill/>
            </p:spPr>
            <p:txBody>
              <a:bodyPr wrap="square" rtlCol="0">
                <a:spAutoFit/>
              </a:bodyPr>
              <a:lstStyle/>
              <a:p>
                <a:r>
                  <a:rPr lang="en-US" sz="2600" b="1" dirty="0" smtClean="0"/>
                  <a:t>tx1</a:t>
                </a:r>
                <a:endParaRPr lang="en-US" sz="2600" b="1" dirty="0"/>
              </a:p>
            </p:txBody>
          </p:sp>
        </p:grpSp>
        <p:sp>
          <p:nvSpPr>
            <p:cNvPr id="68" name="Isosceles Triangle 67"/>
            <p:cNvSpPr/>
            <p:nvPr/>
          </p:nvSpPr>
          <p:spPr>
            <a:xfrm>
              <a:off x="7228345" y="2909034"/>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72" name="Group 2071"/>
          <p:cNvGrpSpPr/>
          <p:nvPr/>
        </p:nvGrpSpPr>
        <p:grpSpPr>
          <a:xfrm>
            <a:off x="6054865" y="2924274"/>
            <a:ext cx="796099" cy="583190"/>
            <a:chOff x="6054865" y="2924274"/>
            <a:chExt cx="796099" cy="583190"/>
          </a:xfrm>
        </p:grpSpPr>
        <p:grpSp>
          <p:nvGrpSpPr>
            <p:cNvPr id="2058" name="Group 2057"/>
            <p:cNvGrpSpPr/>
            <p:nvPr/>
          </p:nvGrpSpPr>
          <p:grpSpPr>
            <a:xfrm>
              <a:off x="6054865" y="2924274"/>
              <a:ext cx="796099" cy="570333"/>
              <a:chOff x="6054865" y="2863314"/>
              <a:chExt cx="796099" cy="570333"/>
            </a:xfrm>
          </p:grpSpPr>
          <p:sp>
            <p:nvSpPr>
              <p:cNvPr id="37" name="TextBox 36"/>
              <p:cNvSpPr txBox="1"/>
              <p:nvPr/>
            </p:nvSpPr>
            <p:spPr>
              <a:xfrm>
                <a:off x="6265480" y="2941204"/>
                <a:ext cx="585484" cy="492443"/>
              </a:xfrm>
              <a:prstGeom prst="rect">
                <a:avLst/>
              </a:prstGeom>
              <a:noFill/>
            </p:spPr>
            <p:txBody>
              <a:bodyPr wrap="square" rtlCol="0">
                <a:spAutoFit/>
              </a:bodyPr>
              <a:lstStyle/>
              <a:p>
                <a:r>
                  <a:rPr lang="en-US" sz="2600" b="1" dirty="0" err="1" smtClean="0"/>
                  <a:t>rx</a:t>
                </a:r>
                <a:endParaRPr lang="en-US" sz="2600" b="1" dirty="0"/>
              </a:p>
            </p:txBody>
          </p:sp>
          <p:sp>
            <p:nvSpPr>
              <p:cNvPr id="67" name="Isosceles Triangle 66"/>
              <p:cNvSpPr/>
              <p:nvPr/>
            </p:nvSpPr>
            <p:spPr>
              <a:xfrm>
                <a:off x="6054865" y="2863314"/>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5" name="Straight Connector 74"/>
            <p:cNvCxnSpPr/>
            <p:nvPr/>
          </p:nvCxnSpPr>
          <p:spPr>
            <a:xfrm flipV="1">
              <a:off x="6257519" y="3164566"/>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63" name="Group 2062"/>
          <p:cNvGrpSpPr/>
          <p:nvPr/>
        </p:nvGrpSpPr>
        <p:grpSpPr>
          <a:xfrm>
            <a:off x="374137" y="2952572"/>
            <a:ext cx="4021209" cy="1556878"/>
            <a:chOff x="374137" y="2800172"/>
            <a:chExt cx="4021209" cy="1556878"/>
          </a:xfrm>
        </p:grpSpPr>
        <p:grpSp>
          <p:nvGrpSpPr>
            <p:cNvPr id="2059" name="Group 2058"/>
            <p:cNvGrpSpPr/>
            <p:nvPr/>
          </p:nvGrpSpPr>
          <p:grpSpPr>
            <a:xfrm>
              <a:off x="374137" y="2800172"/>
              <a:ext cx="4021209" cy="1556878"/>
              <a:chOff x="-250703" y="2922092"/>
              <a:chExt cx="4021209" cy="1556878"/>
            </a:xfrm>
          </p:grpSpPr>
          <p:grpSp>
            <p:nvGrpSpPr>
              <p:cNvPr id="2055" name="Group 2054"/>
              <p:cNvGrpSpPr/>
              <p:nvPr/>
            </p:nvGrpSpPr>
            <p:grpSpPr>
              <a:xfrm>
                <a:off x="-250703" y="3033095"/>
                <a:ext cx="4021209" cy="1445875"/>
                <a:chOff x="-250703" y="3033095"/>
                <a:chExt cx="4021209" cy="1445875"/>
              </a:xfrm>
            </p:grpSpPr>
            <p:sp>
              <p:nvSpPr>
                <p:cNvPr id="2048" name="Rectangle 2047"/>
                <p:cNvSpPr/>
                <p:nvPr/>
              </p:nvSpPr>
              <p:spPr>
                <a:xfrm>
                  <a:off x="-250703" y="3404898"/>
                  <a:ext cx="3761629" cy="10740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2950534" y="3033095"/>
                  <a:ext cx="819972" cy="492443"/>
                </a:xfrm>
                <a:prstGeom prst="rect">
                  <a:avLst/>
                </a:prstGeom>
                <a:noFill/>
              </p:spPr>
              <p:txBody>
                <a:bodyPr wrap="square" rtlCol="0">
                  <a:spAutoFit/>
                </a:bodyPr>
                <a:lstStyle/>
                <a:p>
                  <a:r>
                    <a:rPr lang="en-US" sz="2600" b="1" dirty="0" smtClean="0"/>
                    <a:t>tx2</a:t>
                  </a:r>
                  <a:endParaRPr lang="en-US" sz="2600" b="1" dirty="0"/>
                </a:p>
              </p:txBody>
            </p:sp>
          </p:grpSp>
          <p:sp>
            <p:nvSpPr>
              <p:cNvPr id="2056" name="Isosceles Triangle 2055"/>
              <p:cNvSpPr/>
              <p:nvPr/>
            </p:nvSpPr>
            <p:spPr>
              <a:xfrm>
                <a:off x="3320926" y="2922092"/>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76" name="Straight Connector 75"/>
            <p:cNvCxnSpPr/>
            <p:nvPr/>
          </p:nvCxnSpPr>
          <p:spPr>
            <a:xfrm flipV="1">
              <a:off x="4154399" y="3024321"/>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8" name="TextBox 77"/>
          <p:cNvSpPr txBox="1"/>
          <p:nvPr/>
        </p:nvSpPr>
        <p:spPr>
          <a:xfrm>
            <a:off x="6711189" y="3612336"/>
            <a:ext cx="442153" cy="461665"/>
          </a:xfrm>
          <a:prstGeom prst="rect">
            <a:avLst/>
          </a:prstGeom>
          <a:noFill/>
        </p:spPr>
        <p:txBody>
          <a:bodyPr wrap="square" rtlCol="0">
            <a:spAutoFit/>
          </a:bodyPr>
          <a:lstStyle/>
          <a:p>
            <a:r>
              <a:rPr lang="en-US" sz="2400" dirty="0"/>
              <a:t>d</a:t>
            </a:r>
          </a:p>
        </p:txBody>
      </p:sp>
      <p:sp>
        <p:nvSpPr>
          <p:cNvPr id="30"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How to Design Full-Duplex for Medical Implants?</a:t>
            </a:r>
            <a:endParaRPr lang="en-US" sz="3500" b="0" dirty="0">
              <a:solidFill>
                <a:srgbClr val="0078C0"/>
              </a:solidFill>
              <a:latin typeface="Calibri" pitchFamily="34" charset="0"/>
              <a:cs typeface="Calibri" pitchFamily="34" charset="0"/>
            </a:endParaRPr>
          </a:p>
        </p:txBody>
      </p:sp>
      <p:grpSp>
        <p:nvGrpSpPr>
          <p:cNvPr id="4" name="Group 3"/>
          <p:cNvGrpSpPr/>
          <p:nvPr/>
        </p:nvGrpSpPr>
        <p:grpSpPr>
          <a:xfrm>
            <a:off x="4147696" y="1915402"/>
            <a:ext cx="3289884" cy="1536434"/>
            <a:chOff x="4147696" y="1915402"/>
            <a:chExt cx="3289884" cy="1536434"/>
          </a:xfrm>
        </p:grpSpPr>
        <p:cxnSp>
          <p:nvCxnSpPr>
            <p:cNvPr id="32" name="Straight Connector 31"/>
            <p:cNvCxnSpPr/>
            <p:nvPr/>
          </p:nvCxnSpPr>
          <p:spPr>
            <a:xfrm flipH="1" flipV="1">
              <a:off x="7430999" y="2228850"/>
              <a:ext cx="3086" cy="1152233"/>
            </a:xfrm>
            <a:prstGeom prst="line">
              <a:avLst/>
            </a:prstGeom>
            <a:ln w="2222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6257519" y="1931550"/>
              <a:ext cx="1180061" cy="381000"/>
            </a:xfrm>
            <a:custGeom>
              <a:avLst/>
              <a:gdLst>
                <a:gd name="connsiteX0" fmla="*/ 4150659 w 4150659"/>
                <a:gd name="connsiteY0" fmla="*/ 688788 h 787399"/>
                <a:gd name="connsiteX1" fmla="*/ 2187388 w 4150659"/>
                <a:gd name="connsiteY1" fmla="*/ 16435 h 787399"/>
                <a:gd name="connsiteX2" fmla="*/ 0 w 4150659"/>
                <a:gd name="connsiteY2" fmla="*/ 787399 h 787399"/>
              </a:gdLst>
              <a:ahLst/>
              <a:cxnLst>
                <a:cxn ang="0">
                  <a:pos x="connsiteX0" y="connsiteY0"/>
                </a:cxn>
                <a:cxn ang="0">
                  <a:pos x="connsiteX1" y="connsiteY1"/>
                </a:cxn>
                <a:cxn ang="0">
                  <a:pos x="connsiteX2" y="connsiteY2"/>
                </a:cxn>
              </a:cxnLst>
              <a:rect l="l" t="t" r="r" b="b"/>
              <a:pathLst>
                <a:path w="4150659" h="787399">
                  <a:moveTo>
                    <a:pt x="4150659" y="688788"/>
                  </a:moveTo>
                  <a:cubicBezTo>
                    <a:pt x="3514911" y="344394"/>
                    <a:pt x="2879164" y="0"/>
                    <a:pt x="2187388" y="16435"/>
                  </a:cubicBezTo>
                  <a:cubicBezTo>
                    <a:pt x="1495612" y="32870"/>
                    <a:pt x="747806" y="410134"/>
                    <a:pt x="0" y="787399"/>
                  </a:cubicBezTo>
                </a:path>
              </a:pathLst>
            </a:custGeom>
            <a:ln w="22225">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4" name="Straight Connector 33"/>
            <p:cNvCxnSpPr/>
            <p:nvPr/>
          </p:nvCxnSpPr>
          <p:spPr>
            <a:xfrm flipV="1">
              <a:off x="6256700" y="2368674"/>
              <a:ext cx="0" cy="1083162"/>
            </a:xfrm>
            <a:prstGeom prst="line">
              <a:avLst/>
            </a:prstGeom>
            <a:ln w="22225">
              <a:solidFill>
                <a:srgbClr val="0070C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endCxn id="39" idx="2"/>
            </p:cNvCxnSpPr>
            <p:nvPr/>
          </p:nvCxnSpPr>
          <p:spPr>
            <a:xfrm flipH="1" flipV="1">
              <a:off x="4147696" y="2296402"/>
              <a:ext cx="9526" cy="1117454"/>
            </a:xfrm>
            <a:prstGeom prst="line">
              <a:avLst/>
            </a:prstGeom>
            <a:ln w="22225">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39" name="Freeform 38"/>
            <p:cNvSpPr/>
            <p:nvPr/>
          </p:nvSpPr>
          <p:spPr>
            <a:xfrm>
              <a:off x="4147696" y="1915402"/>
              <a:ext cx="2109824" cy="381000"/>
            </a:xfrm>
            <a:custGeom>
              <a:avLst/>
              <a:gdLst>
                <a:gd name="connsiteX0" fmla="*/ 4150659 w 4150659"/>
                <a:gd name="connsiteY0" fmla="*/ 688788 h 787399"/>
                <a:gd name="connsiteX1" fmla="*/ 2187388 w 4150659"/>
                <a:gd name="connsiteY1" fmla="*/ 16435 h 787399"/>
                <a:gd name="connsiteX2" fmla="*/ 0 w 4150659"/>
                <a:gd name="connsiteY2" fmla="*/ 787399 h 787399"/>
              </a:gdLst>
              <a:ahLst/>
              <a:cxnLst>
                <a:cxn ang="0">
                  <a:pos x="connsiteX0" y="connsiteY0"/>
                </a:cxn>
                <a:cxn ang="0">
                  <a:pos x="connsiteX1" y="connsiteY1"/>
                </a:cxn>
                <a:cxn ang="0">
                  <a:pos x="connsiteX2" y="connsiteY2"/>
                </a:cxn>
              </a:cxnLst>
              <a:rect l="l" t="t" r="r" b="b"/>
              <a:pathLst>
                <a:path w="4150659" h="787399">
                  <a:moveTo>
                    <a:pt x="4150659" y="688788"/>
                  </a:moveTo>
                  <a:cubicBezTo>
                    <a:pt x="3514911" y="344394"/>
                    <a:pt x="2879164" y="0"/>
                    <a:pt x="2187388" y="16435"/>
                  </a:cubicBezTo>
                  <a:cubicBezTo>
                    <a:pt x="1495612" y="32870"/>
                    <a:pt x="747806" y="410134"/>
                    <a:pt x="0" y="787399"/>
                  </a:cubicBezTo>
                </a:path>
              </a:pathLst>
            </a:custGeom>
            <a:ln w="22225">
              <a:solidFill>
                <a:srgbClr val="0070C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0" name="Straight Connector 39"/>
            <p:cNvCxnSpPr/>
            <p:nvPr/>
          </p:nvCxnSpPr>
          <p:spPr>
            <a:xfrm flipV="1">
              <a:off x="6256700" y="2296402"/>
              <a:ext cx="820" cy="1137494"/>
            </a:xfrm>
            <a:prstGeom prst="line">
              <a:avLst/>
            </a:prstGeom>
            <a:ln w="22225">
              <a:solidFill>
                <a:srgbClr val="0070C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5593589" y="4185003"/>
            <a:ext cx="2235200" cy="477054"/>
          </a:xfrm>
          <a:prstGeom prst="rect">
            <a:avLst/>
          </a:prstGeom>
          <a:solidFill>
            <a:schemeClr val="bg1"/>
          </a:solidFill>
        </p:spPr>
        <p:txBody>
          <a:bodyPr wrap="square" rtlCol="0">
            <a:spAutoFit/>
          </a:bodyPr>
          <a:lstStyle/>
          <a:p>
            <a:r>
              <a:rPr lang="en-US" sz="2500" dirty="0" smtClean="0">
                <a:solidFill>
                  <a:srgbClr val="FF0000"/>
                </a:solidFill>
              </a:rPr>
              <a:t>Cancel out</a:t>
            </a:r>
            <a:endParaRPr lang="en-US" sz="2500" dirty="0">
              <a:solidFill>
                <a:srgbClr val="FF0000"/>
              </a:solidFill>
            </a:endParaRPr>
          </a:p>
        </p:txBody>
      </p:sp>
      <p:sp>
        <p:nvSpPr>
          <p:cNvPr id="14" name="TextBox 13"/>
          <p:cNvSpPr txBox="1"/>
          <p:nvPr/>
        </p:nvSpPr>
        <p:spPr>
          <a:xfrm>
            <a:off x="1486036" y="1118984"/>
            <a:ext cx="2339999" cy="461665"/>
          </a:xfrm>
          <a:prstGeom prst="rect">
            <a:avLst/>
          </a:prstGeom>
          <a:noFill/>
        </p:spPr>
        <p:txBody>
          <a:bodyPr wrap="square" rtlCol="0">
            <a:spAutoFit/>
          </a:bodyPr>
          <a:lstStyle/>
          <a:p>
            <a:r>
              <a:rPr lang="en-US" sz="2400" i="1" dirty="0" smtClean="0"/>
              <a:t>Mobicom’2010</a:t>
            </a:r>
            <a:endParaRPr lang="en-US" sz="2400" i="1" dirty="0"/>
          </a:p>
        </p:txBody>
      </p:sp>
      <p:grpSp>
        <p:nvGrpSpPr>
          <p:cNvPr id="18" name="Group 17"/>
          <p:cNvGrpSpPr/>
          <p:nvPr/>
        </p:nvGrpSpPr>
        <p:grpSpPr>
          <a:xfrm>
            <a:off x="4145014" y="3492224"/>
            <a:ext cx="2128653" cy="941855"/>
            <a:chOff x="4101472" y="3492224"/>
            <a:chExt cx="2128653" cy="941855"/>
          </a:xfrm>
        </p:grpSpPr>
        <p:grpSp>
          <p:nvGrpSpPr>
            <p:cNvPr id="17" name="Group 16"/>
            <p:cNvGrpSpPr/>
            <p:nvPr/>
          </p:nvGrpSpPr>
          <p:grpSpPr>
            <a:xfrm>
              <a:off x="4160520" y="3492224"/>
              <a:ext cx="2069605" cy="941855"/>
              <a:chOff x="4160520" y="3492224"/>
              <a:chExt cx="2069605" cy="941855"/>
            </a:xfrm>
          </p:grpSpPr>
          <p:sp>
            <p:nvSpPr>
              <p:cNvPr id="38" name="TextBox 37"/>
              <p:cNvSpPr txBox="1"/>
              <p:nvPr/>
            </p:nvSpPr>
            <p:spPr>
              <a:xfrm>
                <a:off x="4160520" y="3492224"/>
                <a:ext cx="2069605" cy="461665"/>
              </a:xfrm>
              <a:prstGeom prst="rect">
                <a:avLst/>
              </a:prstGeom>
              <a:noFill/>
            </p:spPr>
            <p:txBody>
              <a:bodyPr wrap="square" rtlCol="0">
                <a:spAutoFit/>
              </a:bodyPr>
              <a:lstStyle/>
              <a:p>
                <a:r>
                  <a:rPr lang="en-US" sz="2400" dirty="0" smtClean="0"/>
                  <a:t>      wavelength</a:t>
                </a:r>
                <a:endParaRPr lang="en-US" sz="2400" dirty="0"/>
              </a:p>
            </p:txBody>
          </p:sp>
          <p:cxnSp>
            <p:nvCxnSpPr>
              <p:cNvPr id="16" name="Straight Connector 15"/>
              <p:cNvCxnSpPr/>
              <p:nvPr/>
            </p:nvCxnSpPr>
            <p:spPr>
              <a:xfrm>
                <a:off x="4688115" y="3957900"/>
                <a:ext cx="1323208" cy="0"/>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5069405" y="3972414"/>
                <a:ext cx="442153" cy="461665"/>
              </a:xfrm>
              <a:prstGeom prst="rect">
                <a:avLst/>
              </a:prstGeom>
              <a:noFill/>
            </p:spPr>
            <p:txBody>
              <a:bodyPr wrap="square" rtlCol="0">
                <a:spAutoFit/>
              </a:bodyPr>
              <a:lstStyle/>
              <a:p>
                <a:r>
                  <a:rPr lang="en-US" sz="2400" dirty="0" smtClean="0"/>
                  <a:t>2</a:t>
                </a:r>
                <a:endParaRPr lang="en-US" sz="2400" dirty="0"/>
              </a:p>
            </p:txBody>
          </p:sp>
        </p:grpSp>
        <p:sp>
          <p:nvSpPr>
            <p:cNvPr id="52" name="TextBox 51"/>
            <p:cNvSpPr txBox="1"/>
            <p:nvPr/>
          </p:nvSpPr>
          <p:spPr>
            <a:xfrm>
              <a:off x="4101472" y="3708542"/>
              <a:ext cx="850885" cy="461665"/>
            </a:xfrm>
            <a:prstGeom prst="rect">
              <a:avLst/>
            </a:prstGeom>
            <a:noFill/>
          </p:spPr>
          <p:txBody>
            <a:bodyPr wrap="square" rtlCol="0">
              <a:spAutoFit/>
            </a:bodyPr>
            <a:lstStyle/>
            <a:p>
              <a:r>
                <a:rPr lang="en-US" sz="2400" dirty="0" smtClean="0"/>
                <a:t>d + </a:t>
              </a:r>
              <a:endParaRPr lang="en-US" sz="2400" dirty="0"/>
            </a:p>
          </p:txBody>
        </p:sp>
      </p:grpSp>
      <p:grpSp>
        <p:nvGrpSpPr>
          <p:cNvPr id="53" name="Group 52"/>
          <p:cNvGrpSpPr/>
          <p:nvPr/>
        </p:nvGrpSpPr>
        <p:grpSpPr>
          <a:xfrm>
            <a:off x="2224423" y="3528473"/>
            <a:ext cx="2128653" cy="941855"/>
            <a:chOff x="4101472" y="3492224"/>
            <a:chExt cx="2128653" cy="941855"/>
          </a:xfrm>
        </p:grpSpPr>
        <p:grpSp>
          <p:nvGrpSpPr>
            <p:cNvPr id="54" name="Group 53"/>
            <p:cNvGrpSpPr/>
            <p:nvPr/>
          </p:nvGrpSpPr>
          <p:grpSpPr>
            <a:xfrm>
              <a:off x="4160520" y="3492224"/>
              <a:ext cx="2069605" cy="941855"/>
              <a:chOff x="4160520" y="3492224"/>
              <a:chExt cx="2069605" cy="941855"/>
            </a:xfrm>
          </p:grpSpPr>
          <p:sp>
            <p:nvSpPr>
              <p:cNvPr id="57" name="TextBox 56"/>
              <p:cNvSpPr txBox="1"/>
              <p:nvPr/>
            </p:nvSpPr>
            <p:spPr>
              <a:xfrm>
                <a:off x="4160520" y="3492224"/>
                <a:ext cx="2069605" cy="461665"/>
              </a:xfrm>
              <a:prstGeom prst="rect">
                <a:avLst/>
              </a:prstGeom>
              <a:noFill/>
            </p:spPr>
            <p:txBody>
              <a:bodyPr wrap="square" rtlCol="0">
                <a:spAutoFit/>
              </a:bodyPr>
              <a:lstStyle/>
              <a:p>
                <a:r>
                  <a:rPr lang="en-US" sz="2400" dirty="0" smtClean="0"/>
                  <a:t>      wavelength</a:t>
                </a:r>
                <a:endParaRPr lang="en-US" sz="2400" dirty="0"/>
              </a:p>
            </p:txBody>
          </p:sp>
          <p:cxnSp>
            <p:nvCxnSpPr>
              <p:cNvPr id="58" name="Straight Connector 57"/>
              <p:cNvCxnSpPr/>
              <p:nvPr/>
            </p:nvCxnSpPr>
            <p:spPr>
              <a:xfrm>
                <a:off x="4688115" y="3957900"/>
                <a:ext cx="1323208" cy="0"/>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5069405" y="3972414"/>
                <a:ext cx="442153" cy="461665"/>
              </a:xfrm>
              <a:prstGeom prst="rect">
                <a:avLst/>
              </a:prstGeom>
              <a:noFill/>
            </p:spPr>
            <p:txBody>
              <a:bodyPr wrap="square" rtlCol="0">
                <a:spAutoFit/>
              </a:bodyPr>
              <a:lstStyle/>
              <a:p>
                <a:r>
                  <a:rPr lang="en-US" sz="2400" dirty="0" smtClean="0"/>
                  <a:t>2</a:t>
                </a:r>
                <a:endParaRPr lang="en-US" sz="2400" dirty="0"/>
              </a:p>
            </p:txBody>
          </p:sp>
        </p:grpSp>
        <p:sp>
          <p:nvSpPr>
            <p:cNvPr id="56" name="TextBox 55"/>
            <p:cNvSpPr txBox="1"/>
            <p:nvPr/>
          </p:nvSpPr>
          <p:spPr>
            <a:xfrm>
              <a:off x="4101472" y="3708542"/>
              <a:ext cx="850885" cy="461665"/>
            </a:xfrm>
            <a:prstGeom prst="rect">
              <a:avLst/>
            </a:prstGeom>
            <a:noFill/>
          </p:spPr>
          <p:txBody>
            <a:bodyPr wrap="square" rtlCol="0">
              <a:spAutoFit/>
            </a:bodyPr>
            <a:lstStyle/>
            <a:p>
              <a:r>
                <a:rPr lang="en-US" sz="2400" dirty="0" smtClean="0"/>
                <a:t>d + </a:t>
              </a:r>
              <a:endParaRPr lang="en-US" sz="2400" dirty="0"/>
            </a:p>
          </p:txBody>
        </p:sp>
      </p:grpSp>
      <p:grpSp>
        <p:nvGrpSpPr>
          <p:cNvPr id="19" name="Group 18"/>
          <p:cNvGrpSpPr/>
          <p:nvPr/>
        </p:nvGrpSpPr>
        <p:grpSpPr>
          <a:xfrm>
            <a:off x="2791233" y="5554858"/>
            <a:ext cx="3359504" cy="941855"/>
            <a:chOff x="1796986" y="5916145"/>
            <a:chExt cx="3359504" cy="941855"/>
          </a:xfrm>
        </p:grpSpPr>
        <p:sp>
          <p:nvSpPr>
            <p:cNvPr id="64" name="TextBox 63"/>
            <p:cNvSpPr txBox="1"/>
            <p:nvPr/>
          </p:nvSpPr>
          <p:spPr>
            <a:xfrm>
              <a:off x="3732830" y="6102560"/>
              <a:ext cx="1423660" cy="461665"/>
            </a:xfrm>
            <a:prstGeom prst="rect">
              <a:avLst/>
            </a:prstGeom>
            <a:noFill/>
          </p:spPr>
          <p:txBody>
            <a:bodyPr wrap="square" rtlCol="0">
              <a:spAutoFit/>
            </a:bodyPr>
            <a:lstStyle/>
            <a:p>
              <a:r>
                <a:rPr lang="en-US" sz="2400" dirty="0" smtClean="0"/>
                <a:t>≈  40 cm</a:t>
              </a:r>
              <a:endParaRPr lang="en-US" sz="2400" dirty="0"/>
            </a:p>
          </p:txBody>
        </p:sp>
        <p:grpSp>
          <p:nvGrpSpPr>
            <p:cNvPr id="61" name="Group 60"/>
            <p:cNvGrpSpPr/>
            <p:nvPr/>
          </p:nvGrpSpPr>
          <p:grpSpPr>
            <a:xfrm>
              <a:off x="1796986" y="5916145"/>
              <a:ext cx="2069605" cy="941855"/>
              <a:chOff x="4160520" y="3492224"/>
              <a:chExt cx="2069605" cy="941855"/>
            </a:xfrm>
          </p:grpSpPr>
          <p:sp>
            <p:nvSpPr>
              <p:cNvPr id="63" name="TextBox 62"/>
              <p:cNvSpPr txBox="1"/>
              <p:nvPr/>
            </p:nvSpPr>
            <p:spPr>
              <a:xfrm>
                <a:off x="4160520" y="3492224"/>
                <a:ext cx="2069605" cy="461665"/>
              </a:xfrm>
              <a:prstGeom prst="rect">
                <a:avLst/>
              </a:prstGeom>
              <a:noFill/>
            </p:spPr>
            <p:txBody>
              <a:bodyPr wrap="square" rtlCol="0">
                <a:spAutoFit/>
              </a:bodyPr>
              <a:lstStyle/>
              <a:p>
                <a:r>
                  <a:rPr lang="en-US" sz="2400" dirty="0" smtClean="0"/>
                  <a:t>      wavelength</a:t>
                </a:r>
                <a:endParaRPr lang="en-US" sz="2400" dirty="0"/>
              </a:p>
            </p:txBody>
          </p:sp>
          <p:cxnSp>
            <p:nvCxnSpPr>
              <p:cNvPr id="65" name="Straight Connector 64"/>
              <p:cNvCxnSpPr/>
              <p:nvPr/>
            </p:nvCxnSpPr>
            <p:spPr>
              <a:xfrm>
                <a:off x="4688115" y="3957900"/>
                <a:ext cx="1323208" cy="0"/>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5069405" y="3972414"/>
                <a:ext cx="442153" cy="461665"/>
              </a:xfrm>
              <a:prstGeom prst="rect">
                <a:avLst/>
              </a:prstGeom>
              <a:noFill/>
            </p:spPr>
            <p:txBody>
              <a:bodyPr wrap="square" rtlCol="0">
                <a:spAutoFit/>
              </a:bodyPr>
              <a:lstStyle/>
              <a:p>
                <a:r>
                  <a:rPr lang="en-US" sz="2400" dirty="0" smtClean="0"/>
                  <a:t>2</a:t>
                </a:r>
                <a:endParaRPr lang="en-US" sz="2400" dirty="0"/>
              </a:p>
            </p:txBody>
          </p:sp>
        </p:grpSp>
      </p:grpSp>
      <p:sp>
        <p:nvSpPr>
          <p:cNvPr id="31" name="TextBox 30"/>
          <p:cNvSpPr txBox="1"/>
          <p:nvPr/>
        </p:nvSpPr>
        <p:spPr>
          <a:xfrm>
            <a:off x="227056" y="5088129"/>
            <a:ext cx="8686800" cy="1033090"/>
          </a:xfrm>
          <a:prstGeom prst="rect">
            <a:avLst/>
          </a:prstGeom>
          <a:solidFill>
            <a:srgbClr val="B84542"/>
          </a:solidFill>
          <a:ln>
            <a:noFill/>
          </a:ln>
          <a:effectLst>
            <a:outerShdw blurRad="50800" dist="38100" dir="5400000" algn="t" rotWithShape="0">
              <a:prstClr val="black">
                <a:alpha val="40000"/>
              </a:prstClr>
            </a:outerShdw>
          </a:effectLst>
          <a:scene3d>
            <a:camera prst="orthographicFront"/>
            <a:lightRig rig="threePt" dir="t"/>
          </a:scene3d>
          <a:sp3d>
            <a:bevelT w="165100" prst="coolSlant"/>
          </a:sp3d>
        </p:spPr>
        <p:txBody>
          <a:bodyPr wrap="square" rtlCol="0" anchor="ctr" anchorCtr="0">
            <a:noAutofit/>
          </a:bodyPr>
          <a:lstStyle/>
          <a:p>
            <a:pPr marL="231775" algn="ctr"/>
            <a:r>
              <a:rPr lang="en-US" sz="3400" dirty="0" smtClean="0">
                <a:solidFill>
                  <a:schemeClr val="bg1"/>
                </a:solidFill>
                <a:sym typeface="Wingdings" pitchFamily="2" charset="2"/>
              </a:rPr>
              <a:t>Too large for portable devices</a:t>
            </a:r>
            <a:endParaRPr lang="en-US" sz="3400" dirty="0">
              <a:solidFill>
                <a:srgbClr val="FFFF00"/>
              </a:solidFill>
            </a:endParaRPr>
          </a:p>
        </p:txBody>
      </p:sp>
    </p:spTree>
    <p:custDataLst>
      <p:tags r:id="rId1"/>
    </p:custDataLst>
    <p:extLst>
      <p:ext uri="{BB962C8B-B14F-4D97-AF65-F5344CB8AC3E}">
        <p14:creationId xmlns:p14="http://schemas.microsoft.com/office/powerpoint/2010/main" xmlns="" val="199958136"/>
      </p:ext>
    </p:extLst>
  </p:cSld>
  <p:clrMapOvr>
    <a:masterClrMapping/>
  </p:clrMapOvr>
  <mc:AlternateContent xmlns:mc="http://schemas.openxmlformats.org/markup-compatibility/2006">
    <mc:Choice xmlns:p14="http://schemas.microsoft.com/office/powerpoint/2010/main" xmlns="" Requires="p14">
      <p:transition spd="slow" p14:dur="2000" advTm="70712"/>
    </mc:Choice>
    <mc:Fallback>
      <p:transition spd="slow" advTm="7071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3"/>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1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35" presetClass="path" presetSubtype="0" accel="50000" decel="50000" fill="hold" nodeType="withEffect">
                                  <p:stCondLst>
                                    <p:cond delay="0"/>
                                  </p:stCondLst>
                                  <p:childTnLst>
                                    <p:animMotion origin="layout" path="M -5.55556E-7 1.73913E-6 L -0.39931 1.73913E-6 " pathEditMode="relative" rAng="0" ptsTypes="AA">
                                      <p:cBhvr>
                                        <p:cTn id="54" dur="2000" fill="hold"/>
                                        <p:tgtEl>
                                          <p:spTgt spid="2063"/>
                                        </p:tgtEl>
                                        <p:attrNameLst>
                                          <p:attrName>ppt_x</p:attrName>
                                          <p:attrName>ppt_y</p:attrName>
                                        </p:attrNameLst>
                                      </p:cBhvr>
                                      <p:rCtr x="-19965" y="0"/>
                                    </p:animMotion>
                                  </p:childTnLst>
                                </p:cTn>
                              </p:par>
                            </p:childTnLst>
                          </p:cTn>
                        </p:par>
                        <p:par>
                          <p:cTn id="55" fill="hold">
                            <p:stCondLst>
                              <p:cond delay="2000"/>
                            </p:stCondLst>
                            <p:childTnLst>
                              <p:par>
                                <p:cTn id="56" presetID="1" presetClass="entr" presetSubtype="0" fill="hold" nodeType="afterEffect">
                                  <p:stCondLst>
                                    <p:cond delay="0"/>
                                  </p:stCondLst>
                                  <p:childTnLst>
                                    <p:set>
                                      <p:cBhvr>
                                        <p:cTn id="57" dur="1" fill="hold">
                                          <p:stCondLst>
                                            <p:cond delay="0"/>
                                          </p:stCondLst>
                                        </p:cTn>
                                        <p:tgtEl>
                                          <p:spTgt spid="53"/>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childTnLst>
                                </p:cTn>
                              </p:par>
                              <p:par>
                                <p:cTn id="62" presetID="1" presetClass="exit" presetSubtype="0" fill="hold" nodeType="withEffect">
                                  <p:stCondLst>
                                    <p:cond delay="0"/>
                                  </p:stCondLst>
                                  <p:childTnLst>
                                    <p:set>
                                      <p:cBhvr>
                                        <p:cTn id="63"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78" grpId="0"/>
      <p:bldP spid="2" grpId="0" animBg="1"/>
      <p:bldP spid="2" grpId="1" animBg="1"/>
      <p:bldP spid="14" grpId="0"/>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9870" y="3182208"/>
            <a:ext cx="2000560" cy="651249"/>
            <a:chOff x="3476295" y="3263233"/>
            <a:chExt cx="2000560" cy="651249"/>
          </a:xfrm>
        </p:grpSpPr>
        <p:cxnSp>
          <p:nvCxnSpPr>
            <p:cNvPr id="74" name="Straight Connector 73"/>
            <p:cNvCxnSpPr/>
            <p:nvPr/>
          </p:nvCxnSpPr>
          <p:spPr>
            <a:xfrm flipV="1">
              <a:off x="3515825" y="3294475"/>
              <a:ext cx="0" cy="62000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506175" y="3309552"/>
              <a:ext cx="826652"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485227" y="3306050"/>
              <a:ext cx="826652" cy="0"/>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5311879" y="3308183"/>
              <a:ext cx="1" cy="606299"/>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4330900" y="3267950"/>
              <a:ext cx="152402" cy="76201"/>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4891371" y="3263233"/>
              <a:ext cx="585484" cy="461665"/>
            </a:xfrm>
            <a:prstGeom prst="rect">
              <a:avLst/>
            </a:prstGeom>
            <a:noFill/>
          </p:spPr>
          <p:txBody>
            <a:bodyPr wrap="square" rtlCol="0">
              <a:spAutoFit/>
            </a:bodyPr>
            <a:lstStyle/>
            <a:p>
              <a:r>
                <a:rPr lang="en-US" sz="2400" b="1" dirty="0" err="1" smtClean="0"/>
                <a:t>rx</a:t>
              </a:r>
              <a:endParaRPr lang="en-US" sz="2400" b="1" dirty="0"/>
            </a:p>
          </p:txBody>
        </p:sp>
        <p:sp>
          <p:nvSpPr>
            <p:cNvPr id="81" name="TextBox 80"/>
            <p:cNvSpPr txBox="1"/>
            <p:nvPr/>
          </p:nvSpPr>
          <p:spPr>
            <a:xfrm>
              <a:off x="3476295" y="3287391"/>
              <a:ext cx="585484" cy="461665"/>
            </a:xfrm>
            <a:prstGeom prst="rect">
              <a:avLst/>
            </a:prstGeom>
            <a:noFill/>
          </p:spPr>
          <p:txBody>
            <a:bodyPr wrap="square" rtlCol="0">
              <a:spAutoFit/>
            </a:bodyPr>
            <a:lstStyle/>
            <a:p>
              <a:r>
                <a:rPr lang="en-US" sz="2400" b="1" dirty="0" smtClean="0"/>
                <a:t>tx2</a:t>
              </a:r>
              <a:endParaRPr lang="en-US" sz="2400" b="1" dirty="0"/>
            </a:p>
          </p:txBody>
        </p:sp>
      </p:grpSp>
      <p:sp>
        <p:nvSpPr>
          <p:cNvPr id="86" name="TextBox 85"/>
          <p:cNvSpPr txBox="1"/>
          <p:nvPr/>
        </p:nvSpPr>
        <p:spPr>
          <a:xfrm>
            <a:off x="7183271" y="978122"/>
            <a:ext cx="1500954" cy="830997"/>
          </a:xfrm>
          <a:prstGeom prst="rect">
            <a:avLst/>
          </a:prstGeom>
          <a:noFill/>
        </p:spPr>
        <p:txBody>
          <a:bodyPr wrap="square" rtlCol="0">
            <a:spAutoFit/>
          </a:bodyPr>
          <a:lstStyle/>
          <a:p>
            <a:r>
              <a:rPr lang="en-US" sz="2400" dirty="0" smtClean="0">
                <a:solidFill>
                  <a:srgbClr val="FF0000"/>
                </a:solidFill>
              </a:rPr>
              <a:t>Jamming signal</a:t>
            </a:r>
          </a:p>
        </p:txBody>
      </p:sp>
      <p:cxnSp>
        <p:nvCxnSpPr>
          <p:cNvPr id="89" name="Straight Connector 88"/>
          <p:cNvCxnSpPr/>
          <p:nvPr/>
        </p:nvCxnSpPr>
        <p:spPr>
          <a:xfrm flipV="1">
            <a:off x="5289719" y="3086427"/>
            <a:ext cx="0" cy="772906"/>
          </a:xfrm>
          <a:prstGeom prst="line">
            <a:avLst/>
          </a:prstGeom>
          <a:ln w="22225">
            <a:solidFill>
              <a:srgbClr val="009900"/>
            </a:solidFill>
            <a:prstDash val="sysDash"/>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rot="10800000">
            <a:off x="5291648" y="3111554"/>
            <a:ext cx="914402" cy="1588"/>
          </a:xfrm>
          <a:prstGeom prst="straightConnector1">
            <a:avLst/>
          </a:prstGeom>
          <a:ln w="22225">
            <a:solidFill>
              <a:srgbClr val="009900"/>
            </a:solidFill>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4304879" y="3789883"/>
            <a:ext cx="2286000" cy="446276"/>
          </a:xfrm>
          <a:prstGeom prst="rect">
            <a:avLst/>
          </a:prstGeom>
          <a:noFill/>
          <a:ln>
            <a:noFill/>
          </a:ln>
        </p:spPr>
        <p:txBody>
          <a:bodyPr wrap="square" rtlCol="0">
            <a:spAutoFit/>
          </a:bodyPr>
          <a:lstStyle/>
          <a:p>
            <a:r>
              <a:rPr lang="en-US" sz="2300" dirty="0" smtClean="0">
                <a:solidFill>
                  <a:srgbClr val="009900"/>
                </a:solidFill>
              </a:rPr>
              <a:t>Antidote</a:t>
            </a:r>
            <a:endParaRPr lang="en-US" sz="2300" dirty="0">
              <a:solidFill>
                <a:srgbClr val="009900"/>
              </a:solidFill>
            </a:endParaRPr>
          </a:p>
        </p:txBody>
      </p:sp>
      <p:grpSp>
        <p:nvGrpSpPr>
          <p:cNvPr id="116" name="Group 115"/>
          <p:cNvGrpSpPr/>
          <p:nvPr/>
        </p:nvGrpSpPr>
        <p:grpSpPr>
          <a:xfrm>
            <a:off x="7239920" y="2573359"/>
            <a:ext cx="834914" cy="634701"/>
            <a:chOff x="7228345" y="2909034"/>
            <a:chExt cx="834914" cy="634701"/>
          </a:xfrm>
        </p:grpSpPr>
        <p:grpSp>
          <p:nvGrpSpPr>
            <p:cNvPr id="117" name="Group 116"/>
            <p:cNvGrpSpPr/>
            <p:nvPr/>
          </p:nvGrpSpPr>
          <p:grpSpPr>
            <a:xfrm>
              <a:off x="7430999" y="3082070"/>
              <a:ext cx="632260" cy="461665"/>
              <a:chOff x="7430999" y="3082070"/>
              <a:chExt cx="632260" cy="461665"/>
            </a:xfrm>
          </p:grpSpPr>
          <p:cxnSp>
            <p:nvCxnSpPr>
              <p:cNvPr id="119" name="Straight Connector 118"/>
              <p:cNvCxnSpPr/>
              <p:nvPr/>
            </p:nvCxnSpPr>
            <p:spPr>
              <a:xfrm flipV="1">
                <a:off x="7430999" y="3149326"/>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7477775" y="3082070"/>
                <a:ext cx="585484" cy="461665"/>
              </a:xfrm>
              <a:prstGeom prst="rect">
                <a:avLst/>
              </a:prstGeom>
              <a:noFill/>
            </p:spPr>
            <p:txBody>
              <a:bodyPr wrap="square" rtlCol="0">
                <a:spAutoFit/>
              </a:bodyPr>
              <a:lstStyle/>
              <a:p>
                <a:r>
                  <a:rPr lang="en-US" sz="2400" b="1" dirty="0" smtClean="0"/>
                  <a:t>tx1</a:t>
                </a:r>
                <a:endParaRPr lang="en-US" sz="2400" b="1" dirty="0"/>
              </a:p>
            </p:txBody>
          </p:sp>
        </p:grpSp>
        <p:sp>
          <p:nvSpPr>
            <p:cNvPr id="118" name="Isosceles Triangle 117"/>
            <p:cNvSpPr/>
            <p:nvPr/>
          </p:nvSpPr>
          <p:spPr>
            <a:xfrm>
              <a:off x="7228345" y="2909034"/>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42" name="Group 141"/>
          <p:cNvGrpSpPr/>
          <p:nvPr/>
        </p:nvGrpSpPr>
        <p:grpSpPr>
          <a:xfrm>
            <a:off x="-39401" y="2535872"/>
            <a:ext cx="819972" cy="572668"/>
            <a:chOff x="-39401" y="2605322"/>
            <a:chExt cx="819972" cy="572668"/>
          </a:xfrm>
        </p:grpSpPr>
        <p:sp>
          <p:nvSpPr>
            <p:cNvPr id="139" name="TextBox 138"/>
            <p:cNvSpPr txBox="1"/>
            <p:nvPr/>
          </p:nvSpPr>
          <p:spPr>
            <a:xfrm>
              <a:off x="-39401" y="2716325"/>
              <a:ext cx="585484" cy="461665"/>
            </a:xfrm>
            <a:prstGeom prst="rect">
              <a:avLst/>
            </a:prstGeom>
            <a:noFill/>
          </p:spPr>
          <p:txBody>
            <a:bodyPr wrap="square" rtlCol="0">
              <a:spAutoFit/>
            </a:bodyPr>
            <a:lstStyle/>
            <a:p>
              <a:r>
                <a:rPr lang="en-US" sz="2400" b="1" dirty="0" smtClean="0"/>
                <a:t>tx2</a:t>
              </a:r>
              <a:endParaRPr lang="en-US" sz="2400" b="1" dirty="0"/>
            </a:p>
          </p:txBody>
        </p:sp>
        <p:sp>
          <p:nvSpPr>
            <p:cNvPr id="140" name="Isosceles Triangle 139"/>
            <p:cNvSpPr/>
            <p:nvPr/>
          </p:nvSpPr>
          <p:spPr>
            <a:xfrm>
              <a:off x="369091" y="2605322"/>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1" name="Straight Connector 140"/>
            <p:cNvCxnSpPr/>
            <p:nvPr/>
          </p:nvCxnSpPr>
          <p:spPr>
            <a:xfrm flipV="1">
              <a:off x="577724" y="2829471"/>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3" name="Straight Connector 142"/>
          <p:cNvCxnSpPr/>
          <p:nvPr/>
        </p:nvCxnSpPr>
        <p:spPr>
          <a:xfrm flipV="1">
            <a:off x="7442583" y="2045850"/>
            <a:ext cx="3077" cy="934141"/>
          </a:xfrm>
          <a:prstGeom prst="line">
            <a:avLst/>
          </a:prstGeom>
          <a:ln w="2222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44" name="Freeform 143"/>
          <p:cNvSpPr/>
          <p:nvPr/>
        </p:nvSpPr>
        <p:spPr>
          <a:xfrm>
            <a:off x="6270676" y="1664850"/>
            <a:ext cx="1174984" cy="381000"/>
          </a:xfrm>
          <a:custGeom>
            <a:avLst/>
            <a:gdLst>
              <a:gd name="connsiteX0" fmla="*/ 4150659 w 4150659"/>
              <a:gd name="connsiteY0" fmla="*/ 688788 h 787399"/>
              <a:gd name="connsiteX1" fmla="*/ 2187388 w 4150659"/>
              <a:gd name="connsiteY1" fmla="*/ 16435 h 787399"/>
              <a:gd name="connsiteX2" fmla="*/ 0 w 4150659"/>
              <a:gd name="connsiteY2" fmla="*/ 787399 h 787399"/>
            </a:gdLst>
            <a:ahLst/>
            <a:cxnLst>
              <a:cxn ang="0">
                <a:pos x="connsiteX0" y="connsiteY0"/>
              </a:cxn>
              <a:cxn ang="0">
                <a:pos x="connsiteX1" y="connsiteY1"/>
              </a:cxn>
              <a:cxn ang="0">
                <a:pos x="connsiteX2" y="connsiteY2"/>
              </a:cxn>
            </a:cxnLst>
            <a:rect l="l" t="t" r="r" b="b"/>
            <a:pathLst>
              <a:path w="4150659" h="787399">
                <a:moveTo>
                  <a:pt x="4150659" y="688788"/>
                </a:moveTo>
                <a:cubicBezTo>
                  <a:pt x="3514911" y="344394"/>
                  <a:pt x="2879164" y="0"/>
                  <a:pt x="2187388" y="16435"/>
                </a:cubicBezTo>
                <a:cubicBezTo>
                  <a:pt x="1495612" y="32870"/>
                  <a:pt x="747806" y="410134"/>
                  <a:pt x="0" y="787399"/>
                </a:cubicBezTo>
              </a:path>
            </a:pathLst>
          </a:custGeom>
          <a:ln w="22225">
            <a:solidFill>
              <a:srgbClr val="FF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TextBox 123"/>
          <p:cNvSpPr txBox="1"/>
          <p:nvPr/>
        </p:nvSpPr>
        <p:spPr>
          <a:xfrm>
            <a:off x="6218732" y="2739482"/>
            <a:ext cx="585484" cy="461665"/>
          </a:xfrm>
          <a:prstGeom prst="rect">
            <a:avLst/>
          </a:prstGeom>
          <a:noFill/>
        </p:spPr>
        <p:txBody>
          <a:bodyPr wrap="square" rtlCol="0">
            <a:spAutoFit/>
          </a:bodyPr>
          <a:lstStyle/>
          <a:p>
            <a:r>
              <a:rPr lang="en-US" sz="2400" b="1" dirty="0" err="1" smtClean="0"/>
              <a:t>rx</a:t>
            </a:r>
            <a:endParaRPr lang="en-US" sz="2400" b="1" dirty="0"/>
          </a:p>
        </p:txBody>
      </p:sp>
      <p:grpSp>
        <p:nvGrpSpPr>
          <p:cNvPr id="7" name="Group 6"/>
          <p:cNvGrpSpPr/>
          <p:nvPr/>
        </p:nvGrpSpPr>
        <p:grpSpPr>
          <a:xfrm>
            <a:off x="6054865" y="2588599"/>
            <a:ext cx="411480" cy="583190"/>
            <a:chOff x="6054865" y="2588599"/>
            <a:chExt cx="411480" cy="583190"/>
          </a:xfrm>
        </p:grpSpPr>
        <p:sp>
          <p:nvSpPr>
            <p:cNvPr id="125" name="Isosceles Triangle 124"/>
            <p:cNvSpPr/>
            <p:nvPr/>
          </p:nvSpPr>
          <p:spPr>
            <a:xfrm>
              <a:off x="6054865" y="2588599"/>
              <a:ext cx="411480" cy="228600"/>
            </a:xfrm>
            <a:prstGeom prst="triangle">
              <a:avLst/>
            </a:prstGeom>
            <a:noFill/>
            <a:ln w="57150">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3" name="Straight Connector 122"/>
            <p:cNvCxnSpPr/>
            <p:nvPr/>
          </p:nvCxnSpPr>
          <p:spPr>
            <a:xfrm flipV="1">
              <a:off x="6257519" y="2828891"/>
              <a:ext cx="1" cy="3428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Full-Duplex Without Antenna Separation</a:t>
            </a:r>
            <a:endParaRPr lang="en-US" sz="3500" b="0" dirty="0">
              <a:solidFill>
                <a:srgbClr val="0078C0"/>
              </a:solidFill>
              <a:latin typeface="Calibri" pitchFamily="34" charset="0"/>
              <a:cs typeface="Calibri" pitchFamily="34" charset="0"/>
            </a:endParaRPr>
          </a:p>
        </p:txBody>
      </p:sp>
      <p:grpSp>
        <p:nvGrpSpPr>
          <p:cNvPr id="6" name="Group 5"/>
          <p:cNvGrpSpPr/>
          <p:nvPr/>
        </p:nvGrpSpPr>
        <p:grpSpPr>
          <a:xfrm>
            <a:off x="5081453" y="2428945"/>
            <a:ext cx="3373782" cy="1935297"/>
            <a:chOff x="4915566" y="2440351"/>
            <a:chExt cx="3373782" cy="1935297"/>
          </a:xfrm>
        </p:grpSpPr>
        <p:sp>
          <p:nvSpPr>
            <p:cNvPr id="5" name="Rectangle 4"/>
            <p:cNvSpPr/>
            <p:nvPr/>
          </p:nvSpPr>
          <p:spPr>
            <a:xfrm>
              <a:off x="4915566" y="2440351"/>
              <a:ext cx="3373782" cy="1418982"/>
            </a:xfrm>
            <a:prstGeom prst="rect">
              <a:avLst/>
            </a:prstGeom>
            <a:solidFill>
              <a:schemeClr val="bg1">
                <a:lumMod val="95000"/>
                <a:alpha val="2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6297211" y="3913983"/>
              <a:ext cx="1500954" cy="461665"/>
            </a:xfrm>
            <a:prstGeom prst="rect">
              <a:avLst/>
            </a:prstGeom>
            <a:noFill/>
          </p:spPr>
          <p:txBody>
            <a:bodyPr wrap="square" rtlCol="0">
              <a:spAutoFit/>
            </a:bodyPr>
            <a:lstStyle/>
            <a:p>
              <a:r>
                <a:rPr lang="en-US" sz="2400" dirty="0" smtClean="0"/>
                <a:t>Shield</a:t>
              </a:r>
            </a:p>
          </p:txBody>
        </p:sp>
      </p:grpSp>
      <p:sp>
        <p:nvSpPr>
          <p:cNvPr id="51" name="Text Box 29"/>
          <p:cNvSpPr txBox="1">
            <a:spLocks noChangeArrowheads="1"/>
          </p:cNvSpPr>
          <p:nvPr/>
        </p:nvSpPr>
        <p:spPr bwMode="auto">
          <a:xfrm>
            <a:off x="-87218" y="4755595"/>
            <a:ext cx="9144000" cy="474489"/>
          </a:xfrm>
          <a:prstGeom prst="rect">
            <a:avLst/>
          </a:prstGeom>
          <a:noFill/>
          <a:ln w="9525">
            <a:noFill/>
            <a:miter lim="800000"/>
            <a:headEnd/>
            <a:tailEnd/>
          </a:ln>
          <a:effectLst/>
        </p:spPr>
        <p:txBody>
          <a:bodyPr wrap="square" lIns="90488" tIns="44450" rIns="90488" bIns="44450">
            <a:prstTxWarp prst="textNoShape">
              <a:avLst/>
            </a:prstTxWarp>
            <a:spAutoFit/>
          </a:bodyPr>
          <a:lstStyle/>
          <a:p>
            <a:pPr algn="ctr">
              <a:spcBef>
                <a:spcPct val="50000"/>
              </a:spcBef>
            </a:pPr>
            <a:r>
              <a:rPr lang="en-US" sz="2500" dirty="0" smtClean="0">
                <a:ea typeface="Arial" pitchFamily="-112" charset="0"/>
                <a:cs typeface="Arial" pitchFamily="-112" charset="0"/>
              </a:rPr>
              <a:t>Antidote signal cancels out jamming signal </a:t>
            </a:r>
            <a:endParaRPr lang="en-US" sz="2500" i="0" dirty="0">
              <a:ea typeface="Arial" pitchFamily="-112" charset="0"/>
              <a:cs typeface="Arial" pitchFamily="-112" charset="0"/>
            </a:endParaRPr>
          </a:p>
        </p:txBody>
      </p:sp>
      <p:sp>
        <p:nvSpPr>
          <p:cNvPr id="149" name="Text Box 7"/>
          <p:cNvSpPr txBox="1">
            <a:spLocks noChangeArrowheads="1"/>
          </p:cNvSpPr>
          <p:nvPr/>
        </p:nvSpPr>
        <p:spPr bwMode="auto">
          <a:xfrm>
            <a:off x="780569" y="4535869"/>
            <a:ext cx="7859415" cy="1388430"/>
          </a:xfrm>
          <a:prstGeom prst="rect">
            <a:avLst/>
          </a:prstGeom>
          <a:solidFill>
            <a:srgbClr val="B84542"/>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688975" indent="-457200">
              <a:lnSpc>
                <a:spcPts val="4100"/>
              </a:lnSpc>
              <a:buFont typeface="Arial" pitchFamily="34" charset="0"/>
              <a:buChar char="•"/>
            </a:pPr>
            <a:r>
              <a:rPr lang="en-US" sz="2800" dirty="0" smtClean="0">
                <a:solidFill>
                  <a:schemeClr val="bg1"/>
                </a:solidFill>
                <a:latin typeface="Calibri" pitchFamily="34" charset="0"/>
                <a:ea typeface="Batang" pitchFamily="18" charset="-127"/>
                <a:cs typeface="Calibri" pitchFamily="34" charset="0"/>
                <a:sym typeface="Wingdings" pitchFamily="2" charset="2"/>
              </a:rPr>
              <a:t>Shield can simultaneously jam and receive</a:t>
            </a:r>
          </a:p>
          <a:p>
            <a:pPr marL="688975" indent="-457200">
              <a:lnSpc>
                <a:spcPts val="4100"/>
              </a:lnSpc>
              <a:buFont typeface="Arial" pitchFamily="34" charset="0"/>
              <a:buChar char="•"/>
            </a:pPr>
            <a:r>
              <a:rPr lang="en-US" sz="2800" dirty="0" smtClean="0">
                <a:solidFill>
                  <a:schemeClr val="bg1"/>
                </a:solidFill>
                <a:latin typeface="Calibri" pitchFamily="34" charset="0"/>
                <a:ea typeface="Batang" pitchFamily="18" charset="-127"/>
                <a:cs typeface="Calibri" pitchFamily="34" charset="0"/>
                <a:sym typeface="Wingdings" pitchFamily="2" charset="2"/>
              </a:rPr>
              <a:t>Design is small and portable</a:t>
            </a:r>
            <a:endParaRPr lang="en-US" sz="3600" b="0" i="0" dirty="0">
              <a:solidFill>
                <a:schemeClr val="bg1"/>
              </a:solidFill>
              <a:latin typeface="Comic Sans MS" pitchFamily="66"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xmlns="" val="1641361268"/>
              </p:ext>
            </p:extLst>
          </p:nvPr>
        </p:nvGraphicFramePr>
        <p:xfrm>
          <a:off x="2374478" y="1435953"/>
          <a:ext cx="2157329" cy="815540"/>
        </p:xfrm>
        <a:graphic>
          <a:graphicData uri="http://schemas.openxmlformats.org/presentationml/2006/ole">
            <p:oleObj spid="_x0000_s8909" name="Equation" r:id="rId5" imgW="888614" imgH="304668" progId="Equation.3">
              <p:embed/>
            </p:oleObj>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xmlns="" val="3532427080"/>
              </p:ext>
            </p:extLst>
          </p:nvPr>
        </p:nvGraphicFramePr>
        <p:xfrm>
          <a:off x="472273" y="1519238"/>
          <a:ext cx="1908977" cy="642937"/>
        </p:xfrm>
        <a:graphic>
          <a:graphicData uri="http://schemas.openxmlformats.org/presentationml/2006/ole">
            <p:oleObj spid="_x0000_s8910" name="Equation" r:id="rId6" imgW="812800" imgH="241300" progId="Equation.3">
              <p:embed/>
            </p:oleObj>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xmlns="" val="3737122418"/>
              </p:ext>
            </p:extLst>
          </p:nvPr>
        </p:nvGraphicFramePr>
        <p:xfrm>
          <a:off x="4489843" y="1471061"/>
          <a:ext cx="606425" cy="474662"/>
        </p:xfrm>
        <a:graphic>
          <a:graphicData uri="http://schemas.openxmlformats.org/presentationml/2006/ole">
            <p:oleObj spid="_x0000_s8911" name="Equation" r:id="rId7" imgW="279158" imgH="177646" progId="Equation.3">
              <p:embed/>
            </p:oleObj>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xmlns="" val="3366323003"/>
              </p:ext>
            </p:extLst>
          </p:nvPr>
        </p:nvGraphicFramePr>
        <p:xfrm>
          <a:off x="745267" y="1162644"/>
          <a:ext cx="3836778" cy="1109663"/>
        </p:xfrm>
        <a:graphic>
          <a:graphicData uri="http://schemas.openxmlformats.org/presentationml/2006/ole">
            <p:oleObj spid="_x0000_s8912" name="Equation" r:id="rId8" imgW="1473200" imgH="419100" progId="Equation.3">
              <p:embed/>
            </p:oleObj>
          </a:graphicData>
        </a:graphic>
      </p:graphicFrame>
      <p:cxnSp>
        <p:nvCxnSpPr>
          <p:cNvPr id="145" name="Straight Connector 144"/>
          <p:cNvCxnSpPr/>
          <p:nvPr/>
        </p:nvCxnSpPr>
        <p:spPr>
          <a:xfrm flipV="1">
            <a:off x="6260583" y="2045851"/>
            <a:ext cx="0" cy="1009771"/>
          </a:xfrm>
          <a:prstGeom prst="line">
            <a:avLst/>
          </a:prstGeom>
          <a:ln w="22225">
            <a:solidFill>
              <a:srgbClr val="FF0000"/>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7142938" y="1722000"/>
            <a:ext cx="916364" cy="208755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p:nvPr/>
        </p:nvSpPr>
        <p:spPr>
          <a:xfrm>
            <a:off x="5847538" y="1722000"/>
            <a:ext cx="916364" cy="208755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2"/>
    </p:custDataLst>
    <p:extLst>
      <p:ext uri="{BB962C8B-B14F-4D97-AF65-F5344CB8AC3E}">
        <p14:creationId xmlns:p14="http://schemas.microsoft.com/office/powerpoint/2010/main" xmlns="" val="2766450751"/>
      </p:ext>
    </p:extLst>
  </p:cSld>
  <p:clrMapOvr>
    <a:masterClrMapping/>
  </p:clrMapOvr>
  <mc:AlternateContent xmlns:mc="http://schemas.openxmlformats.org/markup-compatibility/2006">
    <mc:Choice xmlns:p14="http://schemas.microsoft.com/office/powerpoint/2010/main" xmlns="" Requires="p14">
      <p:transition spd="slow" p14:dur="2000" advTm="86779"/>
    </mc:Choice>
    <mc:Fallback>
      <p:transition spd="slow" advTm="867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1.38889E-6 -2.07216E-6 L 0.61979 0.00995 " pathEditMode="relative" rAng="0" ptsTypes="AA">
                                      <p:cBhvr>
                                        <p:cTn id="16" dur="2000" fill="hold"/>
                                        <p:tgtEl>
                                          <p:spTgt spid="142"/>
                                        </p:tgtEl>
                                        <p:attrNameLst>
                                          <p:attrName>ppt_x</p:attrName>
                                          <p:attrName>ppt_y</p:attrName>
                                        </p:attrNameLst>
                                      </p:cBhvr>
                                      <p:rCtr x="30990" y="486"/>
                                    </p:animMotion>
                                  </p:childTnLst>
                                </p:cTn>
                              </p:par>
                            </p:childTnLst>
                          </p:cTn>
                        </p:par>
                        <p:par>
                          <p:cTn id="17" fill="hold">
                            <p:stCondLst>
                              <p:cond delay="2000"/>
                            </p:stCondLst>
                            <p:childTnLst>
                              <p:par>
                                <p:cTn id="18" presetID="1" presetClass="exit" presetSubtype="0" fill="hold" nodeType="afterEffect">
                                  <p:stCondLst>
                                    <p:cond delay="500"/>
                                  </p:stCondLst>
                                  <p:childTnLst>
                                    <p:set>
                                      <p:cBhvr>
                                        <p:cTn id="19" dur="1" fill="hold">
                                          <p:stCondLst>
                                            <p:cond delay="0"/>
                                          </p:stCondLst>
                                        </p:cTn>
                                        <p:tgtEl>
                                          <p:spTgt spid="142"/>
                                        </p:tgtEl>
                                        <p:attrNameLst>
                                          <p:attrName>style.visibility</p:attrName>
                                        </p:attrNameLst>
                                      </p:cBhvr>
                                      <p:to>
                                        <p:strVal val="hidden"/>
                                      </p:to>
                                    </p:se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2500"/>
                            </p:stCondLst>
                            <p:childTnLst>
                              <p:par>
                                <p:cTn id="24" presetID="1" presetClass="exit" presetSubtype="0" fill="hold" grpId="1" nodeType="afterEffect">
                                  <p:stCondLst>
                                    <p:cond delay="0"/>
                                  </p:stCondLst>
                                  <p:childTnLst>
                                    <p:set>
                                      <p:cBhvr>
                                        <p:cTn id="25" dur="1" fill="hold">
                                          <p:stCondLst>
                                            <p:cond delay="0"/>
                                          </p:stCondLst>
                                        </p:cTn>
                                        <p:tgtEl>
                                          <p:spTgt spid="12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42"/>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4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4"/>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14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89"/>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90"/>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9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3"/>
                                        </p:tgtEl>
                                        <p:attrNameLst>
                                          <p:attrName>style.visibility</p:attrName>
                                        </p:attrNameLst>
                                      </p:cBhvr>
                                      <p:to>
                                        <p:strVal val="visible"/>
                                      </p:to>
                                    </p:set>
                                  </p:childTnLst>
                                </p:cTn>
                              </p:par>
                              <p:par>
                                <p:cTn id="80" presetID="1" presetClass="exit" presetSubtype="0" fill="hold" nodeType="withEffect">
                                  <p:stCondLst>
                                    <p:cond delay="0"/>
                                  </p:stCondLst>
                                  <p:childTnLst>
                                    <p:set>
                                      <p:cBhvr>
                                        <p:cTn id="81" dur="1" fill="hold">
                                          <p:stCondLst>
                                            <p:cond delay="0"/>
                                          </p:stCondLst>
                                        </p:cTn>
                                        <p:tgtEl>
                                          <p:spTgt spid="11"/>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10"/>
                                        </p:tgtEl>
                                        <p:attrNameLst>
                                          <p:attrName>style.visibility</p:attrName>
                                        </p:attrNameLst>
                                      </p:cBhvr>
                                      <p:to>
                                        <p:strVal val="hidden"/>
                                      </p:to>
                                    </p:set>
                                  </p:childTnLst>
                                </p:cTn>
                              </p:par>
                              <p:par>
                                <p:cTn id="84" presetID="1" presetClass="exit" presetSubtype="0" fill="hold" nodeType="withEffect">
                                  <p:stCondLst>
                                    <p:cond delay="0"/>
                                  </p:stCondLst>
                                  <p:childTnLst>
                                    <p:set>
                                      <p:cBhvr>
                                        <p:cTn id="85" dur="1" fill="hold">
                                          <p:stCondLst>
                                            <p:cond delay="0"/>
                                          </p:stCondLst>
                                        </p:cTn>
                                        <p:tgtEl>
                                          <p:spTgt spid="12"/>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149"/>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149">
                                            <p:txEl>
                                              <p:pRg st="0" end="0"/>
                                            </p:txEl>
                                          </p:spTgt>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14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1" grpId="0"/>
      <p:bldP spid="144" grpId="0" animBg="1"/>
      <p:bldP spid="124" grpId="0"/>
      <p:bldP spid="124" grpId="1"/>
      <p:bldP spid="51" grpId="0"/>
      <p:bldP spid="149" grpId="0" animBg="1"/>
      <p:bldP spid="2" grpId="0" animBg="1"/>
      <p:bldP spid="2" grpId="1" animBg="1"/>
      <p:bldP spid="42" grpId="0" animBg="1"/>
      <p:bldP spid="42"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 Box 29"/>
          <p:cNvSpPr txBox="1">
            <a:spLocks noChangeArrowheads="1"/>
          </p:cNvSpPr>
          <p:nvPr/>
        </p:nvSpPr>
        <p:spPr bwMode="auto">
          <a:xfrm>
            <a:off x="552450" y="1105395"/>
            <a:ext cx="7010400" cy="551433"/>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3000" dirty="0" smtClean="0">
                <a:ea typeface="Arial" pitchFamily="-112" charset="0"/>
                <a:cs typeface="Arial" pitchFamily="-112" charset="0"/>
              </a:rPr>
              <a:t>Reduce signal power by 100 million times</a:t>
            </a:r>
          </a:p>
        </p:txBody>
      </p:sp>
      <p:sp>
        <p:nvSpPr>
          <p:cNvPr id="53" name="Text Box 29"/>
          <p:cNvSpPr txBox="1">
            <a:spLocks noChangeArrowheads="1"/>
          </p:cNvSpPr>
          <p:nvPr/>
        </p:nvSpPr>
        <p:spPr bwMode="auto">
          <a:xfrm>
            <a:off x="569085" y="1952734"/>
            <a:ext cx="8576840" cy="1243930"/>
          </a:xfrm>
          <a:prstGeom prst="rect">
            <a:avLst/>
          </a:prstGeom>
          <a:noFill/>
          <a:ln w="9525">
            <a:noFill/>
            <a:miter lim="800000"/>
            <a:headEnd/>
            <a:tailEnd/>
          </a:ln>
          <a:effectLst/>
        </p:spPr>
        <p:txBody>
          <a:bodyPr wrap="square" lIns="90488" tIns="44450" rIns="90488" bIns="44450">
            <a:prstTxWarp prst="textNoShape">
              <a:avLst/>
            </a:prstTxWarp>
            <a:spAutoFit/>
          </a:bodyPr>
          <a:lstStyle/>
          <a:p>
            <a:pPr marL="457200" indent="-457200">
              <a:spcBef>
                <a:spcPct val="50000"/>
              </a:spcBef>
              <a:buFont typeface="Arial" pitchFamily="34" charset="0"/>
              <a:buChar char="•"/>
            </a:pPr>
            <a:r>
              <a:rPr lang="en-US" sz="3000" dirty="0" smtClean="0">
                <a:ea typeface="Arial" pitchFamily="-112" charset="0"/>
                <a:cs typeface="Arial" pitchFamily="-112" charset="0"/>
              </a:rPr>
              <a:t>Requires highly linear components </a:t>
            </a:r>
          </a:p>
          <a:p>
            <a:pPr marL="457200" indent="-457200">
              <a:spcBef>
                <a:spcPct val="50000"/>
              </a:spcBef>
              <a:buFont typeface="Arial" pitchFamily="34" charset="0"/>
              <a:buChar char="•"/>
            </a:pPr>
            <a:r>
              <a:rPr lang="en-US" sz="3000" dirty="0" smtClean="0">
                <a:ea typeface="Arial" pitchFamily="-112" charset="0"/>
                <a:cs typeface="Arial" pitchFamily="-112" charset="0"/>
              </a:rPr>
              <a:t>Expensive</a:t>
            </a:r>
            <a:endParaRPr lang="en-US" sz="3000" dirty="0" smtClean="0">
              <a:ea typeface="Arial" pitchFamily="-112" charset="0"/>
              <a:cs typeface="Arial" pitchFamily="-112" charset="0"/>
            </a:endParaRPr>
          </a:p>
        </p:txBody>
      </p:sp>
      <p:sp>
        <p:nvSpPr>
          <p:cNvPr id="54" name="TextBox 53"/>
          <p:cNvSpPr txBox="1"/>
          <p:nvPr/>
        </p:nvSpPr>
        <p:spPr>
          <a:xfrm>
            <a:off x="1925" y="4493517"/>
            <a:ext cx="9144000" cy="553998"/>
          </a:xfrm>
          <a:prstGeom prst="rect">
            <a:avLst/>
          </a:prstGeom>
          <a:noFill/>
        </p:spPr>
        <p:txBody>
          <a:bodyPr wrap="square" rtlCol="0">
            <a:spAutoFit/>
          </a:bodyPr>
          <a:lstStyle/>
          <a:p>
            <a:pPr algn="ctr"/>
            <a:r>
              <a:rPr lang="en-US" sz="3000" dirty="0" smtClean="0"/>
              <a:t>Can we build shield with significantly less cancellation?</a:t>
            </a:r>
            <a:endParaRPr lang="en-US" sz="3000" dirty="0"/>
          </a:p>
        </p:txBody>
      </p:sp>
      <p:sp>
        <p:nvSpPr>
          <p:cNvPr id="5" name="TextBox 4"/>
          <p:cNvSpPr txBox="1"/>
          <p:nvPr/>
        </p:nvSpPr>
        <p:spPr>
          <a:xfrm>
            <a:off x="0" y="5050409"/>
            <a:ext cx="9144000" cy="584775"/>
          </a:xfrm>
          <a:prstGeom prst="rect">
            <a:avLst/>
          </a:prstGeom>
          <a:noFill/>
        </p:spPr>
        <p:txBody>
          <a:bodyPr wrap="square" rtlCol="0">
            <a:spAutoFit/>
          </a:bodyPr>
          <a:lstStyle/>
          <a:p>
            <a:pPr algn="ctr"/>
            <a:r>
              <a:rPr lang="en-US" sz="3200" b="1" dirty="0" smtClean="0">
                <a:solidFill>
                  <a:srgbClr val="C00000"/>
                </a:solidFill>
              </a:rPr>
              <a:t>30–40 dB is sufficient!</a:t>
            </a:r>
            <a:endParaRPr lang="en-US" sz="3200" b="1" dirty="0">
              <a:solidFill>
                <a:srgbClr val="C00000"/>
              </a:solidFill>
            </a:endParaRPr>
          </a:p>
        </p:txBody>
      </p:sp>
      <p:sp>
        <p:nvSpPr>
          <p:cNvPr id="6"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But, Full-Duplex Needs 60–80 dB Cancellation</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3831994302"/>
      </p:ext>
    </p:extLst>
  </p:cSld>
  <p:clrMapOvr>
    <a:masterClrMapping/>
  </p:clrMapOvr>
  <mc:AlternateContent xmlns:mc="http://schemas.openxmlformats.org/markup-compatibility/2006">
    <mc:Choice xmlns:p14="http://schemas.microsoft.com/office/powerpoint/2010/main" xmlns="" Requires="p14">
      <p:transition spd="slow" p14:dur="2000" advTm="54034"/>
    </mc:Choice>
    <mc:Fallback>
      <p:transition spd="slow" advTm="54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xmlns="" val="832871491"/>
              </p:ext>
            </p:extLst>
          </p:nvPr>
        </p:nvGraphicFramePr>
        <p:xfrm>
          <a:off x="1339171" y="3294741"/>
          <a:ext cx="7325858" cy="2666403"/>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4452949" y="1352491"/>
            <a:ext cx="0" cy="1274604"/>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9" name="Text Box 29"/>
          <p:cNvSpPr txBox="1">
            <a:spLocks noChangeArrowheads="1"/>
          </p:cNvSpPr>
          <p:nvPr/>
        </p:nvSpPr>
        <p:spPr bwMode="auto">
          <a:xfrm>
            <a:off x="341538" y="878002"/>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 Decode Implant’s signal</a:t>
            </a:r>
          </a:p>
        </p:txBody>
      </p:sp>
      <p:sp>
        <p:nvSpPr>
          <p:cNvPr id="18" name="TextBox 17"/>
          <p:cNvSpPr txBox="1"/>
          <p:nvPr/>
        </p:nvSpPr>
        <p:spPr>
          <a:xfrm>
            <a:off x="596918" y="1438656"/>
            <a:ext cx="3856031" cy="1246495"/>
          </a:xfrm>
          <a:prstGeom prst="rect">
            <a:avLst/>
          </a:prstGeom>
          <a:noFill/>
        </p:spPr>
        <p:txBody>
          <a:bodyPr wrap="square" rtlCol="0">
            <a:spAutoFit/>
          </a:bodyPr>
          <a:lstStyle/>
          <a:p>
            <a:pPr marL="285750" indent="-285750">
              <a:buFont typeface="Arial" pitchFamily="34" charset="0"/>
              <a:buChar char="•"/>
            </a:pPr>
            <a:r>
              <a:rPr lang="en-US" sz="2500" dirty="0" smtClean="0"/>
              <a:t>FSK signal</a:t>
            </a:r>
          </a:p>
          <a:p>
            <a:pPr marL="285750" indent="-285750">
              <a:buFont typeface="Arial" pitchFamily="34" charset="0"/>
              <a:buChar char="•"/>
            </a:pPr>
            <a:r>
              <a:rPr lang="en-US" sz="2500" dirty="0"/>
              <a:t>Implant signal has a 10 dB SNR</a:t>
            </a:r>
          </a:p>
        </p:txBody>
      </p:sp>
      <p:sp>
        <p:nvSpPr>
          <p:cNvPr id="64" name="TextBox 63"/>
          <p:cNvSpPr txBox="1"/>
          <p:nvPr/>
        </p:nvSpPr>
        <p:spPr>
          <a:xfrm>
            <a:off x="4720958" y="1472917"/>
            <a:ext cx="4219845" cy="477054"/>
          </a:xfrm>
          <a:prstGeom prst="rect">
            <a:avLst/>
          </a:prstGeom>
          <a:noFill/>
        </p:spPr>
        <p:txBody>
          <a:bodyPr wrap="square" rtlCol="0">
            <a:spAutoFit/>
          </a:bodyPr>
          <a:lstStyle/>
          <a:p>
            <a:pPr marL="285750" indent="-285750">
              <a:buFont typeface="Arial" pitchFamily="34" charset="0"/>
              <a:buChar char="•"/>
            </a:pPr>
            <a:r>
              <a:rPr lang="en-US" sz="2500" dirty="0" smtClean="0"/>
              <a:t>50% bit error rate</a:t>
            </a:r>
          </a:p>
        </p:txBody>
      </p:sp>
      <p:sp>
        <p:nvSpPr>
          <p:cNvPr id="66" name="Title 1"/>
          <p:cNvSpPr txBox="1">
            <a:spLocks/>
          </p:cNvSpPr>
          <p:nvPr/>
        </p:nvSpPr>
        <p:spPr>
          <a:xfrm>
            <a:off x="1165003" y="55184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Jamming power / Implant power (in dB)</a:t>
            </a:r>
            <a:endParaRPr lang="en-US" sz="2500" b="0" dirty="0">
              <a:solidFill>
                <a:schemeClr val="tx1"/>
              </a:solidFill>
              <a:latin typeface="Calibri" pitchFamily="34" charset="0"/>
              <a:cs typeface="Calibri" pitchFamily="34" charset="0"/>
            </a:endParaRPr>
          </a:p>
        </p:txBody>
      </p:sp>
      <p:sp>
        <p:nvSpPr>
          <p:cNvPr id="67" name="Title 1"/>
          <p:cNvSpPr txBox="1">
            <a:spLocks/>
          </p:cNvSpPr>
          <p:nvPr/>
        </p:nvSpPr>
        <p:spPr>
          <a:xfrm>
            <a:off x="-3034005" y="3892885"/>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Bit Error Rate</a:t>
            </a:r>
            <a:endParaRPr lang="en-US" sz="2500" b="0" dirty="0">
              <a:solidFill>
                <a:schemeClr val="tx1"/>
              </a:solidFill>
              <a:latin typeface="Calibri" pitchFamily="34" charset="0"/>
              <a:cs typeface="Calibri" pitchFamily="34" charset="0"/>
            </a:endParaRPr>
          </a:p>
        </p:txBody>
      </p:sp>
      <p:sp>
        <p:nvSpPr>
          <p:cNvPr id="19"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Shield Requirements</a:t>
            </a:r>
            <a:endParaRPr lang="en-US" sz="3500" b="0" dirty="0">
              <a:solidFill>
                <a:srgbClr val="0078C0"/>
              </a:solidFill>
              <a:latin typeface="Calibri" pitchFamily="34" charset="0"/>
              <a:cs typeface="Calibri" pitchFamily="34" charset="0"/>
            </a:endParaRPr>
          </a:p>
        </p:txBody>
      </p:sp>
      <p:sp>
        <p:nvSpPr>
          <p:cNvPr id="13" name="Text Box 29"/>
          <p:cNvSpPr txBox="1">
            <a:spLocks noChangeArrowheads="1"/>
          </p:cNvSpPr>
          <p:nvPr/>
        </p:nvSpPr>
        <p:spPr bwMode="auto">
          <a:xfrm>
            <a:off x="4907338" y="877826"/>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Jam eavesdropper</a:t>
            </a:r>
          </a:p>
        </p:txBody>
      </p:sp>
    </p:spTree>
    <p:custDataLst>
      <p:tags r:id="rId1"/>
    </p:custDataLst>
    <p:extLst>
      <p:ext uri="{BB962C8B-B14F-4D97-AF65-F5344CB8AC3E}">
        <p14:creationId xmlns:p14="http://schemas.microsoft.com/office/powerpoint/2010/main" xmlns="" val="707174501"/>
      </p:ext>
    </p:extLst>
  </p:cSld>
  <p:clrMapOvr>
    <a:masterClrMapping/>
  </p:clrMapOvr>
  <mc:AlternateContent xmlns:mc="http://schemas.openxmlformats.org/markup-compatibility/2006">
    <mc:Choice xmlns:p14="http://schemas.microsoft.com/office/powerpoint/2010/main" xmlns="" Requires="p14">
      <p:transition spd="slow" p14:dur="2000" advTm="57937"/>
    </mc:Choice>
    <mc:Fallback>
      <p:transition spd="slow" advTm="579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59" grpId="0"/>
      <p:bldP spid="66" grpId="0"/>
      <p:bldP spid="67"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845067" y="1894543"/>
            <a:ext cx="4081220" cy="94390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77867" y="1856443"/>
            <a:ext cx="3817931" cy="94390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244793" y="3523168"/>
            <a:ext cx="2129949" cy="1853406"/>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hart 10"/>
          <p:cNvGraphicFramePr>
            <a:graphicFrameLocks/>
          </p:cNvGraphicFramePr>
          <p:nvPr>
            <p:extLst>
              <p:ext uri="{D42A27DB-BD31-4B8C-83A1-F6EECF244321}">
                <p14:modId xmlns:p14="http://schemas.microsoft.com/office/powerpoint/2010/main" xmlns="" val="3123335270"/>
              </p:ext>
            </p:extLst>
          </p:nvPr>
        </p:nvGraphicFramePr>
        <p:xfrm>
          <a:off x="1339171" y="3294741"/>
          <a:ext cx="7325858" cy="2666403"/>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4452949" y="1352491"/>
            <a:ext cx="0" cy="1274604"/>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9" name="Text Box 29"/>
          <p:cNvSpPr txBox="1">
            <a:spLocks noChangeArrowheads="1"/>
          </p:cNvSpPr>
          <p:nvPr/>
        </p:nvSpPr>
        <p:spPr bwMode="auto">
          <a:xfrm>
            <a:off x="341538" y="878002"/>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 Decode Implant’s signal</a:t>
            </a:r>
          </a:p>
        </p:txBody>
      </p:sp>
      <p:sp>
        <p:nvSpPr>
          <p:cNvPr id="18" name="TextBox 17"/>
          <p:cNvSpPr txBox="1"/>
          <p:nvPr/>
        </p:nvSpPr>
        <p:spPr>
          <a:xfrm>
            <a:off x="596918" y="1438656"/>
            <a:ext cx="3856031" cy="1246495"/>
          </a:xfrm>
          <a:prstGeom prst="rect">
            <a:avLst/>
          </a:prstGeom>
          <a:noFill/>
        </p:spPr>
        <p:txBody>
          <a:bodyPr wrap="square" rtlCol="0">
            <a:spAutoFit/>
          </a:bodyPr>
          <a:lstStyle/>
          <a:p>
            <a:pPr marL="285750" indent="-285750">
              <a:buFont typeface="Arial" pitchFamily="34" charset="0"/>
              <a:buChar char="•"/>
            </a:pPr>
            <a:r>
              <a:rPr lang="en-US" sz="2500" dirty="0" smtClean="0"/>
              <a:t>FSK signal</a:t>
            </a:r>
          </a:p>
          <a:p>
            <a:pPr marL="285750" indent="-285750">
              <a:buFont typeface="Arial" pitchFamily="34" charset="0"/>
              <a:buChar char="•"/>
            </a:pPr>
            <a:r>
              <a:rPr lang="en-US" sz="2500" dirty="0" smtClean="0"/>
              <a:t>Implant signal has a 10 dB SNR</a:t>
            </a:r>
            <a:endParaRPr lang="en-US" sz="2500" dirty="0"/>
          </a:p>
        </p:txBody>
      </p:sp>
      <p:sp>
        <p:nvSpPr>
          <p:cNvPr id="64" name="TextBox 63"/>
          <p:cNvSpPr txBox="1"/>
          <p:nvPr/>
        </p:nvSpPr>
        <p:spPr>
          <a:xfrm>
            <a:off x="4720958" y="1472917"/>
            <a:ext cx="4219845" cy="1246495"/>
          </a:xfrm>
          <a:prstGeom prst="rect">
            <a:avLst/>
          </a:prstGeom>
          <a:noFill/>
        </p:spPr>
        <p:txBody>
          <a:bodyPr wrap="square" rtlCol="0">
            <a:spAutoFit/>
          </a:bodyPr>
          <a:lstStyle/>
          <a:p>
            <a:pPr marL="285750" indent="-285750">
              <a:buFont typeface="Arial" pitchFamily="34" charset="0"/>
              <a:buChar char="•"/>
            </a:pPr>
            <a:r>
              <a:rPr lang="en-US" sz="2500" dirty="0" smtClean="0"/>
              <a:t>50% bit error rate</a:t>
            </a:r>
          </a:p>
          <a:p>
            <a:pPr marL="285750" indent="-285750">
              <a:buFont typeface="Arial" pitchFamily="34" charset="0"/>
              <a:buChar char="•"/>
            </a:pPr>
            <a:r>
              <a:rPr lang="en-US" sz="2500" dirty="0" smtClean="0"/>
              <a:t>Jamming power 20 dB higher than implant’s power</a:t>
            </a:r>
          </a:p>
        </p:txBody>
      </p:sp>
      <p:sp>
        <p:nvSpPr>
          <p:cNvPr id="66" name="Title 1"/>
          <p:cNvSpPr txBox="1">
            <a:spLocks/>
          </p:cNvSpPr>
          <p:nvPr/>
        </p:nvSpPr>
        <p:spPr>
          <a:xfrm>
            <a:off x="1165003" y="55184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Jamming power / Implant power (in dB)</a:t>
            </a:r>
            <a:endParaRPr lang="en-US" sz="2500" b="0" dirty="0">
              <a:solidFill>
                <a:schemeClr val="tx1"/>
              </a:solidFill>
              <a:latin typeface="Calibri" pitchFamily="34" charset="0"/>
              <a:cs typeface="Calibri" pitchFamily="34" charset="0"/>
            </a:endParaRPr>
          </a:p>
        </p:txBody>
      </p:sp>
      <p:sp>
        <p:nvSpPr>
          <p:cNvPr id="67" name="Title 1"/>
          <p:cNvSpPr txBox="1">
            <a:spLocks/>
          </p:cNvSpPr>
          <p:nvPr/>
        </p:nvSpPr>
        <p:spPr>
          <a:xfrm>
            <a:off x="-3034005" y="3892885"/>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Bit Error Rate</a:t>
            </a:r>
            <a:endParaRPr lang="en-US" sz="2500" b="0" dirty="0">
              <a:solidFill>
                <a:schemeClr val="tx1"/>
              </a:solidFill>
              <a:latin typeface="Calibri" pitchFamily="34" charset="0"/>
              <a:cs typeface="Calibri" pitchFamily="34" charset="0"/>
            </a:endParaRPr>
          </a:p>
        </p:txBody>
      </p:sp>
      <p:sp>
        <p:nvSpPr>
          <p:cNvPr id="19"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Shield Requirements</a:t>
            </a:r>
            <a:endParaRPr lang="en-US" sz="3500" b="0" dirty="0">
              <a:solidFill>
                <a:srgbClr val="0078C0"/>
              </a:solidFill>
              <a:latin typeface="Calibri" pitchFamily="34" charset="0"/>
              <a:cs typeface="Calibri" pitchFamily="34" charset="0"/>
            </a:endParaRPr>
          </a:p>
        </p:txBody>
      </p:sp>
      <p:cxnSp>
        <p:nvCxnSpPr>
          <p:cNvPr id="3" name="Straight Connector 2"/>
          <p:cNvCxnSpPr/>
          <p:nvPr/>
        </p:nvCxnSpPr>
        <p:spPr>
          <a:xfrm>
            <a:off x="2021346" y="3508654"/>
            <a:ext cx="6324368" cy="14514"/>
          </a:xfrm>
          <a:prstGeom prst="line">
            <a:avLst/>
          </a:prstGeom>
          <a:ln w="1905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4" name="Text Box 29"/>
          <p:cNvSpPr txBox="1">
            <a:spLocks noChangeArrowheads="1"/>
          </p:cNvSpPr>
          <p:nvPr/>
        </p:nvSpPr>
        <p:spPr bwMode="auto">
          <a:xfrm>
            <a:off x="4907338" y="877826"/>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Jam eavesdropper</a:t>
            </a:r>
          </a:p>
        </p:txBody>
      </p:sp>
    </p:spTree>
    <p:custDataLst>
      <p:tags r:id="rId1"/>
    </p:custDataLst>
    <p:extLst>
      <p:ext uri="{BB962C8B-B14F-4D97-AF65-F5344CB8AC3E}">
        <p14:creationId xmlns:p14="http://schemas.microsoft.com/office/powerpoint/2010/main" xmlns="" val="1790989914"/>
      </p:ext>
    </p:extLst>
  </p:cSld>
  <p:clrMapOvr>
    <a:masterClrMapping/>
  </p:clrMapOvr>
  <mc:AlternateContent xmlns:mc="http://schemas.openxmlformats.org/markup-compatibility/2006">
    <mc:Choice xmlns:p14="http://schemas.microsoft.com/office/powerpoint/2010/main" xmlns="" Requires="p14">
      <p:transition spd="slow" p14:dur="2000" advTm="16449"/>
    </mc:Choice>
    <mc:Fallback>
      <p:transition spd="slow" advTm="164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4834177" y="1905425"/>
            <a:ext cx="4081220" cy="94390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566977" y="1867325"/>
            <a:ext cx="3817931" cy="943907"/>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4845067" y="1894543"/>
            <a:ext cx="4081220" cy="943907"/>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77867" y="1856443"/>
            <a:ext cx="3817931" cy="943907"/>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0"/>
          <p:cNvSpPr>
            <a:spLocks/>
          </p:cNvSpPr>
          <p:nvPr/>
        </p:nvSpPr>
        <p:spPr bwMode="auto">
          <a:xfrm>
            <a:off x="3469365" y="4973702"/>
            <a:ext cx="2006130" cy="1253477"/>
          </a:xfrm>
          <a:custGeom>
            <a:avLst/>
            <a:gdLst>
              <a:gd name="T0" fmla="*/ 0 w 1932"/>
              <a:gd name="T1" fmla="*/ 1349324273 h 566"/>
              <a:gd name="T2" fmla="*/ 30707191 w 1932"/>
              <a:gd name="T3" fmla="*/ 445649105 h 566"/>
              <a:gd name="T4" fmla="*/ 184247337 w 1932"/>
              <a:gd name="T5" fmla="*/ 200540996 h 566"/>
              <a:gd name="T6" fmla="*/ 833500954 w 1932"/>
              <a:gd name="T7" fmla="*/ 79226053 h 566"/>
              <a:gd name="T8" fmla="*/ 1447661536 w 1932"/>
              <a:gd name="T9" fmla="*/ 339187769 h 566"/>
              <a:gd name="T10" fmla="*/ 2147483647 w 1932"/>
              <a:gd name="T11" fmla="*/ 79226053 h 566"/>
              <a:gd name="T12" fmla="*/ 2147483647 w 1932"/>
              <a:gd name="T13" fmla="*/ 321857512 h 566"/>
              <a:gd name="T14" fmla="*/ 2147483647 w 1932"/>
              <a:gd name="T15" fmla="*/ 79226053 h 566"/>
              <a:gd name="T16" fmla="*/ 2147483647 w 1932"/>
              <a:gd name="T17" fmla="*/ 269865169 h 566"/>
              <a:gd name="T18" fmla="*/ 2147483647 w 1932"/>
              <a:gd name="T19" fmla="*/ 27233710 h 566"/>
              <a:gd name="T20" fmla="*/ 2147483647 w 1932"/>
              <a:gd name="T21" fmla="*/ 304525682 h 566"/>
              <a:gd name="T22" fmla="*/ 2147483647 w 1932"/>
              <a:gd name="T23" fmla="*/ 183210739 h 566"/>
              <a:gd name="T24" fmla="*/ 2147483647 w 1932"/>
              <a:gd name="T25" fmla="*/ 1401316616 h 5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32"/>
              <a:gd name="T40" fmla="*/ 0 h 566"/>
              <a:gd name="T41" fmla="*/ 1932 w 1932"/>
              <a:gd name="T42" fmla="*/ 566 h 5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32" h="566">
                <a:moveTo>
                  <a:pt x="0" y="545"/>
                </a:moveTo>
                <a:cubicBezTo>
                  <a:pt x="0" y="401"/>
                  <a:pt x="0" y="257"/>
                  <a:pt x="7" y="180"/>
                </a:cubicBezTo>
                <a:cubicBezTo>
                  <a:pt x="14" y="103"/>
                  <a:pt x="12" y="106"/>
                  <a:pt x="42" y="81"/>
                </a:cubicBezTo>
                <a:cubicBezTo>
                  <a:pt x="72" y="56"/>
                  <a:pt x="142" y="23"/>
                  <a:pt x="190" y="32"/>
                </a:cubicBezTo>
                <a:cubicBezTo>
                  <a:pt x="238" y="41"/>
                  <a:pt x="274" y="137"/>
                  <a:pt x="330" y="137"/>
                </a:cubicBezTo>
                <a:cubicBezTo>
                  <a:pt x="386" y="137"/>
                  <a:pt x="451" y="33"/>
                  <a:pt x="527" y="32"/>
                </a:cubicBezTo>
                <a:cubicBezTo>
                  <a:pt x="603" y="31"/>
                  <a:pt x="725" y="130"/>
                  <a:pt x="787" y="130"/>
                </a:cubicBezTo>
                <a:cubicBezTo>
                  <a:pt x="849" y="130"/>
                  <a:pt x="834" y="35"/>
                  <a:pt x="899" y="32"/>
                </a:cubicBezTo>
                <a:cubicBezTo>
                  <a:pt x="964" y="29"/>
                  <a:pt x="1097" y="112"/>
                  <a:pt x="1180" y="109"/>
                </a:cubicBezTo>
                <a:cubicBezTo>
                  <a:pt x="1263" y="106"/>
                  <a:pt x="1314" y="9"/>
                  <a:pt x="1398" y="11"/>
                </a:cubicBezTo>
                <a:cubicBezTo>
                  <a:pt x="1482" y="13"/>
                  <a:pt x="1615" y="112"/>
                  <a:pt x="1686" y="123"/>
                </a:cubicBezTo>
                <a:cubicBezTo>
                  <a:pt x="1757" y="134"/>
                  <a:pt x="1785" y="0"/>
                  <a:pt x="1826" y="74"/>
                </a:cubicBezTo>
                <a:cubicBezTo>
                  <a:pt x="1867" y="148"/>
                  <a:pt x="1899" y="357"/>
                  <a:pt x="1932" y="566"/>
                </a:cubicBezTo>
              </a:path>
            </a:pathLst>
          </a:custGeom>
          <a:solidFill>
            <a:schemeClr val="bg1">
              <a:lumMod val="65000"/>
            </a:schemeClr>
          </a:solidFill>
          <a:ln w="31750">
            <a:solidFill>
              <a:schemeClr val="tx1">
                <a:lumMod val="50000"/>
                <a:lumOff val="50000"/>
              </a:schemeClr>
            </a:solidFill>
            <a:round/>
            <a:headEnd/>
            <a:tailEnd/>
          </a:ln>
        </p:spPr>
        <p:txBody>
          <a:bodyPr lIns="90488" tIns="44450" rIns="90488" bIns="44450">
            <a:prstTxWarp prst="textNoShape">
              <a:avLst/>
            </a:prstTxWarp>
          </a:bodyPr>
          <a:lstStyle/>
          <a:p>
            <a:endParaRPr lang="en-US">
              <a:latin typeface="GoudySans" charset="0"/>
            </a:endParaRPr>
          </a:p>
        </p:txBody>
      </p:sp>
      <p:sp>
        <p:nvSpPr>
          <p:cNvPr id="14" name="Freeform 13"/>
          <p:cNvSpPr/>
          <p:nvPr/>
        </p:nvSpPr>
        <p:spPr>
          <a:xfrm>
            <a:off x="3496570" y="3468669"/>
            <a:ext cx="2006130" cy="2742005"/>
          </a:xfrm>
          <a:custGeom>
            <a:avLst/>
            <a:gdLst>
              <a:gd name="connsiteX0" fmla="*/ 996 w 2447112"/>
              <a:gd name="connsiteY0" fmla="*/ 1054083 h 1054083"/>
              <a:gd name="connsiteX1" fmla="*/ 24146 w 2447112"/>
              <a:gd name="connsiteY1" fmla="*/ 452199 h 1054083"/>
              <a:gd name="connsiteX2" fmla="*/ 163042 w 2447112"/>
              <a:gd name="connsiteY2" fmla="*/ 787 h 1054083"/>
              <a:gd name="connsiteX3" fmla="*/ 301938 w 2447112"/>
              <a:gd name="connsiteY3" fmla="*/ 336453 h 1054083"/>
              <a:gd name="connsiteX4" fmla="*/ 429260 w 2447112"/>
              <a:gd name="connsiteY4" fmla="*/ 81810 h 1054083"/>
              <a:gd name="connsiteX5" fmla="*/ 799649 w 2447112"/>
              <a:gd name="connsiteY5" fmla="*/ 58660 h 1054083"/>
              <a:gd name="connsiteX6" fmla="*/ 996419 w 2447112"/>
              <a:gd name="connsiteY6" fmla="*/ 290154 h 1054083"/>
              <a:gd name="connsiteX7" fmla="*/ 1146890 w 2447112"/>
              <a:gd name="connsiteY7" fmla="*/ 70235 h 1054083"/>
              <a:gd name="connsiteX8" fmla="*/ 1366809 w 2447112"/>
              <a:gd name="connsiteY8" fmla="*/ 35511 h 1054083"/>
              <a:gd name="connsiteX9" fmla="*/ 1575153 w 2447112"/>
              <a:gd name="connsiteY9" fmla="*/ 243855 h 1054083"/>
              <a:gd name="connsiteX10" fmla="*/ 1760348 w 2447112"/>
              <a:gd name="connsiteY10" fmla="*/ 267004 h 1054083"/>
              <a:gd name="connsiteX11" fmla="*/ 2003416 w 2447112"/>
              <a:gd name="connsiteY11" fmla="*/ 255430 h 1054083"/>
              <a:gd name="connsiteX12" fmla="*/ 2165462 w 2447112"/>
              <a:gd name="connsiteY12" fmla="*/ 12361 h 1054083"/>
              <a:gd name="connsiteX13" fmla="*/ 2408530 w 2447112"/>
              <a:gd name="connsiteY13" fmla="*/ 220706 h 1054083"/>
              <a:gd name="connsiteX14" fmla="*/ 2443254 w 2447112"/>
              <a:gd name="connsiteY14" fmla="*/ 1042508 h 10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7112" h="1054083">
                <a:moveTo>
                  <a:pt x="996" y="1054083"/>
                </a:moveTo>
                <a:cubicBezTo>
                  <a:pt x="-933" y="840915"/>
                  <a:pt x="-2862" y="627748"/>
                  <a:pt x="24146" y="452199"/>
                </a:cubicBezTo>
                <a:cubicBezTo>
                  <a:pt x="51154" y="276650"/>
                  <a:pt x="116743" y="20078"/>
                  <a:pt x="163042" y="787"/>
                </a:cubicBezTo>
                <a:cubicBezTo>
                  <a:pt x="209341" y="-18504"/>
                  <a:pt x="257568" y="322949"/>
                  <a:pt x="301938" y="336453"/>
                </a:cubicBezTo>
                <a:cubicBezTo>
                  <a:pt x="346308" y="349957"/>
                  <a:pt x="346308" y="128109"/>
                  <a:pt x="429260" y="81810"/>
                </a:cubicBezTo>
                <a:cubicBezTo>
                  <a:pt x="512212" y="35511"/>
                  <a:pt x="705123" y="23936"/>
                  <a:pt x="799649" y="58660"/>
                </a:cubicBezTo>
                <a:cubicBezTo>
                  <a:pt x="894175" y="93384"/>
                  <a:pt x="938546" y="288225"/>
                  <a:pt x="996419" y="290154"/>
                </a:cubicBezTo>
                <a:cubicBezTo>
                  <a:pt x="1054292" y="292083"/>
                  <a:pt x="1085158" y="112675"/>
                  <a:pt x="1146890" y="70235"/>
                </a:cubicBezTo>
                <a:cubicBezTo>
                  <a:pt x="1208622" y="27795"/>
                  <a:pt x="1295432" y="6574"/>
                  <a:pt x="1366809" y="35511"/>
                </a:cubicBezTo>
                <a:cubicBezTo>
                  <a:pt x="1438186" y="64448"/>
                  <a:pt x="1509563" y="205273"/>
                  <a:pt x="1575153" y="243855"/>
                </a:cubicBezTo>
                <a:cubicBezTo>
                  <a:pt x="1640743" y="282437"/>
                  <a:pt x="1688971" y="265075"/>
                  <a:pt x="1760348" y="267004"/>
                </a:cubicBezTo>
                <a:cubicBezTo>
                  <a:pt x="1831725" y="268933"/>
                  <a:pt x="1935897" y="297870"/>
                  <a:pt x="2003416" y="255430"/>
                </a:cubicBezTo>
                <a:cubicBezTo>
                  <a:pt x="2070935" y="212989"/>
                  <a:pt x="2097943" y="18148"/>
                  <a:pt x="2165462" y="12361"/>
                </a:cubicBezTo>
                <a:cubicBezTo>
                  <a:pt x="2232981" y="6574"/>
                  <a:pt x="2362231" y="49015"/>
                  <a:pt x="2408530" y="220706"/>
                </a:cubicBezTo>
                <a:cubicBezTo>
                  <a:pt x="2454829" y="392397"/>
                  <a:pt x="2449041" y="717452"/>
                  <a:pt x="2443254" y="1042508"/>
                </a:cubicBezTo>
              </a:path>
            </a:pathLst>
          </a:custGeom>
          <a:solidFill>
            <a:srgbClr val="0070C0">
              <a:alpha val="41000"/>
            </a:srgbClr>
          </a:solidFill>
          <a:ln w="3175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5" name="Straight Arrow Connector 14"/>
          <p:cNvCxnSpPr/>
          <p:nvPr/>
        </p:nvCxnSpPr>
        <p:spPr>
          <a:xfrm>
            <a:off x="3473420" y="6210620"/>
            <a:ext cx="2687141" cy="0"/>
          </a:xfrm>
          <a:prstGeom prst="straightConnector1">
            <a:avLst/>
          </a:prstGeom>
          <a:ln w="254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469365" y="3356658"/>
            <a:ext cx="0" cy="2872334"/>
          </a:xfrm>
          <a:prstGeom prst="straightConnector1">
            <a:avLst/>
          </a:prstGeom>
          <a:ln w="25400">
            <a:solidFill>
              <a:schemeClr val="tx1"/>
            </a:solidFill>
            <a:prstDash val="solid"/>
            <a:tailEnd type="arrow"/>
          </a:ln>
          <a:effectLst/>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160561" y="6077205"/>
            <a:ext cx="1088036" cy="477054"/>
          </a:xfrm>
          <a:prstGeom prst="rect">
            <a:avLst/>
          </a:prstGeom>
          <a:noFill/>
        </p:spPr>
        <p:txBody>
          <a:bodyPr wrap="square" rtlCol="0">
            <a:spAutoFit/>
          </a:bodyPr>
          <a:lstStyle/>
          <a:p>
            <a:r>
              <a:rPr lang="en-US" sz="2500" dirty="0"/>
              <a:t>T</a:t>
            </a:r>
            <a:r>
              <a:rPr lang="en-US" sz="2500" dirty="0" smtClean="0"/>
              <a:t>ime</a:t>
            </a:r>
            <a:endParaRPr lang="en-US" sz="2500" dirty="0"/>
          </a:p>
        </p:txBody>
      </p:sp>
      <p:cxnSp>
        <p:nvCxnSpPr>
          <p:cNvPr id="3" name="Straight Arrow Connector 2"/>
          <p:cNvCxnSpPr/>
          <p:nvPr/>
        </p:nvCxnSpPr>
        <p:spPr>
          <a:xfrm>
            <a:off x="5798937" y="3800034"/>
            <a:ext cx="0" cy="1263600"/>
          </a:xfrm>
          <a:prstGeom prst="straightConnector1">
            <a:avLst/>
          </a:prstGeom>
          <a:ln w="19050">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896711" y="4247911"/>
            <a:ext cx="1002763" cy="477054"/>
          </a:xfrm>
          <a:prstGeom prst="rect">
            <a:avLst/>
          </a:prstGeom>
          <a:noFill/>
        </p:spPr>
        <p:txBody>
          <a:bodyPr wrap="square" rtlCol="0">
            <a:spAutoFit/>
          </a:bodyPr>
          <a:lstStyle/>
          <a:p>
            <a:r>
              <a:rPr lang="en-US" sz="2500" dirty="0" smtClean="0"/>
              <a:t>20 dB</a:t>
            </a:r>
            <a:endParaRPr lang="en-US" sz="2500" dirty="0"/>
          </a:p>
        </p:txBody>
      </p:sp>
      <p:cxnSp>
        <p:nvCxnSpPr>
          <p:cNvPr id="22" name="Straight Arrow Connector 21"/>
          <p:cNvCxnSpPr/>
          <p:nvPr/>
        </p:nvCxnSpPr>
        <p:spPr>
          <a:xfrm flipH="1">
            <a:off x="5804962" y="5063634"/>
            <a:ext cx="1" cy="640626"/>
          </a:xfrm>
          <a:prstGeom prst="straightConnector1">
            <a:avLst/>
          </a:prstGeom>
          <a:ln w="19050">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25" name="Freeform 24"/>
          <p:cNvSpPr/>
          <p:nvPr/>
        </p:nvSpPr>
        <p:spPr>
          <a:xfrm>
            <a:off x="3496570" y="5710702"/>
            <a:ext cx="2006130" cy="478839"/>
          </a:xfrm>
          <a:custGeom>
            <a:avLst/>
            <a:gdLst>
              <a:gd name="connsiteX0" fmla="*/ 996 w 2447112"/>
              <a:gd name="connsiteY0" fmla="*/ 1054083 h 1054083"/>
              <a:gd name="connsiteX1" fmla="*/ 24146 w 2447112"/>
              <a:gd name="connsiteY1" fmla="*/ 452199 h 1054083"/>
              <a:gd name="connsiteX2" fmla="*/ 163042 w 2447112"/>
              <a:gd name="connsiteY2" fmla="*/ 787 h 1054083"/>
              <a:gd name="connsiteX3" fmla="*/ 301938 w 2447112"/>
              <a:gd name="connsiteY3" fmla="*/ 336453 h 1054083"/>
              <a:gd name="connsiteX4" fmla="*/ 429260 w 2447112"/>
              <a:gd name="connsiteY4" fmla="*/ 81810 h 1054083"/>
              <a:gd name="connsiteX5" fmla="*/ 799649 w 2447112"/>
              <a:gd name="connsiteY5" fmla="*/ 58660 h 1054083"/>
              <a:gd name="connsiteX6" fmla="*/ 996419 w 2447112"/>
              <a:gd name="connsiteY6" fmla="*/ 290154 h 1054083"/>
              <a:gd name="connsiteX7" fmla="*/ 1146890 w 2447112"/>
              <a:gd name="connsiteY7" fmla="*/ 70235 h 1054083"/>
              <a:gd name="connsiteX8" fmla="*/ 1366809 w 2447112"/>
              <a:gd name="connsiteY8" fmla="*/ 35511 h 1054083"/>
              <a:gd name="connsiteX9" fmla="*/ 1575153 w 2447112"/>
              <a:gd name="connsiteY9" fmla="*/ 243855 h 1054083"/>
              <a:gd name="connsiteX10" fmla="*/ 1760348 w 2447112"/>
              <a:gd name="connsiteY10" fmla="*/ 267004 h 1054083"/>
              <a:gd name="connsiteX11" fmla="*/ 2003416 w 2447112"/>
              <a:gd name="connsiteY11" fmla="*/ 255430 h 1054083"/>
              <a:gd name="connsiteX12" fmla="*/ 2165462 w 2447112"/>
              <a:gd name="connsiteY12" fmla="*/ 12361 h 1054083"/>
              <a:gd name="connsiteX13" fmla="*/ 2408530 w 2447112"/>
              <a:gd name="connsiteY13" fmla="*/ 220706 h 1054083"/>
              <a:gd name="connsiteX14" fmla="*/ 2443254 w 2447112"/>
              <a:gd name="connsiteY14" fmla="*/ 1042508 h 105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47112" h="1054083">
                <a:moveTo>
                  <a:pt x="996" y="1054083"/>
                </a:moveTo>
                <a:cubicBezTo>
                  <a:pt x="-933" y="840915"/>
                  <a:pt x="-2862" y="627748"/>
                  <a:pt x="24146" y="452199"/>
                </a:cubicBezTo>
                <a:cubicBezTo>
                  <a:pt x="51154" y="276650"/>
                  <a:pt x="116743" y="20078"/>
                  <a:pt x="163042" y="787"/>
                </a:cubicBezTo>
                <a:cubicBezTo>
                  <a:pt x="209341" y="-18504"/>
                  <a:pt x="257568" y="322949"/>
                  <a:pt x="301938" y="336453"/>
                </a:cubicBezTo>
                <a:cubicBezTo>
                  <a:pt x="346308" y="349957"/>
                  <a:pt x="346308" y="128109"/>
                  <a:pt x="429260" y="81810"/>
                </a:cubicBezTo>
                <a:cubicBezTo>
                  <a:pt x="512212" y="35511"/>
                  <a:pt x="705123" y="23936"/>
                  <a:pt x="799649" y="58660"/>
                </a:cubicBezTo>
                <a:cubicBezTo>
                  <a:pt x="894175" y="93384"/>
                  <a:pt x="938546" y="288225"/>
                  <a:pt x="996419" y="290154"/>
                </a:cubicBezTo>
                <a:cubicBezTo>
                  <a:pt x="1054292" y="292083"/>
                  <a:pt x="1085158" y="112675"/>
                  <a:pt x="1146890" y="70235"/>
                </a:cubicBezTo>
                <a:cubicBezTo>
                  <a:pt x="1208622" y="27795"/>
                  <a:pt x="1295432" y="6574"/>
                  <a:pt x="1366809" y="35511"/>
                </a:cubicBezTo>
                <a:cubicBezTo>
                  <a:pt x="1438186" y="64448"/>
                  <a:pt x="1509563" y="205273"/>
                  <a:pt x="1575153" y="243855"/>
                </a:cubicBezTo>
                <a:cubicBezTo>
                  <a:pt x="1640743" y="282437"/>
                  <a:pt x="1688971" y="265075"/>
                  <a:pt x="1760348" y="267004"/>
                </a:cubicBezTo>
                <a:cubicBezTo>
                  <a:pt x="1831725" y="268933"/>
                  <a:pt x="1935897" y="297870"/>
                  <a:pt x="2003416" y="255430"/>
                </a:cubicBezTo>
                <a:cubicBezTo>
                  <a:pt x="2070935" y="212989"/>
                  <a:pt x="2097943" y="18148"/>
                  <a:pt x="2165462" y="12361"/>
                </a:cubicBezTo>
                <a:cubicBezTo>
                  <a:pt x="2232981" y="6574"/>
                  <a:pt x="2362231" y="49015"/>
                  <a:pt x="2408530" y="220706"/>
                </a:cubicBezTo>
                <a:cubicBezTo>
                  <a:pt x="2454829" y="392397"/>
                  <a:pt x="2449041" y="717452"/>
                  <a:pt x="2443254" y="1042508"/>
                </a:cubicBezTo>
              </a:path>
            </a:pathLst>
          </a:custGeom>
          <a:solidFill>
            <a:srgbClr val="0070C0">
              <a:alpha val="41000"/>
            </a:srgbClr>
          </a:solidFill>
          <a:ln w="3175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TextBox 25"/>
          <p:cNvSpPr txBox="1"/>
          <p:nvPr/>
        </p:nvSpPr>
        <p:spPr>
          <a:xfrm>
            <a:off x="5898636" y="5141111"/>
            <a:ext cx="1002763" cy="477054"/>
          </a:xfrm>
          <a:prstGeom prst="rect">
            <a:avLst/>
          </a:prstGeom>
          <a:noFill/>
        </p:spPr>
        <p:txBody>
          <a:bodyPr wrap="square" rtlCol="0">
            <a:spAutoFit/>
          </a:bodyPr>
          <a:lstStyle/>
          <a:p>
            <a:r>
              <a:rPr lang="en-US" sz="2500" dirty="0" smtClean="0"/>
              <a:t>10 dB</a:t>
            </a:r>
            <a:endParaRPr lang="en-US" sz="2500" dirty="0"/>
          </a:p>
        </p:txBody>
      </p:sp>
      <p:sp>
        <p:nvSpPr>
          <p:cNvPr id="19"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Shield Requirements</a:t>
            </a:r>
            <a:endParaRPr lang="en-US" sz="3500" b="0" dirty="0">
              <a:solidFill>
                <a:srgbClr val="0078C0"/>
              </a:solidFill>
              <a:latin typeface="Calibri" pitchFamily="34" charset="0"/>
              <a:cs typeface="Calibri" pitchFamily="34" charset="0"/>
            </a:endParaRPr>
          </a:p>
        </p:txBody>
      </p:sp>
      <p:cxnSp>
        <p:nvCxnSpPr>
          <p:cNvPr id="21" name="Straight Connector 20"/>
          <p:cNvCxnSpPr/>
          <p:nvPr/>
        </p:nvCxnSpPr>
        <p:spPr>
          <a:xfrm>
            <a:off x="4452949" y="1352491"/>
            <a:ext cx="0" cy="1274604"/>
          </a:xfrm>
          <a:prstGeom prst="line">
            <a:avLst/>
          </a:prstGeom>
          <a:ln w="1905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3" name="Text Box 29"/>
          <p:cNvSpPr txBox="1">
            <a:spLocks noChangeArrowheads="1"/>
          </p:cNvSpPr>
          <p:nvPr/>
        </p:nvSpPr>
        <p:spPr bwMode="auto">
          <a:xfrm>
            <a:off x="341538" y="878002"/>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 Decode Implant’s signal</a:t>
            </a:r>
          </a:p>
        </p:txBody>
      </p:sp>
      <p:sp>
        <p:nvSpPr>
          <p:cNvPr id="28" name="TextBox 27"/>
          <p:cNvSpPr txBox="1"/>
          <p:nvPr/>
        </p:nvSpPr>
        <p:spPr>
          <a:xfrm>
            <a:off x="596918" y="1438656"/>
            <a:ext cx="3856031" cy="1246495"/>
          </a:xfrm>
          <a:prstGeom prst="rect">
            <a:avLst/>
          </a:prstGeom>
          <a:noFill/>
        </p:spPr>
        <p:txBody>
          <a:bodyPr wrap="square" rtlCol="0">
            <a:spAutoFit/>
          </a:bodyPr>
          <a:lstStyle/>
          <a:p>
            <a:pPr marL="285750" indent="-285750">
              <a:buFont typeface="Arial" pitchFamily="34" charset="0"/>
              <a:buChar char="•"/>
            </a:pPr>
            <a:r>
              <a:rPr lang="en-US" sz="2500" dirty="0" smtClean="0"/>
              <a:t>FSK signal</a:t>
            </a:r>
          </a:p>
          <a:p>
            <a:pPr marL="285750" indent="-285750">
              <a:buFont typeface="Arial" pitchFamily="34" charset="0"/>
              <a:buChar char="•"/>
            </a:pPr>
            <a:r>
              <a:rPr lang="en-US" sz="2500" dirty="0"/>
              <a:t>Implant signal has a 10 dB SNR</a:t>
            </a:r>
          </a:p>
        </p:txBody>
      </p:sp>
      <p:sp>
        <p:nvSpPr>
          <p:cNvPr id="29" name="TextBox 28"/>
          <p:cNvSpPr txBox="1"/>
          <p:nvPr/>
        </p:nvSpPr>
        <p:spPr>
          <a:xfrm>
            <a:off x="4720958" y="1472917"/>
            <a:ext cx="4321441" cy="1246495"/>
          </a:xfrm>
          <a:prstGeom prst="rect">
            <a:avLst/>
          </a:prstGeom>
          <a:noFill/>
        </p:spPr>
        <p:txBody>
          <a:bodyPr wrap="square" rtlCol="0">
            <a:spAutoFit/>
          </a:bodyPr>
          <a:lstStyle/>
          <a:p>
            <a:pPr marL="285750" indent="-285750">
              <a:buFont typeface="Arial" pitchFamily="34" charset="0"/>
              <a:buChar char="•"/>
            </a:pPr>
            <a:r>
              <a:rPr lang="en-US" sz="2500" dirty="0" smtClean="0"/>
              <a:t>50% bit error rate</a:t>
            </a:r>
          </a:p>
          <a:p>
            <a:pPr marL="285750" indent="-285750">
              <a:buFont typeface="Arial" pitchFamily="34" charset="0"/>
              <a:buChar char="•"/>
            </a:pPr>
            <a:r>
              <a:rPr lang="en-US" sz="2500" dirty="0" smtClean="0"/>
              <a:t>Jamming power 20 dB higher than implant’s power</a:t>
            </a:r>
          </a:p>
        </p:txBody>
      </p:sp>
      <p:cxnSp>
        <p:nvCxnSpPr>
          <p:cNvPr id="20" name="Straight Arrow Connector 19"/>
          <p:cNvCxnSpPr/>
          <p:nvPr/>
        </p:nvCxnSpPr>
        <p:spPr>
          <a:xfrm>
            <a:off x="3155362" y="3936815"/>
            <a:ext cx="0" cy="1856064"/>
          </a:xfrm>
          <a:prstGeom prst="straightConnector1">
            <a:avLst/>
          </a:prstGeom>
          <a:ln w="19050">
            <a:solidFill>
              <a:schemeClr val="tx1"/>
            </a:solidFill>
            <a:prstDash val="dash"/>
            <a:headEnd type="arrow"/>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2061030" y="4586580"/>
            <a:ext cx="1123418" cy="861774"/>
          </a:xfrm>
          <a:prstGeom prst="rect">
            <a:avLst/>
          </a:prstGeom>
          <a:noFill/>
        </p:spPr>
        <p:txBody>
          <a:bodyPr wrap="square" rtlCol="0">
            <a:spAutoFit/>
          </a:bodyPr>
          <a:lstStyle/>
          <a:p>
            <a:pPr algn="ctr"/>
            <a:r>
              <a:rPr lang="en-US" sz="2500" dirty="0" smtClean="0"/>
              <a:t>Cancel 30 dB</a:t>
            </a:r>
            <a:endParaRPr lang="en-US" sz="2500" dirty="0"/>
          </a:p>
        </p:txBody>
      </p:sp>
      <p:sp>
        <p:nvSpPr>
          <p:cNvPr id="32" name="Text Box 29"/>
          <p:cNvSpPr txBox="1">
            <a:spLocks noChangeArrowheads="1"/>
          </p:cNvSpPr>
          <p:nvPr/>
        </p:nvSpPr>
        <p:spPr bwMode="auto">
          <a:xfrm>
            <a:off x="4907338" y="877826"/>
            <a:ext cx="3825433" cy="489878"/>
          </a:xfrm>
          <a:prstGeom prst="rect">
            <a:avLst/>
          </a:prstGeom>
          <a:noFill/>
          <a:ln w="9525">
            <a:noFill/>
            <a:miter lim="800000"/>
            <a:headEnd/>
            <a:tailEnd/>
          </a:ln>
          <a:effectLst/>
        </p:spPr>
        <p:txBody>
          <a:bodyPr wrap="square" lIns="90488" tIns="44450" rIns="90488" bIns="44450">
            <a:prstTxWarp prst="textNoShape">
              <a:avLst/>
            </a:prstTxWarp>
            <a:spAutoFit/>
          </a:bodyPr>
          <a:lstStyle/>
          <a:p>
            <a:pPr>
              <a:spcBef>
                <a:spcPct val="50000"/>
              </a:spcBef>
            </a:pPr>
            <a:r>
              <a:rPr lang="en-US" sz="2600" dirty="0" smtClean="0">
                <a:ea typeface="Arial" pitchFamily="-112" charset="0"/>
                <a:cs typeface="Arial" pitchFamily="-112" charset="0"/>
              </a:rPr>
              <a:t>Jam eavesdropper</a:t>
            </a:r>
          </a:p>
        </p:txBody>
      </p:sp>
      <p:sp>
        <p:nvSpPr>
          <p:cNvPr id="30" name="Text Box 7"/>
          <p:cNvSpPr txBox="1">
            <a:spLocks noChangeArrowheads="1"/>
          </p:cNvSpPr>
          <p:nvPr/>
        </p:nvSpPr>
        <p:spPr bwMode="auto">
          <a:xfrm>
            <a:off x="149147" y="5826190"/>
            <a:ext cx="8763000" cy="805603"/>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lnSpc>
                <a:spcPts val="4000"/>
              </a:lnSpc>
            </a:pPr>
            <a:r>
              <a:rPr lang="en-US" sz="3300" dirty="0" smtClean="0">
                <a:solidFill>
                  <a:schemeClr val="bg1"/>
                </a:solidFill>
                <a:latin typeface="Calibri" pitchFamily="34" charset="0"/>
                <a:ea typeface="Batang" pitchFamily="18" charset="-127"/>
                <a:cs typeface="Calibri" pitchFamily="34" charset="0"/>
              </a:rPr>
              <a:t>Shield requires only 30 dB cancellation</a:t>
            </a:r>
            <a:endParaRPr lang="en-US" sz="3300" dirty="0" smtClean="0">
              <a:solidFill>
                <a:srgbClr val="FFFF00"/>
              </a:solidFill>
              <a:latin typeface="Calibri" pitchFamily="34" charset="0"/>
              <a:ea typeface="Batang" pitchFamily="18" charset="-127"/>
              <a:cs typeface="Calibri" pitchFamily="34" charset="0"/>
            </a:endParaRP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Tree>
    <p:custDataLst>
      <p:tags r:id="rId1"/>
    </p:custDataLst>
    <p:extLst>
      <p:ext uri="{BB962C8B-B14F-4D97-AF65-F5344CB8AC3E}">
        <p14:creationId xmlns:p14="http://schemas.microsoft.com/office/powerpoint/2010/main" xmlns="" val="1016920400"/>
      </p:ext>
    </p:extLst>
  </p:cSld>
  <p:clrMapOvr>
    <a:masterClrMapping/>
  </p:clrMapOvr>
  <mc:AlternateContent xmlns:mc="http://schemas.openxmlformats.org/markup-compatibility/2006">
    <mc:Choice xmlns:p14="http://schemas.microsoft.com/office/powerpoint/2010/main" xmlns="" Requires="p14">
      <p:transition spd="slow" p14:dur="2000" advTm="52816"/>
    </mc:Choice>
    <mc:Fallback>
      <p:transition spd="slow" advTm="528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13" grpId="0" animBg="1"/>
      <p:bldP spid="14" grpId="0" animBg="1"/>
      <p:bldP spid="14" grpId="1" animBg="1"/>
      <p:bldP spid="17" grpId="0"/>
      <p:bldP spid="5" grpId="0"/>
      <p:bldP spid="25" grpId="0" animBg="1"/>
      <p:bldP spid="26" grpId="0"/>
      <p:bldP spid="31" grpId="0"/>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601533"/>
            <a:ext cx="8229600" cy="1143000"/>
          </a:xfrm>
        </p:spPr>
        <p:txBody>
          <a:bodyPr/>
          <a:lstStyle/>
          <a:p>
            <a:r>
              <a:rPr lang="en-US" b="0" dirty="0" smtClean="0">
                <a:latin typeface="+mn-lt"/>
              </a:rPr>
              <a:t>Empirical Results</a:t>
            </a:r>
            <a:endParaRPr lang="en-US" b="0" dirty="0">
              <a:latin typeface="+mn-lt"/>
            </a:endParaRPr>
          </a:p>
        </p:txBody>
      </p:sp>
    </p:spTree>
    <p:extLst>
      <p:ext uri="{BB962C8B-B14F-4D97-AF65-F5344CB8AC3E}">
        <p14:creationId xmlns:p14="http://schemas.microsoft.com/office/powerpoint/2010/main" xmlns="" val="2640457346"/>
      </p:ext>
    </p:extLst>
  </p:cSld>
  <p:clrMapOvr>
    <a:masterClrMapping/>
  </p:clrMapOvr>
  <mc:AlternateContent xmlns:mc="http://schemas.openxmlformats.org/markup-compatibility/2006">
    <mc:Choice xmlns:p14="http://schemas.microsoft.com/office/powerpoint/2010/main" xmlns="" Requires="p14">
      <p:transition spd="slow" p14:dur="2000" advTm="3745"/>
    </mc:Choice>
    <mc:Fallback>
      <p:transition spd="slow" advTm="3745"/>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248185" y="734341"/>
            <a:ext cx="6513117" cy="5342488"/>
          </a:xfrm>
          <a:prstGeom prst="rect">
            <a:avLst/>
          </a:prstGeom>
          <a:noFill/>
          <a:ln w="9525">
            <a:noFill/>
            <a:miter lim="800000"/>
            <a:headEnd/>
            <a:tailEnd/>
          </a:ln>
        </p:spPr>
        <p:txBody>
          <a:bodyPr wrap="square" lIns="90488" tIns="44450" rIns="90488" bIns="44450">
            <a:prstTxWarp prst="textNoShape">
              <a:avLst/>
            </a:prstTxWarp>
            <a:spAutoFit/>
          </a:bodyPr>
          <a:lstStyle/>
          <a:p>
            <a:pPr>
              <a:lnSpc>
                <a:spcPts val="4000"/>
              </a:lnSpc>
              <a:spcBef>
                <a:spcPct val="20000"/>
              </a:spcBef>
              <a:buFont typeface="Arial"/>
              <a:buChar char="•"/>
            </a:pPr>
            <a:r>
              <a:rPr lang="en-US" sz="2600" dirty="0" smtClean="0">
                <a:solidFill>
                  <a:srgbClr val="000000"/>
                </a:solidFill>
                <a:latin typeface="Calibri" pitchFamily="34" charset="0"/>
                <a:cs typeface="Calibri" pitchFamily="34" charset="0"/>
              </a:rPr>
              <a:t> Medtronic cardiac implants	</a:t>
            </a:r>
          </a:p>
          <a:p>
            <a:pPr lvl="1">
              <a:lnSpc>
                <a:spcPts val="4000"/>
              </a:lnSpc>
              <a:spcBef>
                <a:spcPct val="20000"/>
              </a:spcBef>
              <a:buFont typeface="Arial"/>
              <a:buChar char="•"/>
            </a:pPr>
            <a:endParaRPr lang="en-US" sz="2600" dirty="0" smtClean="0">
              <a:solidFill>
                <a:srgbClr val="000000"/>
              </a:solidFill>
              <a:latin typeface="Calibri" pitchFamily="34" charset="0"/>
              <a:cs typeface="Calibri" pitchFamily="34" charset="0"/>
            </a:endParaRPr>
          </a:p>
          <a:p>
            <a:pPr>
              <a:lnSpc>
                <a:spcPts val="4000"/>
              </a:lnSpc>
              <a:spcBef>
                <a:spcPct val="20000"/>
              </a:spcBef>
              <a:buFont typeface="Arial"/>
              <a:buChar char="•"/>
            </a:pPr>
            <a:r>
              <a:rPr lang="en-US" sz="2600" dirty="0" smtClean="0">
                <a:solidFill>
                  <a:srgbClr val="000000"/>
                </a:solidFill>
                <a:latin typeface="Calibri" pitchFamily="34" charset="0"/>
                <a:cs typeface="Calibri" pitchFamily="34" charset="0"/>
              </a:rPr>
              <a:t> Medtronic programmer</a:t>
            </a:r>
          </a:p>
          <a:p>
            <a:pPr lvl="2">
              <a:lnSpc>
                <a:spcPts val="4000"/>
              </a:lnSpc>
              <a:spcBef>
                <a:spcPct val="20000"/>
              </a:spcBef>
              <a:buFont typeface="Arial"/>
              <a:buChar char="•"/>
            </a:pPr>
            <a:endParaRPr lang="en-US" sz="2600" dirty="0">
              <a:solidFill>
                <a:srgbClr val="000000"/>
              </a:solidFill>
              <a:latin typeface="Calibri" pitchFamily="34" charset="0"/>
              <a:cs typeface="Calibri" pitchFamily="34" charset="0"/>
            </a:endParaRPr>
          </a:p>
          <a:p>
            <a:pPr>
              <a:lnSpc>
                <a:spcPts val="4000"/>
              </a:lnSpc>
              <a:spcBef>
                <a:spcPct val="20000"/>
              </a:spcBef>
              <a:buFont typeface="Arial"/>
              <a:buChar char="•"/>
            </a:pPr>
            <a:r>
              <a:rPr lang="en-US" sz="2600" dirty="0" smtClean="0">
                <a:solidFill>
                  <a:srgbClr val="000000"/>
                </a:solidFill>
                <a:latin typeface="Calibri" pitchFamily="34" charset="0"/>
                <a:cs typeface="Calibri" pitchFamily="34" charset="0"/>
              </a:rPr>
              <a:t> Implement attacker and shield on USRP2s</a:t>
            </a:r>
          </a:p>
          <a:p>
            <a:pPr lvl="4">
              <a:lnSpc>
                <a:spcPts val="4000"/>
              </a:lnSpc>
              <a:spcBef>
                <a:spcPct val="20000"/>
              </a:spcBef>
              <a:buFont typeface="Arial"/>
              <a:buChar char="•"/>
            </a:pPr>
            <a:endParaRPr lang="en-US" sz="2600" dirty="0">
              <a:solidFill>
                <a:srgbClr val="000000"/>
              </a:solidFill>
              <a:latin typeface="Calibri" pitchFamily="34" charset="0"/>
              <a:cs typeface="Calibri" pitchFamily="34" charset="0"/>
            </a:endParaRPr>
          </a:p>
          <a:p>
            <a:pPr>
              <a:lnSpc>
                <a:spcPts val="4000"/>
              </a:lnSpc>
              <a:spcBef>
                <a:spcPct val="20000"/>
              </a:spcBef>
              <a:buFont typeface="Arial"/>
              <a:buChar char="•"/>
            </a:pPr>
            <a:r>
              <a:rPr lang="en-US" sz="2600" dirty="0" smtClean="0">
                <a:solidFill>
                  <a:srgbClr val="000000"/>
                </a:solidFill>
                <a:latin typeface="Calibri" pitchFamily="34" charset="0"/>
                <a:cs typeface="Calibri" pitchFamily="34" charset="0"/>
              </a:rPr>
              <a:t> Simulate human implantation: bacon &amp; beef</a:t>
            </a:r>
          </a:p>
          <a:p>
            <a:pPr>
              <a:spcBef>
                <a:spcPct val="20000"/>
              </a:spcBef>
            </a:pPr>
            <a:r>
              <a:rPr lang="en-US" sz="3200" dirty="0" smtClean="0">
                <a:solidFill>
                  <a:srgbClr val="000000"/>
                </a:solidFill>
                <a:latin typeface="Comic Sans MS" pitchFamily="66" charset="0"/>
              </a:rPr>
              <a:t> </a:t>
            </a:r>
          </a:p>
          <a:p>
            <a:pPr>
              <a:spcBef>
                <a:spcPct val="20000"/>
              </a:spcBef>
            </a:pPr>
            <a:endParaRPr lang="en-US" sz="3200" dirty="0">
              <a:solidFill>
                <a:srgbClr val="000000"/>
              </a:solidFill>
              <a:latin typeface="Comic Sans MS" pitchFamily="66" charset="0"/>
            </a:endParaRPr>
          </a:p>
        </p:txBody>
      </p:sp>
      <p:sp>
        <p:nvSpPr>
          <p:cNvPr id="6"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Evaluation</a:t>
            </a:r>
            <a:endParaRPr lang="en-US" sz="3500" b="0" dirty="0">
              <a:solidFill>
                <a:srgbClr val="0078C0"/>
              </a:solidFill>
              <a:latin typeface="Calibri" pitchFamily="34" charset="0"/>
              <a:cs typeface="Calibri" pitchFamily="34" charset="0"/>
            </a:endParaRPr>
          </a:p>
        </p:txBody>
      </p:sp>
      <p:pic>
        <p:nvPicPr>
          <p:cNvPr id="9" name="Picture 2"/>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61303" y="166089"/>
            <a:ext cx="1401257" cy="1719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0" name="Picture 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40468" y="1885529"/>
            <a:ext cx="2533211" cy="25332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cap="rnd">
                <a:solidFill>
                  <a:schemeClr val="tx1"/>
                </a:solidFill>
                <a:round/>
                <a:headEnd/>
                <a:tailEnd/>
              </a14:hiddenLine>
            </a:ext>
          </a:extLst>
        </p:spPr>
      </p:pic>
    </p:spTree>
    <p:custDataLst>
      <p:tags r:id="rId1"/>
    </p:custDataLst>
    <p:extLst>
      <p:ext uri="{BB962C8B-B14F-4D97-AF65-F5344CB8AC3E}">
        <p14:creationId xmlns:p14="http://schemas.microsoft.com/office/powerpoint/2010/main" xmlns="" val="3485921492"/>
      </p:ext>
    </p:extLst>
  </p:cSld>
  <p:clrMapOvr>
    <a:masterClrMapping/>
  </p:clrMapOvr>
  <mc:AlternateContent xmlns:mc="http://schemas.openxmlformats.org/markup-compatibility/2006">
    <mc:Choice xmlns:p14="http://schemas.microsoft.com/office/powerpoint/2010/main" xmlns="" Requires="p14">
      <p:transition spd="slow" p14:dur="2000" advTm="25154"/>
    </mc:Choice>
    <mc:Fallback>
      <p:transition spd="slow" advTm="251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 descr="C:\Users\Haitham\Desktop\P1.png"/>
          <p:cNvPicPr>
            <a:picLocks noChangeAspect="1" noChangeArrowheads="1"/>
          </p:cNvPicPr>
          <p:nvPr/>
        </p:nvPicPr>
        <p:blipFill>
          <a:blip r:embed="rId4"/>
          <a:srcRect r="8383" b="5437"/>
          <a:stretch>
            <a:fillRect/>
          </a:stretch>
        </p:blipFill>
        <p:spPr bwMode="auto">
          <a:xfrm rot="5400000">
            <a:off x="2530519" y="918049"/>
            <a:ext cx="3994099" cy="7373723"/>
          </a:xfrm>
          <a:prstGeom prst="rect">
            <a:avLst/>
          </a:prstGeom>
          <a:noFill/>
        </p:spPr>
      </p:pic>
      <p:grpSp>
        <p:nvGrpSpPr>
          <p:cNvPr id="67" name="Group 139"/>
          <p:cNvGrpSpPr/>
          <p:nvPr/>
        </p:nvGrpSpPr>
        <p:grpSpPr>
          <a:xfrm rot="5400000">
            <a:off x="2713636" y="1912905"/>
            <a:ext cx="2974974" cy="6242857"/>
            <a:chOff x="2858132" y="1333279"/>
            <a:chExt cx="3248624" cy="5221688"/>
          </a:xfrm>
          <a:solidFill>
            <a:srgbClr val="FF0000"/>
          </a:solidFill>
        </p:grpSpPr>
        <p:sp>
          <p:nvSpPr>
            <p:cNvPr id="76" name="Oval 75"/>
            <p:cNvSpPr/>
            <p:nvPr/>
          </p:nvSpPr>
          <p:spPr>
            <a:xfrm>
              <a:off x="4092784" y="2918714"/>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a:off x="3524517" y="3087232"/>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Oval 116"/>
            <p:cNvSpPr/>
            <p:nvPr/>
          </p:nvSpPr>
          <p:spPr>
            <a:xfrm>
              <a:off x="4075524" y="4219620"/>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3524517" y="3971608"/>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2878392" y="4121566"/>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2858132" y="4625345"/>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1" name="Oval 120"/>
            <p:cNvSpPr/>
            <p:nvPr/>
          </p:nvSpPr>
          <p:spPr>
            <a:xfrm>
              <a:off x="5939006" y="2588645"/>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2" name="Oval 121"/>
            <p:cNvSpPr/>
            <p:nvPr/>
          </p:nvSpPr>
          <p:spPr>
            <a:xfrm>
              <a:off x="4284180" y="5719323"/>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3" name="Oval 122"/>
            <p:cNvSpPr/>
            <p:nvPr/>
          </p:nvSpPr>
          <p:spPr>
            <a:xfrm>
              <a:off x="5059895" y="5763306"/>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4" name="Oval 123"/>
            <p:cNvSpPr/>
            <p:nvPr/>
          </p:nvSpPr>
          <p:spPr>
            <a:xfrm>
              <a:off x="4332836" y="2383045"/>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5876224" y="2104934"/>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6" name="Oval 125"/>
            <p:cNvSpPr/>
            <p:nvPr/>
          </p:nvSpPr>
          <p:spPr>
            <a:xfrm>
              <a:off x="5855480" y="1333279"/>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7" name="Oval 126"/>
            <p:cNvSpPr/>
            <p:nvPr/>
          </p:nvSpPr>
          <p:spPr>
            <a:xfrm>
              <a:off x="5506286" y="6426476"/>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8" name="Oval 127"/>
            <p:cNvSpPr/>
            <p:nvPr/>
          </p:nvSpPr>
          <p:spPr>
            <a:xfrm>
              <a:off x="4763262" y="2010540"/>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0" name="Oval 129"/>
            <p:cNvSpPr/>
            <p:nvPr/>
          </p:nvSpPr>
          <p:spPr>
            <a:xfrm>
              <a:off x="5368469" y="2018433"/>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1" name="Oval 130"/>
            <p:cNvSpPr/>
            <p:nvPr/>
          </p:nvSpPr>
          <p:spPr>
            <a:xfrm>
              <a:off x="4407701" y="4932020"/>
              <a:ext cx="167750" cy="128491"/>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2" name="Picture 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37129" y="4329232"/>
            <a:ext cx="251013" cy="304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33" name="Picture 2" descr="C:\Users\gshyam\Desktop\shield.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56889" y="4621840"/>
            <a:ext cx="237340" cy="35286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bwMode="auto">
          <a:xfrm>
            <a:off x="2462" y="473842"/>
            <a:ext cx="6942624" cy="259740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ts val="1200"/>
              </a:spcAft>
              <a:buClrTx/>
              <a:buSzTx/>
              <a:tabLst/>
              <a:defRPr/>
            </a:pPr>
            <a:endParaRPr dirty="0" smtClean="0"/>
          </a:p>
          <a:p>
            <a:pPr marL="342900" indent="-342900" defTabSz="914400" eaLnBrk="0" fontAlgn="base" hangingPunct="0">
              <a:spcBef>
                <a:spcPct val="20000"/>
              </a:spcBef>
              <a:spcAft>
                <a:spcPts val="1200"/>
              </a:spcAft>
              <a:buFontTx/>
              <a:buChar char="•"/>
            </a:pPr>
            <a:r>
              <a:rPr lang="en-US" sz="2600" kern="0" dirty="0" smtClean="0">
                <a:ea typeface="ＭＳ Ｐゴシック" pitchFamily="-112" charset="-128"/>
                <a:cs typeface="ＭＳ Ｐゴシック" pitchFamily="-112" charset="-128"/>
              </a:rPr>
              <a:t>20-location test bed</a:t>
            </a:r>
          </a:p>
          <a:p>
            <a:pPr marL="342900" indent="-342900" defTabSz="914400" eaLnBrk="0" fontAlgn="base" hangingPunct="0">
              <a:spcBef>
                <a:spcPct val="20000"/>
              </a:spcBef>
              <a:spcAft>
                <a:spcPts val="1200"/>
              </a:spcAft>
              <a:buFontTx/>
              <a:buChar char="•"/>
            </a:pPr>
            <a:r>
              <a:rPr lang="en-US" sz="2600" kern="0" dirty="0" smtClean="0">
                <a:ea typeface="ＭＳ Ｐゴシック" pitchFamily="-112" charset="-128"/>
                <a:cs typeface="ＭＳ Ｐゴシック" pitchFamily="-112" charset="-128"/>
              </a:rPr>
              <a:t>Fix locations of implant and shield</a:t>
            </a:r>
          </a:p>
          <a:p>
            <a:pPr marL="342900" indent="-342900" defTabSz="914400" eaLnBrk="0" fontAlgn="base" hangingPunct="0">
              <a:spcBef>
                <a:spcPct val="20000"/>
              </a:spcBef>
              <a:spcAft>
                <a:spcPts val="1200"/>
              </a:spcAft>
              <a:buFontTx/>
              <a:buChar char="•"/>
            </a:pPr>
            <a:r>
              <a:rPr lang="en-US" sz="2600" kern="0" dirty="0" smtClean="0">
                <a:ea typeface="ＭＳ Ｐゴシック" pitchFamily="-112" charset="-128"/>
                <a:cs typeface="ＭＳ Ｐゴシック" pitchFamily="-112" charset="-128"/>
              </a:rPr>
              <a:t>Node at every other location acts as adversary</a:t>
            </a:r>
          </a:p>
          <a:p>
            <a:pPr marL="342900" indent="-342900" defTabSz="914400" eaLnBrk="0" fontAlgn="base" hangingPunct="0">
              <a:spcBef>
                <a:spcPct val="20000"/>
              </a:spcBef>
              <a:spcAft>
                <a:spcPts val="1200"/>
              </a:spcAft>
              <a:buFontTx/>
              <a:buChar char="•"/>
            </a:pPr>
            <a:endParaRPr lang="en-US" sz="2400" kern="0" dirty="0" smtClean="0">
              <a:latin typeface="Comic Sans MS"/>
              <a:ea typeface="ＭＳ Ｐゴシック" pitchFamily="-112" charset="-128"/>
              <a:cs typeface="ＭＳ Ｐゴシック" pitchFamily="-112" charset="-128"/>
            </a:endParaRPr>
          </a:p>
        </p:txBody>
      </p:sp>
      <p:sp>
        <p:nvSpPr>
          <p:cNvPr id="60" name="Rectangle 59"/>
          <p:cNvSpPr/>
          <p:nvPr/>
        </p:nvSpPr>
        <p:spPr>
          <a:xfrm>
            <a:off x="2440236" y="3775576"/>
            <a:ext cx="405114" cy="2546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3325808" y="5328257"/>
            <a:ext cx="405114" cy="2546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p:cNvSpPr/>
          <p:nvPr/>
        </p:nvSpPr>
        <p:spPr>
          <a:xfrm>
            <a:off x="2237679" y="5428145"/>
            <a:ext cx="405114" cy="202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a:xfrm>
            <a:off x="3379747" y="5407775"/>
            <a:ext cx="405114" cy="2025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619597" y="5137894"/>
            <a:ext cx="908632" cy="1713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2888250" y="5814428"/>
            <a:ext cx="304800" cy="26109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err="1" smtClean="0">
                <a:solidFill>
                  <a:srgbClr val="0078C0"/>
                </a:solidFill>
                <a:latin typeface="Calibri" pitchFamily="34" charset="0"/>
                <a:cs typeface="Calibri" pitchFamily="34" charset="0"/>
              </a:rPr>
              <a:t>Testbed</a:t>
            </a:r>
            <a:endParaRPr lang="en-US" sz="3500" b="0" dirty="0">
              <a:solidFill>
                <a:srgbClr val="0078C0"/>
              </a:solidFill>
              <a:latin typeface="Calibri" pitchFamily="34" charset="0"/>
              <a:cs typeface="Calibri" pitchFamily="34" charset="0"/>
            </a:endParaRPr>
          </a:p>
        </p:txBody>
      </p:sp>
      <p:cxnSp>
        <p:nvCxnSpPr>
          <p:cNvPr id="137" name="Straight Arrow Connector 136"/>
          <p:cNvCxnSpPr>
            <a:stCxn id="133" idx="0"/>
            <a:endCxn id="126" idx="3"/>
          </p:cNvCxnSpPr>
          <p:nvPr/>
        </p:nvCxnSpPr>
        <p:spPr>
          <a:xfrm rot="16200000" flipH="1">
            <a:off x="4937310" y="4060089"/>
            <a:ext cx="1692368" cy="2815870"/>
          </a:xfrm>
          <a:prstGeom prst="straightConnector1">
            <a:avLst/>
          </a:prstGeom>
          <a:ln w="38100">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4825651" y="5135963"/>
            <a:ext cx="1482293" cy="523220"/>
          </a:xfrm>
          <a:prstGeom prst="rect">
            <a:avLst/>
          </a:prstGeom>
          <a:noFill/>
        </p:spPr>
        <p:txBody>
          <a:bodyPr wrap="square" rtlCol="0">
            <a:spAutoFit/>
          </a:bodyPr>
          <a:lstStyle/>
          <a:p>
            <a:r>
              <a:rPr lang="en-US" sz="2800" b="1" dirty="0" smtClean="0"/>
              <a:t>30 m</a:t>
            </a:r>
            <a:endParaRPr lang="en-US" sz="2800" b="1" dirty="0"/>
          </a:p>
        </p:txBody>
      </p:sp>
      <p:sp>
        <p:nvSpPr>
          <p:cNvPr id="134" name="TextBox 133"/>
          <p:cNvSpPr txBox="1"/>
          <p:nvPr/>
        </p:nvSpPr>
        <p:spPr>
          <a:xfrm>
            <a:off x="4553600" y="4185495"/>
            <a:ext cx="1252035" cy="523220"/>
          </a:xfrm>
          <a:prstGeom prst="rect">
            <a:avLst/>
          </a:prstGeom>
          <a:noFill/>
        </p:spPr>
        <p:txBody>
          <a:bodyPr wrap="square" rtlCol="0">
            <a:spAutoFit/>
          </a:bodyPr>
          <a:lstStyle/>
          <a:p>
            <a:r>
              <a:rPr lang="en-US" sz="2800" b="1" dirty="0" smtClean="0"/>
              <a:t>20cm</a:t>
            </a:r>
            <a:endParaRPr lang="en-US" sz="2800" b="1" dirty="0"/>
          </a:p>
        </p:txBody>
      </p:sp>
    </p:spTree>
    <p:custDataLst>
      <p:tags r:id="rId1"/>
    </p:custDataLst>
    <p:extLst>
      <p:ext uri="{BB962C8B-B14F-4D97-AF65-F5344CB8AC3E}">
        <p14:creationId xmlns:p14="http://schemas.microsoft.com/office/powerpoint/2010/main" xmlns="" val="960584808"/>
      </p:ext>
    </p:extLst>
  </p:cSld>
  <p:clrMapOvr>
    <a:masterClrMapping/>
  </p:clrMapOvr>
  <p:transition advTm="175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32"/>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3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p:bldP spid="13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1616" y="60787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endParaRPr lang="en-US" sz="2600" b="0" dirty="0" smtClean="0">
              <a:solidFill>
                <a:schemeClr val="tx1"/>
              </a:solidFill>
              <a:latin typeface="Calibri" pitchFamily="34" charset="0"/>
              <a:cs typeface="Calibri" pitchFamily="34" charset="0"/>
            </a:endParaRPr>
          </a:p>
        </p:txBody>
      </p:sp>
      <p:sp>
        <p:nvSpPr>
          <p:cNvPr id="11"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Passive Attacks</a:t>
            </a:r>
            <a:endParaRPr lang="en-US" sz="3500" b="0" dirty="0">
              <a:solidFill>
                <a:srgbClr val="0078C0"/>
              </a:solidFill>
              <a:latin typeface="Calibri" pitchFamily="34" charset="0"/>
              <a:cs typeface="Calibri" pitchFamily="34" charset="0"/>
            </a:endParaRPr>
          </a:p>
        </p:txBody>
      </p:sp>
      <p:sp>
        <p:nvSpPr>
          <p:cNvPr id="2" name="TextBox 1"/>
          <p:cNvSpPr txBox="1"/>
          <p:nvPr/>
        </p:nvSpPr>
        <p:spPr>
          <a:xfrm>
            <a:off x="420927" y="914423"/>
            <a:ext cx="5326727" cy="523220"/>
          </a:xfrm>
          <a:prstGeom prst="rect">
            <a:avLst/>
          </a:prstGeom>
          <a:noFill/>
        </p:spPr>
        <p:txBody>
          <a:bodyPr wrap="square" rtlCol="0">
            <a:spAutoFit/>
          </a:bodyPr>
          <a:lstStyle/>
          <a:p>
            <a:r>
              <a:rPr lang="en-US" sz="2800" dirty="0" smtClean="0"/>
              <a:t>Eavesdrop on private data</a:t>
            </a:r>
            <a:endParaRPr lang="en-US" sz="2800" dirty="0"/>
          </a:p>
        </p:txBody>
      </p:sp>
      <p:sp>
        <p:nvSpPr>
          <p:cNvPr id="3" name="TextBox 2"/>
          <p:cNvSpPr txBox="1"/>
          <p:nvPr/>
        </p:nvSpPr>
        <p:spPr>
          <a:xfrm>
            <a:off x="464469" y="1494974"/>
            <a:ext cx="7024899" cy="1502976"/>
          </a:xfrm>
          <a:prstGeom prst="rect">
            <a:avLst/>
          </a:prstGeom>
          <a:noFill/>
        </p:spPr>
        <p:txBody>
          <a:bodyPr wrap="square" rtlCol="0">
            <a:spAutoFit/>
          </a:bodyPr>
          <a:lstStyle/>
          <a:p>
            <a:pPr marL="285750" indent="-285750">
              <a:lnSpc>
                <a:spcPts val="4000"/>
              </a:lnSpc>
              <a:buFont typeface="Arial" pitchFamily="34" charset="0"/>
              <a:buChar char="•"/>
            </a:pPr>
            <a:r>
              <a:rPr lang="en-US" sz="2800" dirty="0" smtClean="0"/>
              <a:t>Decode implant’s transmissions</a:t>
            </a:r>
          </a:p>
          <a:p>
            <a:pPr marL="285750" indent="-285750">
              <a:lnSpc>
                <a:spcPts val="4000"/>
              </a:lnSpc>
              <a:buFont typeface="Arial" pitchFamily="34" charset="0"/>
              <a:buChar char="•"/>
            </a:pPr>
            <a:r>
              <a:rPr lang="en-US" sz="2800" dirty="0" smtClean="0"/>
              <a:t>Use optimal FSK decoder</a:t>
            </a:r>
          </a:p>
          <a:p>
            <a:pPr marL="285750" indent="-285750">
              <a:buFont typeface="Arial" pitchFamily="34" charset="0"/>
              <a:buChar char="•"/>
            </a:pPr>
            <a:endParaRPr lang="en-US" sz="2500" dirty="0" smtClean="0"/>
          </a:p>
        </p:txBody>
      </p:sp>
    </p:spTree>
    <p:custDataLst>
      <p:tags r:id="rId1"/>
    </p:custDataLst>
    <p:extLst>
      <p:ext uri="{BB962C8B-B14F-4D97-AF65-F5344CB8AC3E}">
        <p14:creationId xmlns:p14="http://schemas.microsoft.com/office/powerpoint/2010/main" xmlns="" val="765438710"/>
      </p:ext>
    </p:extLst>
  </p:cSld>
  <p:clrMapOvr>
    <a:masterClrMapping/>
  </p:clrMapOvr>
  <mc:AlternateContent xmlns:mc="http://schemas.openxmlformats.org/markup-compatibility/2006">
    <mc:Choice xmlns:p14="http://schemas.microsoft.com/office/powerpoint/2010/main" xmlns="" Requires="p14">
      <p:transition spd="slow" p14:dur="2000" advTm="19922"/>
    </mc:Choice>
    <mc:Fallback>
      <p:transition spd="slow" advTm="199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
          <p:cNvSpPr txBox="1">
            <a:spLocks noGrp="1"/>
          </p:cNvSpPr>
          <p:nvPr>
            <p:ph type="body" idx="1"/>
          </p:nvPr>
        </p:nvSpPr>
        <p:spPr>
          <a:xfrm>
            <a:off x="320040" y="50549"/>
            <a:ext cx="8229600" cy="3176254"/>
          </a:xfrm>
          <a:prstGeom prst="rect">
            <a:avLst/>
          </a:prstGeom>
          <a:noFill/>
        </p:spPr>
        <p:txBody>
          <a:bodyPr wrap="square" rtlCol="0">
            <a:spAutoFit/>
          </a:bodyPr>
          <a:lstStyle/>
          <a:p>
            <a:pPr marL="0" indent="0">
              <a:lnSpc>
                <a:spcPct val="150000"/>
              </a:lnSpc>
              <a:buNone/>
            </a:pPr>
            <a:endParaRPr lang="en-US" sz="2800" dirty="0" smtClean="0">
              <a:latin typeface="Calibri" pitchFamily="34" charset="0"/>
              <a:cs typeface="Calibri" pitchFamily="34" charset="0"/>
            </a:endParaRPr>
          </a:p>
          <a:p>
            <a:pPr marL="285750">
              <a:buFont typeface="Arial" pitchFamily="34" charset="0"/>
              <a:buChar char="•"/>
            </a:pPr>
            <a:r>
              <a:rPr lang="en-US" sz="2600" dirty="0" smtClean="0">
                <a:latin typeface="Calibri" pitchFamily="34" charset="0"/>
                <a:cs typeface="Calibri" pitchFamily="34" charset="0"/>
              </a:rPr>
              <a:t>Easier communication with implant</a:t>
            </a:r>
          </a:p>
          <a:p>
            <a:pPr marL="285750">
              <a:buFont typeface="Arial" pitchFamily="34" charset="0"/>
              <a:buChar char="•"/>
            </a:pPr>
            <a:r>
              <a:rPr lang="en-US" sz="2600" dirty="0">
                <a:latin typeface="Calibri" pitchFamily="34" charset="0"/>
                <a:cs typeface="Calibri" pitchFamily="34" charset="0"/>
              </a:rPr>
              <a:t>R</a:t>
            </a:r>
            <a:r>
              <a:rPr lang="en-US" sz="2600" dirty="0" smtClean="0">
                <a:latin typeface="Calibri" pitchFamily="34" charset="0"/>
                <a:cs typeface="Calibri" pitchFamily="34" charset="0"/>
              </a:rPr>
              <a:t>emote monitoring</a:t>
            </a:r>
          </a:p>
          <a:p>
            <a:pPr marL="0" indent="0">
              <a:buNone/>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sp>
        <p:nvSpPr>
          <p:cNvPr id="18" name="Title 1"/>
          <p:cNvSpPr>
            <a:spLocks noGrp="1"/>
          </p:cNvSpPr>
          <p:nvPr>
            <p:ph type="title"/>
          </p:nvPr>
        </p:nvSpPr>
        <p:spPr>
          <a:xfrm>
            <a:off x="1" y="-2630"/>
            <a:ext cx="9144000" cy="724429"/>
          </a:xfrm>
        </p:spPr>
        <p:txBody>
          <a:bodyPr>
            <a:normAutofit/>
          </a:bodyPr>
          <a:lstStyle/>
          <a:p>
            <a:r>
              <a:rPr lang="en-US" sz="3500" b="0" dirty="0" smtClean="0">
                <a:latin typeface="Calibri" pitchFamily="34" charset="0"/>
                <a:cs typeface="Calibri" pitchFamily="34" charset="0"/>
              </a:rPr>
              <a:t>Benefits of Wireless</a:t>
            </a:r>
            <a:endParaRPr lang="en-US" sz="3500" b="0" dirty="0">
              <a:latin typeface="Calibri" pitchFamily="34" charset="0"/>
              <a:cs typeface="Calibri" pitchFamily="34" charset="0"/>
            </a:endParaRPr>
          </a:p>
        </p:txBody>
      </p:sp>
      <p:pic>
        <p:nvPicPr>
          <p:cNvPr id="13" name="Picture 2" descr="C:\Users\gshyam\Desktop\grandm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582" y="3079295"/>
            <a:ext cx="2141537" cy="2423318"/>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2"/>
          <p:cNvPicPr>
            <a:picLocks noChangeArrowheads="1"/>
          </p:cNvPicPr>
          <p:nvPr/>
        </p:nvPicPr>
        <p:blipFill>
          <a:blip r:embed="rId5" cstate="email">
            <a:extLst>
              <a:ext uri="{28A0092B-C50C-407E-A947-70E740481C1C}">
                <a14:useLocalDpi xmlns:a14="http://schemas.microsoft.com/office/drawing/2010/main" xmlns="" val="0"/>
              </a:ext>
            </a:extLst>
          </a:blip>
          <a:srcRect/>
          <a:stretch>
            <a:fillRect/>
          </a:stretch>
        </p:blipFill>
        <p:spPr bwMode="auto">
          <a:xfrm>
            <a:off x="575423" y="2952930"/>
            <a:ext cx="1557019"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5" name="Picture 6"/>
          <p:cNvPicPr>
            <a:picLocks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225608" y="3311070"/>
            <a:ext cx="168275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16" name="Arc 15"/>
          <p:cNvSpPr/>
          <p:nvPr/>
        </p:nvSpPr>
        <p:spPr bwMode="auto">
          <a:xfrm>
            <a:off x="633479" y="3407889"/>
            <a:ext cx="1168421" cy="95426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17" name="Arc 16"/>
          <p:cNvSpPr/>
          <p:nvPr/>
        </p:nvSpPr>
        <p:spPr bwMode="auto">
          <a:xfrm>
            <a:off x="631159" y="2889728"/>
            <a:ext cx="1748404" cy="2044402"/>
          </a:xfrm>
          <a:prstGeom prst="arc">
            <a:avLst>
              <a:gd name="adj1" fmla="val 19401238"/>
              <a:gd name="adj2" fmla="val 2920912"/>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20" name="Arc 19"/>
          <p:cNvSpPr/>
          <p:nvPr/>
        </p:nvSpPr>
        <p:spPr bwMode="auto">
          <a:xfrm>
            <a:off x="1211725" y="2293256"/>
            <a:ext cx="1748404" cy="3149600"/>
          </a:xfrm>
          <a:prstGeom prst="arc">
            <a:avLst>
              <a:gd name="adj1" fmla="val 17815647"/>
              <a:gd name="adj2" fmla="val 419786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cxnSp>
        <p:nvCxnSpPr>
          <p:cNvPr id="22" name="Straight Connector 21"/>
          <p:cNvCxnSpPr/>
          <p:nvPr/>
        </p:nvCxnSpPr>
        <p:spPr>
          <a:xfrm>
            <a:off x="5879385" y="3752772"/>
            <a:ext cx="518160" cy="0"/>
          </a:xfrm>
          <a:prstGeom prst="line">
            <a:avLst/>
          </a:prstGeom>
          <a:ln w="28575">
            <a:solidFill>
              <a:schemeClr val="bg1">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pic>
        <p:nvPicPr>
          <p:cNvPr id="24" name="Picture 23" descr="C:\Users\gshyam\Desktop\doctor_fiinal-1.jpg"/>
          <p:cNvPicPr>
            <a:picLocks noChangeAspect="1" noChangeArrowheads="1"/>
          </p:cNvPicPr>
          <p:nvPr/>
        </p:nvPicPr>
        <p:blipFill>
          <a:blip r:embed="rId7" cstate="email">
            <a:extLst>
              <a:ext uri="{28A0092B-C50C-407E-A947-70E740481C1C}">
                <a14:useLocalDpi xmlns:a14="http://schemas.microsoft.com/office/drawing/2010/main" xmlns="" val="0"/>
              </a:ext>
            </a:extLst>
          </a:blip>
          <a:srcRect/>
          <a:stretch>
            <a:fillRect/>
          </a:stretch>
        </p:blipFill>
        <p:spPr bwMode="auto">
          <a:xfrm>
            <a:off x="7195125" y="2169448"/>
            <a:ext cx="1836065" cy="1699121"/>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Cloud 24"/>
          <p:cNvSpPr/>
          <p:nvPr/>
        </p:nvSpPr>
        <p:spPr>
          <a:xfrm>
            <a:off x="6196905" y="3183720"/>
            <a:ext cx="1996440" cy="1939250"/>
          </a:xfrm>
          <a:prstGeom prst="cloud">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2167312877"/>
      </p:ext>
    </p:extLst>
  </p:cSld>
  <p:clrMapOvr>
    <a:masterClrMapping/>
  </p:clrMapOvr>
  <mc:AlternateContent xmlns:mc="http://schemas.openxmlformats.org/markup-compatibility/2006">
    <mc:Choice xmlns:p14="http://schemas.microsoft.com/office/powerpoint/2010/main" xmlns="" Requires="p14">
      <p:transition spd="slow" p14:dur="2000" advTm="29156"/>
    </mc:Choice>
    <mc:Fallback>
      <p:transition spd="slow" advTm="291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31" presetClass="exit" presetSubtype="0" fill="hold" nodeType="withEffect">
                                  <p:stCondLst>
                                    <p:cond delay="0"/>
                                  </p:stCondLst>
                                  <p:childTnLst>
                                    <p:anim calcmode="lin" valueType="num">
                                      <p:cBhvr>
                                        <p:cTn id="20" dur="1000"/>
                                        <p:tgtEl>
                                          <p:spTgt spid="14"/>
                                        </p:tgtEl>
                                        <p:attrNameLst>
                                          <p:attrName>ppt_w</p:attrName>
                                        </p:attrNameLst>
                                      </p:cBhvr>
                                      <p:tavLst>
                                        <p:tav tm="0">
                                          <p:val>
                                            <p:strVal val="ppt_w"/>
                                          </p:val>
                                        </p:tav>
                                        <p:tav tm="100000">
                                          <p:val>
                                            <p:fltVal val="0"/>
                                          </p:val>
                                        </p:tav>
                                      </p:tavLst>
                                    </p:anim>
                                    <p:anim calcmode="lin" valueType="num">
                                      <p:cBhvr>
                                        <p:cTn id="21" dur="1000"/>
                                        <p:tgtEl>
                                          <p:spTgt spid="14"/>
                                        </p:tgtEl>
                                        <p:attrNameLst>
                                          <p:attrName>ppt_h</p:attrName>
                                        </p:attrNameLst>
                                      </p:cBhvr>
                                      <p:tavLst>
                                        <p:tav tm="0">
                                          <p:val>
                                            <p:strVal val="ppt_h"/>
                                          </p:val>
                                        </p:tav>
                                        <p:tav tm="100000">
                                          <p:val>
                                            <p:fltVal val="0"/>
                                          </p:val>
                                        </p:tav>
                                      </p:tavLst>
                                    </p:anim>
                                    <p:anim calcmode="lin" valueType="num">
                                      <p:cBhvr>
                                        <p:cTn id="22" dur="1000"/>
                                        <p:tgtEl>
                                          <p:spTgt spid="14"/>
                                        </p:tgtEl>
                                        <p:attrNameLst>
                                          <p:attrName>style.rotation</p:attrName>
                                        </p:attrNameLst>
                                      </p:cBhvr>
                                      <p:tavLst>
                                        <p:tav tm="0">
                                          <p:val>
                                            <p:fltVal val="0"/>
                                          </p:val>
                                        </p:tav>
                                        <p:tav tm="100000">
                                          <p:val>
                                            <p:fltVal val="90"/>
                                          </p:val>
                                        </p:tav>
                                      </p:tavLst>
                                    </p:anim>
                                    <p:animEffect transition="out" filter="fade">
                                      <p:cBhvr>
                                        <p:cTn id="23" dur="1000"/>
                                        <p:tgtEl>
                                          <p:spTgt spid="14"/>
                                        </p:tgtEl>
                                      </p:cBhvr>
                                    </p:animEffect>
                                    <p:set>
                                      <p:cBhvr>
                                        <p:cTn id="24" dur="1" fill="hold">
                                          <p:stCondLst>
                                            <p:cond delay="9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xmlns="" val="484312554"/>
              </p:ext>
            </p:extLst>
          </p:nvPr>
        </p:nvGraphicFramePr>
        <p:xfrm>
          <a:off x="827314" y="1219200"/>
          <a:ext cx="7881257" cy="3991429"/>
        </p:xfrm>
        <a:graphic>
          <a:graphicData uri="http://schemas.openxmlformats.org/drawingml/2006/chart">
            <c:chart xmlns:c="http://schemas.openxmlformats.org/drawingml/2006/chart" xmlns:r="http://schemas.openxmlformats.org/officeDocument/2006/relationships" r:id="rId4"/>
          </a:graphicData>
        </a:graphic>
      </p:graphicFrame>
      <p:sp>
        <p:nvSpPr>
          <p:cNvPr id="65" name="Title 1"/>
          <p:cNvSpPr txBox="1">
            <a:spLocks/>
          </p:cNvSpPr>
          <p:nvPr/>
        </p:nvSpPr>
        <p:spPr>
          <a:xfrm>
            <a:off x="682900" y="481014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Attacker Bit Error Rate</a:t>
            </a:r>
            <a:endParaRPr lang="en-US" sz="2500" b="0" dirty="0">
              <a:solidFill>
                <a:schemeClr val="tx1"/>
              </a:solidFill>
              <a:latin typeface="Calibri" pitchFamily="34" charset="0"/>
              <a:cs typeface="Calibri" pitchFamily="34" charset="0"/>
            </a:endParaRPr>
          </a:p>
        </p:txBody>
      </p:sp>
      <p:sp>
        <p:nvSpPr>
          <p:cNvPr id="66"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CDF over attacker  locations </a:t>
            </a:r>
            <a:endParaRPr lang="en-US" sz="2500" b="0" dirty="0">
              <a:solidFill>
                <a:schemeClr val="tx1"/>
              </a:solidFill>
              <a:latin typeface="Calibri" pitchFamily="34" charset="0"/>
              <a:cs typeface="Calibri" pitchFamily="34" charset="0"/>
            </a:endParaRPr>
          </a:p>
        </p:txBody>
      </p:sp>
      <p:sp>
        <p:nvSpPr>
          <p:cNvPr id="10" name="Title 1"/>
          <p:cNvSpPr txBox="1">
            <a:spLocks/>
          </p:cNvSpPr>
          <p:nvPr/>
        </p:nvSpPr>
        <p:spPr>
          <a:xfrm>
            <a:off x="0" y="11575"/>
            <a:ext cx="9144000" cy="70605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Can Eavesdropper do Better Than Random Guess?</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4018899472"/>
      </p:ext>
    </p:extLst>
  </p:cSld>
  <p:clrMapOvr>
    <a:masterClrMapping/>
  </p:clrMapOvr>
  <p:transition advTm="2386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65" grpId="0"/>
      <p:bldP spid="6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xmlns="" val="4055133186"/>
              </p:ext>
            </p:extLst>
          </p:nvPr>
        </p:nvGraphicFramePr>
        <p:xfrm>
          <a:off x="827314" y="1219200"/>
          <a:ext cx="7881257" cy="3991429"/>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p:cNvSpPr txBox="1">
            <a:spLocks/>
          </p:cNvSpPr>
          <p:nvPr/>
        </p:nvSpPr>
        <p:spPr>
          <a:xfrm>
            <a:off x="0" y="11575"/>
            <a:ext cx="9144000" cy="70605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Can Eavesdropper do Better Than Random Guess?</a:t>
            </a:r>
            <a:endParaRPr lang="en-US" sz="3500" b="0" dirty="0">
              <a:solidFill>
                <a:srgbClr val="0078C0"/>
              </a:solidFill>
              <a:latin typeface="Calibri" pitchFamily="34" charset="0"/>
              <a:cs typeface="Calibri" pitchFamily="34" charset="0"/>
            </a:endParaRPr>
          </a:p>
        </p:txBody>
      </p:sp>
      <p:sp>
        <p:nvSpPr>
          <p:cNvPr id="8"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CDF over attacker  locations </a:t>
            </a:r>
            <a:endParaRPr lang="en-US" sz="2500" b="0" dirty="0">
              <a:solidFill>
                <a:schemeClr val="tx1"/>
              </a:solidFill>
              <a:latin typeface="Calibri" pitchFamily="34" charset="0"/>
              <a:cs typeface="Calibri" pitchFamily="34" charset="0"/>
            </a:endParaRPr>
          </a:p>
        </p:txBody>
      </p:sp>
      <p:sp>
        <p:nvSpPr>
          <p:cNvPr id="9" name="Title 1"/>
          <p:cNvSpPr txBox="1">
            <a:spLocks/>
          </p:cNvSpPr>
          <p:nvPr/>
        </p:nvSpPr>
        <p:spPr>
          <a:xfrm>
            <a:off x="682900" y="481014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Attacker Bit Error Rate</a:t>
            </a:r>
            <a:endParaRPr lang="en-US" sz="2500" b="0" dirty="0">
              <a:solidFill>
                <a:schemeClr val="tx1"/>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6269362"/>
      </p:ext>
    </p:extLst>
  </p:cSld>
  <p:clrMapOvr>
    <a:masterClrMapping/>
  </p:clrMapOvr>
  <p:transition advTm="109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xmlns="" val="1700915590"/>
              </p:ext>
            </p:extLst>
          </p:nvPr>
        </p:nvGraphicFramePr>
        <p:xfrm>
          <a:off x="827314" y="1219200"/>
          <a:ext cx="7881257" cy="3991429"/>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txBox="1">
            <a:spLocks/>
          </p:cNvSpPr>
          <p:nvPr/>
        </p:nvSpPr>
        <p:spPr>
          <a:xfrm>
            <a:off x="0" y="11575"/>
            <a:ext cx="9144000" cy="70605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Can Eavesdropper do Better Than Random Guess?</a:t>
            </a:r>
            <a:endParaRPr lang="en-US" sz="3500" b="0" dirty="0">
              <a:solidFill>
                <a:srgbClr val="0078C0"/>
              </a:solidFill>
              <a:latin typeface="Calibri" pitchFamily="34" charset="0"/>
              <a:cs typeface="Calibri" pitchFamily="34" charset="0"/>
            </a:endParaRPr>
          </a:p>
        </p:txBody>
      </p:sp>
      <p:sp>
        <p:nvSpPr>
          <p:cNvPr id="9"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CDF over attacker  locations </a:t>
            </a:r>
            <a:endParaRPr lang="en-US" sz="2500" b="0" dirty="0">
              <a:solidFill>
                <a:schemeClr val="tx1"/>
              </a:solidFill>
              <a:latin typeface="Calibri" pitchFamily="34" charset="0"/>
              <a:cs typeface="Calibri" pitchFamily="34" charset="0"/>
            </a:endParaRPr>
          </a:p>
        </p:txBody>
      </p:sp>
      <p:sp>
        <p:nvSpPr>
          <p:cNvPr id="12" name="Title 1"/>
          <p:cNvSpPr txBox="1">
            <a:spLocks/>
          </p:cNvSpPr>
          <p:nvPr/>
        </p:nvSpPr>
        <p:spPr>
          <a:xfrm>
            <a:off x="682900" y="4810147"/>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Attacker Bit Error Rate</a:t>
            </a:r>
            <a:endParaRPr lang="en-US" sz="2500" b="0" dirty="0">
              <a:solidFill>
                <a:schemeClr val="tx1"/>
              </a:solidFill>
              <a:latin typeface="Calibri" pitchFamily="34" charset="0"/>
              <a:cs typeface="Calibri" pitchFamily="34" charset="0"/>
            </a:endParaRPr>
          </a:p>
        </p:txBody>
      </p:sp>
      <p:sp>
        <p:nvSpPr>
          <p:cNvPr id="14" name="Text Box 7"/>
          <p:cNvSpPr txBox="1">
            <a:spLocks noChangeArrowheads="1"/>
          </p:cNvSpPr>
          <p:nvPr/>
        </p:nvSpPr>
        <p:spPr bwMode="auto">
          <a:xfrm>
            <a:off x="136606" y="4810147"/>
            <a:ext cx="8623138" cy="1238496"/>
          </a:xfrm>
          <a:prstGeom prst="rect">
            <a:avLst/>
          </a:prstGeom>
          <a:solidFill>
            <a:srgbClr val="B84542"/>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r>
              <a:rPr lang="en-US" sz="2800" dirty="0" smtClean="0">
                <a:solidFill>
                  <a:schemeClr val="bg1"/>
                </a:solidFill>
                <a:latin typeface="Calibri" pitchFamily="34" charset="0"/>
                <a:ea typeface="Batang" pitchFamily="18" charset="-127"/>
                <a:cs typeface="Calibri" pitchFamily="34" charset="0"/>
              </a:rPr>
              <a:t>Independent of location, eavesdropper can do no better than a random guess</a:t>
            </a:r>
            <a:endParaRPr lang="en-US" sz="2800" dirty="0" smtClean="0">
              <a:solidFill>
                <a:srgbClr val="FFFF00"/>
              </a:solidFill>
              <a:latin typeface="Calibri" pitchFamily="34" charset="0"/>
              <a:ea typeface="Batang" pitchFamily="18" charset="-127"/>
              <a:cs typeface="Calibri" pitchFamily="34" charset="0"/>
            </a:endParaRPr>
          </a:p>
          <a:p>
            <a:pPr marL="290513">
              <a:buFont typeface="Arial" pitchFamily="34" charset="0"/>
              <a:buChar char="•"/>
            </a:pPr>
            <a:endParaRPr lang="en-US" sz="32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32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600" b="0" i="0" dirty="0">
              <a:solidFill>
                <a:schemeClr val="bg1"/>
              </a:solidFill>
              <a:latin typeface="Comic Sans MS" pitchFamily="66" charset="0"/>
            </a:endParaRPr>
          </a:p>
        </p:txBody>
      </p:sp>
    </p:spTree>
    <p:custDataLst>
      <p:tags r:id="rId1"/>
    </p:custDataLst>
    <p:extLst>
      <p:ext uri="{BB962C8B-B14F-4D97-AF65-F5344CB8AC3E}">
        <p14:creationId xmlns:p14="http://schemas.microsoft.com/office/powerpoint/2010/main" xmlns="" val="2358808902"/>
      </p:ext>
    </p:extLst>
  </p:cSld>
  <p:clrMapOvr>
    <a:masterClrMapping/>
  </p:clrMapOvr>
  <p:transition advTm="299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p:cNvSpPr txBox="1">
            <a:spLocks/>
          </p:cNvSpPr>
          <p:nvPr/>
        </p:nvSpPr>
        <p:spPr>
          <a:xfrm>
            <a:off x="682900" y="498431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Packet Loss at Shield</a:t>
            </a:r>
            <a:endParaRPr lang="en-US" sz="2500" b="0" dirty="0">
              <a:solidFill>
                <a:schemeClr val="tx1"/>
              </a:solidFill>
              <a:latin typeface="Calibri" pitchFamily="34" charset="0"/>
              <a:cs typeface="Calibri" pitchFamily="34" charset="0"/>
            </a:endParaRPr>
          </a:p>
        </p:txBody>
      </p:sp>
      <p:sp>
        <p:nvSpPr>
          <p:cNvPr id="66"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CDF</a:t>
            </a:r>
            <a:endParaRPr lang="en-US" sz="2500" b="0" dirty="0">
              <a:solidFill>
                <a:schemeClr val="tx1"/>
              </a:solidFill>
              <a:latin typeface="Calibri" pitchFamily="34" charset="0"/>
              <a:cs typeface="Calibri" pitchFamily="34" charset="0"/>
            </a:endParaRPr>
          </a:p>
        </p:txBody>
      </p:sp>
      <p:sp>
        <p:nvSpPr>
          <p:cNvPr id="7" name="Title 1"/>
          <p:cNvSpPr txBox="1">
            <a:spLocks/>
          </p:cNvSpPr>
          <p:nvPr/>
        </p:nvSpPr>
        <p:spPr>
          <a:xfrm>
            <a:off x="0" y="11575"/>
            <a:ext cx="9144000" cy="70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200" b="0" dirty="0" smtClean="0">
                <a:solidFill>
                  <a:srgbClr val="0078C0"/>
                </a:solidFill>
                <a:latin typeface="Calibri" pitchFamily="34" charset="0"/>
                <a:cs typeface="Calibri" pitchFamily="34" charset="0"/>
              </a:rPr>
              <a:t>Can Shield Decode Implant’s Messages?</a:t>
            </a:r>
            <a:endParaRPr lang="en-US" sz="3200" b="0" dirty="0">
              <a:solidFill>
                <a:srgbClr val="0078C0"/>
              </a:solidFill>
              <a:latin typeface="Calibri" pitchFamily="34" charset="0"/>
              <a:cs typeface="Calibri"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2343021159"/>
              </p:ext>
            </p:extLst>
          </p:nvPr>
        </p:nvGraphicFramePr>
        <p:xfrm>
          <a:off x="784471" y="1569359"/>
          <a:ext cx="7648300" cy="3831772"/>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xmlns="" val="4194863394"/>
      </p:ext>
    </p:extLst>
  </p:cSld>
  <p:clrMapOvr>
    <a:masterClrMapping/>
  </p:clrMapOvr>
  <p:transition advTm="158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p:bldGraphic spid="8"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itle 1"/>
          <p:cNvSpPr txBox="1">
            <a:spLocks/>
          </p:cNvSpPr>
          <p:nvPr/>
        </p:nvSpPr>
        <p:spPr>
          <a:xfrm>
            <a:off x="682900" y="498431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Packet Loss at Shield</a:t>
            </a:r>
            <a:endParaRPr lang="en-US" sz="2500" b="0" dirty="0">
              <a:solidFill>
                <a:schemeClr val="tx1"/>
              </a:solidFill>
              <a:latin typeface="Calibri" pitchFamily="34" charset="0"/>
              <a:cs typeface="Calibri" pitchFamily="34" charset="0"/>
            </a:endParaRPr>
          </a:p>
        </p:txBody>
      </p:sp>
      <p:sp>
        <p:nvSpPr>
          <p:cNvPr id="66"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CDF</a:t>
            </a:r>
            <a:endParaRPr lang="en-US" sz="2500" b="0" dirty="0">
              <a:solidFill>
                <a:schemeClr val="tx1"/>
              </a:solidFill>
              <a:latin typeface="Calibri" pitchFamily="34" charset="0"/>
              <a:cs typeface="Calibri" pitchFamily="34" charset="0"/>
            </a:endParaRPr>
          </a:p>
        </p:txBody>
      </p:sp>
      <p:sp>
        <p:nvSpPr>
          <p:cNvPr id="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200" b="0" dirty="0" smtClean="0">
                <a:solidFill>
                  <a:srgbClr val="0078C0"/>
                </a:solidFill>
                <a:latin typeface="Calibri" pitchFamily="34" charset="0"/>
                <a:cs typeface="Calibri" pitchFamily="34" charset="0"/>
              </a:rPr>
              <a:t>Can Shield Decode Implant’s Messages?</a:t>
            </a:r>
            <a:endParaRPr lang="en-US" sz="3200" b="0" dirty="0">
              <a:solidFill>
                <a:srgbClr val="0078C0"/>
              </a:solidFill>
              <a:latin typeface="Calibri" pitchFamily="34" charset="0"/>
              <a:cs typeface="Calibri"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xmlns="" val="524285449"/>
              </p:ext>
            </p:extLst>
          </p:nvPr>
        </p:nvGraphicFramePr>
        <p:xfrm>
          <a:off x="784471" y="1569359"/>
          <a:ext cx="7648300" cy="3831772"/>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7"/>
          <p:cNvSpPr txBox="1">
            <a:spLocks noChangeArrowheads="1"/>
          </p:cNvSpPr>
          <p:nvPr/>
        </p:nvSpPr>
        <p:spPr bwMode="auto">
          <a:xfrm>
            <a:off x="289362" y="5075795"/>
            <a:ext cx="8623138" cy="1051520"/>
          </a:xfrm>
          <a:prstGeom prst="rect">
            <a:avLst/>
          </a:prstGeom>
          <a:solidFill>
            <a:srgbClr val="B84542"/>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r>
              <a:rPr lang="en-US" sz="2800" dirty="0" smtClean="0">
                <a:solidFill>
                  <a:schemeClr val="bg1"/>
                </a:solidFill>
                <a:latin typeface="Calibri" pitchFamily="34" charset="0"/>
                <a:ea typeface="Batang" pitchFamily="18" charset="-127"/>
                <a:cs typeface="Calibri" pitchFamily="34" charset="0"/>
              </a:rPr>
              <a:t>Shield can reliably decode the implant’s messages,</a:t>
            </a:r>
          </a:p>
          <a:p>
            <a:pPr marL="231775" algn="ctr"/>
            <a:r>
              <a:rPr lang="en-US" sz="2800" dirty="0" smtClean="0">
                <a:solidFill>
                  <a:schemeClr val="bg1"/>
                </a:solidFill>
                <a:latin typeface="Calibri" pitchFamily="34" charset="0"/>
                <a:ea typeface="Batang" pitchFamily="18" charset="-127"/>
                <a:cs typeface="Calibri" pitchFamily="34" charset="0"/>
              </a:rPr>
              <a:t> despite jamming</a:t>
            </a:r>
          </a:p>
          <a:p>
            <a:pPr marL="290513">
              <a:buFont typeface="Arial" pitchFamily="34" charset="0"/>
              <a:buChar char="•"/>
            </a:pPr>
            <a:endParaRPr lang="en-US" sz="32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32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600" b="0" i="0" dirty="0">
              <a:solidFill>
                <a:schemeClr val="bg1"/>
              </a:solidFill>
              <a:latin typeface="Comic Sans MS" pitchFamily="66" charset="0"/>
            </a:endParaRPr>
          </a:p>
        </p:txBody>
      </p:sp>
      <p:sp>
        <p:nvSpPr>
          <p:cNvPr id="4" name="TextBox 3"/>
          <p:cNvSpPr txBox="1"/>
          <p:nvPr/>
        </p:nvSpPr>
        <p:spPr>
          <a:xfrm>
            <a:off x="1611085" y="2808489"/>
            <a:ext cx="2380343" cy="830997"/>
          </a:xfrm>
          <a:prstGeom prst="rect">
            <a:avLst/>
          </a:prstGeom>
          <a:noFill/>
        </p:spPr>
        <p:txBody>
          <a:bodyPr wrap="square" rtlCol="0">
            <a:spAutoFit/>
          </a:bodyPr>
          <a:lstStyle/>
          <a:p>
            <a:pPr algn="ctr"/>
            <a:r>
              <a:rPr lang="en-US" sz="2400" dirty="0" smtClean="0"/>
              <a:t>Average loss rate</a:t>
            </a:r>
          </a:p>
          <a:p>
            <a:pPr algn="ctr"/>
            <a:r>
              <a:rPr lang="en-US" sz="2400" dirty="0" smtClean="0"/>
              <a:t>0.002</a:t>
            </a:r>
            <a:endParaRPr lang="en-US" sz="2400" dirty="0"/>
          </a:p>
        </p:txBody>
      </p:sp>
    </p:spTree>
    <p:custDataLst>
      <p:tags r:id="rId1"/>
    </p:custDataLst>
    <p:extLst>
      <p:ext uri="{BB962C8B-B14F-4D97-AF65-F5344CB8AC3E}">
        <p14:creationId xmlns:p14="http://schemas.microsoft.com/office/powerpoint/2010/main" xmlns="" val="210530299"/>
      </p:ext>
    </p:extLst>
  </p:cSld>
  <p:clrMapOvr>
    <a:masterClrMapping/>
  </p:clrMapOvr>
  <p:transition advTm="2286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Active Attacks</a:t>
            </a:r>
            <a:endParaRPr lang="en-US" sz="3500" b="0" dirty="0">
              <a:solidFill>
                <a:srgbClr val="0078C0"/>
              </a:solidFill>
              <a:latin typeface="Calibri" pitchFamily="34" charset="0"/>
              <a:cs typeface="Calibri" pitchFamily="34" charset="0"/>
            </a:endParaRPr>
          </a:p>
        </p:txBody>
      </p:sp>
      <p:sp>
        <p:nvSpPr>
          <p:cNvPr id="9" name="Title 1"/>
          <p:cNvSpPr txBox="1">
            <a:spLocks/>
          </p:cNvSpPr>
          <p:nvPr/>
        </p:nvSpPr>
        <p:spPr>
          <a:xfrm>
            <a:off x="400952" y="1752600"/>
            <a:ext cx="8743048" cy="24003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marL="457200" indent="-457200" algn="l">
              <a:lnSpc>
                <a:spcPct val="200000"/>
              </a:lnSpc>
              <a:buFont typeface="Arial" pitchFamily="34" charset="0"/>
              <a:buChar char="•"/>
            </a:pPr>
            <a:r>
              <a:rPr lang="en-US" sz="3200" b="0" dirty="0" smtClean="0">
                <a:solidFill>
                  <a:schemeClr val="tx1"/>
                </a:solidFill>
                <a:latin typeface="Calibri" pitchFamily="34" charset="0"/>
                <a:cs typeface="Calibri" pitchFamily="34" charset="0"/>
              </a:rPr>
              <a:t>Attacker sends “change therapy”</a:t>
            </a:r>
          </a:p>
          <a:p>
            <a:pPr marL="457200" indent="-457200" algn="l">
              <a:lnSpc>
                <a:spcPct val="200000"/>
              </a:lnSpc>
              <a:buFont typeface="Arial" pitchFamily="34" charset="0"/>
              <a:buChar char="•"/>
            </a:pPr>
            <a:r>
              <a:rPr lang="en-US" sz="3200" b="0" dirty="0" smtClean="0">
                <a:solidFill>
                  <a:schemeClr val="tx1"/>
                </a:solidFill>
                <a:latin typeface="Calibri" pitchFamily="34" charset="0"/>
                <a:cs typeface="Calibri" pitchFamily="34" charset="0"/>
              </a:rPr>
              <a:t>Shield jams</a:t>
            </a:r>
          </a:p>
          <a:p>
            <a:pPr marL="457200" indent="-457200" algn="l">
              <a:lnSpc>
                <a:spcPct val="200000"/>
              </a:lnSpc>
              <a:buFont typeface="Arial" pitchFamily="34" charset="0"/>
              <a:buChar char="•"/>
            </a:pPr>
            <a:r>
              <a:rPr lang="en-US" sz="3200" b="0" dirty="0" smtClean="0">
                <a:solidFill>
                  <a:schemeClr val="tx1"/>
                </a:solidFill>
                <a:latin typeface="Calibri" pitchFamily="34" charset="0"/>
                <a:cs typeface="Calibri" pitchFamily="34" charset="0"/>
              </a:rPr>
              <a:t>Read implant to check if therapy has changed</a:t>
            </a:r>
          </a:p>
        </p:txBody>
      </p:sp>
      <p:sp>
        <p:nvSpPr>
          <p:cNvPr id="4" name="Title 1"/>
          <p:cNvSpPr txBox="1">
            <a:spLocks/>
          </p:cNvSpPr>
          <p:nvPr/>
        </p:nvSpPr>
        <p:spPr>
          <a:xfrm>
            <a:off x="-56248" y="861796"/>
            <a:ext cx="6095098" cy="72087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3200" b="0" dirty="0" smtClean="0">
                <a:solidFill>
                  <a:schemeClr val="tx1"/>
                </a:solidFill>
                <a:latin typeface="Calibri" pitchFamily="34" charset="0"/>
                <a:cs typeface="Calibri" pitchFamily="34" charset="0"/>
              </a:rPr>
              <a:t>Send unauthorized commands</a:t>
            </a:r>
          </a:p>
        </p:txBody>
      </p:sp>
    </p:spTree>
    <p:custDataLst>
      <p:tags r:id="rId1"/>
    </p:custDataLst>
    <p:extLst>
      <p:ext uri="{BB962C8B-B14F-4D97-AF65-F5344CB8AC3E}">
        <p14:creationId xmlns:p14="http://schemas.microsoft.com/office/powerpoint/2010/main" xmlns="" val="1336827017"/>
      </p:ext>
    </p:extLst>
  </p:cSld>
  <p:clrMapOvr>
    <a:masterClrMapping/>
  </p:clrMapOvr>
  <mc:AlternateContent xmlns:mc="http://schemas.openxmlformats.org/markup-compatibility/2006">
    <mc:Choice xmlns:p14="http://schemas.microsoft.com/office/powerpoint/2010/main" xmlns="" Requires="p14">
      <p:transition spd="slow" p14:dur="2000" advTm="25823"/>
    </mc:Choice>
    <mc:Fallback>
      <p:transition spd="slow" advTm="258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1080986" y="654351"/>
            <a:ext cx="90045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marL="457200" indent="-457200">
              <a:buFont typeface="Arial" pitchFamily="34" charset="0"/>
              <a:buChar char="•"/>
            </a:pPr>
            <a:r>
              <a:rPr lang="en-US" sz="2900" b="0" dirty="0" smtClean="0">
                <a:solidFill>
                  <a:schemeClr val="tx1"/>
                </a:solidFill>
                <a:latin typeface="Calibri" pitchFamily="34" charset="0"/>
                <a:cs typeface="Calibri" pitchFamily="34" charset="0"/>
              </a:rPr>
              <a:t>Off-the-shelf implant programmers</a:t>
            </a:r>
          </a:p>
        </p:txBody>
      </p:sp>
      <p:sp>
        <p:nvSpPr>
          <p:cNvPr id="16" name="Title 1"/>
          <p:cNvSpPr txBox="1">
            <a:spLocks/>
          </p:cNvSpPr>
          <p:nvPr/>
        </p:nvSpPr>
        <p:spPr>
          <a:xfrm>
            <a:off x="-1723196" y="1239037"/>
            <a:ext cx="874993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a:buFont typeface="Wingdings"/>
              <a:buChar char="à"/>
            </a:pPr>
            <a:r>
              <a:rPr lang="en-US" sz="2900" b="0" dirty="0" smtClean="0">
                <a:solidFill>
                  <a:srgbClr val="C00000"/>
                </a:solidFill>
                <a:latin typeface="Calibri" pitchFamily="34" charset="0"/>
                <a:cs typeface="Calibri" pitchFamily="34" charset="0"/>
                <a:sym typeface="Wingdings" pitchFamily="2" charset="2"/>
              </a:rPr>
              <a:t>Same </a:t>
            </a:r>
            <a:r>
              <a:rPr lang="en-US" sz="2900" b="0" dirty="0" smtClean="0">
                <a:solidFill>
                  <a:srgbClr val="C00000"/>
                </a:solidFill>
                <a:latin typeface="Calibri" pitchFamily="34" charset="0"/>
                <a:cs typeface="Calibri" pitchFamily="34" charset="0"/>
              </a:rPr>
              <a:t>power as our shield</a:t>
            </a:r>
          </a:p>
        </p:txBody>
      </p:sp>
      <p:sp>
        <p:nvSpPr>
          <p:cNvPr id="17" name="Title 1"/>
          <p:cNvSpPr txBox="1">
            <a:spLocks/>
          </p:cNvSpPr>
          <p:nvPr/>
        </p:nvSpPr>
        <p:spPr>
          <a:xfrm>
            <a:off x="-2057280" y="1924930"/>
            <a:ext cx="900459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marL="457200" indent="-457200">
              <a:buFont typeface="Arial" pitchFamily="34" charset="0"/>
              <a:buChar char="•"/>
            </a:pPr>
            <a:r>
              <a:rPr lang="en-US" sz="2900" b="0" dirty="0" smtClean="0">
                <a:solidFill>
                  <a:schemeClr val="tx1"/>
                </a:solidFill>
                <a:latin typeface="Calibri" pitchFamily="34" charset="0"/>
                <a:cs typeface="Calibri" pitchFamily="34" charset="0"/>
              </a:rPr>
              <a:t>Customized hardware</a:t>
            </a:r>
          </a:p>
        </p:txBody>
      </p:sp>
      <p:sp>
        <p:nvSpPr>
          <p:cNvPr id="18" name="Title 1"/>
          <p:cNvSpPr txBox="1">
            <a:spLocks/>
          </p:cNvSpPr>
          <p:nvPr/>
        </p:nvSpPr>
        <p:spPr>
          <a:xfrm>
            <a:off x="-1171526" y="2462365"/>
            <a:ext cx="874993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900" b="0" dirty="0" smtClean="0">
                <a:solidFill>
                  <a:srgbClr val="C00000"/>
                </a:solidFill>
                <a:latin typeface="Calibri" pitchFamily="34" charset="0"/>
                <a:cs typeface="Calibri" pitchFamily="34" charset="0"/>
                <a:sym typeface="Wingdings" pitchFamily="2" charset="2"/>
              </a:rPr>
              <a:t> 100 times the power of our shield</a:t>
            </a:r>
            <a:endParaRPr lang="en-US" sz="2900" b="0" dirty="0" smtClean="0">
              <a:solidFill>
                <a:srgbClr val="C00000"/>
              </a:solidFill>
              <a:latin typeface="Calibri" pitchFamily="34" charset="0"/>
              <a:cs typeface="Calibri" pitchFamily="34" charset="0"/>
            </a:endParaRPr>
          </a:p>
        </p:txBody>
      </p:sp>
      <p:sp>
        <p:nvSpPr>
          <p:cNvPr id="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Two Types of Active Attacks</a:t>
            </a:r>
            <a:endParaRPr lang="en-US" sz="3500" b="0" dirty="0">
              <a:solidFill>
                <a:srgbClr val="0078C0"/>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2316780730"/>
      </p:ext>
    </p:extLst>
  </p:cSld>
  <p:clrMapOvr>
    <a:masterClrMapping/>
  </p:clrMapOvr>
  <mc:AlternateContent xmlns:mc="http://schemas.openxmlformats.org/markup-compatibility/2006">
    <mc:Choice xmlns:p14="http://schemas.microsoft.com/office/powerpoint/2010/main" xmlns="" Requires="p14">
      <p:transition spd="slow" p14:dur="2000" advTm="37816"/>
    </mc:Choice>
    <mc:Fallback>
      <p:transition spd="slow" advTm="378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Fraction of Successful Attacks</a:t>
            </a:r>
          </a:p>
        </p:txBody>
      </p:sp>
      <p:graphicFrame>
        <p:nvGraphicFramePr>
          <p:cNvPr id="7" name="Chart 6"/>
          <p:cNvGraphicFramePr>
            <a:graphicFrameLocks/>
          </p:cNvGraphicFramePr>
          <p:nvPr>
            <p:extLst>
              <p:ext uri="{D42A27DB-BD31-4B8C-83A1-F6EECF244321}">
                <p14:modId xmlns:p14="http://schemas.microsoft.com/office/powerpoint/2010/main" xmlns="" val="1992532938"/>
              </p:ext>
            </p:extLst>
          </p:nvPr>
        </p:nvGraphicFramePr>
        <p:xfrm>
          <a:off x="748683" y="1320864"/>
          <a:ext cx="7853417" cy="4030884"/>
        </p:xfrm>
        <a:graphic>
          <a:graphicData uri="http://schemas.openxmlformats.org/drawingml/2006/chart">
            <c:chart xmlns:c="http://schemas.openxmlformats.org/drawingml/2006/chart" xmlns:r="http://schemas.openxmlformats.org/officeDocument/2006/relationships" r:id="rId4"/>
          </a:graphicData>
        </a:graphic>
      </p:graphicFrame>
      <p:sp>
        <p:nvSpPr>
          <p:cNvPr id="54"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Unauthorized Programmers?</a:t>
            </a:r>
            <a:endParaRPr lang="en-US" sz="3100" b="0" dirty="0">
              <a:solidFill>
                <a:srgbClr val="0078C0"/>
              </a:solidFill>
              <a:latin typeface="Calibri" pitchFamily="34" charset="0"/>
              <a:cs typeface="Calibri" pitchFamily="34" charset="0"/>
            </a:endParaRPr>
          </a:p>
        </p:txBody>
      </p:sp>
      <p:sp>
        <p:nvSpPr>
          <p:cNvPr id="26" name="TextBox 25"/>
          <p:cNvSpPr txBox="1"/>
          <p:nvPr/>
        </p:nvSpPr>
        <p:spPr>
          <a:xfrm>
            <a:off x="3424918" y="5289121"/>
            <a:ext cx="2627883" cy="477054"/>
          </a:xfrm>
          <a:prstGeom prst="rect">
            <a:avLst/>
          </a:prstGeom>
          <a:noFill/>
        </p:spPr>
        <p:txBody>
          <a:bodyPr wrap="square" rtlCol="0">
            <a:spAutoFit/>
          </a:bodyPr>
          <a:lstStyle/>
          <a:p>
            <a:r>
              <a:rPr lang="en-US" sz="2500" dirty="0" smtClean="0"/>
              <a:t>Attacker location #</a:t>
            </a:r>
            <a:endParaRPr lang="en-US" sz="2500" dirty="0"/>
          </a:p>
        </p:txBody>
      </p:sp>
    </p:spTree>
    <p:custDataLst>
      <p:tags r:id="rId1"/>
    </p:custDataLst>
    <p:extLst>
      <p:ext uri="{BB962C8B-B14F-4D97-AF65-F5344CB8AC3E}">
        <p14:creationId xmlns:p14="http://schemas.microsoft.com/office/powerpoint/2010/main" xmlns="" val="648911372"/>
      </p:ext>
    </p:extLst>
  </p:cSld>
  <p:clrMapOvr>
    <a:masterClrMapping/>
  </p:clrMapOvr>
  <p:transition advTm="1883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Graphic spid="7" grpId="0">
        <p:bldAsOne/>
      </p:bldGraphic>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itle 1"/>
          <p:cNvSpPr txBox="1">
            <a:spLocks/>
          </p:cNvSpPr>
          <p:nvPr/>
        </p:nvSpPr>
        <p:spPr>
          <a:xfrm>
            <a:off x="-3620979" y="2652488"/>
            <a:ext cx="8229600" cy="1143000"/>
          </a:xfrm>
          <a:prstGeom prst="rect">
            <a:avLst/>
          </a:prstGeom>
          <a:scene3d>
            <a:camera prst="orthographicFront">
              <a:rot lat="0" lon="0" rev="5400000"/>
            </a:camera>
            <a:lightRig rig="threePt" dir="t"/>
          </a:scene3d>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b="0" dirty="0" smtClean="0">
                <a:solidFill>
                  <a:schemeClr val="tx1"/>
                </a:solidFill>
                <a:latin typeface="Calibri" pitchFamily="34" charset="0"/>
                <a:cs typeface="Calibri" pitchFamily="34" charset="0"/>
              </a:rPr>
              <a:t>Fraction of Successful Attacks</a:t>
            </a:r>
          </a:p>
        </p:txBody>
      </p:sp>
      <p:graphicFrame>
        <p:nvGraphicFramePr>
          <p:cNvPr id="7" name="Chart 6"/>
          <p:cNvGraphicFramePr>
            <a:graphicFrameLocks/>
          </p:cNvGraphicFramePr>
          <p:nvPr>
            <p:extLst>
              <p:ext uri="{D42A27DB-BD31-4B8C-83A1-F6EECF244321}">
                <p14:modId xmlns:p14="http://schemas.microsoft.com/office/powerpoint/2010/main" xmlns="" val="4291068984"/>
              </p:ext>
            </p:extLst>
          </p:nvPr>
        </p:nvGraphicFramePr>
        <p:xfrm>
          <a:off x="748683" y="1320864"/>
          <a:ext cx="7853417" cy="4030884"/>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p:cNvSpPr txBox="1">
            <a:spLocks/>
          </p:cNvSpPr>
          <p:nvPr/>
        </p:nvSpPr>
        <p:spPr>
          <a:xfrm>
            <a:off x="2849821" y="118784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dirty="0" smtClean="0">
                <a:solidFill>
                  <a:srgbClr val="C00000"/>
                </a:solidFill>
                <a:latin typeface="Calibri" pitchFamily="34" charset="0"/>
                <a:cs typeface="Calibri" pitchFamily="34" charset="0"/>
              </a:rPr>
              <a:t>Without Shield</a:t>
            </a:r>
            <a:endParaRPr lang="en-US" sz="2500" dirty="0">
              <a:solidFill>
                <a:srgbClr val="C00000"/>
              </a:solidFill>
              <a:latin typeface="Calibri" pitchFamily="34" charset="0"/>
              <a:cs typeface="Calibri" pitchFamily="34" charset="0"/>
            </a:endParaRPr>
          </a:p>
        </p:txBody>
      </p:sp>
      <p:sp>
        <p:nvSpPr>
          <p:cNvPr id="10" name="Title 1"/>
          <p:cNvSpPr txBox="1">
            <a:spLocks/>
          </p:cNvSpPr>
          <p:nvPr/>
        </p:nvSpPr>
        <p:spPr>
          <a:xfrm>
            <a:off x="2643396" y="1560174"/>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500" dirty="0" smtClean="0">
                <a:solidFill>
                  <a:srgbClr val="0000FF"/>
                </a:solidFill>
                <a:latin typeface="Calibri" pitchFamily="34" charset="0"/>
                <a:cs typeface="Calibri" pitchFamily="34" charset="0"/>
              </a:rPr>
              <a:t>With Shield</a:t>
            </a:r>
            <a:endParaRPr lang="en-US" sz="2500" dirty="0">
              <a:solidFill>
                <a:srgbClr val="0000FF"/>
              </a:solidFill>
              <a:latin typeface="Calibri" pitchFamily="34" charset="0"/>
              <a:cs typeface="Calibri" pitchFamily="34" charset="0"/>
            </a:endParaRPr>
          </a:p>
        </p:txBody>
      </p:sp>
      <p:sp>
        <p:nvSpPr>
          <p:cNvPr id="11" name="Title 1"/>
          <p:cNvSpPr txBox="1">
            <a:spLocks/>
          </p:cNvSpPr>
          <p:nvPr/>
        </p:nvSpPr>
        <p:spPr>
          <a:xfrm>
            <a:off x="1379505" y="4411035"/>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2" name="Title 1"/>
          <p:cNvSpPr txBox="1">
            <a:spLocks/>
          </p:cNvSpPr>
          <p:nvPr/>
        </p:nvSpPr>
        <p:spPr>
          <a:xfrm>
            <a:off x="1751830" y="4424535"/>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3" name="Title 1"/>
          <p:cNvSpPr txBox="1">
            <a:spLocks/>
          </p:cNvSpPr>
          <p:nvPr/>
        </p:nvSpPr>
        <p:spPr>
          <a:xfrm>
            <a:off x="2147305" y="442646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4" name="Title 1"/>
          <p:cNvSpPr txBox="1">
            <a:spLocks/>
          </p:cNvSpPr>
          <p:nvPr/>
        </p:nvSpPr>
        <p:spPr>
          <a:xfrm>
            <a:off x="2542780" y="441681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5" name="Title 1"/>
          <p:cNvSpPr txBox="1">
            <a:spLocks/>
          </p:cNvSpPr>
          <p:nvPr/>
        </p:nvSpPr>
        <p:spPr>
          <a:xfrm>
            <a:off x="2938255" y="443031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6" name="Title 1"/>
          <p:cNvSpPr txBox="1">
            <a:spLocks/>
          </p:cNvSpPr>
          <p:nvPr/>
        </p:nvSpPr>
        <p:spPr>
          <a:xfrm>
            <a:off x="3322155" y="442066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7" name="Title 1"/>
          <p:cNvSpPr txBox="1">
            <a:spLocks/>
          </p:cNvSpPr>
          <p:nvPr/>
        </p:nvSpPr>
        <p:spPr>
          <a:xfrm>
            <a:off x="3729205" y="443416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18" name="Title 1"/>
          <p:cNvSpPr txBox="1">
            <a:spLocks/>
          </p:cNvSpPr>
          <p:nvPr/>
        </p:nvSpPr>
        <p:spPr>
          <a:xfrm>
            <a:off x="4101530" y="4436085"/>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20" name="Title 1"/>
          <p:cNvSpPr txBox="1">
            <a:spLocks/>
          </p:cNvSpPr>
          <p:nvPr/>
        </p:nvSpPr>
        <p:spPr>
          <a:xfrm>
            <a:off x="4485430" y="4438010"/>
            <a:ext cx="655901" cy="399458"/>
          </a:xfrm>
          <a:prstGeom prst="rect">
            <a:avLst/>
          </a:prstGeom>
        </p:spPr>
        <p:txBody>
          <a:bodyPr vert="horz" lIns="91440" tIns="45720" rIns="91440" bIns="45720" rtlCol="0" anchor="ctr">
            <a:normAutofit fontScale="92500" lnSpcReduction="100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sz="2400" b="0" dirty="0" smtClean="0">
                <a:solidFill>
                  <a:srgbClr val="0000FF"/>
                </a:solidFill>
                <a:latin typeface="Calibri" pitchFamily="34" charset="0"/>
                <a:cs typeface="Calibri" pitchFamily="34" charset="0"/>
                <a:sym typeface="Wingdings" pitchFamily="2" charset="2"/>
              </a:rPr>
              <a:t>0</a:t>
            </a:r>
            <a:endParaRPr lang="en-US" sz="2400" b="0" dirty="0" smtClean="0">
              <a:solidFill>
                <a:srgbClr val="0000FF"/>
              </a:solidFill>
              <a:latin typeface="Calibri" pitchFamily="34" charset="0"/>
              <a:cs typeface="Calibri" pitchFamily="34" charset="0"/>
            </a:endParaRPr>
          </a:p>
        </p:txBody>
      </p:sp>
      <p:sp>
        <p:nvSpPr>
          <p:cNvPr id="54"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Unauthorized Programmers?</a:t>
            </a:r>
            <a:endParaRPr lang="en-US" sz="3100" b="0" dirty="0">
              <a:solidFill>
                <a:srgbClr val="0078C0"/>
              </a:solidFill>
              <a:latin typeface="Calibri" pitchFamily="34" charset="0"/>
              <a:cs typeface="Calibri" pitchFamily="34" charset="0"/>
            </a:endParaRPr>
          </a:p>
        </p:txBody>
      </p:sp>
      <p:sp>
        <p:nvSpPr>
          <p:cNvPr id="26" name="TextBox 25"/>
          <p:cNvSpPr txBox="1"/>
          <p:nvPr/>
        </p:nvSpPr>
        <p:spPr>
          <a:xfrm>
            <a:off x="3424918" y="5289121"/>
            <a:ext cx="2627883" cy="477054"/>
          </a:xfrm>
          <a:prstGeom prst="rect">
            <a:avLst/>
          </a:prstGeom>
          <a:noFill/>
        </p:spPr>
        <p:txBody>
          <a:bodyPr wrap="square" rtlCol="0">
            <a:spAutoFit/>
          </a:bodyPr>
          <a:lstStyle/>
          <a:p>
            <a:r>
              <a:rPr lang="en-US" sz="2500" dirty="0" smtClean="0"/>
              <a:t>Attacker location #</a:t>
            </a:r>
            <a:endParaRPr lang="en-US" sz="2500" dirty="0"/>
          </a:p>
        </p:txBody>
      </p:sp>
    </p:spTree>
    <p:custDataLst>
      <p:tags r:id="rId1"/>
    </p:custDataLst>
    <p:extLst>
      <p:ext uri="{BB962C8B-B14F-4D97-AF65-F5344CB8AC3E}">
        <p14:creationId xmlns:p14="http://schemas.microsoft.com/office/powerpoint/2010/main" xmlns="" val="724707196"/>
      </p:ext>
    </p:extLst>
  </p:cSld>
  <p:clrMapOvr>
    <a:masterClrMapping/>
  </p:clrMapOvr>
  <p:transition advTm="120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2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2" name="Picture 6" descr="C:\Users\Haitham\Desktop\P1.png"/>
          <p:cNvPicPr>
            <a:picLocks noChangeAspect="1" noChangeArrowheads="1"/>
          </p:cNvPicPr>
          <p:nvPr/>
        </p:nvPicPr>
        <p:blipFill>
          <a:blip r:embed="rId4"/>
          <a:srcRect r="8383" b="5437"/>
          <a:stretch>
            <a:fillRect/>
          </a:stretch>
        </p:blipFill>
        <p:spPr bwMode="auto">
          <a:xfrm rot="5400000">
            <a:off x="2229389" y="-133469"/>
            <a:ext cx="4754880" cy="8778240"/>
          </a:xfrm>
          <a:prstGeom prst="rect">
            <a:avLst/>
          </a:prstGeom>
          <a:noFill/>
        </p:spPr>
      </p:pic>
      <p:grpSp>
        <p:nvGrpSpPr>
          <p:cNvPr id="2" name="Group 139"/>
          <p:cNvGrpSpPr/>
          <p:nvPr/>
        </p:nvGrpSpPr>
        <p:grpSpPr>
          <a:xfrm rot="5400000">
            <a:off x="2447385" y="1050883"/>
            <a:ext cx="3541636" cy="7431971"/>
            <a:chOff x="2858132" y="1333279"/>
            <a:chExt cx="3248624" cy="5221688"/>
          </a:xfrm>
          <a:solidFill>
            <a:schemeClr val="tx1"/>
          </a:solidFill>
        </p:grpSpPr>
        <p:sp>
          <p:nvSpPr>
            <p:cNvPr id="89" name="Oval 88"/>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878392" y="412156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2858132" y="46253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Oval 113"/>
            <p:cNvSpPr/>
            <p:nvPr/>
          </p:nvSpPr>
          <p:spPr>
            <a:xfrm>
              <a:off x="5939006" y="25886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Oval 115"/>
            <p:cNvSpPr/>
            <p:nvPr/>
          </p:nvSpPr>
          <p:spPr>
            <a:xfrm>
              <a:off x="4284180" y="571932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Oval 117"/>
            <p:cNvSpPr/>
            <p:nvPr/>
          </p:nvSpPr>
          <p:spPr>
            <a:xfrm>
              <a:off x="5059895" y="576330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Oval 119"/>
            <p:cNvSpPr/>
            <p:nvPr/>
          </p:nvSpPr>
          <p:spPr>
            <a:xfrm>
              <a:off x="4332836" y="23830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5876224" y="210493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Oval 123"/>
            <p:cNvSpPr/>
            <p:nvPr/>
          </p:nvSpPr>
          <p:spPr>
            <a:xfrm>
              <a:off x="5855480" y="1333279"/>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5506286" y="642647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Oval 126"/>
            <p:cNvSpPr/>
            <p:nvPr/>
          </p:nvSpPr>
          <p:spPr>
            <a:xfrm>
              <a:off x="4763262" y="201054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p:nvPr/>
          </p:nvSpPr>
          <p:spPr>
            <a:xfrm>
              <a:off x="5368469" y="201843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p:nvPr/>
          </p:nvSpPr>
          <p:spPr>
            <a:xfrm>
              <a:off x="4407701" y="49320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1"/>
          <p:cNvSpPr txBox="1">
            <a:spLocks/>
          </p:cNvSpPr>
          <p:nvPr/>
        </p:nvSpPr>
        <p:spPr>
          <a:xfrm>
            <a:off x="0" y="11575"/>
            <a:ext cx="9144000" cy="70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Unauthorized Programmers?</a:t>
            </a:r>
            <a:endParaRPr lang="en-US" sz="3100" b="0" dirty="0">
              <a:solidFill>
                <a:srgbClr val="0078C0"/>
              </a:solidFill>
              <a:latin typeface="Calibri" pitchFamily="34" charset="0"/>
              <a:cs typeface="Calibri" pitchFamily="34" charset="0"/>
            </a:endParaRPr>
          </a:p>
        </p:txBody>
      </p:sp>
      <p:grpSp>
        <p:nvGrpSpPr>
          <p:cNvPr id="3" name="Group 103"/>
          <p:cNvGrpSpPr/>
          <p:nvPr/>
        </p:nvGrpSpPr>
        <p:grpSpPr>
          <a:xfrm>
            <a:off x="273426" y="725710"/>
            <a:ext cx="3329925" cy="1114952"/>
            <a:chOff x="1126144" y="899886"/>
            <a:chExt cx="3329925" cy="1114952"/>
          </a:xfrm>
        </p:grpSpPr>
        <p:sp>
          <p:nvSpPr>
            <p:cNvPr id="105" name="Oval 104"/>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08" name="TextBox 107"/>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09" name="Straight Connector 108"/>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35" name="Picture 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1068" y="3997798"/>
            <a:ext cx="298825" cy="36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1947449411"/>
      </p:ext>
    </p:extLst>
  </p:cSld>
  <p:clrMapOvr>
    <a:masterClrMapping/>
  </p:clrMapOvr>
  <p:transition advTm="1897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3"/>
          <p:cNvSpPr txBox="1">
            <a:spLocks noGrp="1"/>
          </p:cNvSpPr>
          <p:nvPr>
            <p:ph type="body" idx="1"/>
          </p:nvPr>
        </p:nvSpPr>
        <p:spPr>
          <a:xfrm>
            <a:off x="320040" y="50549"/>
            <a:ext cx="8229600" cy="3176254"/>
          </a:xfrm>
          <a:prstGeom prst="rect">
            <a:avLst/>
          </a:prstGeom>
          <a:noFill/>
        </p:spPr>
        <p:txBody>
          <a:bodyPr wrap="square" rtlCol="0">
            <a:spAutoFit/>
          </a:bodyPr>
          <a:lstStyle/>
          <a:p>
            <a:pPr marL="0" indent="0">
              <a:lnSpc>
                <a:spcPct val="150000"/>
              </a:lnSpc>
              <a:buNone/>
            </a:pPr>
            <a:endParaRPr lang="en-US" sz="2800" dirty="0" smtClean="0">
              <a:latin typeface="Calibri" pitchFamily="34" charset="0"/>
              <a:cs typeface="Calibri" pitchFamily="34" charset="0"/>
            </a:endParaRPr>
          </a:p>
          <a:p>
            <a:pPr marL="285750">
              <a:buFont typeface="Arial" pitchFamily="34" charset="0"/>
              <a:buChar char="•"/>
            </a:pPr>
            <a:r>
              <a:rPr lang="en-US" sz="2600" dirty="0" smtClean="0">
                <a:latin typeface="Calibri" pitchFamily="34" charset="0"/>
                <a:cs typeface="Calibri" pitchFamily="34" charset="0"/>
              </a:rPr>
              <a:t>Easier communication with implant</a:t>
            </a:r>
          </a:p>
          <a:p>
            <a:pPr marL="285750">
              <a:buFont typeface="Arial" pitchFamily="34" charset="0"/>
              <a:buChar char="•"/>
            </a:pPr>
            <a:r>
              <a:rPr lang="en-US" sz="2600" dirty="0">
                <a:latin typeface="Calibri" pitchFamily="34" charset="0"/>
                <a:cs typeface="Calibri" pitchFamily="34" charset="0"/>
              </a:rPr>
              <a:t>R</a:t>
            </a:r>
            <a:r>
              <a:rPr lang="en-US" sz="2600" dirty="0" smtClean="0">
                <a:latin typeface="Calibri" pitchFamily="34" charset="0"/>
                <a:cs typeface="Calibri" pitchFamily="34" charset="0"/>
              </a:rPr>
              <a:t>emote monitoring</a:t>
            </a:r>
          </a:p>
          <a:p>
            <a:pPr marL="0" indent="0">
              <a:buNone/>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sp>
        <p:nvSpPr>
          <p:cNvPr id="13" name="Text Placeholder 3"/>
          <p:cNvSpPr txBox="1">
            <a:spLocks/>
          </p:cNvSpPr>
          <p:nvPr/>
        </p:nvSpPr>
        <p:spPr>
          <a:xfrm>
            <a:off x="667652" y="985207"/>
            <a:ext cx="8665029" cy="2823850"/>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None/>
            </a:pPr>
            <a:endParaRPr lang="en-US" sz="2600" dirty="0" smtClean="0">
              <a:latin typeface="Calibri" pitchFamily="34" charset="0"/>
              <a:cs typeface="Calibri" pitchFamily="34" charset="0"/>
            </a:endParaRPr>
          </a:p>
          <a:p>
            <a:pPr marL="285750">
              <a:lnSpc>
                <a:spcPct val="150000"/>
              </a:lnSpc>
              <a:buFont typeface="Wingdings" pitchFamily="2" charset="2"/>
              <a:buChar char="Ø"/>
            </a:pPr>
            <a:r>
              <a:rPr lang="en-US" sz="2500" dirty="0" smtClean="0">
                <a:latin typeface="Calibri" pitchFamily="34" charset="0"/>
                <a:cs typeface="Calibri" pitchFamily="34" charset="0"/>
              </a:rPr>
              <a:t>Reduces hospital visits by 40% and cost per visit by $1800</a:t>
            </a: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sp>
        <p:nvSpPr>
          <p:cNvPr id="14" name="TextBox 13"/>
          <p:cNvSpPr txBox="1"/>
          <p:nvPr/>
        </p:nvSpPr>
        <p:spPr>
          <a:xfrm>
            <a:off x="1399919" y="2263260"/>
            <a:ext cx="9035970" cy="461665"/>
          </a:xfrm>
          <a:prstGeom prst="rect">
            <a:avLst/>
          </a:prstGeom>
          <a:noFill/>
        </p:spPr>
        <p:txBody>
          <a:bodyPr wrap="square" rtlCol="0">
            <a:spAutoFit/>
          </a:bodyPr>
          <a:lstStyle/>
          <a:p>
            <a:r>
              <a:rPr lang="en-US" sz="2400" i="1" dirty="0" smtClean="0">
                <a:solidFill>
                  <a:schemeClr val="bg1">
                    <a:lumMod val="50000"/>
                  </a:schemeClr>
                </a:solidFill>
              </a:rPr>
              <a:t>[Journal </a:t>
            </a:r>
            <a:r>
              <a:rPr lang="en-US" sz="2400" i="1" dirty="0">
                <a:solidFill>
                  <a:schemeClr val="bg1">
                    <a:lumMod val="50000"/>
                  </a:schemeClr>
                </a:solidFill>
              </a:rPr>
              <a:t>of the American College of </a:t>
            </a:r>
            <a:r>
              <a:rPr lang="en-US" sz="2400" i="1" dirty="0" smtClean="0">
                <a:solidFill>
                  <a:schemeClr val="bg1">
                    <a:lumMod val="50000"/>
                  </a:schemeClr>
                </a:solidFill>
              </a:rPr>
              <a:t>Cardiology, 2011]</a:t>
            </a:r>
          </a:p>
        </p:txBody>
      </p:sp>
      <p:sp>
        <p:nvSpPr>
          <p:cNvPr id="15" name="Text Box 7"/>
          <p:cNvSpPr txBox="1">
            <a:spLocks noChangeArrowheads="1"/>
          </p:cNvSpPr>
          <p:nvPr/>
        </p:nvSpPr>
        <p:spPr bwMode="auto">
          <a:xfrm>
            <a:off x="637375" y="4064217"/>
            <a:ext cx="7859415" cy="868045"/>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r>
              <a:rPr lang="en-US" sz="3000" dirty="0" smtClean="0">
                <a:solidFill>
                  <a:schemeClr val="bg1"/>
                </a:solidFill>
                <a:latin typeface="Calibri" pitchFamily="34" charset="0"/>
                <a:ea typeface="Batang" pitchFamily="18" charset="-127"/>
                <a:cs typeface="Calibri" pitchFamily="34" charset="0"/>
              </a:rPr>
              <a:t>What about security?</a:t>
            </a: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
        <p:nvSpPr>
          <p:cNvPr id="8" name="Title 1"/>
          <p:cNvSpPr>
            <a:spLocks noGrp="1"/>
          </p:cNvSpPr>
          <p:nvPr>
            <p:ph type="title"/>
          </p:nvPr>
        </p:nvSpPr>
        <p:spPr>
          <a:xfrm>
            <a:off x="1" y="-2630"/>
            <a:ext cx="9144000" cy="724429"/>
          </a:xfrm>
        </p:spPr>
        <p:txBody>
          <a:bodyPr>
            <a:normAutofit/>
          </a:bodyPr>
          <a:lstStyle/>
          <a:p>
            <a:r>
              <a:rPr lang="en-US" sz="3500" b="0" dirty="0" smtClean="0">
                <a:latin typeface="Calibri" pitchFamily="34" charset="0"/>
                <a:cs typeface="Calibri" pitchFamily="34" charset="0"/>
              </a:rPr>
              <a:t>Benefits of Wireless</a:t>
            </a:r>
            <a:endParaRPr lang="en-US" sz="3500" b="0" dirty="0">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3984851410"/>
      </p:ext>
    </p:extLst>
  </p:cSld>
  <p:clrMapOvr>
    <a:masterClrMapping/>
  </p:clrMapOvr>
  <mc:AlternateContent xmlns:mc="http://schemas.openxmlformats.org/markup-compatibility/2006">
    <mc:Choice xmlns:p14="http://schemas.microsoft.com/office/powerpoint/2010/main" xmlns="" Requires="p14">
      <p:transition spd="slow" p14:dur="2000" advTm="24559"/>
    </mc:Choice>
    <mc:Fallback>
      <p:transition spd="slow" advTm="245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2" name="Picture 6" descr="C:\Users\Haitham\Desktop\P1.png"/>
          <p:cNvPicPr>
            <a:picLocks noChangeAspect="1" noChangeArrowheads="1"/>
          </p:cNvPicPr>
          <p:nvPr/>
        </p:nvPicPr>
        <p:blipFill>
          <a:blip r:embed="rId4"/>
          <a:srcRect r="8383" b="5437"/>
          <a:stretch>
            <a:fillRect/>
          </a:stretch>
        </p:blipFill>
        <p:spPr bwMode="auto">
          <a:xfrm rot="5400000">
            <a:off x="2229389" y="-137345"/>
            <a:ext cx="4754880" cy="8778240"/>
          </a:xfrm>
          <a:prstGeom prst="rect">
            <a:avLst/>
          </a:prstGeom>
          <a:noFill/>
        </p:spPr>
      </p:pic>
      <p:sp>
        <p:nvSpPr>
          <p:cNvPr id="6" name="Title 1"/>
          <p:cNvSpPr txBox="1">
            <a:spLocks/>
          </p:cNvSpPr>
          <p:nvPr/>
        </p:nvSpPr>
        <p:spPr>
          <a:xfrm>
            <a:off x="0" y="11575"/>
            <a:ext cx="9144000" cy="70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Unauthorized Programmers?</a:t>
            </a:r>
            <a:endParaRPr lang="en-US" sz="3100" b="0" dirty="0">
              <a:solidFill>
                <a:srgbClr val="0078C0"/>
              </a:solidFill>
              <a:latin typeface="Calibri" pitchFamily="34" charset="0"/>
              <a:cs typeface="Calibri" pitchFamily="34" charset="0"/>
            </a:endParaRPr>
          </a:p>
        </p:txBody>
      </p:sp>
      <p:grpSp>
        <p:nvGrpSpPr>
          <p:cNvPr id="3" name="Group 103"/>
          <p:cNvGrpSpPr/>
          <p:nvPr/>
        </p:nvGrpSpPr>
        <p:grpSpPr>
          <a:xfrm>
            <a:off x="273426" y="725710"/>
            <a:ext cx="3329925" cy="1114952"/>
            <a:chOff x="1126144" y="899886"/>
            <a:chExt cx="3329925" cy="1114952"/>
          </a:xfrm>
        </p:grpSpPr>
        <p:sp>
          <p:nvSpPr>
            <p:cNvPr id="105" name="Oval 104"/>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08" name="TextBox 107"/>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09" name="Straight Connector 108"/>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35" name="Picture 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1068" y="3953730"/>
            <a:ext cx="298825" cy="36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32" name="TextBox 31"/>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Without the Shield</a:t>
            </a:r>
            <a:endParaRPr lang="en-US" sz="3600" b="1" dirty="0"/>
          </a:p>
        </p:txBody>
      </p:sp>
      <p:cxnSp>
        <p:nvCxnSpPr>
          <p:cNvPr id="33" name="Straight Arrow Connector 32"/>
          <p:cNvCxnSpPr>
            <a:stCxn id="135" idx="2"/>
            <a:endCxn id="127" idx="4"/>
          </p:cNvCxnSpPr>
          <p:nvPr/>
        </p:nvCxnSpPr>
        <p:spPr>
          <a:xfrm rot="16200000" flipH="1">
            <a:off x="5176778" y="3549987"/>
            <a:ext cx="844294" cy="2376889"/>
          </a:xfrm>
          <a:prstGeom prst="straightConnector1">
            <a:avLst/>
          </a:prstGeom>
          <a:ln w="38100">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4787025" y="4541974"/>
            <a:ext cx="990777" cy="523220"/>
          </a:xfrm>
          <a:prstGeom prst="rect">
            <a:avLst/>
          </a:prstGeom>
          <a:noFill/>
        </p:spPr>
        <p:txBody>
          <a:bodyPr wrap="square" rtlCol="0">
            <a:spAutoFit/>
          </a:bodyPr>
          <a:lstStyle/>
          <a:p>
            <a:r>
              <a:rPr lang="en-US" sz="2800" b="1" dirty="0" smtClean="0"/>
              <a:t>14 m</a:t>
            </a:r>
            <a:endParaRPr lang="en-US" sz="2800" b="1" dirty="0"/>
          </a:p>
        </p:txBody>
      </p:sp>
      <p:grpSp>
        <p:nvGrpSpPr>
          <p:cNvPr id="2" name="Group 139"/>
          <p:cNvGrpSpPr/>
          <p:nvPr/>
        </p:nvGrpSpPr>
        <p:grpSpPr>
          <a:xfrm rot="5400000">
            <a:off x="2481608" y="1012784"/>
            <a:ext cx="3473191" cy="7431971"/>
            <a:chOff x="2858132" y="1333279"/>
            <a:chExt cx="3185842" cy="5221688"/>
          </a:xfrm>
          <a:solidFill>
            <a:schemeClr val="tx1"/>
          </a:solidFill>
        </p:grpSpPr>
        <p:sp>
          <p:nvSpPr>
            <p:cNvPr id="89" name="Oval 88"/>
            <p:cNvSpPr/>
            <p:nvPr/>
          </p:nvSpPr>
          <p:spPr>
            <a:xfrm>
              <a:off x="4092784" y="2918714"/>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3524517" y="3087232"/>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3988428" y="3549143"/>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075524" y="4219620"/>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524517" y="3971608"/>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878392" y="4121566"/>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2858132" y="46253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4" name="Oval 113"/>
            <p:cNvSpPr/>
            <p:nvPr/>
          </p:nvSpPr>
          <p:spPr>
            <a:xfrm>
              <a:off x="5866071"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6" name="Oval 115"/>
            <p:cNvSpPr/>
            <p:nvPr/>
          </p:nvSpPr>
          <p:spPr>
            <a:xfrm>
              <a:off x="4284180" y="571932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8" name="Oval 117"/>
            <p:cNvSpPr/>
            <p:nvPr/>
          </p:nvSpPr>
          <p:spPr>
            <a:xfrm>
              <a:off x="5059895" y="576330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0" name="Oval 119"/>
            <p:cNvSpPr/>
            <p:nvPr/>
          </p:nvSpPr>
          <p:spPr>
            <a:xfrm>
              <a:off x="4332836" y="2383045"/>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4" name="Oval 123"/>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5" name="Oval 124"/>
            <p:cNvSpPr/>
            <p:nvPr/>
          </p:nvSpPr>
          <p:spPr>
            <a:xfrm>
              <a:off x="5506286" y="642647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7" name="Oval 126"/>
            <p:cNvSpPr/>
            <p:nvPr/>
          </p:nvSpPr>
          <p:spPr>
            <a:xfrm>
              <a:off x="4763262" y="2010540"/>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0" name="Oval 129"/>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2" name="Oval 131"/>
            <p:cNvSpPr/>
            <p:nvPr/>
          </p:nvSpPr>
          <p:spPr>
            <a:xfrm>
              <a:off x="4407701" y="4932020"/>
              <a:ext cx="167750" cy="128491"/>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xmlns="" val="1947449411"/>
      </p:ext>
    </p:extLst>
  </p:cSld>
  <p:clrMapOvr>
    <a:masterClrMapping/>
  </p:clrMapOvr>
  <p:transition advTm="197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2" name="Picture 6" descr="C:\Users\Haitham\Desktop\P1.png"/>
          <p:cNvPicPr>
            <a:picLocks noChangeAspect="1" noChangeArrowheads="1"/>
          </p:cNvPicPr>
          <p:nvPr/>
        </p:nvPicPr>
        <p:blipFill>
          <a:blip r:embed="rId4"/>
          <a:srcRect r="8383" b="5437"/>
          <a:stretch>
            <a:fillRect/>
          </a:stretch>
        </p:blipFill>
        <p:spPr bwMode="auto">
          <a:xfrm rot="5400000">
            <a:off x="2229389" y="-137345"/>
            <a:ext cx="4754880" cy="8778240"/>
          </a:xfrm>
          <a:prstGeom prst="rect">
            <a:avLst/>
          </a:prstGeom>
          <a:noFill/>
        </p:spPr>
      </p:pic>
      <p:grpSp>
        <p:nvGrpSpPr>
          <p:cNvPr id="2" name="Group 139"/>
          <p:cNvGrpSpPr/>
          <p:nvPr/>
        </p:nvGrpSpPr>
        <p:grpSpPr>
          <a:xfrm rot="5400000">
            <a:off x="2447385" y="1047007"/>
            <a:ext cx="3541636" cy="7431971"/>
            <a:chOff x="2858132" y="1333279"/>
            <a:chExt cx="3248624" cy="5221688"/>
          </a:xfrm>
          <a:solidFill>
            <a:srgbClr val="00B0F0"/>
          </a:solidFill>
        </p:grpSpPr>
        <p:sp>
          <p:nvSpPr>
            <p:cNvPr id="89" name="Oval 88"/>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2878392" y="412156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Oval 111"/>
            <p:cNvSpPr/>
            <p:nvPr/>
          </p:nvSpPr>
          <p:spPr>
            <a:xfrm>
              <a:off x="2858132" y="46253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4" name="Oval 113"/>
            <p:cNvSpPr/>
            <p:nvPr/>
          </p:nvSpPr>
          <p:spPr>
            <a:xfrm>
              <a:off x="5939006" y="25886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6" name="Oval 115"/>
            <p:cNvSpPr/>
            <p:nvPr/>
          </p:nvSpPr>
          <p:spPr>
            <a:xfrm>
              <a:off x="4284180" y="571932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18" name="Oval 117"/>
            <p:cNvSpPr/>
            <p:nvPr/>
          </p:nvSpPr>
          <p:spPr>
            <a:xfrm>
              <a:off x="5059895" y="576330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0" name="Oval 119"/>
            <p:cNvSpPr/>
            <p:nvPr/>
          </p:nvSpPr>
          <p:spPr>
            <a:xfrm>
              <a:off x="4332836" y="23830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Oval 121"/>
            <p:cNvSpPr/>
            <p:nvPr/>
          </p:nvSpPr>
          <p:spPr>
            <a:xfrm>
              <a:off x="5876224" y="210493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4" name="Oval 123"/>
            <p:cNvSpPr/>
            <p:nvPr/>
          </p:nvSpPr>
          <p:spPr>
            <a:xfrm>
              <a:off x="5855480" y="1333279"/>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5" name="Oval 124"/>
            <p:cNvSpPr/>
            <p:nvPr/>
          </p:nvSpPr>
          <p:spPr>
            <a:xfrm>
              <a:off x="5506286" y="642647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27" name="Oval 126"/>
            <p:cNvSpPr/>
            <p:nvPr/>
          </p:nvSpPr>
          <p:spPr>
            <a:xfrm>
              <a:off x="4763262" y="201054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Oval 128"/>
            <p:cNvSpPr/>
            <p:nvPr/>
          </p:nvSpPr>
          <p:spPr>
            <a:xfrm>
              <a:off x="5673178" y="5446941"/>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0" name="Oval 129"/>
            <p:cNvSpPr/>
            <p:nvPr/>
          </p:nvSpPr>
          <p:spPr>
            <a:xfrm>
              <a:off x="5368469" y="201843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B0F0"/>
                </a:solidFill>
              </a:endParaRPr>
            </a:p>
          </p:txBody>
        </p:sp>
        <p:sp>
          <p:nvSpPr>
            <p:cNvPr id="132" name="Oval 131"/>
            <p:cNvSpPr/>
            <p:nvPr/>
          </p:nvSpPr>
          <p:spPr>
            <a:xfrm>
              <a:off x="4407701" y="49320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6" name="Title 1"/>
          <p:cNvSpPr txBox="1">
            <a:spLocks/>
          </p:cNvSpPr>
          <p:nvPr/>
        </p:nvSpPr>
        <p:spPr>
          <a:xfrm>
            <a:off x="0" y="11575"/>
            <a:ext cx="9144000" cy="70605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Unauthorized Programmers?</a:t>
            </a:r>
            <a:endParaRPr lang="en-US" sz="3100" b="0" dirty="0">
              <a:solidFill>
                <a:srgbClr val="0078C0"/>
              </a:solidFill>
              <a:latin typeface="Calibri" pitchFamily="34" charset="0"/>
              <a:cs typeface="Calibri" pitchFamily="34" charset="0"/>
            </a:endParaRPr>
          </a:p>
        </p:txBody>
      </p:sp>
      <p:grpSp>
        <p:nvGrpSpPr>
          <p:cNvPr id="3" name="Group 103"/>
          <p:cNvGrpSpPr/>
          <p:nvPr/>
        </p:nvGrpSpPr>
        <p:grpSpPr>
          <a:xfrm>
            <a:off x="273426" y="725710"/>
            <a:ext cx="3329925" cy="1114952"/>
            <a:chOff x="1126144" y="899886"/>
            <a:chExt cx="3329925" cy="1114952"/>
          </a:xfrm>
        </p:grpSpPr>
        <p:sp>
          <p:nvSpPr>
            <p:cNvPr id="105" name="Oval 104"/>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TextBox 106"/>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08" name="TextBox 107"/>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09" name="Straight Connector 108"/>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35" name="Picture 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1068" y="3923586"/>
            <a:ext cx="298825" cy="36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36" name="Picture 2" descr="C:\Users\gshyam\Desktop\shield.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84592" y="4271929"/>
            <a:ext cx="282548" cy="420071"/>
          </a:xfrm>
          <a:prstGeom prst="rect">
            <a:avLst/>
          </a:prstGeom>
          <a:noFill/>
          <a:extLst>
            <a:ext uri="{909E8E84-426E-40DD-AFC4-6F175D3DCCD1}">
              <a14:hiddenFill xmlns:a14="http://schemas.microsoft.com/office/drawing/2010/main" xmlns="">
                <a:solidFill>
                  <a:srgbClr val="FFFFFF"/>
                </a:solidFill>
              </a14:hiddenFill>
            </a:ext>
          </a:extLst>
        </p:spPr>
      </p:pic>
      <p:sp>
        <p:nvSpPr>
          <p:cNvPr id="32" name="TextBox 31"/>
          <p:cNvSpPr txBox="1"/>
          <p:nvPr/>
        </p:nvSpPr>
        <p:spPr>
          <a:xfrm>
            <a:off x="4728081" y="911765"/>
            <a:ext cx="3479747" cy="646331"/>
          </a:xfrm>
          <a:prstGeom prst="rect">
            <a:avLst/>
          </a:prstGeom>
          <a:solidFill>
            <a:srgbClr val="FFFF00"/>
          </a:solidFill>
        </p:spPr>
        <p:txBody>
          <a:bodyPr wrap="square" rtlCol="0">
            <a:spAutoFit/>
          </a:bodyPr>
          <a:lstStyle/>
          <a:p>
            <a:pPr algn="ctr"/>
            <a:r>
              <a:rPr lang="en-US" sz="3600" b="1" dirty="0" smtClean="0"/>
              <a:t>With the Shield</a:t>
            </a:r>
            <a:endParaRPr lang="en-US" sz="3600" b="1" dirty="0"/>
          </a:p>
        </p:txBody>
      </p:sp>
      <p:sp>
        <p:nvSpPr>
          <p:cNvPr id="34" name="TextBox 33"/>
          <p:cNvSpPr txBox="1"/>
          <p:nvPr/>
        </p:nvSpPr>
        <p:spPr>
          <a:xfrm>
            <a:off x="4485574" y="4320911"/>
            <a:ext cx="990777" cy="461665"/>
          </a:xfrm>
          <a:prstGeom prst="rect">
            <a:avLst/>
          </a:prstGeom>
          <a:noFill/>
        </p:spPr>
        <p:txBody>
          <a:bodyPr wrap="square" rtlCol="0">
            <a:spAutoFit/>
          </a:bodyPr>
          <a:lstStyle/>
          <a:p>
            <a:r>
              <a:rPr lang="en-US" sz="2400" b="1" dirty="0" smtClean="0"/>
              <a:t>20 cm</a:t>
            </a:r>
            <a:endParaRPr lang="en-US" sz="2400" b="1" dirty="0"/>
          </a:p>
        </p:txBody>
      </p:sp>
      <p:sp>
        <p:nvSpPr>
          <p:cNvPr id="37" name="Text Box 7"/>
          <p:cNvSpPr txBox="1">
            <a:spLocks noChangeArrowheads="1"/>
          </p:cNvSpPr>
          <p:nvPr/>
        </p:nvSpPr>
        <p:spPr bwMode="auto">
          <a:xfrm>
            <a:off x="258212" y="5345922"/>
            <a:ext cx="8623138" cy="1238496"/>
          </a:xfrm>
          <a:prstGeom prst="rect">
            <a:avLst/>
          </a:prstGeom>
          <a:solidFill>
            <a:srgbClr val="B84542"/>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nchor="ctr" anchorCtr="0"/>
          <a:lstStyle/>
          <a:p>
            <a:pPr marL="231775" algn="ctr"/>
            <a:r>
              <a:rPr lang="en-US" sz="3200" dirty="0" smtClean="0">
                <a:solidFill>
                  <a:schemeClr val="bg1"/>
                </a:solidFill>
                <a:latin typeface="Calibri" pitchFamily="34" charset="0"/>
                <a:ea typeface="Batang" pitchFamily="18" charset="-127"/>
                <a:cs typeface="Calibri" pitchFamily="34" charset="0"/>
              </a:rPr>
              <a:t>Independent of the location, shield protects from unauthorized programmers</a:t>
            </a:r>
            <a:endParaRPr lang="en-US" sz="3600" dirty="0" smtClean="0">
              <a:solidFill>
                <a:schemeClr val="bg1"/>
              </a:solidFill>
              <a:latin typeface="Comic Sans MS" pitchFamily="-112" charset="0"/>
              <a:ea typeface="Batang" pitchFamily="18" charset="-127"/>
              <a:cs typeface="Batang" pitchFamily="18" charset="-127"/>
            </a:endParaRPr>
          </a:p>
        </p:txBody>
      </p:sp>
    </p:spTree>
    <p:custDataLst>
      <p:tags r:id="rId1"/>
    </p:custDataLst>
    <p:extLst>
      <p:ext uri="{BB962C8B-B14F-4D97-AF65-F5344CB8AC3E}">
        <p14:creationId xmlns:p14="http://schemas.microsoft.com/office/powerpoint/2010/main" xmlns="" val="1947449411"/>
      </p:ext>
    </p:extLst>
  </p:cSld>
  <p:clrMapOvr>
    <a:masterClrMapping/>
  </p:clrMapOvr>
  <p:transition advTm="2672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High-Power Attacks?</a:t>
            </a:r>
            <a:endParaRPr lang="en-US" sz="3100" b="0" dirty="0">
              <a:solidFill>
                <a:srgbClr val="0078C0"/>
              </a:solidFill>
              <a:latin typeface="Calibri" pitchFamily="34" charset="0"/>
              <a:cs typeface="Calibri" pitchFamily="34" charset="0"/>
            </a:endParaRPr>
          </a:p>
        </p:txBody>
      </p:sp>
      <p:sp>
        <p:nvSpPr>
          <p:cNvPr id="89" name="Rectangle 88"/>
          <p:cNvSpPr/>
          <p:nvPr/>
        </p:nvSpPr>
        <p:spPr>
          <a:xfrm>
            <a:off x="8409781" y="609599"/>
            <a:ext cx="32950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6" descr="C:\Users\Haitham\Desktop\P1.png"/>
          <p:cNvPicPr>
            <a:picLocks noChangeAspect="1" noChangeArrowheads="1"/>
          </p:cNvPicPr>
          <p:nvPr/>
        </p:nvPicPr>
        <p:blipFill>
          <a:blip r:embed="rId4"/>
          <a:srcRect r="8383" b="5437"/>
          <a:stretch>
            <a:fillRect/>
          </a:stretch>
        </p:blipFill>
        <p:spPr bwMode="auto">
          <a:xfrm rot="5400000">
            <a:off x="2229389" y="-157441"/>
            <a:ext cx="4754880" cy="8778240"/>
          </a:xfrm>
          <a:prstGeom prst="rect">
            <a:avLst/>
          </a:prstGeom>
          <a:noFill/>
        </p:spPr>
      </p:pic>
      <p:grpSp>
        <p:nvGrpSpPr>
          <p:cNvPr id="90" name="Group 139"/>
          <p:cNvGrpSpPr/>
          <p:nvPr/>
        </p:nvGrpSpPr>
        <p:grpSpPr>
          <a:xfrm rot="5400000">
            <a:off x="2447385" y="1026911"/>
            <a:ext cx="3541636" cy="7431971"/>
            <a:chOff x="2858132" y="1333279"/>
            <a:chExt cx="3248624" cy="5221688"/>
          </a:xfrm>
          <a:solidFill>
            <a:schemeClr val="tx1"/>
          </a:solidFill>
        </p:grpSpPr>
        <p:sp>
          <p:nvSpPr>
            <p:cNvPr id="91" name="Oval 90"/>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78392" y="412156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58132" y="46253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939006" y="25886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284180" y="571932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059895" y="576330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32836" y="23830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876224" y="210493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55480" y="1333279"/>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506286" y="642647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763262" y="201054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73178" y="5446941"/>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368469" y="201843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4407701" y="49320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9" name="Group 103"/>
          <p:cNvGrpSpPr/>
          <p:nvPr/>
        </p:nvGrpSpPr>
        <p:grpSpPr>
          <a:xfrm>
            <a:off x="273426" y="725710"/>
            <a:ext cx="3329925" cy="1114952"/>
            <a:chOff x="1126144" y="899886"/>
            <a:chExt cx="3329925" cy="1114952"/>
          </a:xfrm>
        </p:grpSpPr>
        <p:sp>
          <p:nvSpPr>
            <p:cNvPr id="110" name="Oval 109"/>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13" name="TextBox 112"/>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14" name="Straight Connector 113"/>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16" name="Picture 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1068" y="3973826"/>
            <a:ext cx="298825" cy="36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xmlns="" val="744764071"/>
      </p:ext>
    </p:extLst>
  </p:cSld>
  <p:clrMapOvr>
    <a:masterClrMapping/>
  </p:clrMapOvr>
  <p:transition advTm="163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High-Power Attacks?</a:t>
            </a:r>
            <a:endParaRPr lang="en-US" sz="3100" b="0" dirty="0">
              <a:solidFill>
                <a:srgbClr val="0078C0"/>
              </a:solidFill>
              <a:latin typeface="Calibri" pitchFamily="34" charset="0"/>
              <a:cs typeface="Calibri" pitchFamily="34" charset="0"/>
            </a:endParaRPr>
          </a:p>
        </p:txBody>
      </p:sp>
      <p:sp>
        <p:nvSpPr>
          <p:cNvPr id="89" name="Rectangle 88"/>
          <p:cNvSpPr/>
          <p:nvPr/>
        </p:nvSpPr>
        <p:spPr>
          <a:xfrm>
            <a:off x="8409781" y="609599"/>
            <a:ext cx="32950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6" descr="C:\Users\Haitham\Desktop\P1.png"/>
          <p:cNvPicPr>
            <a:picLocks noChangeAspect="1" noChangeArrowheads="1"/>
          </p:cNvPicPr>
          <p:nvPr/>
        </p:nvPicPr>
        <p:blipFill>
          <a:blip r:embed="rId4"/>
          <a:srcRect r="8383" b="5437"/>
          <a:stretch>
            <a:fillRect/>
          </a:stretch>
        </p:blipFill>
        <p:spPr bwMode="auto">
          <a:xfrm rot="5400000">
            <a:off x="2229389" y="-157441"/>
            <a:ext cx="4754880" cy="8778240"/>
          </a:xfrm>
          <a:prstGeom prst="rect">
            <a:avLst/>
          </a:prstGeom>
          <a:noFill/>
        </p:spPr>
      </p:pic>
      <p:grpSp>
        <p:nvGrpSpPr>
          <p:cNvPr id="2" name="Group 139"/>
          <p:cNvGrpSpPr/>
          <p:nvPr/>
        </p:nvGrpSpPr>
        <p:grpSpPr>
          <a:xfrm rot="5400000">
            <a:off x="2447385" y="1026911"/>
            <a:ext cx="3541636" cy="7431971"/>
            <a:chOff x="2858132" y="1333279"/>
            <a:chExt cx="3248624" cy="5221688"/>
          </a:xfrm>
          <a:solidFill>
            <a:srgbClr val="FF0000"/>
          </a:solidFill>
        </p:grpSpPr>
        <p:sp>
          <p:nvSpPr>
            <p:cNvPr id="91" name="Oval 90"/>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78392" y="412156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58132" y="46253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939006"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284180" y="571932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32836" y="2383045"/>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506286" y="642647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763262" y="201054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4407701" y="49320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059895" y="5763306"/>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103"/>
          <p:cNvGrpSpPr/>
          <p:nvPr/>
        </p:nvGrpSpPr>
        <p:grpSpPr>
          <a:xfrm>
            <a:off x="273426" y="725710"/>
            <a:ext cx="3329925" cy="1114952"/>
            <a:chOff x="1126144" y="899886"/>
            <a:chExt cx="3329925" cy="1114952"/>
          </a:xfrm>
        </p:grpSpPr>
        <p:sp>
          <p:nvSpPr>
            <p:cNvPr id="110" name="Oval 109"/>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13" name="TextBox 112"/>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14" name="Straight Connector 113"/>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16" name="Picture 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1068" y="3973826"/>
            <a:ext cx="298825" cy="36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sp>
        <p:nvSpPr>
          <p:cNvPr id="33" name="TextBox 32"/>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Without the Shield</a:t>
            </a:r>
            <a:endParaRPr lang="en-US" sz="3600" b="1" dirty="0"/>
          </a:p>
        </p:txBody>
      </p:sp>
      <p:cxnSp>
        <p:nvCxnSpPr>
          <p:cNvPr id="34" name="Straight Arrow Connector 33"/>
          <p:cNvCxnSpPr>
            <a:endCxn id="104" idx="1"/>
          </p:cNvCxnSpPr>
          <p:nvPr/>
        </p:nvCxnSpPr>
        <p:spPr>
          <a:xfrm rot="16200000" flipH="1" flipV="1">
            <a:off x="1760242" y="3220242"/>
            <a:ext cx="1563698" cy="3767551"/>
          </a:xfrm>
          <a:prstGeom prst="straightConnector1">
            <a:avLst/>
          </a:prstGeom>
          <a:ln w="38100">
            <a:solidFill>
              <a:schemeClr val="tx1"/>
            </a:solidFill>
            <a:prstDash val="solid"/>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1652835" y="5306901"/>
            <a:ext cx="999930" cy="531191"/>
          </a:xfrm>
          <a:prstGeom prst="rect">
            <a:avLst/>
          </a:prstGeom>
          <a:noFill/>
        </p:spPr>
        <p:txBody>
          <a:bodyPr wrap="square" rtlCol="0">
            <a:spAutoFit/>
          </a:bodyPr>
          <a:lstStyle/>
          <a:p>
            <a:r>
              <a:rPr lang="en-US" sz="2800" b="1" dirty="0" smtClean="0"/>
              <a:t>27 m</a:t>
            </a:r>
            <a:endParaRPr lang="en-US" sz="2800" b="1" dirty="0"/>
          </a:p>
        </p:txBody>
      </p:sp>
      <p:sp>
        <p:nvSpPr>
          <p:cNvPr id="40" name="Oval 39"/>
          <p:cNvSpPr/>
          <p:nvPr/>
        </p:nvSpPr>
        <p:spPr>
          <a:xfrm rot="5400000">
            <a:off x="1447780" y="5374111"/>
            <a:ext cx="182880" cy="18288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744764071"/>
      </p:ext>
    </p:extLst>
  </p:cSld>
  <p:clrMapOvr>
    <a:masterClrMapping/>
  </p:clrMapOvr>
  <p:transition advTm="187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High-Power Attacks?</a:t>
            </a:r>
            <a:endParaRPr lang="en-US" sz="3100" b="0" dirty="0">
              <a:solidFill>
                <a:srgbClr val="0078C0"/>
              </a:solidFill>
              <a:latin typeface="Calibri" pitchFamily="34" charset="0"/>
              <a:cs typeface="Calibri" pitchFamily="34" charset="0"/>
            </a:endParaRPr>
          </a:p>
        </p:txBody>
      </p:sp>
      <p:sp>
        <p:nvSpPr>
          <p:cNvPr id="89" name="Rectangle 88"/>
          <p:cNvSpPr/>
          <p:nvPr/>
        </p:nvSpPr>
        <p:spPr>
          <a:xfrm>
            <a:off x="8409781" y="609599"/>
            <a:ext cx="32950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6" descr="C:\Users\Haitham\Desktop\P1.png"/>
          <p:cNvPicPr>
            <a:picLocks noChangeAspect="1" noChangeArrowheads="1"/>
          </p:cNvPicPr>
          <p:nvPr/>
        </p:nvPicPr>
        <p:blipFill>
          <a:blip r:embed="rId4"/>
          <a:srcRect r="8383" b="5437"/>
          <a:stretch>
            <a:fillRect/>
          </a:stretch>
        </p:blipFill>
        <p:spPr bwMode="auto">
          <a:xfrm rot="5400000">
            <a:off x="2229389" y="-157441"/>
            <a:ext cx="4754880" cy="8778240"/>
          </a:xfrm>
          <a:prstGeom prst="rect">
            <a:avLst/>
          </a:prstGeom>
          <a:noFill/>
        </p:spPr>
      </p:pic>
      <p:grpSp>
        <p:nvGrpSpPr>
          <p:cNvPr id="2" name="Group 139"/>
          <p:cNvGrpSpPr/>
          <p:nvPr/>
        </p:nvGrpSpPr>
        <p:grpSpPr>
          <a:xfrm rot="5400000">
            <a:off x="2447385" y="1026911"/>
            <a:ext cx="3541636" cy="7431971"/>
            <a:chOff x="2858132" y="1333279"/>
            <a:chExt cx="3248624" cy="5221688"/>
          </a:xfrm>
          <a:solidFill>
            <a:srgbClr val="FF0000"/>
          </a:solidFill>
        </p:grpSpPr>
        <p:sp>
          <p:nvSpPr>
            <p:cNvPr id="91" name="Oval 90"/>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78392" y="412156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58132" y="46253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939006"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284180" y="571932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32836" y="23830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506286" y="642647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763262" y="2010540"/>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4407701" y="4932020"/>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059895" y="576330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103"/>
          <p:cNvGrpSpPr/>
          <p:nvPr/>
        </p:nvGrpSpPr>
        <p:grpSpPr>
          <a:xfrm>
            <a:off x="273426" y="725710"/>
            <a:ext cx="3329925" cy="1114952"/>
            <a:chOff x="1126144" y="899886"/>
            <a:chExt cx="3329925" cy="1114952"/>
          </a:xfrm>
        </p:grpSpPr>
        <p:sp>
          <p:nvSpPr>
            <p:cNvPr id="110" name="Oval 109"/>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13" name="TextBox 112"/>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14" name="Straight Connector 113"/>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16" name="Picture 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1068" y="3973826"/>
            <a:ext cx="298825" cy="36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17" name="Picture 2" descr="C:\Users\gshyam\Desktop\shield.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84592" y="4322169"/>
            <a:ext cx="282548" cy="420071"/>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TextBox 32"/>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 the Shield</a:t>
            </a:r>
            <a:endParaRPr lang="en-US" sz="3600" b="1" dirty="0"/>
          </a:p>
        </p:txBody>
      </p:sp>
      <p:sp>
        <p:nvSpPr>
          <p:cNvPr id="37" name="TextBox 36"/>
          <p:cNvSpPr txBox="1"/>
          <p:nvPr/>
        </p:nvSpPr>
        <p:spPr>
          <a:xfrm>
            <a:off x="192495" y="5430745"/>
            <a:ext cx="8686800" cy="900089"/>
          </a:xfrm>
          <a:prstGeom prst="rect">
            <a:avLst/>
          </a:prstGeom>
          <a:solidFill>
            <a:srgbClr val="B845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noAutofit/>
          </a:bodyPr>
          <a:lstStyle/>
          <a:p>
            <a:pPr marL="231775" algn="ctr"/>
            <a:r>
              <a:rPr lang="en-US" sz="3200" dirty="0" smtClean="0">
                <a:solidFill>
                  <a:schemeClr val="bg1"/>
                </a:solidFill>
                <a:sym typeface="Wingdings" pitchFamily="2" charset="2"/>
              </a:rPr>
              <a:t>Shield forces the attacker to get closer </a:t>
            </a:r>
          </a:p>
          <a:p>
            <a:pPr marL="231775" algn="ctr"/>
            <a:r>
              <a:rPr lang="en-US" sz="3200" dirty="0" smtClean="0">
                <a:solidFill>
                  <a:schemeClr val="bg1"/>
                </a:solidFill>
                <a:sym typeface="Wingdings" pitchFamily="2" charset="2"/>
              </a:rPr>
              <a:t> raises the bar</a:t>
            </a:r>
          </a:p>
        </p:txBody>
      </p:sp>
      <p:sp>
        <p:nvSpPr>
          <p:cNvPr id="35" name="TextBox 34"/>
          <p:cNvSpPr txBox="1"/>
          <p:nvPr/>
        </p:nvSpPr>
        <p:spPr>
          <a:xfrm>
            <a:off x="329952" y="2853880"/>
            <a:ext cx="8465864" cy="646331"/>
          </a:xfrm>
          <a:prstGeom prst="rect">
            <a:avLst/>
          </a:prstGeom>
          <a:solidFill>
            <a:srgbClr val="FFFF00"/>
          </a:solidFill>
        </p:spPr>
        <p:txBody>
          <a:bodyPr wrap="square" rtlCol="0">
            <a:spAutoFit/>
          </a:bodyPr>
          <a:lstStyle/>
          <a:p>
            <a:pPr algn="ctr"/>
            <a:r>
              <a:rPr lang="en-US" sz="3600" b="1" dirty="0" smtClean="0"/>
              <a:t>Intrinsic limitation of jamming</a:t>
            </a:r>
            <a:endParaRPr lang="en-US" sz="3600" b="1" dirty="0"/>
          </a:p>
        </p:txBody>
      </p:sp>
    </p:spTree>
    <p:custDataLst>
      <p:tags r:id="rId1"/>
    </p:custDataLst>
    <p:extLst>
      <p:ext uri="{BB962C8B-B14F-4D97-AF65-F5344CB8AC3E}">
        <p14:creationId xmlns:p14="http://schemas.microsoft.com/office/powerpoint/2010/main" xmlns="" val="744764071"/>
      </p:ext>
    </p:extLst>
  </p:cSld>
  <p:clrMapOvr>
    <a:masterClrMapping/>
  </p:clrMapOvr>
  <p:transition advTm="3687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P spid="3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100" b="0" dirty="0" smtClean="0">
                <a:solidFill>
                  <a:srgbClr val="0078C0"/>
                </a:solidFill>
                <a:latin typeface="Calibri" pitchFamily="34" charset="0"/>
                <a:cs typeface="Calibri" pitchFamily="34" charset="0"/>
              </a:rPr>
              <a:t>Can Shield Protect Against High-Power Attacks?</a:t>
            </a:r>
            <a:endParaRPr lang="en-US" sz="3100" b="0" dirty="0">
              <a:solidFill>
                <a:srgbClr val="0078C0"/>
              </a:solidFill>
              <a:latin typeface="Calibri" pitchFamily="34" charset="0"/>
              <a:cs typeface="Calibri" pitchFamily="34" charset="0"/>
            </a:endParaRPr>
          </a:p>
        </p:txBody>
      </p:sp>
      <p:sp>
        <p:nvSpPr>
          <p:cNvPr id="89" name="Rectangle 88"/>
          <p:cNvSpPr/>
          <p:nvPr/>
        </p:nvSpPr>
        <p:spPr>
          <a:xfrm>
            <a:off x="8409781" y="609599"/>
            <a:ext cx="329509" cy="58250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6" name="Picture 6" descr="C:\Users\Haitham\Desktop\P1.png"/>
          <p:cNvPicPr>
            <a:picLocks noChangeAspect="1" noChangeArrowheads="1"/>
          </p:cNvPicPr>
          <p:nvPr/>
        </p:nvPicPr>
        <p:blipFill>
          <a:blip r:embed="rId4"/>
          <a:srcRect r="8383" b="5437"/>
          <a:stretch>
            <a:fillRect/>
          </a:stretch>
        </p:blipFill>
        <p:spPr bwMode="auto">
          <a:xfrm rot="5400000">
            <a:off x="2229389" y="-157441"/>
            <a:ext cx="4754880" cy="8778240"/>
          </a:xfrm>
          <a:prstGeom prst="rect">
            <a:avLst/>
          </a:prstGeom>
          <a:noFill/>
        </p:spPr>
      </p:pic>
      <p:grpSp>
        <p:nvGrpSpPr>
          <p:cNvPr id="2" name="Group 139"/>
          <p:cNvGrpSpPr/>
          <p:nvPr/>
        </p:nvGrpSpPr>
        <p:grpSpPr>
          <a:xfrm rot="5400000">
            <a:off x="2447385" y="1026911"/>
            <a:ext cx="3541636" cy="7431971"/>
            <a:chOff x="2858132" y="1333279"/>
            <a:chExt cx="3248624" cy="5221688"/>
          </a:xfrm>
          <a:solidFill>
            <a:srgbClr val="FF0000"/>
          </a:solidFill>
        </p:grpSpPr>
        <p:sp>
          <p:nvSpPr>
            <p:cNvPr id="91" name="Oval 90"/>
            <p:cNvSpPr/>
            <p:nvPr/>
          </p:nvSpPr>
          <p:spPr>
            <a:xfrm>
              <a:off x="4092784" y="2918714"/>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p:nvPr/>
          </p:nvSpPr>
          <p:spPr>
            <a:xfrm>
              <a:off x="3524517" y="3087232"/>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3988428" y="3549143"/>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4075524" y="4219620"/>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3524517" y="3971608"/>
              <a:ext cx="167750" cy="128491"/>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p:nvPr/>
          </p:nvSpPr>
          <p:spPr>
            <a:xfrm>
              <a:off x="2878392" y="412156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2858132" y="46253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5939006" y="25886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p:nvPr/>
          </p:nvSpPr>
          <p:spPr>
            <a:xfrm>
              <a:off x="4284180" y="571932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p:nvPr/>
          </p:nvSpPr>
          <p:spPr>
            <a:xfrm>
              <a:off x="4332836" y="2383045"/>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5876224" y="2104934"/>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5855480" y="1333279"/>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5506286" y="642647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p:nvPr/>
          </p:nvSpPr>
          <p:spPr>
            <a:xfrm>
              <a:off x="4763262" y="2010540"/>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5673178" y="5446941"/>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5368469" y="2018433"/>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p:nvPr/>
          </p:nvSpPr>
          <p:spPr>
            <a:xfrm>
              <a:off x="4407701" y="4932020"/>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059895" y="5763306"/>
              <a:ext cx="167750" cy="128491"/>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103"/>
          <p:cNvGrpSpPr/>
          <p:nvPr/>
        </p:nvGrpSpPr>
        <p:grpSpPr>
          <a:xfrm>
            <a:off x="273426" y="725710"/>
            <a:ext cx="3329925" cy="1114952"/>
            <a:chOff x="1126144" y="899886"/>
            <a:chExt cx="3329925" cy="1114952"/>
          </a:xfrm>
        </p:grpSpPr>
        <p:sp>
          <p:nvSpPr>
            <p:cNvPr id="110" name="Oval 109"/>
            <p:cNvSpPr>
              <a:spLocks noChangeAspect="1"/>
            </p:cNvSpPr>
            <p:nvPr/>
          </p:nvSpPr>
          <p:spPr>
            <a:xfrm>
              <a:off x="1126144" y="1062267"/>
              <a:ext cx="190983" cy="176130"/>
            </a:xfrm>
            <a:prstGeom prst="ellipse">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1126144" y="1715832"/>
              <a:ext cx="190983" cy="176130"/>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TextBox 111"/>
            <p:cNvSpPr txBox="1"/>
            <p:nvPr/>
          </p:nvSpPr>
          <p:spPr>
            <a:xfrm>
              <a:off x="1524000" y="899886"/>
              <a:ext cx="2885918" cy="461665"/>
            </a:xfrm>
            <a:prstGeom prst="rect">
              <a:avLst/>
            </a:prstGeom>
            <a:noFill/>
          </p:spPr>
          <p:txBody>
            <a:bodyPr wrap="square" rtlCol="0">
              <a:spAutoFit/>
            </a:bodyPr>
            <a:lstStyle/>
            <a:p>
              <a:r>
                <a:rPr lang="en-US" sz="2400" dirty="0" smtClean="0"/>
                <a:t>Any attack successful</a:t>
              </a:r>
              <a:endParaRPr lang="en-US" sz="2400" dirty="0"/>
            </a:p>
          </p:txBody>
        </p:sp>
        <p:sp>
          <p:nvSpPr>
            <p:cNvPr id="113" name="TextBox 112"/>
            <p:cNvSpPr txBox="1"/>
            <p:nvPr/>
          </p:nvSpPr>
          <p:spPr>
            <a:xfrm>
              <a:off x="1517215" y="1553173"/>
              <a:ext cx="2938854" cy="461665"/>
            </a:xfrm>
            <a:prstGeom prst="rect">
              <a:avLst/>
            </a:prstGeom>
            <a:noFill/>
          </p:spPr>
          <p:txBody>
            <a:bodyPr wrap="square" rtlCol="0">
              <a:spAutoFit/>
            </a:bodyPr>
            <a:lstStyle/>
            <a:p>
              <a:r>
                <a:rPr lang="en-US" sz="2400" dirty="0" smtClean="0"/>
                <a:t>No attack successful</a:t>
              </a:r>
              <a:endParaRPr lang="en-US" sz="2400" dirty="0"/>
            </a:p>
          </p:txBody>
        </p:sp>
        <p:cxnSp>
          <p:nvCxnSpPr>
            <p:cNvPr id="114" name="Straight Connector 113"/>
            <p:cNvCxnSpPr/>
            <p:nvPr/>
          </p:nvCxnSpPr>
          <p:spPr>
            <a:xfrm flipV="1">
              <a:off x="1422398" y="1145232"/>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flipV="1">
              <a:off x="1400630" y="1791108"/>
              <a:ext cx="108857" cy="3182"/>
            </a:xfrm>
            <a:prstGeom prst="line">
              <a:avLst/>
            </a:prstGeom>
            <a:ln w="19050">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grpSp>
      <p:pic>
        <p:nvPicPr>
          <p:cNvPr id="116" name="Picture 2"/>
          <p:cNvPicPr>
            <a:picLocks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261068" y="3973826"/>
            <a:ext cx="298825" cy="3625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17" name="Picture 2" descr="C:\Users\gshyam\Desktop\shield.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284592" y="4322169"/>
            <a:ext cx="282548" cy="420071"/>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TextBox 32"/>
          <p:cNvSpPr txBox="1"/>
          <p:nvPr/>
        </p:nvSpPr>
        <p:spPr>
          <a:xfrm>
            <a:off x="4531807" y="911765"/>
            <a:ext cx="3949002" cy="646331"/>
          </a:xfrm>
          <a:prstGeom prst="rect">
            <a:avLst/>
          </a:prstGeom>
          <a:solidFill>
            <a:srgbClr val="FFFF00"/>
          </a:solidFill>
        </p:spPr>
        <p:txBody>
          <a:bodyPr wrap="square" rtlCol="0">
            <a:spAutoFit/>
          </a:bodyPr>
          <a:lstStyle/>
          <a:p>
            <a:pPr algn="ctr"/>
            <a:r>
              <a:rPr lang="en-US" sz="3600" b="1" dirty="0" smtClean="0"/>
              <a:t>With the Shield</a:t>
            </a:r>
            <a:endParaRPr lang="en-US" sz="3600" b="1" dirty="0"/>
          </a:p>
        </p:txBody>
      </p:sp>
      <p:sp>
        <p:nvSpPr>
          <p:cNvPr id="35" name="TextBox 34"/>
          <p:cNvSpPr txBox="1"/>
          <p:nvPr/>
        </p:nvSpPr>
        <p:spPr>
          <a:xfrm>
            <a:off x="177548" y="2853880"/>
            <a:ext cx="8465864" cy="646331"/>
          </a:xfrm>
          <a:prstGeom prst="rect">
            <a:avLst/>
          </a:prstGeom>
          <a:solidFill>
            <a:srgbClr val="FFFF00"/>
          </a:solidFill>
        </p:spPr>
        <p:txBody>
          <a:bodyPr wrap="square" rtlCol="0">
            <a:spAutoFit/>
          </a:bodyPr>
          <a:lstStyle/>
          <a:p>
            <a:pPr algn="ctr"/>
            <a:r>
              <a:rPr lang="en-US" sz="3600" b="1" dirty="0" smtClean="0"/>
              <a:t>Can we do better?</a:t>
            </a:r>
            <a:endParaRPr lang="en-US" sz="3600" b="1" dirty="0"/>
          </a:p>
        </p:txBody>
      </p:sp>
      <p:sp>
        <p:nvSpPr>
          <p:cNvPr id="37" name="TextBox 36"/>
          <p:cNvSpPr txBox="1"/>
          <p:nvPr/>
        </p:nvSpPr>
        <p:spPr>
          <a:xfrm>
            <a:off x="130080" y="5018467"/>
            <a:ext cx="8803454" cy="1353779"/>
          </a:xfrm>
          <a:prstGeom prst="rect">
            <a:avLst/>
          </a:prstGeom>
          <a:solidFill>
            <a:srgbClr val="B8454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chorCtr="0">
            <a:noAutofit/>
          </a:bodyPr>
          <a:lstStyle/>
          <a:p>
            <a:pPr marL="231775" algn="ctr"/>
            <a:r>
              <a:rPr lang="en-US" sz="3000" dirty="0" smtClean="0">
                <a:solidFill>
                  <a:schemeClr val="bg1"/>
                </a:solidFill>
                <a:sym typeface="Wingdings" pitchFamily="2" charset="2"/>
              </a:rPr>
              <a:t>Can always detect high-power attacks</a:t>
            </a:r>
          </a:p>
          <a:p>
            <a:pPr marL="231775" algn="ctr"/>
            <a:r>
              <a:rPr lang="en-US" sz="3000" dirty="0" smtClean="0">
                <a:solidFill>
                  <a:schemeClr val="bg1"/>
                </a:solidFill>
                <a:sym typeface="Wingdings" pitchFamily="2" charset="2"/>
              </a:rPr>
              <a:t> Raise alarm and inform doctor or patient</a:t>
            </a:r>
          </a:p>
        </p:txBody>
      </p:sp>
    </p:spTree>
    <p:custDataLst>
      <p:tags r:id="rId1"/>
    </p:custDataLst>
    <p:extLst>
      <p:ext uri="{BB962C8B-B14F-4D97-AF65-F5344CB8AC3E}">
        <p14:creationId xmlns:p14="http://schemas.microsoft.com/office/powerpoint/2010/main" xmlns="" val="1498770504"/>
      </p:ext>
    </p:extLst>
  </p:cSld>
  <p:clrMapOvr>
    <a:masterClrMapping/>
  </p:clrMapOvr>
  <p:transition advTm="1989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5257800"/>
          </a:xfrm>
        </p:spPr>
        <p:txBody>
          <a:bodyPr/>
          <a:lstStyle/>
          <a:p>
            <a:r>
              <a:rPr lang="en-US" sz="2600" dirty="0" smtClean="0">
                <a:latin typeface="+mj-lt"/>
                <a:sym typeface="Wingdings" pitchFamily="2" charset="2"/>
              </a:rPr>
              <a:t>First to secure medical implants without modifying them</a:t>
            </a:r>
          </a:p>
          <a:p>
            <a:pPr marL="0" indent="0">
              <a:buNone/>
            </a:pPr>
            <a:endParaRPr lang="en-US" sz="2600" dirty="0" smtClean="0">
              <a:latin typeface="+mj-lt"/>
              <a:sym typeface="Wingdings" pitchFamily="2" charset="2"/>
            </a:endParaRPr>
          </a:p>
          <a:p>
            <a:r>
              <a:rPr lang="en-US" sz="2600" dirty="0" smtClean="0">
                <a:latin typeface="+mj-lt"/>
                <a:sym typeface="Wingdings" pitchFamily="2" charset="2"/>
              </a:rPr>
              <a:t>Other applications in RFIDs, small low-power sensors,  legacy devices</a:t>
            </a:r>
          </a:p>
          <a:p>
            <a:pPr marL="0" indent="0">
              <a:buNone/>
            </a:pPr>
            <a:endParaRPr lang="en-US" sz="2600" dirty="0" smtClean="0">
              <a:latin typeface="+mj-lt"/>
              <a:sym typeface="Wingdings" pitchFamily="2" charset="2"/>
            </a:endParaRPr>
          </a:p>
          <a:p>
            <a:r>
              <a:rPr lang="en-US" sz="2600" dirty="0">
                <a:latin typeface="Calibri" pitchFamily="34" charset="0"/>
                <a:cs typeface="Calibri" pitchFamily="34" charset="0"/>
              </a:rPr>
              <a:t>Convergence of wireless and </a:t>
            </a:r>
            <a:r>
              <a:rPr lang="en-US" sz="2600" dirty="0" smtClean="0">
                <a:latin typeface="Calibri" pitchFamily="34" charset="0"/>
                <a:cs typeface="Calibri" pitchFamily="34" charset="0"/>
              </a:rPr>
              <a:t>medical </a:t>
            </a:r>
            <a:r>
              <a:rPr lang="en-US" sz="2600" dirty="0">
                <a:latin typeface="Calibri" pitchFamily="34" charset="0"/>
                <a:cs typeface="Calibri" pitchFamily="34" charset="0"/>
              </a:rPr>
              <a:t>devices open up new research problems</a:t>
            </a:r>
          </a:p>
          <a:p>
            <a:endParaRPr lang="en-US" dirty="0" smtClean="0">
              <a:latin typeface="+mj-lt"/>
              <a:sym typeface="Wingdings" pitchFamily="2" charset="2"/>
            </a:endParaRPr>
          </a:p>
          <a:p>
            <a:endParaRPr lang="en-US" dirty="0" smtClean="0">
              <a:latin typeface="+mj-lt"/>
              <a:sym typeface="Wingdings" pitchFamily="2" charset="2"/>
            </a:endParaRPr>
          </a:p>
        </p:txBody>
      </p:sp>
      <p:sp>
        <p:nvSpPr>
          <p:cNvPr id="7"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Conclusion</a:t>
            </a:r>
            <a:endParaRPr lang="en-US" sz="3500" b="0" dirty="0">
              <a:solidFill>
                <a:srgbClr val="0078C0"/>
              </a:solidFill>
              <a:latin typeface="Calibri" pitchFamily="34" charset="0"/>
              <a:cs typeface="Calibri" pitchFamily="34" charset="0"/>
            </a:endParaRPr>
          </a:p>
        </p:txBody>
      </p:sp>
      <p:grpSp>
        <p:nvGrpSpPr>
          <p:cNvPr id="4" name="Group 3"/>
          <p:cNvGrpSpPr/>
          <p:nvPr/>
        </p:nvGrpSpPr>
        <p:grpSpPr>
          <a:xfrm>
            <a:off x="1890940" y="5133068"/>
            <a:ext cx="6861174" cy="1200150"/>
            <a:chOff x="1890940" y="5133068"/>
            <a:chExt cx="6861174" cy="1200150"/>
          </a:xfrm>
        </p:grpSpPr>
        <p:pic>
          <p:nvPicPr>
            <p:cNvPr id="18434" name="Picture 2" descr="C:\Users\gshyam\Desktop\imd_pres\OMDRL_LogoType_Web.pn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90940" y="5133068"/>
              <a:ext cx="2428875" cy="12001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4601029" y="5442857"/>
              <a:ext cx="4151085" cy="492443"/>
            </a:xfrm>
            <a:prstGeom prst="rect">
              <a:avLst/>
            </a:prstGeom>
            <a:noFill/>
          </p:spPr>
          <p:txBody>
            <a:bodyPr wrap="square" rtlCol="0">
              <a:spAutoFit/>
            </a:bodyPr>
            <a:lstStyle/>
            <a:p>
              <a:r>
                <a:rPr lang="en-US" sz="2600" dirty="0" smtClean="0">
                  <a:solidFill>
                    <a:srgbClr val="0070C0"/>
                  </a:solidFill>
                </a:rPr>
                <a:t>www.omdrl.org</a:t>
              </a:r>
              <a:endParaRPr lang="en-US" sz="2600" dirty="0">
                <a:solidFill>
                  <a:srgbClr val="0070C0"/>
                </a:solidFill>
              </a:endParaRPr>
            </a:p>
          </p:txBody>
        </p:sp>
      </p:grpSp>
    </p:spTree>
    <p:custDataLst>
      <p:tags r:id="rId1"/>
    </p:custDataLst>
    <p:extLst>
      <p:ext uri="{BB962C8B-B14F-4D97-AF65-F5344CB8AC3E}">
        <p14:creationId xmlns:p14="http://schemas.microsoft.com/office/powerpoint/2010/main" xmlns="" val="4003530647"/>
      </p:ext>
    </p:extLst>
  </p:cSld>
  <p:clrMapOvr>
    <a:masterClrMapping/>
  </p:clrMapOvr>
  <mc:AlternateContent xmlns:mc="http://schemas.openxmlformats.org/markup-compatibility/2006">
    <mc:Choice xmlns:p14="http://schemas.microsoft.com/office/powerpoint/2010/main" xmlns="" Requires="p14">
      <p:transition spd="slow" p14:dur="2000" advTm="52452"/>
    </mc:Choice>
    <mc:Fallback>
      <p:transition spd="slow" advTm="5245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820" y="460528"/>
            <a:ext cx="8738369"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algn="l"/>
            <a:r>
              <a:rPr lang="en-US" sz="2800" dirty="0">
                <a:solidFill>
                  <a:srgbClr val="C00000"/>
                </a:solidFill>
                <a:latin typeface="Calibri" pitchFamily="34" charset="0"/>
                <a:cs typeface="Calibri" pitchFamily="34" charset="0"/>
              </a:rPr>
              <a:t> </a:t>
            </a:r>
            <a:r>
              <a:rPr lang="en-US" sz="2800" dirty="0" smtClean="0">
                <a:solidFill>
                  <a:srgbClr val="C00000"/>
                </a:solidFill>
                <a:latin typeface="Calibri" pitchFamily="34" charset="0"/>
                <a:cs typeface="Calibri" pitchFamily="34" charset="0"/>
              </a:rPr>
              <a:t> 1) Passive attack: Eavesdrop on private data</a:t>
            </a:r>
          </a:p>
        </p:txBody>
      </p:sp>
      <p:sp>
        <p:nvSpPr>
          <p:cNvPr id="13" name="TextBox 12"/>
          <p:cNvSpPr txBox="1"/>
          <p:nvPr/>
        </p:nvSpPr>
        <p:spPr>
          <a:xfrm>
            <a:off x="3509526" y="1610722"/>
            <a:ext cx="3181797" cy="923330"/>
          </a:xfrm>
          <a:prstGeom prst="rect">
            <a:avLst/>
          </a:prstGeom>
          <a:noFill/>
        </p:spPr>
        <p:txBody>
          <a:bodyPr wrap="square" rtlCol="0">
            <a:spAutoFit/>
          </a:bodyPr>
          <a:lstStyle/>
          <a:p>
            <a:pPr algn="ctr"/>
            <a:r>
              <a:rPr lang="en-US" sz="2700" dirty="0" smtClean="0"/>
              <a:t>Patient diagnosis, vital signs</a:t>
            </a:r>
            <a:endParaRPr lang="en-US" sz="2700" dirty="0"/>
          </a:p>
        </p:txBody>
      </p:sp>
      <p:pic>
        <p:nvPicPr>
          <p:cNvPr id="14" name="Picture 1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743522" y="1830765"/>
            <a:ext cx="491218" cy="727841"/>
          </a:xfrm>
          <a:prstGeom prst="rect">
            <a:avLst/>
          </a:prstGeom>
        </p:spPr>
      </p:pic>
      <p:grpSp>
        <p:nvGrpSpPr>
          <p:cNvPr id="2" name="Group 1"/>
          <p:cNvGrpSpPr/>
          <p:nvPr/>
        </p:nvGrpSpPr>
        <p:grpSpPr>
          <a:xfrm>
            <a:off x="708700" y="1544207"/>
            <a:ext cx="1765944" cy="1547341"/>
            <a:chOff x="546100" y="2609850"/>
            <a:chExt cx="2105660" cy="2145043"/>
          </a:xfrm>
        </p:grpSpPr>
        <p:pic>
          <p:nvPicPr>
            <p:cNvPr id="17"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6100" y="2609850"/>
              <a:ext cx="2105660" cy="2145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5" name="Picture 4"/>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20932502">
              <a:off x="1980506" y="3280985"/>
              <a:ext cx="496187" cy="5664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sp>
        <p:nvSpPr>
          <p:cNvPr id="18" name="Title 1"/>
          <p:cNvSpPr txBox="1">
            <a:spLocks/>
          </p:cNvSpPr>
          <p:nvPr/>
        </p:nvSpPr>
        <p:spPr>
          <a:xfrm>
            <a:off x="175300" y="3092698"/>
            <a:ext cx="8738369"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pPr algn="l"/>
            <a:r>
              <a:rPr lang="en-US" sz="2800" dirty="0">
                <a:solidFill>
                  <a:srgbClr val="C00000"/>
                </a:solidFill>
                <a:latin typeface="Calibri" pitchFamily="34" charset="0"/>
                <a:cs typeface="Calibri" pitchFamily="34" charset="0"/>
              </a:rPr>
              <a:t> </a:t>
            </a:r>
            <a:r>
              <a:rPr lang="en-US" sz="2800" dirty="0" smtClean="0">
                <a:solidFill>
                  <a:srgbClr val="C00000"/>
                </a:solidFill>
                <a:latin typeface="Calibri" pitchFamily="34" charset="0"/>
                <a:cs typeface="Calibri" pitchFamily="34" charset="0"/>
              </a:rPr>
              <a:t> </a:t>
            </a:r>
            <a:r>
              <a:rPr lang="en-US" sz="2800" dirty="0">
                <a:solidFill>
                  <a:srgbClr val="C00000"/>
                </a:solidFill>
                <a:latin typeface="Calibri" pitchFamily="34" charset="0"/>
                <a:cs typeface="Calibri" pitchFamily="34" charset="0"/>
              </a:rPr>
              <a:t>2</a:t>
            </a:r>
            <a:r>
              <a:rPr lang="en-US" sz="2800" dirty="0" smtClean="0">
                <a:solidFill>
                  <a:srgbClr val="C00000"/>
                </a:solidFill>
                <a:latin typeface="Calibri" pitchFamily="34" charset="0"/>
                <a:cs typeface="Calibri" pitchFamily="34" charset="0"/>
              </a:rPr>
              <a:t>) Active attack: Send unauthorized commands</a:t>
            </a:r>
          </a:p>
        </p:txBody>
      </p:sp>
      <p:grpSp>
        <p:nvGrpSpPr>
          <p:cNvPr id="19" name="Group 18"/>
          <p:cNvGrpSpPr/>
          <p:nvPr/>
        </p:nvGrpSpPr>
        <p:grpSpPr>
          <a:xfrm>
            <a:off x="754420" y="4142267"/>
            <a:ext cx="1765944" cy="1547341"/>
            <a:chOff x="546100" y="2609850"/>
            <a:chExt cx="2105660" cy="2145043"/>
          </a:xfrm>
        </p:grpSpPr>
        <p:pic>
          <p:nvPicPr>
            <p:cNvPr id="2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46100" y="2609850"/>
              <a:ext cx="2105660" cy="2145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24" name="Picture 4"/>
            <p:cNvPicPr>
              <a:picLocks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rot="20932502">
              <a:off x="1980506" y="3280985"/>
              <a:ext cx="496187" cy="56648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sp>
        <p:nvSpPr>
          <p:cNvPr id="27" name="TextBox 26"/>
          <p:cNvSpPr txBox="1"/>
          <p:nvPr/>
        </p:nvSpPr>
        <p:spPr>
          <a:xfrm>
            <a:off x="3096095" y="4187999"/>
            <a:ext cx="3472105" cy="507831"/>
          </a:xfrm>
          <a:prstGeom prst="rect">
            <a:avLst/>
          </a:prstGeom>
          <a:noFill/>
        </p:spPr>
        <p:txBody>
          <a:bodyPr wrap="square" rtlCol="0">
            <a:spAutoFit/>
          </a:bodyPr>
          <a:lstStyle/>
          <a:p>
            <a:r>
              <a:rPr lang="en-US" sz="2700" dirty="0" smtClean="0"/>
              <a:t>Turn off therapies, </a:t>
            </a:r>
            <a:endParaRPr lang="en-US" sz="2700" dirty="0"/>
          </a:p>
        </p:txBody>
      </p:sp>
      <p:grpSp>
        <p:nvGrpSpPr>
          <p:cNvPr id="6" name="Group 5"/>
          <p:cNvGrpSpPr/>
          <p:nvPr/>
        </p:nvGrpSpPr>
        <p:grpSpPr>
          <a:xfrm>
            <a:off x="7785830" y="4728968"/>
            <a:ext cx="504730" cy="545092"/>
            <a:chOff x="7785830" y="5135360"/>
            <a:chExt cx="504730" cy="545092"/>
          </a:xfrm>
        </p:grpSpPr>
        <p:sp>
          <p:nvSpPr>
            <p:cNvPr id="32" name="Isosceles Triangle 31"/>
            <p:cNvSpPr/>
            <p:nvPr/>
          </p:nvSpPr>
          <p:spPr>
            <a:xfrm>
              <a:off x="7785830" y="5135360"/>
              <a:ext cx="411480" cy="228600"/>
            </a:xfrm>
            <a:prstGeom prst="triangle">
              <a:avLst/>
            </a:prstGeom>
            <a:noFill/>
            <a:ln w="34925">
              <a:solidFill>
                <a:schemeClr val="tx1"/>
              </a:solidFill>
            </a:ln>
            <a:effectLst/>
            <a:scene3d>
              <a:camera prst="orthographicFront">
                <a:rot lat="0" lon="0" rev="108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p:cNvCxnSpPr/>
            <p:nvPr/>
          </p:nvCxnSpPr>
          <p:spPr>
            <a:xfrm flipV="1">
              <a:off x="7988484" y="5375652"/>
              <a:ext cx="1" cy="299263"/>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988485" y="5680452"/>
              <a:ext cx="302075"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4" name="Picture 5"/>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rot="21246531">
            <a:off x="1223756" y="4585639"/>
            <a:ext cx="816643" cy="5165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grpSp>
        <p:nvGrpSpPr>
          <p:cNvPr id="5" name="Group 4"/>
          <p:cNvGrpSpPr/>
          <p:nvPr/>
        </p:nvGrpSpPr>
        <p:grpSpPr>
          <a:xfrm>
            <a:off x="1286485" y="1043522"/>
            <a:ext cx="2053204" cy="2288242"/>
            <a:chOff x="1199401" y="1536998"/>
            <a:chExt cx="2053204" cy="2288242"/>
          </a:xfrm>
        </p:grpSpPr>
        <p:sp>
          <p:nvSpPr>
            <p:cNvPr id="35" name="Arc 34"/>
            <p:cNvSpPr/>
            <p:nvPr/>
          </p:nvSpPr>
          <p:spPr bwMode="auto">
            <a:xfrm>
              <a:off x="1535543" y="2238039"/>
              <a:ext cx="1168421" cy="95426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0" name="Arc 39"/>
            <p:cNvSpPr/>
            <p:nvPr/>
          </p:nvSpPr>
          <p:spPr bwMode="auto">
            <a:xfrm>
              <a:off x="1199401" y="1719878"/>
              <a:ext cx="1748404" cy="204440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1" name="Arc 40"/>
            <p:cNvSpPr/>
            <p:nvPr/>
          </p:nvSpPr>
          <p:spPr bwMode="auto">
            <a:xfrm>
              <a:off x="1504201" y="1536998"/>
              <a:ext cx="1748404" cy="2288242"/>
            </a:xfrm>
            <a:prstGeom prst="arc">
              <a:avLst>
                <a:gd name="adj1" fmla="val 19401238"/>
                <a:gd name="adj2" fmla="val 2199001"/>
              </a:avLst>
            </a:prstGeom>
            <a:noFill/>
            <a:ln w="38100" cap="rnd" cmpd="sng" algn="ctr">
              <a:solidFill>
                <a:schemeClr val="bg1">
                  <a:lumMod val="65000"/>
                </a:schemeClr>
              </a:solidFill>
              <a:prstDash val="dash"/>
              <a:round/>
              <a:headEnd type="none" w="med" len="med"/>
              <a:tailEnd type="none" w="med" len="med"/>
            </a:ln>
            <a:effectLst/>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grpSp>
      <p:grpSp>
        <p:nvGrpSpPr>
          <p:cNvPr id="7" name="Group 6"/>
          <p:cNvGrpSpPr/>
          <p:nvPr/>
        </p:nvGrpSpPr>
        <p:grpSpPr>
          <a:xfrm>
            <a:off x="4942919" y="3947115"/>
            <a:ext cx="2531336" cy="2288242"/>
            <a:chOff x="4942919" y="3947115"/>
            <a:chExt cx="2531336" cy="2288242"/>
          </a:xfrm>
        </p:grpSpPr>
        <p:sp>
          <p:nvSpPr>
            <p:cNvPr id="42" name="Arc 41"/>
            <p:cNvSpPr/>
            <p:nvPr/>
          </p:nvSpPr>
          <p:spPr bwMode="auto">
            <a:xfrm>
              <a:off x="6305834" y="4571021"/>
              <a:ext cx="1168421" cy="954262"/>
            </a:xfrm>
            <a:prstGeom prst="arc">
              <a:avLst>
                <a:gd name="adj1" fmla="val 19401238"/>
                <a:gd name="adj2" fmla="val 2199001"/>
              </a:avLst>
            </a:prstGeom>
            <a:noFill/>
            <a:ln w="38100" cap="rnd" cmpd="sng" algn="ctr">
              <a:solidFill>
                <a:schemeClr val="tx1">
                  <a:lumMod val="50000"/>
                  <a:lumOff val="50000"/>
                </a:schemeClr>
              </a:solidFill>
              <a:prstDash val="dash"/>
              <a:round/>
              <a:headEnd type="none" w="med" len="med"/>
              <a:tailEnd type="none" w="med" len="med"/>
            </a:ln>
            <a:effectLst/>
            <a:scene3d>
              <a:camera prst="orthographicFront">
                <a:rot lat="0" lon="0" rev="10800000"/>
              </a:camera>
              <a:lightRig rig="threePt" dir="t"/>
            </a:scene3d>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3" name="Arc 42"/>
            <p:cNvSpPr/>
            <p:nvPr/>
          </p:nvSpPr>
          <p:spPr bwMode="auto">
            <a:xfrm>
              <a:off x="5344407" y="4025951"/>
              <a:ext cx="1748404" cy="2044402"/>
            </a:xfrm>
            <a:prstGeom prst="arc">
              <a:avLst>
                <a:gd name="adj1" fmla="val 19401238"/>
                <a:gd name="adj2" fmla="val 2199001"/>
              </a:avLst>
            </a:prstGeom>
            <a:noFill/>
            <a:ln w="38100" cap="rnd" cmpd="sng" algn="ctr">
              <a:solidFill>
                <a:schemeClr val="tx1">
                  <a:lumMod val="50000"/>
                  <a:lumOff val="50000"/>
                </a:schemeClr>
              </a:solidFill>
              <a:prstDash val="dash"/>
              <a:round/>
              <a:headEnd type="none" w="med" len="med"/>
              <a:tailEnd type="none" w="med" len="med"/>
            </a:ln>
            <a:effectLst/>
            <a:scene3d>
              <a:camera prst="orthographicFront">
                <a:rot lat="0" lon="0" rev="10800000"/>
              </a:camera>
              <a:lightRig rig="threePt" dir="t"/>
            </a:scene3d>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sp>
          <p:nvSpPr>
            <p:cNvPr id="44" name="Arc 43"/>
            <p:cNvSpPr/>
            <p:nvPr/>
          </p:nvSpPr>
          <p:spPr bwMode="auto">
            <a:xfrm>
              <a:off x="4942919" y="3947115"/>
              <a:ext cx="1748404" cy="2288242"/>
            </a:xfrm>
            <a:prstGeom prst="arc">
              <a:avLst>
                <a:gd name="adj1" fmla="val 19401238"/>
                <a:gd name="adj2" fmla="val 2199001"/>
              </a:avLst>
            </a:prstGeom>
            <a:noFill/>
            <a:ln w="38100" cap="rnd" cmpd="sng" algn="ctr">
              <a:solidFill>
                <a:schemeClr val="tx1">
                  <a:lumMod val="50000"/>
                  <a:lumOff val="50000"/>
                </a:schemeClr>
              </a:solidFill>
              <a:prstDash val="dash"/>
              <a:round/>
              <a:headEnd type="none" w="med" len="med"/>
              <a:tailEnd type="none" w="med" len="med"/>
            </a:ln>
            <a:effectLst/>
            <a:scene3d>
              <a:camera prst="orthographicFront">
                <a:rot lat="0" lon="0" rev="10800000"/>
              </a:camera>
              <a:lightRig rig="threePt" dir="t"/>
            </a:scene3d>
          </p:spPr>
          <p:txBody>
            <a:bodyPr/>
            <a:ls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182" algn="l" rtl="0" fontAlgn="base">
                <a:spcBef>
                  <a:spcPct val="0"/>
                </a:spcBef>
                <a:spcAft>
                  <a:spcPct val="0"/>
                </a:spcAft>
                <a:defRPr sz="2400" kern="1200">
                  <a:solidFill>
                    <a:schemeClr val="tx1"/>
                  </a:solidFill>
                  <a:latin typeface="Times New Roman" charset="0"/>
                  <a:ea typeface="+mn-ea"/>
                  <a:cs typeface="+mn-cs"/>
                </a:defRPr>
              </a:lvl2pPr>
              <a:lvl3pPr marL="914364" algn="l" rtl="0" fontAlgn="base">
                <a:spcBef>
                  <a:spcPct val="0"/>
                </a:spcBef>
                <a:spcAft>
                  <a:spcPct val="0"/>
                </a:spcAft>
                <a:defRPr sz="2400" kern="1200">
                  <a:solidFill>
                    <a:schemeClr val="tx1"/>
                  </a:solidFill>
                  <a:latin typeface="Times New Roman" charset="0"/>
                  <a:ea typeface="+mn-ea"/>
                  <a:cs typeface="+mn-cs"/>
                </a:defRPr>
              </a:lvl3pPr>
              <a:lvl4pPr marL="1371545" algn="l" rtl="0" fontAlgn="base">
                <a:spcBef>
                  <a:spcPct val="0"/>
                </a:spcBef>
                <a:spcAft>
                  <a:spcPct val="0"/>
                </a:spcAft>
                <a:defRPr sz="2400" kern="1200">
                  <a:solidFill>
                    <a:schemeClr val="tx1"/>
                  </a:solidFill>
                  <a:latin typeface="Times New Roman" charset="0"/>
                  <a:ea typeface="+mn-ea"/>
                  <a:cs typeface="+mn-cs"/>
                </a:defRPr>
              </a:lvl4pPr>
              <a:lvl5pPr marL="1828727" algn="l" rtl="0" fontAlgn="base">
                <a:spcBef>
                  <a:spcPct val="0"/>
                </a:spcBef>
                <a:spcAft>
                  <a:spcPct val="0"/>
                </a:spcAft>
                <a:defRPr sz="2400" kern="1200">
                  <a:solidFill>
                    <a:schemeClr val="tx1"/>
                  </a:solidFill>
                  <a:latin typeface="Times New Roman" charset="0"/>
                  <a:ea typeface="+mn-ea"/>
                  <a:cs typeface="+mn-cs"/>
                </a:defRPr>
              </a:lvl5pPr>
              <a:lvl6pPr marL="2285909" algn="l" defTabSz="914364" rtl="0" eaLnBrk="1" latinLnBrk="0" hangingPunct="1">
                <a:defRPr sz="2400" kern="1200">
                  <a:solidFill>
                    <a:schemeClr val="tx1"/>
                  </a:solidFill>
                  <a:latin typeface="Times New Roman" charset="0"/>
                  <a:ea typeface="+mn-ea"/>
                  <a:cs typeface="+mn-cs"/>
                </a:defRPr>
              </a:lvl6pPr>
              <a:lvl7pPr marL="2743090" algn="l" defTabSz="914364" rtl="0" eaLnBrk="1" latinLnBrk="0" hangingPunct="1">
                <a:defRPr sz="2400" kern="1200">
                  <a:solidFill>
                    <a:schemeClr val="tx1"/>
                  </a:solidFill>
                  <a:latin typeface="Times New Roman" charset="0"/>
                  <a:ea typeface="+mn-ea"/>
                  <a:cs typeface="+mn-cs"/>
                </a:defRPr>
              </a:lvl7pPr>
              <a:lvl8pPr marL="3200272" algn="l" defTabSz="914364" rtl="0" eaLnBrk="1" latinLnBrk="0" hangingPunct="1">
                <a:defRPr sz="2400" kern="1200">
                  <a:solidFill>
                    <a:schemeClr val="tx1"/>
                  </a:solidFill>
                  <a:latin typeface="Times New Roman" charset="0"/>
                  <a:ea typeface="+mn-ea"/>
                  <a:cs typeface="+mn-cs"/>
                </a:defRPr>
              </a:lvl8pPr>
              <a:lvl9pPr marL="3657453" algn="l" defTabSz="914364" rtl="0" eaLnBrk="1" latinLnBrk="0" hangingPunct="1">
                <a:defRPr sz="2400" kern="1200">
                  <a:solidFill>
                    <a:schemeClr val="tx1"/>
                  </a:solidFill>
                  <a:latin typeface="Times New Roman" charset="0"/>
                  <a:ea typeface="+mn-ea"/>
                  <a:cs typeface="+mn-cs"/>
                </a:defRPr>
              </a:lvl9pPr>
            </a:lstStyle>
            <a:p>
              <a:pPr>
                <a:defRPr/>
              </a:pPr>
              <a:endParaRPr lang="en-US" baseline="-25000">
                <a:latin typeface="Arial" pitchFamily="34" charset="0"/>
              </a:endParaRPr>
            </a:p>
          </p:txBody>
        </p:sp>
      </p:grpSp>
      <p:sp>
        <p:nvSpPr>
          <p:cNvPr id="28" name="Title 1"/>
          <p:cNvSpPr>
            <a:spLocks noGrp="1"/>
          </p:cNvSpPr>
          <p:nvPr>
            <p:ph type="title"/>
          </p:nvPr>
        </p:nvSpPr>
        <p:spPr>
          <a:xfrm>
            <a:off x="1" y="-2630"/>
            <a:ext cx="9144000" cy="724429"/>
          </a:xfrm>
        </p:spPr>
        <p:txBody>
          <a:bodyPr>
            <a:normAutofit/>
          </a:bodyPr>
          <a:lstStyle/>
          <a:p>
            <a:r>
              <a:rPr lang="en-US" sz="3500" b="0" dirty="0" smtClean="0">
                <a:latin typeface="Calibri" pitchFamily="34" charset="0"/>
                <a:cs typeface="Calibri" pitchFamily="34" charset="0"/>
              </a:rPr>
              <a:t>Security Attacks</a:t>
            </a:r>
            <a:endParaRPr lang="en-US" sz="3500" b="0" dirty="0">
              <a:latin typeface="Calibri" pitchFamily="34" charset="0"/>
              <a:cs typeface="Calibri" pitchFamily="34" charset="0"/>
            </a:endParaRPr>
          </a:p>
        </p:txBody>
      </p:sp>
      <p:sp>
        <p:nvSpPr>
          <p:cNvPr id="29" name="Text Box 7"/>
          <p:cNvSpPr txBox="1">
            <a:spLocks noChangeArrowheads="1"/>
          </p:cNvSpPr>
          <p:nvPr/>
        </p:nvSpPr>
        <p:spPr bwMode="auto">
          <a:xfrm>
            <a:off x="0" y="5873407"/>
            <a:ext cx="9143999" cy="798326"/>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231775" algn="ctr"/>
            <a:r>
              <a:rPr lang="en-US" sz="2900" dirty="0" smtClean="0">
                <a:solidFill>
                  <a:schemeClr val="bg1"/>
                </a:solidFill>
                <a:latin typeface="Calibri" pitchFamily="34" charset="0"/>
                <a:ea typeface="Batang" pitchFamily="18" charset="-127"/>
                <a:cs typeface="Calibri" pitchFamily="34" charset="0"/>
              </a:rPr>
              <a:t>[Halperin’08] demonstrated attacks  using software radios</a:t>
            </a: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
        <p:nvSpPr>
          <p:cNvPr id="31" name="TextBox 30"/>
          <p:cNvSpPr txBox="1"/>
          <p:nvPr/>
        </p:nvSpPr>
        <p:spPr>
          <a:xfrm>
            <a:off x="3057994" y="4582392"/>
            <a:ext cx="3472105" cy="507831"/>
          </a:xfrm>
          <a:prstGeom prst="rect">
            <a:avLst/>
          </a:prstGeom>
          <a:noFill/>
        </p:spPr>
        <p:txBody>
          <a:bodyPr wrap="square" rtlCol="0">
            <a:spAutoFit/>
          </a:bodyPr>
          <a:lstStyle/>
          <a:p>
            <a:r>
              <a:rPr lang="en-US" sz="2700" dirty="0" smtClean="0"/>
              <a:t>deliver electric shock</a:t>
            </a:r>
            <a:endParaRPr lang="en-US" sz="2700" dirty="0"/>
          </a:p>
        </p:txBody>
      </p:sp>
    </p:spTree>
    <p:custDataLst>
      <p:tags r:id="rId1"/>
    </p:custDataLst>
    <p:extLst>
      <p:ext uri="{BB962C8B-B14F-4D97-AF65-F5344CB8AC3E}">
        <p14:creationId xmlns:p14="http://schemas.microsoft.com/office/powerpoint/2010/main" xmlns="" val="1392906731"/>
      </p:ext>
    </p:extLst>
  </p:cSld>
  <p:clrMapOvr>
    <a:masterClrMapping/>
  </p:clrMapOvr>
  <mc:AlternateContent xmlns:mc="http://schemas.openxmlformats.org/markup-compatibility/2006">
    <mc:Choice xmlns:p14="http://schemas.microsoft.com/office/powerpoint/2010/main" xmlns="" Requires="p14">
      <p:transition spd="slow" p14:dur="2000" advTm="67586"/>
    </mc:Choice>
    <mc:Fallback>
      <p:transition spd="slow" advTm="675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P spid="27" grpId="0"/>
      <p:bldP spid="29" grpId="0" animBg="1"/>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56109" y="2153715"/>
            <a:ext cx="8229600" cy="1143000"/>
          </a:xfrm>
        </p:spPr>
        <p:txBody>
          <a:bodyPr>
            <a:normAutofit/>
          </a:bodyPr>
          <a:lstStyle/>
          <a:p>
            <a:r>
              <a:rPr lang="en-US" b="0" dirty="0" smtClean="0">
                <a:solidFill>
                  <a:srgbClr val="0078C0"/>
                </a:solidFill>
                <a:latin typeface="Calibri" pitchFamily="34" charset="0"/>
                <a:cs typeface="Calibri" pitchFamily="34" charset="0"/>
              </a:rPr>
              <a:t>How Do </a:t>
            </a:r>
            <a:r>
              <a:rPr lang="en-US" b="0" dirty="0" smtClean="0">
                <a:latin typeface="Calibri" pitchFamily="34" charset="0"/>
                <a:cs typeface="Calibri" pitchFamily="34" charset="0"/>
              </a:rPr>
              <a:t>W</a:t>
            </a:r>
            <a:r>
              <a:rPr lang="en-US" b="0" dirty="0" smtClean="0">
                <a:solidFill>
                  <a:srgbClr val="0078C0"/>
                </a:solidFill>
                <a:latin typeface="Calibri" pitchFamily="34" charset="0"/>
                <a:cs typeface="Calibri" pitchFamily="34" charset="0"/>
              </a:rPr>
              <a:t>e </a:t>
            </a:r>
            <a:r>
              <a:rPr lang="en-US" b="0" dirty="0" smtClean="0">
                <a:latin typeface="Calibri" pitchFamily="34" charset="0"/>
                <a:cs typeface="Calibri" pitchFamily="34" charset="0"/>
              </a:rPr>
              <a:t>Protect</a:t>
            </a:r>
            <a:r>
              <a:rPr lang="en-US" b="0" dirty="0" smtClean="0">
                <a:solidFill>
                  <a:srgbClr val="0078C0"/>
                </a:solidFill>
                <a:latin typeface="Calibri" pitchFamily="34" charset="0"/>
                <a:cs typeface="Calibri" pitchFamily="34" charset="0"/>
              </a:rPr>
              <a:t> Against </a:t>
            </a:r>
            <a:r>
              <a:rPr lang="en-US" b="0" dirty="0">
                <a:latin typeface="Calibri" pitchFamily="34" charset="0"/>
                <a:cs typeface="Calibri" pitchFamily="34" charset="0"/>
              </a:rPr>
              <a:t>S</a:t>
            </a:r>
            <a:r>
              <a:rPr lang="en-US" b="0" dirty="0" smtClean="0">
                <a:solidFill>
                  <a:srgbClr val="0078C0"/>
                </a:solidFill>
                <a:latin typeface="Calibri" pitchFamily="34" charset="0"/>
                <a:cs typeface="Calibri" pitchFamily="34" charset="0"/>
              </a:rPr>
              <a:t>uch </a:t>
            </a:r>
            <a:r>
              <a:rPr lang="en-US" b="0" dirty="0">
                <a:latin typeface="Calibri" pitchFamily="34" charset="0"/>
                <a:cs typeface="Calibri" pitchFamily="34" charset="0"/>
              </a:rPr>
              <a:t>A</a:t>
            </a:r>
            <a:r>
              <a:rPr lang="en-US" b="0" dirty="0" smtClean="0">
                <a:latin typeface="Calibri" pitchFamily="34" charset="0"/>
                <a:cs typeface="Calibri" pitchFamily="34" charset="0"/>
              </a:rPr>
              <a:t>ttacks</a:t>
            </a:r>
            <a:r>
              <a:rPr lang="en-US" b="0" dirty="0" smtClean="0">
                <a:solidFill>
                  <a:srgbClr val="0078C0"/>
                </a:solidFill>
                <a:latin typeface="Calibri" pitchFamily="34" charset="0"/>
                <a:cs typeface="Calibri" pitchFamily="34" charset="0"/>
              </a:rPr>
              <a:t>? </a:t>
            </a:r>
            <a:endParaRPr lang="en-US" b="0" dirty="0">
              <a:solidFill>
                <a:srgbClr val="0078C0"/>
              </a:solidFill>
              <a:latin typeface="Calibri" pitchFamily="34" charset="0"/>
              <a:cs typeface="Calibri" pitchFamily="34" charset="0"/>
            </a:endParaRPr>
          </a:p>
        </p:txBody>
      </p:sp>
      <p:sp>
        <p:nvSpPr>
          <p:cNvPr id="9" name="Title 1"/>
          <p:cNvSpPr txBox="1">
            <a:spLocks/>
          </p:cNvSpPr>
          <p:nvPr/>
        </p:nvSpPr>
        <p:spPr>
          <a:xfrm>
            <a:off x="388469" y="333684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3600" b="1" kern="1200">
                <a:solidFill>
                  <a:srgbClr val="0078C0"/>
                </a:solidFill>
                <a:latin typeface="Comic Sans MS"/>
                <a:ea typeface="+mj-ea"/>
                <a:cs typeface="+mj-cs"/>
              </a:defRPr>
            </a:lvl1pPr>
          </a:lstStyle>
          <a:p>
            <a:r>
              <a:rPr lang="en-US" b="0" dirty="0" smtClean="0">
                <a:solidFill>
                  <a:schemeClr val="tx1"/>
                </a:solidFill>
                <a:latin typeface="Calibri" pitchFamily="34" charset="0"/>
                <a:cs typeface="Calibri" pitchFamily="34" charset="0"/>
              </a:rPr>
              <a:t>Cryptography</a:t>
            </a:r>
            <a:r>
              <a:rPr lang="en-US" b="0" dirty="0">
                <a:solidFill>
                  <a:schemeClr val="tx1"/>
                </a:solidFill>
                <a:latin typeface="Calibri" pitchFamily="34" charset="0"/>
                <a:cs typeface="Calibri" pitchFamily="34" charset="0"/>
              </a:rPr>
              <a:t>?</a:t>
            </a:r>
            <a:endParaRPr lang="en-US" b="0" dirty="0" smtClean="0">
              <a:solidFill>
                <a:schemeClr val="tx1"/>
              </a:solidFill>
              <a:latin typeface="Calibri" pitchFamily="34" charset="0"/>
              <a:cs typeface="Calibri" pitchFamily="34" charset="0"/>
            </a:endParaRPr>
          </a:p>
        </p:txBody>
      </p:sp>
    </p:spTree>
    <p:custDataLst>
      <p:tags r:id="rId1"/>
    </p:custDataLst>
    <p:extLst>
      <p:ext uri="{BB962C8B-B14F-4D97-AF65-F5344CB8AC3E}">
        <p14:creationId xmlns:p14="http://schemas.microsoft.com/office/powerpoint/2010/main" xmlns="" val="3083859492"/>
      </p:ext>
    </p:extLst>
  </p:cSld>
  <p:clrMapOvr>
    <a:masterClrMapping/>
  </p:clrMapOvr>
  <mc:AlternateContent xmlns:mc="http://schemas.openxmlformats.org/markup-compatibility/2006">
    <mc:Choice xmlns:p14="http://schemas.microsoft.com/office/powerpoint/2010/main" xmlns="" Requires="p14">
      <p:transition spd="slow" p14:dur="2000" advTm="10530"/>
    </mc:Choice>
    <mc:Fallback>
      <p:transition spd="slow" advTm="105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0" y="11575"/>
            <a:ext cx="9144000" cy="70605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b="1" kern="1200">
                <a:solidFill>
                  <a:srgbClr val="0066CC"/>
                </a:solidFill>
                <a:latin typeface="Comic Sans MS"/>
                <a:ea typeface="+mj-ea"/>
                <a:cs typeface="+mj-cs"/>
              </a:defRPr>
            </a:lvl1pPr>
          </a:lstStyle>
          <a:p>
            <a:r>
              <a:rPr lang="en-US" sz="3500" b="0" dirty="0" smtClean="0">
                <a:solidFill>
                  <a:srgbClr val="0078C0"/>
                </a:solidFill>
                <a:latin typeface="Calibri" pitchFamily="34" charset="0"/>
                <a:cs typeface="Calibri" pitchFamily="34" charset="0"/>
              </a:rPr>
              <a:t>Problems with Adding Cryptography on Implants</a:t>
            </a:r>
            <a:endParaRPr lang="en-US" sz="3500" b="0" dirty="0">
              <a:solidFill>
                <a:srgbClr val="0078C0"/>
              </a:solidFill>
              <a:latin typeface="Calibri" pitchFamily="34" charset="0"/>
              <a:cs typeface="Calibri" pitchFamily="34" charset="0"/>
            </a:endParaRPr>
          </a:p>
        </p:txBody>
      </p:sp>
      <p:sp>
        <p:nvSpPr>
          <p:cNvPr id="21" name="Text Placeholder 3"/>
          <p:cNvSpPr txBox="1">
            <a:spLocks/>
          </p:cNvSpPr>
          <p:nvPr/>
        </p:nvSpPr>
        <p:spPr>
          <a:xfrm>
            <a:off x="369425" y="541529"/>
            <a:ext cx="8229600" cy="4715137"/>
          </a:xfrm>
          <a:prstGeom prst="rect">
            <a:avLst/>
          </a:prstGeom>
          <a:noFill/>
        </p:spPr>
        <p:txBody>
          <a:bodyPr vert="horz" wrap="square" lIns="91440" tIns="45720" rIns="91440" bIns="4572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Comic Sans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omic Sans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omic Sans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omic Sans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buFont typeface="Arial"/>
              <a:buNone/>
            </a:pPr>
            <a:endParaRPr lang="en-US" sz="2800" dirty="0" smtClean="0">
              <a:latin typeface="Calibri" pitchFamily="34" charset="0"/>
              <a:cs typeface="Calibri" pitchFamily="34" charset="0"/>
            </a:endParaRPr>
          </a:p>
          <a:p>
            <a:pPr marL="285750">
              <a:buFont typeface="Arial" pitchFamily="34" charset="0"/>
              <a:buChar char="•"/>
            </a:pPr>
            <a:r>
              <a:rPr lang="en-US" sz="2900" dirty="0" smtClean="0">
                <a:latin typeface="Calibri" pitchFamily="34" charset="0"/>
                <a:cs typeface="Calibri" pitchFamily="34" charset="0"/>
              </a:rPr>
              <a:t>In emergencies, </a:t>
            </a:r>
            <a:r>
              <a:rPr lang="en-US" sz="2900" dirty="0">
                <a:latin typeface="Calibri" pitchFamily="34" charset="0"/>
                <a:cs typeface="Calibri" pitchFamily="34" charset="0"/>
              </a:rPr>
              <a:t>patient may be taken to </a:t>
            </a:r>
            <a:r>
              <a:rPr lang="en-US" sz="2900" dirty="0" smtClean="0">
                <a:latin typeface="Calibri" pitchFamily="34" charset="0"/>
                <a:cs typeface="Calibri" pitchFamily="34" charset="0"/>
              </a:rPr>
              <a:t>a foreign </a:t>
            </a:r>
            <a:r>
              <a:rPr lang="en-US" sz="2900" dirty="0">
                <a:latin typeface="Calibri" pitchFamily="34" charset="0"/>
                <a:cs typeface="Calibri" pitchFamily="34" charset="0"/>
              </a:rPr>
              <a:t>hospital </a:t>
            </a:r>
            <a:r>
              <a:rPr lang="en-US" sz="2900" dirty="0" smtClean="0">
                <a:latin typeface="Calibri" pitchFamily="34" charset="0"/>
                <a:cs typeface="Calibri" pitchFamily="34" charset="0"/>
              </a:rPr>
              <a:t>where doctors don’t have the secret key</a:t>
            </a:r>
          </a:p>
          <a:p>
            <a:pPr marL="0" indent="0">
              <a:buNone/>
            </a:pPr>
            <a:endParaRPr lang="en-US" sz="2900" dirty="0" smtClean="0">
              <a:latin typeface="Calibri" pitchFamily="34" charset="0"/>
              <a:cs typeface="Calibri" pitchFamily="34" charset="0"/>
            </a:endParaRPr>
          </a:p>
          <a:p>
            <a:pPr marL="285750">
              <a:buFont typeface="Arial" pitchFamily="34" charset="0"/>
              <a:buChar char="•"/>
            </a:pPr>
            <a:r>
              <a:rPr lang="en-US" sz="2900" dirty="0" smtClean="0">
                <a:latin typeface="Calibri" pitchFamily="34" charset="0"/>
                <a:cs typeface="Calibri" pitchFamily="34" charset="0"/>
              </a:rPr>
              <a:t>Millions of patients already have implants with no crypto; would require surgery to replace</a:t>
            </a:r>
          </a:p>
          <a:p>
            <a:pPr marL="0" indent="0">
              <a:buNone/>
            </a:pPr>
            <a:endParaRPr lang="en-US" sz="2400" dirty="0" smtClean="0">
              <a:latin typeface="Arial" pitchFamily="34" charset="0"/>
              <a:cs typeface="Arial" pitchFamily="34" charset="0"/>
            </a:endParaRPr>
          </a:p>
          <a:p>
            <a:pPr marL="285750" indent="-285750">
              <a:buFont typeface="Arial" pitchFamily="34" charset="0"/>
              <a:buChar char="•"/>
            </a:pPr>
            <a:endParaRPr lang="en-US" sz="2400" dirty="0" smtClean="0">
              <a:latin typeface="Arial" pitchFamily="34" charset="0"/>
              <a:cs typeface="Arial" pitchFamily="34" charset="0"/>
            </a:endParaRPr>
          </a:p>
          <a:p>
            <a:pPr marL="285750" indent="-285750">
              <a:buFont typeface="Arial" pitchFamily="34" charset="0"/>
              <a:buChar char="•"/>
            </a:pPr>
            <a:endParaRPr lang="en-US" dirty="0"/>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2000" advTm="45013"/>
    </mc:Choice>
    <mc:Fallback>
      <p:transition spd="slow" advTm="450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8721" y="400987"/>
            <a:ext cx="930302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rtlCol="0" anchor="ctr" anchorCtr="0" compatLnSpc="1">
            <a:prstTxWarp prst="textNoShape">
              <a:avLst/>
            </a:prstTxWarp>
            <a:noAutofit/>
          </a:bodyPr>
          <a:lstStyle/>
          <a:p>
            <a:pPr marL="465137" marR="0" lvl="0" algn="ctr" defTabSz="914400" rtl="0" eaLnBrk="0" fontAlgn="base" latinLnBrk="0" hangingPunct="0">
              <a:lnSpc>
                <a:spcPct val="100000"/>
              </a:lnSpc>
              <a:spcBef>
                <a:spcPct val="0"/>
              </a:spcBef>
              <a:spcAft>
                <a:spcPct val="0"/>
              </a:spcAft>
              <a:buClrTx/>
              <a:buSzTx/>
              <a:tabLst/>
              <a:defRPr/>
            </a:pPr>
            <a:r>
              <a:rPr lang="en-US" sz="3400" dirty="0" smtClean="0">
                <a:latin typeface="Calibri" pitchFamily="34" charset="0"/>
                <a:ea typeface="ＭＳ Ｐゴシック" pitchFamily="-112" charset="-128"/>
                <a:cs typeface="Calibri" pitchFamily="34" charset="0"/>
              </a:rPr>
              <a:t>Ideally, </a:t>
            </a:r>
            <a:r>
              <a:rPr lang="en-US" sz="3400" dirty="0">
                <a:latin typeface="Calibri" pitchFamily="34" charset="0"/>
                <a:ea typeface="ＭＳ Ｐゴシック" pitchFamily="-112" charset="-128"/>
                <a:cs typeface="Calibri" pitchFamily="34" charset="0"/>
              </a:rPr>
              <a:t> </a:t>
            </a:r>
            <a:r>
              <a:rPr lang="en-US" sz="3400" dirty="0" smtClean="0">
                <a:solidFill>
                  <a:schemeClr val="bg1"/>
                </a:solidFill>
                <a:latin typeface="Calibri" pitchFamily="34" charset="0"/>
                <a:ea typeface="ＭＳ Ｐゴシック" pitchFamily="-112" charset="-128"/>
                <a:cs typeface="Calibri" pitchFamily="34" charset="0"/>
              </a:rPr>
              <a:t>secure implants </a:t>
            </a:r>
            <a:r>
              <a:rPr kumimoji="0" lang="en-US" sz="3400" b="1" i="0" u="none" strike="noStrike" kern="1200" cap="none" spc="0" normalizeH="0" baseline="0" noProof="0" dirty="0" smtClean="0">
                <a:ln>
                  <a:noFill/>
                </a:ln>
                <a:solidFill>
                  <a:schemeClr val="bg1"/>
                </a:solidFill>
                <a:effectLst/>
                <a:uLnTx/>
                <a:uFillTx/>
                <a:latin typeface="Calibri" pitchFamily="34" charset="0"/>
                <a:ea typeface="ＭＳ Ｐゴシック" pitchFamily="-112" charset="-128"/>
                <a:cs typeface="Calibri" pitchFamily="34" charset="0"/>
              </a:rPr>
              <a:t>without modifying </a:t>
            </a:r>
            <a:r>
              <a:rPr lang="en-US" sz="3400" b="1" noProof="0" dirty="0" smtClean="0">
                <a:solidFill>
                  <a:schemeClr val="bg1"/>
                </a:solidFill>
                <a:latin typeface="Calibri" pitchFamily="34" charset="0"/>
                <a:ea typeface="ＭＳ Ｐゴシック" pitchFamily="-112" charset="-128"/>
                <a:cs typeface="Calibri" pitchFamily="34" charset="0"/>
              </a:rPr>
              <a:t>them</a:t>
            </a:r>
            <a:endParaRPr lang="en-US" sz="3400" b="1" dirty="0">
              <a:solidFill>
                <a:schemeClr val="bg1"/>
              </a:solidFill>
              <a:latin typeface="Calibri" pitchFamily="34" charset="0"/>
              <a:ea typeface="ＭＳ Ｐゴシック" pitchFamily="-112" charset="-128"/>
              <a:cs typeface="Calibri" pitchFamily="34" charset="0"/>
            </a:endParaRPr>
          </a:p>
          <a:p>
            <a:pPr marL="465137" marR="0" lvl="0" algn="ctr" defTabSz="914400" rtl="0" eaLnBrk="0" fontAlgn="base" latinLnBrk="0" hangingPunct="0">
              <a:lnSpc>
                <a:spcPct val="100000"/>
              </a:lnSpc>
              <a:spcBef>
                <a:spcPct val="0"/>
              </a:spcBef>
              <a:spcAft>
                <a:spcPct val="0"/>
              </a:spcAft>
              <a:buClrTx/>
              <a:buSzTx/>
              <a:tabLst/>
              <a:defRPr/>
            </a:pPr>
            <a:endParaRPr kumimoji="0" lang="en-US" sz="3400" b="0" i="0" u="none" strike="noStrike" kern="1200" cap="none" spc="0" normalizeH="0" baseline="0" noProof="0" dirty="0">
              <a:ln>
                <a:noFill/>
              </a:ln>
              <a:solidFill>
                <a:srgbClr val="0070C0"/>
              </a:solidFill>
              <a:effectLst/>
              <a:uLnTx/>
              <a:uFillTx/>
              <a:latin typeface="Calibri" pitchFamily="34" charset="0"/>
              <a:ea typeface="ＭＳ Ｐゴシック" pitchFamily="-112" charset="-128"/>
              <a:cs typeface="Calibri" pitchFamily="34" charset="0"/>
            </a:endParaRPr>
          </a:p>
        </p:txBody>
      </p:sp>
    </p:spTree>
    <p:extLst>
      <p:ext uri="{BB962C8B-B14F-4D97-AF65-F5344CB8AC3E}">
        <p14:creationId xmlns:p14="http://schemas.microsoft.com/office/powerpoint/2010/main" xmlns="" val="3735627317"/>
      </p:ext>
    </p:extLst>
  </p:cSld>
  <p:clrMapOvr>
    <a:masterClrMapping/>
  </p:clrMapOvr>
  <mc:AlternateContent xmlns:mc="http://schemas.openxmlformats.org/markup-compatibility/2006">
    <mc:Choice xmlns:p14="http://schemas.microsoft.com/office/powerpoint/2010/main" xmlns="" Requires="p14">
      <p:transition spd="slow" p14:dur="2000" advTm="522"/>
    </mc:Choice>
    <mc:Fallback>
      <p:transition spd="slow" advTm="5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08721" y="400987"/>
            <a:ext cx="930302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rtlCol="0" anchor="ctr" anchorCtr="0" compatLnSpc="1">
            <a:prstTxWarp prst="textNoShape">
              <a:avLst/>
            </a:prstTxWarp>
            <a:noAutofit/>
          </a:bodyPr>
          <a:lstStyle/>
          <a:p>
            <a:pPr marL="465137" marR="0" lvl="0" algn="ctr" defTabSz="914400" rtl="0" eaLnBrk="0" fontAlgn="base" latinLnBrk="0" hangingPunct="0">
              <a:lnSpc>
                <a:spcPct val="100000"/>
              </a:lnSpc>
              <a:spcBef>
                <a:spcPct val="0"/>
              </a:spcBef>
              <a:spcAft>
                <a:spcPct val="0"/>
              </a:spcAft>
              <a:buClrTx/>
              <a:buSzTx/>
              <a:tabLst/>
              <a:defRPr/>
            </a:pPr>
            <a:r>
              <a:rPr lang="en-US" sz="3400" dirty="0" smtClean="0">
                <a:latin typeface="Calibri" pitchFamily="34" charset="0"/>
                <a:ea typeface="ＭＳ Ｐゴシック" pitchFamily="-112" charset="-128"/>
                <a:cs typeface="Calibri" pitchFamily="34" charset="0"/>
              </a:rPr>
              <a:t>Ideally, </a:t>
            </a:r>
            <a:r>
              <a:rPr lang="en-US" sz="3400" dirty="0">
                <a:latin typeface="Calibri" pitchFamily="34" charset="0"/>
                <a:ea typeface="ＭＳ Ｐゴシック" pitchFamily="-112" charset="-128"/>
                <a:cs typeface="Calibri" pitchFamily="34" charset="0"/>
              </a:rPr>
              <a:t> </a:t>
            </a:r>
            <a:r>
              <a:rPr lang="en-US" sz="3400" dirty="0" smtClean="0">
                <a:latin typeface="Calibri" pitchFamily="34" charset="0"/>
                <a:ea typeface="ＭＳ Ｐゴシック" pitchFamily="-112" charset="-128"/>
                <a:cs typeface="Calibri" pitchFamily="34" charset="0"/>
              </a:rPr>
              <a:t>secure implants </a:t>
            </a:r>
            <a:r>
              <a:rPr kumimoji="0" lang="en-US" sz="3400" b="1" i="0" u="none" strike="noStrike" kern="1200" cap="none" spc="0" normalizeH="0" baseline="0" noProof="0" dirty="0" smtClean="0">
                <a:ln>
                  <a:noFill/>
                </a:ln>
                <a:solidFill>
                  <a:schemeClr val="accent1"/>
                </a:solidFill>
                <a:effectLst/>
                <a:uLnTx/>
                <a:uFillTx/>
                <a:latin typeface="Calibri" pitchFamily="34" charset="0"/>
                <a:ea typeface="ＭＳ Ｐゴシック" pitchFamily="-112" charset="-128"/>
                <a:cs typeface="Calibri" pitchFamily="34" charset="0"/>
              </a:rPr>
              <a:t>without modifying </a:t>
            </a:r>
            <a:r>
              <a:rPr lang="en-US" sz="3400" b="1" noProof="0" dirty="0" smtClean="0">
                <a:solidFill>
                  <a:schemeClr val="accent1"/>
                </a:solidFill>
                <a:latin typeface="Calibri" pitchFamily="34" charset="0"/>
                <a:ea typeface="ＭＳ Ｐゴシック" pitchFamily="-112" charset="-128"/>
                <a:cs typeface="Calibri" pitchFamily="34" charset="0"/>
              </a:rPr>
              <a:t>them</a:t>
            </a:r>
            <a:endParaRPr lang="en-US" sz="3400" b="1" dirty="0">
              <a:solidFill>
                <a:schemeClr val="accent1"/>
              </a:solidFill>
              <a:latin typeface="Calibri" pitchFamily="34" charset="0"/>
              <a:ea typeface="ＭＳ Ｐゴシック" pitchFamily="-112" charset="-128"/>
              <a:cs typeface="Calibri" pitchFamily="34" charset="0"/>
            </a:endParaRPr>
          </a:p>
          <a:p>
            <a:pPr marL="465137" marR="0" lvl="0" algn="ctr" defTabSz="914400" rtl="0" eaLnBrk="0" fontAlgn="base" latinLnBrk="0" hangingPunct="0">
              <a:lnSpc>
                <a:spcPct val="100000"/>
              </a:lnSpc>
              <a:spcBef>
                <a:spcPct val="0"/>
              </a:spcBef>
              <a:spcAft>
                <a:spcPct val="0"/>
              </a:spcAft>
              <a:buClrTx/>
              <a:buSzTx/>
              <a:tabLst/>
              <a:defRPr/>
            </a:pPr>
            <a:endParaRPr kumimoji="0" lang="en-US" sz="3400" b="0" i="0" u="none" strike="noStrike" kern="1200" cap="none" spc="0" normalizeH="0" baseline="0" noProof="0" dirty="0">
              <a:ln>
                <a:noFill/>
              </a:ln>
              <a:solidFill>
                <a:srgbClr val="0070C0"/>
              </a:solidFill>
              <a:effectLst/>
              <a:uLnTx/>
              <a:uFillTx/>
              <a:latin typeface="Calibri" pitchFamily="34" charset="0"/>
              <a:ea typeface="ＭＳ Ｐゴシック" pitchFamily="-112" charset="-128"/>
              <a:cs typeface="Calibri" pitchFamily="34" charset="0"/>
            </a:endParaRPr>
          </a:p>
        </p:txBody>
      </p:sp>
      <p:sp>
        <p:nvSpPr>
          <p:cNvPr id="6" name="Title 1"/>
          <p:cNvSpPr txBox="1">
            <a:spLocks/>
          </p:cNvSpPr>
          <p:nvPr/>
        </p:nvSpPr>
        <p:spPr bwMode="auto">
          <a:xfrm>
            <a:off x="-44247" y="118476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rtlCol="0" anchor="ctr" anchorCtr="0" compatLnSpc="1">
            <a:prstTxWarp prst="textNoShape">
              <a:avLst/>
            </a:prstTxWarp>
            <a:noAutofit/>
          </a:bodyPr>
          <a:lstStyle/>
          <a:p>
            <a:pPr marL="465137" marR="0" lvl="0" algn="ctr" defTabSz="914400" rtl="0" eaLnBrk="0" fontAlgn="base" latinLnBrk="0" hangingPunct="0">
              <a:lnSpc>
                <a:spcPct val="100000"/>
              </a:lnSpc>
              <a:spcBef>
                <a:spcPct val="0"/>
              </a:spcBef>
              <a:spcAft>
                <a:spcPct val="0"/>
              </a:spcAft>
              <a:buClrTx/>
              <a:buSzTx/>
              <a:tabLst/>
              <a:defRPr/>
            </a:pPr>
            <a:r>
              <a:rPr lang="en-US" sz="3500" dirty="0" smtClean="0">
                <a:latin typeface="Calibri" pitchFamily="34" charset="0"/>
                <a:ea typeface="ＭＳ Ｐゴシック" pitchFamily="-112" charset="-128"/>
                <a:cs typeface="Calibri" pitchFamily="34" charset="0"/>
              </a:rPr>
              <a:t>Delegate security to an </a:t>
            </a:r>
            <a:r>
              <a:rPr lang="en-US" sz="3500" b="1" dirty="0" smtClean="0">
                <a:solidFill>
                  <a:schemeClr val="accent1"/>
                </a:solidFill>
                <a:latin typeface="Calibri" pitchFamily="34" charset="0"/>
                <a:ea typeface="ＭＳ Ｐゴシック" pitchFamily="-112" charset="-128"/>
                <a:cs typeface="Calibri" pitchFamily="34" charset="0"/>
              </a:rPr>
              <a:t>external device</a:t>
            </a:r>
            <a:r>
              <a:rPr kumimoji="0" lang="en-US" sz="3500" b="1" i="0" u="none" strike="noStrike" kern="1200" cap="none" spc="0" normalizeH="0" baseline="0" noProof="0" dirty="0" smtClean="0">
                <a:ln>
                  <a:noFill/>
                </a:ln>
                <a:solidFill>
                  <a:schemeClr val="accent1"/>
                </a:solidFill>
                <a:effectLst/>
                <a:uLnTx/>
                <a:uFillTx/>
                <a:latin typeface="Calibri" pitchFamily="34" charset="0"/>
                <a:ea typeface="ＭＳ Ｐゴシック" pitchFamily="-112" charset="-128"/>
                <a:cs typeface="Calibri" pitchFamily="34" charset="0"/>
              </a:rPr>
              <a:t> </a:t>
            </a:r>
            <a:r>
              <a:rPr kumimoji="0" lang="en-US" sz="3500" b="0" i="0" u="none" strike="noStrike" kern="1200" cap="none" spc="0" normalizeH="0" baseline="0" noProof="0" dirty="0" smtClean="0">
                <a:ln>
                  <a:noFill/>
                </a:ln>
                <a:solidFill>
                  <a:schemeClr val="accent1"/>
                </a:solidFill>
                <a:effectLst/>
                <a:uLnTx/>
                <a:uFillTx/>
                <a:latin typeface="Calibri" pitchFamily="34" charset="0"/>
                <a:ea typeface="ＭＳ Ｐゴシック" pitchFamily="-112" charset="-128"/>
                <a:cs typeface="Calibri" pitchFamily="34" charset="0"/>
              </a:rPr>
              <a:t/>
            </a:r>
            <a:br>
              <a:rPr kumimoji="0" lang="en-US" sz="3500" b="0" i="0" u="none" strike="noStrike" kern="1200" cap="none" spc="0" normalizeH="0" baseline="0" noProof="0" dirty="0" smtClean="0">
                <a:ln>
                  <a:noFill/>
                </a:ln>
                <a:solidFill>
                  <a:schemeClr val="accent1"/>
                </a:solidFill>
                <a:effectLst/>
                <a:uLnTx/>
                <a:uFillTx/>
                <a:latin typeface="Calibri" pitchFamily="34" charset="0"/>
                <a:ea typeface="ＭＳ Ｐゴシック" pitchFamily="-112" charset="-128"/>
                <a:cs typeface="Calibri" pitchFamily="34" charset="0"/>
              </a:rPr>
            </a:br>
            <a:endParaRPr kumimoji="0" lang="en-US" sz="3500" b="0" i="0" u="none" strike="noStrike" kern="1200" cap="none" spc="0" normalizeH="0" baseline="0" noProof="0" dirty="0">
              <a:ln>
                <a:noFill/>
              </a:ln>
              <a:solidFill>
                <a:schemeClr val="accent1"/>
              </a:solidFill>
              <a:effectLst/>
              <a:uLnTx/>
              <a:uFillTx/>
              <a:latin typeface="Calibri" pitchFamily="34" charset="0"/>
              <a:ea typeface="ＭＳ Ｐゴシック" pitchFamily="-112" charset="-128"/>
              <a:cs typeface="Calibri" pitchFamily="34" charset="0"/>
            </a:endParaRPr>
          </a:p>
        </p:txBody>
      </p:sp>
      <p:sp>
        <p:nvSpPr>
          <p:cNvPr id="7" name="Down Arrow 6"/>
          <p:cNvSpPr/>
          <p:nvPr/>
        </p:nvSpPr>
        <p:spPr>
          <a:xfrm>
            <a:off x="4303491" y="2429327"/>
            <a:ext cx="489857" cy="758371"/>
          </a:xfrm>
          <a:prstGeom prst="downArrow">
            <a:avLst>
              <a:gd name="adj1" fmla="val 50000"/>
              <a:gd name="adj2" fmla="val 61429"/>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FF"/>
              </a:solidFill>
            </a:endParaRPr>
          </a:p>
        </p:txBody>
      </p:sp>
      <p:sp>
        <p:nvSpPr>
          <p:cNvPr id="9" name="Text Box 7"/>
          <p:cNvSpPr txBox="1">
            <a:spLocks noChangeArrowheads="1"/>
          </p:cNvSpPr>
          <p:nvPr/>
        </p:nvSpPr>
        <p:spPr bwMode="auto">
          <a:xfrm>
            <a:off x="337498" y="3660120"/>
            <a:ext cx="8458160" cy="1436813"/>
          </a:xfrm>
          <a:prstGeom prst="rect">
            <a:avLst/>
          </a:prstGeom>
          <a:solidFill>
            <a:srgbClr val="A9403D"/>
          </a:solidFill>
          <a:ln w="9525">
            <a:solidFill>
              <a:schemeClr val="bg2"/>
            </a:solidFill>
            <a:miter lim="800000"/>
            <a:headEnd/>
            <a:tailEnd/>
          </a:ln>
          <a:effectLst>
            <a:outerShdw dist="107763" dir="2700000" algn="ctr" rotWithShape="0">
              <a:schemeClr val="bg2">
                <a:alpha val="50000"/>
              </a:schemeClr>
            </a:outerShdw>
          </a:effectLst>
          <a:scene3d>
            <a:camera prst="orthographicFront"/>
            <a:lightRig rig="threePt" dir="t"/>
          </a:scene3d>
          <a:sp3d>
            <a:bevelT w="165100" prst="coolSlant"/>
          </a:sp3d>
        </p:spPr>
        <p:txBody>
          <a:bodyPr lIns="90488" tIns="137160" rIns="90488" bIns="44450"/>
          <a:lstStyle/>
          <a:p>
            <a:pPr marL="688975" indent="-457200">
              <a:lnSpc>
                <a:spcPts val="4000"/>
              </a:lnSpc>
              <a:buFont typeface="Arial" pitchFamily="34" charset="0"/>
              <a:buChar char="•"/>
            </a:pPr>
            <a:r>
              <a:rPr lang="en-US" sz="3000" dirty="0" smtClean="0">
                <a:solidFill>
                  <a:schemeClr val="bg1"/>
                </a:solidFill>
                <a:latin typeface="Calibri" pitchFamily="34" charset="0"/>
                <a:ea typeface="Batang" pitchFamily="18" charset="-127"/>
                <a:cs typeface="Calibri" pitchFamily="34" charset="0"/>
              </a:rPr>
              <a:t>In emergencies, doctor turns external device off</a:t>
            </a:r>
          </a:p>
          <a:p>
            <a:pPr marL="688975" indent="-457200">
              <a:lnSpc>
                <a:spcPts val="4000"/>
              </a:lnSpc>
              <a:buFont typeface="Arial" pitchFamily="34" charset="0"/>
              <a:buChar char="•"/>
            </a:pPr>
            <a:r>
              <a:rPr lang="en-US" sz="3000" dirty="0" smtClean="0">
                <a:solidFill>
                  <a:schemeClr val="bg1"/>
                </a:solidFill>
                <a:latin typeface="Calibri" pitchFamily="34" charset="0"/>
                <a:ea typeface="Batang" pitchFamily="18" charset="-127"/>
                <a:cs typeface="Calibri" pitchFamily="34" charset="0"/>
              </a:rPr>
              <a:t>Helps people who already have implants</a:t>
            </a:r>
          </a:p>
          <a:p>
            <a:pPr marL="290513">
              <a:buFont typeface="Arial" pitchFamily="34" charset="0"/>
              <a:buChar char="•"/>
            </a:pPr>
            <a:endParaRPr lang="en-US" sz="2800" dirty="0" smtClean="0">
              <a:solidFill>
                <a:schemeClr val="bg1"/>
              </a:solidFill>
              <a:latin typeface="Comic Sans MS" pitchFamily="66" charset="0"/>
              <a:ea typeface="Batang" pitchFamily="18" charset="-127"/>
              <a:cs typeface="Batang" pitchFamily="18" charset="-127"/>
            </a:endParaRPr>
          </a:p>
          <a:p>
            <a:pPr marL="290513">
              <a:buFont typeface="Arial" pitchFamily="34" charset="0"/>
              <a:buChar char="•"/>
            </a:pPr>
            <a:endParaRPr lang="en-US" sz="2800" dirty="0" smtClean="0">
              <a:solidFill>
                <a:schemeClr val="bg1"/>
              </a:solidFill>
              <a:latin typeface="Comic Sans MS" pitchFamily="-112" charset="0"/>
              <a:ea typeface="Batang" pitchFamily="18" charset="-127"/>
              <a:cs typeface="Batang" pitchFamily="18" charset="-127"/>
            </a:endParaRPr>
          </a:p>
          <a:p>
            <a:pPr lvl="8" algn="ctr">
              <a:spcBef>
                <a:spcPct val="50000"/>
              </a:spcBef>
              <a:buFont typeface="Arial" pitchFamily="34" charset="0"/>
              <a:buChar char="•"/>
            </a:pPr>
            <a:endParaRPr lang="en-US" sz="3200" b="0" i="0" dirty="0">
              <a:solidFill>
                <a:schemeClr val="bg1"/>
              </a:solidFill>
              <a:latin typeface="Comic Sans MS" pitchFamily="66" charset="0"/>
            </a:endParaRPr>
          </a:p>
        </p:txBody>
      </p:sp>
    </p:spTree>
    <p:custDataLst>
      <p:tags r:id="rId1"/>
    </p:custDataLst>
    <p:extLst>
      <p:ext uri="{BB962C8B-B14F-4D97-AF65-F5344CB8AC3E}">
        <p14:creationId xmlns:p14="http://schemas.microsoft.com/office/powerpoint/2010/main" xmlns="" val="1715381287"/>
      </p:ext>
    </p:extLst>
  </p:cSld>
  <p:clrMapOvr>
    <a:masterClrMapping/>
  </p:clrMapOvr>
  <mc:AlternateContent xmlns:mc="http://schemas.openxmlformats.org/markup-compatibility/2006">
    <mc:Choice xmlns:p14="http://schemas.microsoft.com/office/powerpoint/2010/main" xmlns="" Requires="p14">
      <p:transition spd="slow" p14:dur="2000" advTm="43273"/>
    </mc:Choice>
    <mc:Fallback>
      <p:transition spd="slow" advTm="432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3.1|0.9"/>
</p:tagLst>
</file>

<file path=ppt/tags/tag10.xml><?xml version="1.0" encoding="utf-8"?>
<p:tagLst xmlns:a="http://schemas.openxmlformats.org/drawingml/2006/main" xmlns:r="http://schemas.openxmlformats.org/officeDocument/2006/relationships" xmlns:p="http://schemas.openxmlformats.org/presentationml/2006/main">
  <p:tag name="TIMING" val="|5.8|4.8|5.8|5.3|7.9"/>
</p:tagLst>
</file>

<file path=ppt/tags/tag11.xml><?xml version="1.0" encoding="utf-8"?>
<p:tagLst xmlns:a="http://schemas.openxmlformats.org/drawingml/2006/main" xmlns:r="http://schemas.openxmlformats.org/officeDocument/2006/relationships" xmlns:p="http://schemas.openxmlformats.org/presentationml/2006/main">
  <p:tag name="TIMING" val="|12.1|17.1|7.9|9"/>
</p:tagLst>
</file>

<file path=ppt/tags/tag12.xml><?xml version="1.0" encoding="utf-8"?>
<p:tagLst xmlns:a="http://schemas.openxmlformats.org/drawingml/2006/main" xmlns:r="http://schemas.openxmlformats.org/officeDocument/2006/relationships" xmlns:p="http://schemas.openxmlformats.org/presentationml/2006/main">
  <p:tag name="TIMING" val="|3.8|4.7|1.2|4.8|5|1.5"/>
</p:tagLst>
</file>

<file path=ppt/tags/tag13.xml><?xml version="1.0" encoding="utf-8"?>
<p:tagLst xmlns:a="http://schemas.openxmlformats.org/drawingml/2006/main" xmlns:r="http://schemas.openxmlformats.org/officeDocument/2006/relationships" xmlns:p="http://schemas.openxmlformats.org/presentationml/2006/main">
  <p:tag name="TIMING" val="|6.8|4.4|1.8|5|7.6|6.6|7.3|6.7|14.4"/>
</p:tagLst>
</file>

<file path=ppt/tags/tag14.xml><?xml version="1.0" encoding="utf-8"?>
<p:tagLst xmlns:a="http://schemas.openxmlformats.org/drawingml/2006/main" xmlns:r="http://schemas.openxmlformats.org/officeDocument/2006/relationships" xmlns:p="http://schemas.openxmlformats.org/presentationml/2006/main">
  <p:tag name="TIMING" val="|2.8"/>
</p:tagLst>
</file>

<file path=ppt/tags/tag15.xml><?xml version="1.0" encoding="utf-8"?>
<p:tagLst xmlns:a="http://schemas.openxmlformats.org/drawingml/2006/main" xmlns:r="http://schemas.openxmlformats.org/officeDocument/2006/relationships" xmlns:p="http://schemas.openxmlformats.org/presentationml/2006/main">
  <p:tag name="TIMING" val="|1.4|0.8|24.6|7.1"/>
</p:tagLst>
</file>

<file path=ppt/tags/tag16.xml><?xml version="1.0" encoding="utf-8"?>
<p:tagLst xmlns:a="http://schemas.openxmlformats.org/drawingml/2006/main" xmlns:r="http://schemas.openxmlformats.org/officeDocument/2006/relationships" xmlns:p="http://schemas.openxmlformats.org/presentationml/2006/main">
  <p:tag name="TIMING" val="|1.8|7.3|7.6"/>
</p:tagLst>
</file>

<file path=ppt/tags/tag17.xml><?xml version="1.0" encoding="utf-8"?>
<p:tagLst xmlns:a="http://schemas.openxmlformats.org/drawingml/2006/main" xmlns:r="http://schemas.openxmlformats.org/officeDocument/2006/relationships" xmlns:p="http://schemas.openxmlformats.org/presentationml/2006/main">
  <p:tag name="TIMING" val="|0.6|2|3.2"/>
</p:tagLst>
</file>

<file path=ppt/tags/tag18.xml><?xml version="1.0" encoding="utf-8"?>
<p:tagLst xmlns:a="http://schemas.openxmlformats.org/drawingml/2006/main" xmlns:r="http://schemas.openxmlformats.org/officeDocument/2006/relationships" xmlns:p="http://schemas.openxmlformats.org/presentationml/2006/main">
  <p:tag name="TIMING" val="|13.7|1.6|5.2|4.9|5|14.6|7.1|6.9|5.4"/>
</p:tagLst>
</file>

<file path=ppt/tags/tag19.xml><?xml version="1.0" encoding="utf-8"?>
<p:tagLst xmlns:a="http://schemas.openxmlformats.org/drawingml/2006/main" xmlns:r="http://schemas.openxmlformats.org/officeDocument/2006/relationships" xmlns:p="http://schemas.openxmlformats.org/presentationml/2006/main">
  <p:tag name="TIMING" val="|6.1|0.6|6.9|1.3|1.6|3.4|2.9|4.8|7.4|5.6|4.1|3.3|14.4|8.2"/>
</p:tagLst>
</file>

<file path=ppt/tags/tag2.xml><?xml version="1.0" encoding="utf-8"?>
<p:tagLst xmlns:a="http://schemas.openxmlformats.org/drawingml/2006/main" xmlns:r="http://schemas.openxmlformats.org/officeDocument/2006/relationships" xmlns:p="http://schemas.openxmlformats.org/presentationml/2006/main">
  <p:tag name="TIMING" val="|4.5|6.5|5.4|0.3|1|1.4|4.8"/>
</p:tagLst>
</file>

<file path=ppt/tags/tag20.xml><?xml version="1.0" encoding="utf-8"?>
<p:tagLst xmlns:a="http://schemas.openxmlformats.org/drawingml/2006/main" xmlns:r="http://schemas.openxmlformats.org/officeDocument/2006/relationships" xmlns:p="http://schemas.openxmlformats.org/presentationml/2006/main">
  <p:tag name="TIMING" val="|9.1|10.2|7.7|6.2|11.8"/>
</p:tagLst>
</file>

<file path=ppt/tags/tag21.xml><?xml version="1.0" encoding="utf-8"?>
<p:tagLst xmlns:a="http://schemas.openxmlformats.org/drawingml/2006/main" xmlns:r="http://schemas.openxmlformats.org/officeDocument/2006/relationships" xmlns:p="http://schemas.openxmlformats.org/presentationml/2006/main">
  <p:tag name="TIMING" val="|4.1|3.9|4.6|5.7|19.3|12.4"/>
</p:tagLst>
</file>

<file path=ppt/tags/tag22.xml><?xml version="1.0" encoding="utf-8"?>
<p:tagLst xmlns:a="http://schemas.openxmlformats.org/drawingml/2006/main" xmlns:r="http://schemas.openxmlformats.org/officeDocument/2006/relationships" xmlns:p="http://schemas.openxmlformats.org/presentationml/2006/main">
  <p:tag name="TIMING" val="|3.2|10.5"/>
</p:tagLst>
</file>

<file path=ppt/tags/tag23.xml><?xml version="1.0" encoding="utf-8"?>
<p:tagLst xmlns:a="http://schemas.openxmlformats.org/drawingml/2006/main" xmlns:r="http://schemas.openxmlformats.org/officeDocument/2006/relationships" xmlns:p="http://schemas.openxmlformats.org/presentationml/2006/main">
  <p:tag name="TIMING" val="|3|5|3.9|17.7|5.9|6.5"/>
</p:tagLst>
</file>

<file path=ppt/tags/tag24.xml><?xml version="1.0" encoding="utf-8"?>
<p:tagLst xmlns:a="http://schemas.openxmlformats.org/drawingml/2006/main" xmlns:r="http://schemas.openxmlformats.org/officeDocument/2006/relationships" xmlns:p="http://schemas.openxmlformats.org/presentationml/2006/main">
  <p:tag name="TIMING" val="|3.7|7.9|6.1"/>
</p:tagLst>
</file>

<file path=ppt/tags/tag25.xml><?xml version="1.0" encoding="utf-8"?>
<p:tagLst xmlns:a="http://schemas.openxmlformats.org/drawingml/2006/main" xmlns:r="http://schemas.openxmlformats.org/officeDocument/2006/relationships" xmlns:p="http://schemas.openxmlformats.org/presentationml/2006/main">
  <p:tag name="TIMING" val="|4|4.4|5.4|3.3"/>
</p:tagLst>
</file>

<file path=ppt/tags/tag26.xml><?xml version="1.0" encoding="utf-8"?>
<p:tagLst xmlns:a="http://schemas.openxmlformats.org/drawingml/2006/main" xmlns:r="http://schemas.openxmlformats.org/officeDocument/2006/relationships" xmlns:p="http://schemas.openxmlformats.org/presentationml/2006/main">
  <p:tag name="TIMING" val="|8.3|5.4"/>
</p:tagLst>
</file>

<file path=ppt/tags/tag27.xml><?xml version="1.0" encoding="utf-8"?>
<p:tagLst xmlns:a="http://schemas.openxmlformats.org/drawingml/2006/main" xmlns:r="http://schemas.openxmlformats.org/officeDocument/2006/relationships" xmlns:p="http://schemas.openxmlformats.org/presentationml/2006/main">
  <p:tag name="TIMING" val="|11.9"/>
</p:tagLst>
</file>

<file path=ppt/tags/tag28.xml><?xml version="1.0" encoding="utf-8"?>
<p:tagLst xmlns:a="http://schemas.openxmlformats.org/drawingml/2006/main" xmlns:r="http://schemas.openxmlformats.org/officeDocument/2006/relationships" xmlns:p="http://schemas.openxmlformats.org/presentationml/2006/main">
  <p:tag name="TIMING" val="|2|2.7|15.7"/>
</p:tagLst>
</file>

<file path=ppt/tags/tag29.xml><?xml version="1.0" encoding="utf-8"?>
<p:tagLst xmlns:a="http://schemas.openxmlformats.org/drawingml/2006/main" xmlns:r="http://schemas.openxmlformats.org/officeDocument/2006/relationships" xmlns:p="http://schemas.openxmlformats.org/presentationml/2006/main">
  <p:tag name="TIMING" val="|13.7"/>
</p:tagLst>
</file>

<file path=ppt/tags/tag3.xml><?xml version="1.0" encoding="utf-8"?>
<p:tagLst xmlns:a="http://schemas.openxmlformats.org/drawingml/2006/main" xmlns:r="http://schemas.openxmlformats.org/officeDocument/2006/relationships" xmlns:p="http://schemas.openxmlformats.org/presentationml/2006/main">
  <p:tag name="TIMING" val="|16.5"/>
</p:tagLst>
</file>

<file path=ppt/tags/tag30.xml><?xml version="1.0" encoding="utf-8"?>
<p:tagLst xmlns:a="http://schemas.openxmlformats.org/drawingml/2006/main" xmlns:r="http://schemas.openxmlformats.org/officeDocument/2006/relationships" xmlns:p="http://schemas.openxmlformats.org/presentationml/2006/main">
  <p:tag name="TIMING" val="|7.7"/>
</p:tagLst>
</file>

<file path=ppt/tags/tag31.xml><?xml version="1.0" encoding="utf-8"?>
<p:tagLst xmlns:a="http://schemas.openxmlformats.org/drawingml/2006/main" xmlns:r="http://schemas.openxmlformats.org/officeDocument/2006/relationships" xmlns:p="http://schemas.openxmlformats.org/presentationml/2006/main">
  <p:tag name="TIMING" val="|6.2|7"/>
</p:tagLst>
</file>

<file path=ppt/tags/tag32.xml><?xml version="1.0" encoding="utf-8"?>
<p:tagLst xmlns:a="http://schemas.openxmlformats.org/drawingml/2006/main" xmlns:r="http://schemas.openxmlformats.org/officeDocument/2006/relationships" xmlns:p="http://schemas.openxmlformats.org/presentationml/2006/main">
  <p:tag name="TIMING" val="|7.3|7.5|4"/>
</p:tagLst>
</file>

<file path=ppt/tags/tag33.xml><?xml version="1.0" encoding="utf-8"?>
<p:tagLst xmlns:a="http://schemas.openxmlformats.org/drawingml/2006/main" xmlns:r="http://schemas.openxmlformats.org/officeDocument/2006/relationships" xmlns:p="http://schemas.openxmlformats.org/presentationml/2006/main">
  <p:tag name="TIMING" val="|4.9|8.3|7.3|10.7"/>
</p:tagLst>
</file>

<file path=ppt/tags/tag34.xml><?xml version="1.0" encoding="utf-8"?>
<p:tagLst xmlns:a="http://schemas.openxmlformats.org/drawingml/2006/main" xmlns:r="http://schemas.openxmlformats.org/officeDocument/2006/relationships" xmlns:p="http://schemas.openxmlformats.org/presentationml/2006/main">
  <p:tag name="TIMING" val="|6.9"/>
</p:tagLst>
</file>

<file path=ppt/tags/tag35.xml><?xml version="1.0" encoding="utf-8"?>
<p:tagLst xmlns:a="http://schemas.openxmlformats.org/drawingml/2006/main" xmlns:r="http://schemas.openxmlformats.org/officeDocument/2006/relationships" xmlns:p="http://schemas.openxmlformats.org/presentationml/2006/main">
  <p:tag name="TIMING" val="|4.9"/>
</p:tagLst>
</file>

<file path=ppt/tags/tag36.xml><?xml version="1.0" encoding="utf-8"?>
<p:tagLst xmlns:a="http://schemas.openxmlformats.org/drawingml/2006/main" xmlns:r="http://schemas.openxmlformats.org/officeDocument/2006/relationships" xmlns:p="http://schemas.openxmlformats.org/presentationml/2006/main">
  <p:tag name="TIMING" val="|3.7|4.8"/>
</p:tagLst>
</file>

<file path=ppt/tags/tag37.xml><?xml version="1.0" encoding="utf-8"?>
<p:tagLst xmlns:a="http://schemas.openxmlformats.org/drawingml/2006/main" xmlns:r="http://schemas.openxmlformats.org/officeDocument/2006/relationships" xmlns:p="http://schemas.openxmlformats.org/presentationml/2006/main">
  <p:tag name="TIMING" val="|5.5"/>
</p:tagLst>
</file>

<file path=ppt/tags/tag38.xml><?xml version="1.0" encoding="utf-8"?>
<p:tagLst xmlns:a="http://schemas.openxmlformats.org/drawingml/2006/main" xmlns:r="http://schemas.openxmlformats.org/officeDocument/2006/relationships" xmlns:p="http://schemas.openxmlformats.org/presentationml/2006/main">
  <p:tag name="TIMING" val="|4.4|9.9"/>
</p:tagLst>
</file>

<file path=ppt/tags/tag39.xml><?xml version="1.0" encoding="utf-8"?>
<p:tagLst xmlns:a="http://schemas.openxmlformats.org/drawingml/2006/main" xmlns:r="http://schemas.openxmlformats.org/officeDocument/2006/relationships" xmlns:p="http://schemas.openxmlformats.org/presentationml/2006/main">
  <p:tag name="TIMING" val="|6"/>
</p:tagLst>
</file>

<file path=ppt/tags/tag4.xml><?xml version="1.0" encoding="utf-8"?>
<p:tagLst xmlns:a="http://schemas.openxmlformats.org/drawingml/2006/main" xmlns:r="http://schemas.openxmlformats.org/officeDocument/2006/relationships" xmlns:p="http://schemas.openxmlformats.org/presentationml/2006/main">
  <p:tag name="TIMING" val="|3.3|7.9|4|6.1|11.9|8|0|9.1|8.6"/>
</p:tagLst>
</file>

<file path=ppt/tags/tag40.xml><?xml version="1.0" encoding="utf-8"?>
<p:tagLst xmlns:a="http://schemas.openxmlformats.org/drawingml/2006/main" xmlns:r="http://schemas.openxmlformats.org/officeDocument/2006/relationships" xmlns:p="http://schemas.openxmlformats.org/presentationml/2006/main">
  <p:tag name="TIMING" val="|6"/>
</p:tagLst>
</file>

<file path=ppt/tags/tag41.xml><?xml version="1.0" encoding="utf-8"?>
<p:tagLst xmlns:a="http://schemas.openxmlformats.org/drawingml/2006/main" xmlns:r="http://schemas.openxmlformats.org/officeDocument/2006/relationships" xmlns:p="http://schemas.openxmlformats.org/presentationml/2006/main">
  <p:tag name="TIMING" val="|4.2|21.7"/>
</p:tagLst>
</file>

<file path=ppt/tags/tag42.xml><?xml version="1.0" encoding="utf-8"?>
<p:tagLst xmlns:a="http://schemas.openxmlformats.org/drawingml/2006/main" xmlns:r="http://schemas.openxmlformats.org/officeDocument/2006/relationships" xmlns:p="http://schemas.openxmlformats.org/presentationml/2006/main">
  <p:tag name="TIMING" val="|5.5"/>
</p:tagLst>
</file>

<file path=ppt/tags/tag43.xml><?xml version="1.0" encoding="utf-8"?>
<p:tagLst xmlns:a="http://schemas.openxmlformats.org/drawingml/2006/main" xmlns:r="http://schemas.openxmlformats.org/officeDocument/2006/relationships" xmlns:p="http://schemas.openxmlformats.org/presentationml/2006/main">
  <p:tag name="TIMING" val="|0.7|9.1|8.8|21"/>
</p:tagLst>
</file>

<file path=ppt/tags/tag5.xml><?xml version="1.0" encoding="utf-8"?>
<p:tagLst xmlns:a="http://schemas.openxmlformats.org/drawingml/2006/main" xmlns:r="http://schemas.openxmlformats.org/officeDocument/2006/relationships" xmlns:p="http://schemas.openxmlformats.org/presentationml/2006/main">
  <p:tag name="TIMING" val="|5.9"/>
</p:tagLst>
</file>

<file path=ppt/tags/tag6.xml><?xml version="1.0" encoding="utf-8"?>
<p:tagLst xmlns:a="http://schemas.openxmlformats.org/drawingml/2006/main" xmlns:r="http://schemas.openxmlformats.org/officeDocument/2006/relationships" xmlns:p="http://schemas.openxmlformats.org/presentationml/2006/main">
  <p:tag name="TIMING" val="|6.4|19.3"/>
</p:tagLst>
</file>

<file path=ppt/tags/tag7.xml><?xml version="1.0" encoding="utf-8"?>
<p:tagLst xmlns:a="http://schemas.openxmlformats.org/drawingml/2006/main" xmlns:r="http://schemas.openxmlformats.org/officeDocument/2006/relationships" xmlns:p="http://schemas.openxmlformats.org/presentationml/2006/main">
  <p:tag name="TIMING" val="|14.4|7.3|12.3"/>
</p:tagLst>
</file>

<file path=ppt/tags/tag8.xml><?xml version="1.0" encoding="utf-8"?>
<p:tagLst xmlns:a="http://schemas.openxmlformats.org/drawingml/2006/main" xmlns:r="http://schemas.openxmlformats.org/officeDocument/2006/relationships" xmlns:p="http://schemas.openxmlformats.org/presentationml/2006/main">
  <p:tag name="TIMING" val="|2.6|5.6"/>
</p:tagLst>
</file>

<file path=ppt/tags/tag9.xml><?xml version="1.0" encoding="utf-8"?>
<p:tagLst xmlns:a="http://schemas.openxmlformats.org/drawingml/2006/main" xmlns:r="http://schemas.openxmlformats.org/officeDocument/2006/relationships" xmlns:p="http://schemas.openxmlformats.org/presentationml/2006/main">
  <p:tag name="TIMING" val="|1.9|6.3|4.8|1.6|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chemeClr val="tx1"/>
          </a:solidFill>
          <a:prstDash val="dash"/>
        </a:ln>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65401</TotalTime>
  <Words>5096</Words>
  <Application>Microsoft Office PowerPoint</Application>
  <PresentationFormat>On-screen Show (4:3)</PresentationFormat>
  <Paragraphs>640</Paragraphs>
  <Slides>46</Slides>
  <Notes>46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Office Theme</vt:lpstr>
      <vt:lpstr>Equation</vt:lpstr>
      <vt:lpstr>Slide 1</vt:lpstr>
      <vt:lpstr>Modern Implants Have Wireless</vt:lpstr>
      <vt:lpstr>Benefits of Wireless</vt:lpstr>
      <vt:lpstr>Benefits of Wireless</vt:lpstr>
      <vt:lpstr>Security Attacks</vt:lpstr>
      <vt:lpstr>How Do We Protect Against Such Attacks? </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Shield simultaneously:</vt:lpstr>
      <vt:lpstr>Slide 20</vt:lpstr>
      <vt:lpstr>Slide 21</vt:lpstr>
      <vt:lpstr>Slide 22</vt:lpstr>
      <vt:lpstr>Slide 23</vt:lpstr>
      <vt:lpstr>Slide 24</vt:lpstr>
      <vt:lpstr>Slide 25</vt:lpstr>
      <vt:lpstr>Empirical Results</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shyamnath gollakota</dc:creator>
  <cp:lastModifiedBy> </cp:lastModifiedBy>
  <cp:revision>3229</cp:revision>
  <cp:lastPrinted>2008-08-07T05:01:17Z</cp:lastPrinted>
  <dcterms:created xsi:type="dcterms:W3CDTF">2011-08-12T23:57:27Z</dcterms:created>
  <dcterms:modified xsi:type="dcterms:W3CDTF">2011-08-29T21:24:40Z</dcterms:modified>
</cp:coreProperties>
</file>