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handoutMasterIdLst>
    <p:handoutMasterId r:id="rId78"/>
  </p:handoutMasterIdLst>
  <p:sldIdLst>
    <p:sldId id="577" r:id="rId2"/>
    <p:sldId id="770" r:id="rId3"/>
    <p:sldId id="681" r:id="rId4"/>
    <p:sldId id="807" r:id="rId5"/>
    <p:sldId id="683" r:id="rId6"/>
    <p:sldId id="829" r:id="rId7"/>
    <p:sldId id="755" r:id="rId8"/>
    <p:sldId id="771" r:id="rId9"/>
    <p:sldId id="772" r:id="rId10"/>
    <p:sldId id="810" r:id="rId11"/>
    <p:sldId id="756" r:id="rId12"/>
    <p:sldId id="797" r:id="rId13"/>
    <p:sldId id="830" r:id="rId14"/>
    <p:sldId id="799" r:id="rId15"/>
    <p:sldId id="800" r:id="rId16"/>
    <p:sldId id="801" r:id="rId17"/>
    <p:sldId id="802" r:id="rId18"/>
    <p:sldId id="803" r:id="rId19"/>
    <p:sldId id="804" r:id="rId20"/>
    <p:sldId id="805" r:id="rId21"/>
    <p:sldId id="811" r:id="rId22"/>
    <p:sldId id="812" r:id="rId23"/>
    <p:sldId id="757" r:id="rId24"/>
    <p:sldId id="661" r:id="rId25"/>
    <p:sldId id="813" r:id="rId26"/>
    <p:sldId id="785" r:id="rId27"/>
    <p:sldId id="745" r:id="rId28"/>
    <p:sldId id="814" r:id="rId29"/>
    <p:sldId id="831" r:id="rId30"/>
    <p:sldId id="706" r:id="rId31"/>
    <p:sldId id="704" r:id="rId32"/>
    <p:sldId id="705" r:id="rId33"/>
    <p:sldId id="708" r:id="rId34"/>
    <p:sldId id="709" r:id="rId35"/>
    <p:sldId id="754" r:id="rId36"/>
    <p:sldId id="750" r:id="rId37"/>
    <p:sldId id="752" r:id="rId38"/>
    <p:sldId id="753" r:id="rId39"/>
    <p:sldId id="815" r:id="rId40"/>
    <p:sldId id="824" r:id="rId41"/>
    <p:sldId id="825" r:id="rId42"/>
    <p:sldId id="826" r:id="rId43"/>
    <p:sldId id="821" r:id="rId44"/>
    <p:sldId id="822" r:id="rId45"/>
    <p:sldId id="816" r:id="rId46"/>
    <p:sldId id="720" r:id="rId47"/>
    <p:sldId id="788" r:id="rId48"/>
    <p:sldId id="789" r:id="rId49"/>
    <p:sldId id="790" r:id="rId50"/>
    <p:sldId id="809" r:id="rId51"/>
    <p:sldId id="721" r:id="rId52"/>
    <p:sldId id="758" r:id="rId53"/>
    <p:sldId id="722" r:id="rId54"/>
    <p:sldId id="723" r:id="rId55"/>
    <p:sldId id="724" r:id="rId56"/>
    <p:sldId id="761" r:id="rId57"/>
    <p:sldId id="725" r:id="rId58"/>
    <p:sldId id="726" r:id="rId59"/>
    <p:sldId id="796" r:id="rId60"/>
    <p:sldId id="762" r:id="rId61"/>
    <p:sldId id="817" r:id="rId62"/>
    <p:sldId id="656" r:id="rId63"/>
    <p:sldId id="748" r:id="rId64"/>
    <p:sldId id="729" r:id="rId65"/>
    <p:sldId id="730" r:id="rId66"/>
    <p:sldId id="731" r:id="rId67"/>
    <p:sldId id="738" r:id="rId68"/>
    <p:sldId id="818" r:id="rId69"/>
    <p:sldId id="767" r:id="rId70"/>
    <p:sldId id="768" r:id="rId71"/>
    <p:sldId id="769" r:id="rId72"/>
    <p:sldId id="734" r:id="rId73"/>
    <p:sldId id="742" r:id="rId74"/>
    <p:sldId id="650" r:id="rId75"/>
    <p:sldId id="651" r:id="rId76"/>
  </p:sldIdLst>
  <p:sldSz cx="9144000" cy="6858000" type="screen4x3"/>
  <p:notesSz cx="9874250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B819"/>
    <a:srgbClr val="D2BA29"/>
    <a:srgbClr val="0D26D2"/>
    <a:srgbClr val="122BFF"/>
    <a:srgbClr val="FF3C1F"/>
    <a:srgbClr val="D10000"/>
    <a:srgbClr val="ED1A26"/>
    <a:srgbClr val="185C21"/>
    <a:srgbClr val="000000"/>
    <a:srgbClr val="37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66" autoAdjust="0"/>
    <p:restoredTop sz="70793" autoAdjust="0"/>
  </p:normalViewPr>
  <p:slideViewPr>
    <p:cSldViewPr>
      <p:cViewPr varScale="1">
        <p:scale>
          <a:sx n="82" d="100"/>
          <a:sy n="82" d="100"/>
        </p:scale>
        <p:origin x="2076" y="120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9136" cy="339515"/>
          </a:xfrm>
          <a:prstGeom prst="rect">
            <a:avLst/>
          </a:prstGeom>
        </p:spPr>
        <p:txBody>
          <a:bodyPr vert="horz" lIns="87947" tIns="43973" rIns="87947" bIns="439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908" y="0"/>
            <a:ext cx="4279136" cy="339515"/>
          </a:xfrm>
          <a:prstGeom prst="rect">
            <a:avLst/>
          </a:prstGeom>
        </p:spPr>
        <p:txBody>
          <a:bodyPr vert="horz" lIns="87947" tIns="43973" rIns="87947" bIns="43973" rtlCol="0"/>
          <a:lstStyle>
            <a:lvl1pPr algn="r">
              <a:defRPr sz="1200"/>
            </a:lvl1pPr>
          </a:lstStyle>
          <a:p>
            <a:fld id="{5AC48A69-771C-E942-AB00-7973AC90FD0A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7106"/>
            <a:ext cx="4279136" cy="339515"/>
          </a:xfrm>
          <a:prstGeom prst="rect">
            <a:avLst/>
          </a:prstGeom>
        </p:spPr>
        <p:txBody>
          <a:bodyPr vert="horz" lIns="87947" tIns="43973" rIns="87947" bIns="439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908" y="6457106"/>
            <a:ext cx="4279136" cy="339515"/>
          </a:xfrm>
          <a:prstGeom prst="rect">
            <a:avLst/>
          </a:prstGeom>
        </p:spPr>
        <p:txBody>
          <a:bodyPr vert="horz" lIns="87947" tIns="43973" rIns="87947" bIns="43973" rtlCol="0" anchor="b"/>
          <a:lstStyle>
            <a:lvl1pPr algn="r">
              <a:defRPr sz="1200"/>
            </a:lvl1pPr>
          </a:lstStyle>
          <a:p>
            <a:fld id="{ADD06665-3E3C-A043-BF08-453039AB2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595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8841" cy="339884"/>
          </a:xfrm>
          <a:prstGeom prst="rect">
            <a:avLst/>
          </a:prstGeom>
        </p:spPr>
        <p:txBody>
          <a:bodyPr vert="horz" lIns="91139" tIns="45570" rIns="91139" bIns="4557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593125" y="0"/>
            <a:ext cx="4278841" cy="339884"/>
          </a:xfrm>
          <a:prstGeom prst="rect">
            <a:avLst/>
          </a:prstGeom>
        </p:spPr>
        <p:txBody>
          <a:bodyPr vert="horz" lIns="91139" tIns="45570" rIns="91139" bIns="45570" rtlCol="0"/>
          <a:lstStyle>
            <a:lvl1pPr algn="r">
              <a:defRPr sz="1200"/>
            </a:lvl1pPr>
          </a:lstStyle>
          <a:p>
            <a:fld id="{B982A89B-5D0A-40CB-8DB6-1CD74913A169}" type="datetimeFigureOut">
              <a:rPr lang="zh-TW" altLang="en-US" smtClean="0"/>
              <a:pPr/>
              <a:t>2015/9/17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39" tIns="45570" rIns="91139" bIns="4557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87426" y="3228896"/>
            <a:ext cx="7899400" cy="3058954"/>
          </a:xfrm>
          <a:prstGeom prst="rect">
            <a:avLst/>
          </a:prstGeom>
        </p:spPr>
        <p:txBody>
          <a:bodyPr vert="horz" lIns="91139" tIns="45570" rIns="91139" bIns="4557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278841" cy="339884"/>
          </a:xfrm>
          <a:prstGeom prst="rect">
            <a:avLst/>
          </a:prstGeom>
        </p:spPr>
        <p:txBody>
          <a:bodyPr vert="horz" lIns="91139" tIns="45570" rIns="91139" bIns="4557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593125" y="6456612"/>
            <a:ext cx="4278841" cy="339884"/>
          </a:xfrm>
          <a:prstGeom prst="rect">
            <a:avLst/>
          </a:prstGeom>
        </p:spPr>
        <p:txBody>
          <a:bodyPr vert="horz" lIns="91139" tIns="45570" rIns="91139" bIns="45570" rtlCol="0" anchor="b"/>
          <a:lstStyle>
            <a:lvl1pPr algn="r">
              <a:defRPr sz="1200"/>
            </a:lvl1pPr>
          </a:lstStyle>
          <a:p>
            <a:fld id="{DBD4F85A-20D5-49AA-A090-7F42B1B17B5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1447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06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651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9509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6026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119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2290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3991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374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261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6254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0307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371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002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2163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401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328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71628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2945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46750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1360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46841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4774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10163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47101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0219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13374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808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12277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9269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9269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81253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61324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87931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24310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64376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6801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57687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6407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2779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8976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8976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14438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06569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06569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37806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23164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9931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9908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99314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61050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18112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3566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44373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760423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706552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5702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88835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570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85920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37244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sz="1200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49933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680234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104991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882435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171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525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234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B418-0EB8-B144-A197-CBF561326ED1}" type="datetime1">
              <a:rPr lang="en-US" altLang="zh-TW" smtClean="0"/>
              <a:t>9/17/2015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FA11-2341-CB46-A49D-E1B761B27052}" type="datetime1">
              <a:rPr lang="en-US" altLang="zh-TW" smtClean="0"/>
              <a:t>9/17/2015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716F-98E5-004E-9E9F-06764774AAEE}" type="datetime1">
              <a:rPr lang="en-US" altLang="zh-TW" smtClean="0"/>
              <a:t>9/17/2015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5914-C70D-9C44-9E88-FA7D8FED34FB}" type="datetime1">
              <a:rPr lang="en-US" altLang="zh-TW" smtClean="0"/>
              <a:t>9/17/2015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3C1C-0042-AD43-A9E0-6F3748C9BC8F}" type="datetime1">
              <a:rPr lang="en-US" altLang="zh-TW" smtClean="0"/>
              <a:t>9/17/2015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CAF9-12E8-8748-BC17-E4DE0F7E9AAC}" type="datetime1">
              <a:rPr lang="en-US" altLang="zh-TW" smtClean="0"/>
              <a:t>9/17/2015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B92AF-FFB3-A346-9787-52C3D0950401}" type="datetime1">
              <a:rPr lang="en-US" altLang="zh-TW" smtClean="0"/>
              <a:t>9/17/2015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379D3-A2CA-8849-83EC-83FA29ECC441}" type="datetime1">
              <a:rPr lang="en-US" altLang="zh-TW" smtClean="0"/>
              <a:t>9/17/2015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45F8-C02E-654A-8D3F-A18BE09BCE50}" type="datetime1">
              <a:rPr lang="en-US" altLang="zh-TW" smtClean="0"/>
              <a:t>9/17/2015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F6FF-BCCF-8140-8E65-9CC0E465EA24}" type="datetime1">
              <a:rPr lang="en-US" altLang="zh-TW" smtClean="0"/>
              <a:t>9/17/2015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C159-5B6F-1A42-A501-645322429D91}" type="datetime1">
              <a:rPr lang="en-US" altLang="zh-TW" smtClean="0"/>
              <a:t>9/17/2015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8A059-0694-2341-8240-7D9A29AD9E31}" type="datetime1">
              <a:rPr lang="en-US" altLang="zh-TW" smtClean="0"/>
              <a:t>9/17/2015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12576" y="836712"/>
            <a:ext cx="10081120" cy="1872208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MoLe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>
                <a:solidFill>
                  <a:srgbClr val="FF0000"/>
                </a:solidFill>
              </a:rPr>
              <a:t>Mo</a:t>
            </a:r>
            <a:r>
              <a:rPr lang="en-US" sz="3600" b="1" dirty="0" smtClean="0"/>
              <a:t>tion </a:t>
            </a:r>
            <a:r>
              <a:rPr lang="en-US" sz="3600" b="1" dirty="0">
                <a:solidFill>
                  <a:srgbClr val="FF0000"/>
                </a:solidFill>
              </a:rPr>
              <a:t>Le</a:t>
            </a:r>
            <a:r>
              <a:rPr lang="en-US" sz="3600" b="1" dirty="0"/>
              <a:t>aks through </a:t>
            </a:r>
            <a:r>
              <a:rPr lang="en-US" sz="3600" b="1" dirty="0" err="1"/>
              <a:t>Smartwatch</a:t>
            </a:r>
            <a:r>
              <a:rPr lang="en-US" sz="3600" b="1" dirty="0"/>
              <a:t> </a:t>
            </a:r>
            <a:r>
              <a:rPr lang="en-US" sz="3600" b="1" dirty="0" smtClean="0"/>
              <a:t>Sensors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1570" y="3789040"/>
            <a:ext cx="8113078" cy="23179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Wang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Ted </a:t>
            </a: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Tsung-Te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Lai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Romit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Roy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Choudhury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UIUC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MobiCom’15 Presentation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930996"/>
            <a:ext cx="3312942" cy="33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1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 smtClean="0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</a:t>
            </a:r>
            <a:r>
              <a:rPr lang="en-US" altLang="zh-TW" sz="4800" dirty="0" smtClean="0">
                <a:solidFill>
                  <a:schemeClr val="bg1"/>
                </a:solidFill>
              </a:rPr>
              <a:t>Architecture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Lucida Bright"/>
                  <a:cs typeface="Lucida Bright"/>
                </a:rPr>
                <a:t>Time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pic>
        <p:nvPicPr>
          <p:cNvPr id="44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User Data</a:t>
            </a:r>
            <a:endParaRPr lang="en-US" sz="1600" dirty="0">
              <a:latin typeface="Lucida Bright"/>
              <a:cs typeface="Lucida Bright"/>
            </a:endParaRPr>
          </a:p>
        </p:txBody>
      </p: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Lucida Bright"/>
                  <a:cs typeface="Lucida Bright"/>
                </a:rPr>
                <a:t>Location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Arrow Connector 32"/>
          <p:cNvCxnSpPr/>
          <p:nvPr/>
        </p:nvCxnSpPr>
        <p:spPr bwMode="auto">
          <a:xfrm>
            <a:off x="3347864" y="4394448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51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4484715"/>
            <a:ext cx="1311046" cy="8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內容版面配置區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/>
              <a:t>Noisy sensor data</a:t>
            </a:r>
            <a:endParaRPr lang="en-US" altLang="zh-TW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Watch location ≠ </a:t>
            </a:r>
            <a:r>
              <a:rPr lang="en-US" altLang="zh-TW" sz="2800" dirty="0" smtClean="0"/>
              <a:t>keystroke</a:t>
            </a:r>
            <a:endParaRPr lang="en-US" altLang="zh-TW" sz="2800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</a:rPr>
              <a:t>Information from the other hand is missing</a:t>
            </a:r>
          </a:p>
        </p:txBody>
      </p:sp>
      <p:sp>
        <p:nvSpPr>
          <p:cNvPr id="4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 smtClean="0">
                <a:solidFill>
                  <a:schemeClr val="bg1"/>
                </a:solidFill>
              </a:rPr>
              <a:t>Design Challenges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 smtClean="0">
                <a:solidFill>
                  <a:schemeClr val="bg1"/>
                </a:solidFill>
              </a:rPr>
              <a:t>Watch Location ≠ Keystroke</a:t>
            </a:r>
            <a:endParaRPr lang="en-US" altLang="zh-TW" sz="4400" dirty="0">
              <a:solidFill>
                <a:schemeClr val="bg1"/>
              </a:solidFill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grpSp>
        <p:nvGrpSpPr>
          <p:cNvPr id="18" name="群組 17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grpSp>
        <p:nvGrpSpPr>
          <p:cNvPr id="22" name="群組 21"/>
          <p:cNvGrpSpPr/>
          <p:nvPr/>
        </p:nvGrpSpPr>
        <p:grpSpPr>
          <a:xfrm rot="18254850">
            <a:off x="4473513" y="367614"/>
            <a:ext cx="4027075" cy="3431551"/>
            <a:chOff x="757725" y="2175247"/>
            <a:chExt cx="6232133" cy="4120968"/>
          </a:xfrm>
        </p:grpSpPr>
        <p:cxnSp>
          <p:nvCxnSpPr>
            <p:cNvPr id="23" name="直線箭頭接點 22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箭頭接點 23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字方塊 24"/>
            <p:cNvSpPr txBox="1"/>
            <p:nvPr/>
          </p:nvSpPr>
          <p:spPr>
            <a:xfrm>
              <a:off x="2885403" y="5741799"/>
              <a:ext cx="4104455" cy="554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</a:t>
              </a:r>
              <a:endParaRPr kumimoji="1" lang="zh-TW" altLang="en-US" sz="2400" dirty="0"/>
            </a:p>
          </p:txBody>
        </p:sp>
        <p:sp>
          <p:nvSpPr>
            <p:cNvPr id="26" name="文字方塊 25"/>
            <p:cNvSpPr txBox="1"/>
            <p:nvPr/>
          </p:nvSpPr>
          <p:spPr>
            <a:xfrm rot="5506007">
              <a:off x="-173228" y="3397622"/>
              <a:ext cx="2576359" cy="714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</a:t>
              </a:r>
              <a:endParaRPr kumimoji="1" lang="zh-TW" altLang="en-US" sz="2400" dirty="0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2123729" y="5624147"/>
              <a:ext cx="4104456" cy="4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TW" altLang="en-US" dirty="0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1259630" y="5326824"/>
              <a:ext cx="1008112" cy="4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1259630" y="4480536"/>
              <a:ext cx="1008112" cy="4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3327763" y="22458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274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sp>
        <p:nvSpPr>
          <p:cNvPr id="26" name="文字方塊 25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 smtClean="0"/>
              <a:t>Groundtruth</a:t>
            </a:r>
            <a:r>
              <a:rPr lang="en-US" altLang="zh-TW" sz="2200" dirty="0" smtClean="0"/>
              <a:t> location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380312" y="1995967"/>
            <a:ext cx="537882" cy="495665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群組 20"/>
          <p:cNvGrpSpPr/>
          <p:nvPr/>
        </p:nvGrpSpPr>
        <p:grpSpPr>
          <a:xfrm rot="20482208">
            <a:off x="6353558" y="2103600"/>
            <a:ext cx="2449997" cy="2311061"/>
            <a:chOff x="5799953" y="1558056"/>
            <a:chExt cx="2449997" cy="2311061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925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</a:t>
            </a:r>
            <a:r>
              <a:rPr lang="en-US" altLang="zh-TW" sz="4400" dirty="0" smtClean="0">
                <a:solidFill>
                  <a:schemeClr val="bg1"/>
                </a:solidFill>
              </a:rPr>
              <a:t>Keystroke</a:t>
            </a:r>
            <a:endParaRPr lang="en-US" altLang="zh-TW" sz="4400" dirty="0">
              <a:solidFill>
                <a:schemeClr val="bg1"/>
              </a:solidFill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6948264" y="411946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grpSp>
        <p:nvGrpSpPr>
          <p:cNvPr id="20" name="群組 19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27" name="文字方塊 26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 smtClean="0"/>
              <a:t>Groundtruth</a:t>
            </a:r>
            <a:r>
              <a:rPr lang="en-US" altLang="zh-TW" sz="2200" dirty="0" smtClean="0"/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val="373571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5940152" y="980728"/>
            <a:ext cx="3203848" cy="1537279"/>
            <a:chOff x="5940152" y="1031570"/>
            <a:chExt cx="3203848" cy="1537278"/>
          </a:xfrm>
        </p:grpSpPr>
        <p:pic>
          <p:nvPicPr>
            <p:cNvPr id="42" name="圖片 41"/>
            <p:cNvPicPr>
              <a:picLocks noChangeAspect="1"/>
            </p:cNvPicPr>
            <p:nvPr/>
          </p:nvPicPr>
          <p:blipFill rotWithShape="1">
            <a:blip r:embed="rId3"/>
            <a:srcRect l="11809" t="39426" r="47345" b="19133"/>
            <a:stretch/>
          </p:blipFill>
          <p:spPr>
            <a:xfrm>
              <a:off x="5940152" y="1031570"/>
              <a:ext cx="3203848" cy="1525643"/>
            </a:xfrm>
            <a:prstGeom prst="rect">
              <a:avLst/>
            </a:prstGeom>
          </p:spPr>
        </p:pic>
        <p:pic>
          <p:nvPicPr>
            <p:cNvPr id="34" name="圖片 3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23360" t="67210" r="69783" b="18992"/>
            <a:stretch/>
          </p:blipFill>
          <p:spPr>
            <a:xfrm>
              <a:off x="6876256" y="2060848"/>
              <a:ext cx="537882" cy="508000"/>
            </a:xfrm>
            <a:prstGeom prst="rect">
              <a:avLst/>
            </a:prstGeom>
          </p:spPr>
        </p:pic>
      </p:grpSp>
      <p:grpSp>
        <p:nvGrpSpPr>
          <p:cNvPr id="21" name="群組 20"/>
          <p:cNvGrpSpPr/>
          <p:nvPr/>
        </p:nvGrpSpPr>
        <p:grpSpPr>
          <a:xfrm rot="20482208">
            <a:off x="6245105" y="2083300"/>
            <a:ext cx="2449997" cy="2311061"/>
            <a:chOff x="5799953" y="1558056"/>
            <a:chExt cx="2449997" cy="2311061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26" name="文字方塊 25"/>
          <p:cNvSpPr txBox="1"/>
          <p:nvPr/>
        </p:nvSpPr>
        <p:spPr>
          <a:xfrm>
            <a:off x="1619672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5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 smtClean="0"/>
              <a:t>Groundtruth</a:t>
            </a:r>
            <a:r>
              <a:rPr lang="en-US" altLang="zh-TW" sz="2200" dirty="0" smtClean="0"/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val="226056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31" name="文字方塊 30"/>
          <p:cNvSpPr txBox="1"/>
          <p:nvPr/>
        </p:nvSpPr>
        <p:spPr>
          <a:xfrm>
            <a:off x="6948264" y="411946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7322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1619672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 smtClean="0"/>
              <a:t>Groundtruth</a:t>
            </a:r>
            <a:r>
              <a:rPr lang="en-US" altLang="zh-TW" sz="2200" dirty="0" smtClean="0"/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val="324750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185C2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807" t="66877" r="76336" b="19730"/>
          <a:stretch/>
        </p:blipFill>
        <p:spPr>
          <a:xfrm>
            <a:off x="6315133" y="2018723"/>
            <a:ext cx="537882" cy="493059"/>
          </a:xfrm>
          <a:prstGeom prst="rect">
            <a:avLst/>
          </a:prstGeom>
        </p:spPr>
      </p:pic>
      <p:grpSp>
        <p:nvGrpSpPr>
          <p:cNvPr id="21" name="群組 20"/>
          <p:cNvGrpSpPr/>
          <p:nvPr/>
        </p:nvGrpSpPr>
        <p:grpSpPr>
          <a:xfrm rot="20482208">
            <a:off x="6209540" y="1959583"/>
            <a:ext cx="2449997" cy="2311061"/>
            <a:chOff x="5799953" y="1558056"/>
            <a:chExt cx="2449997" cy="2311061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25" name="文字方塊 24"/>
          <p:cNvSpPr txBox="1"/>
          <p:nvPr/>
        </p:nvSpPr>
        <p:spPr>
          <a:xfrm>
            <a:off x="1619672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8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 smtClean="0"/>
              <a:t>Groundtruth</a:t>
            </a:r>
            <a:r>
              <a:rPr lang="en-US" altLang="zh-TW" sz="2200" dirty="0" smtClean="0"/>
              <a:t> location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1771112" y="50770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642D"/>
                </a:solidFill>
              </a:rPr>
              <a:t>z</a:t>
            </a:r>
            <a:endParaRPr kumimoji="1" lang="zh-TW" altLang="en-US" sz="2400" dirty="0">
              <a:solidFill>
                <a:srgbClr val="0064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6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sp>
        <p:nvSpPr>
          <p:cNvPr id="3" name="橢圓 2"/>
          <p:cNvSpPr/>
          <p:nvPr/>
        </p:nvSpPr>
        <p:spPr>
          <a:xfrm>
            <a:off x="1259632" y="4941168"/>
            <a:ext cx="1080120" cy="936104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331640" y="4335489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/>
              <a:t>cluster</a:t>
            </a:r>
            <a:endParaRPr kumimoji="1" lang="zh-TW" altLang="en-US" sz="2400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1771112" y="50770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642D"/>
                </a:solidFill>
              </a:rPr>
              <a:t>z</a:t>
            </a:r>
            <a:endParaRPr kumimoji="1" lang="zh-TW" altLang="en-US" sz="2400" dirty="0">
              <a:solidFill>
                <a:srgbClr val="00642D"/>
              </a:solidFill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1619672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1691680" y="527159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grpSp>
        <p:nvGrpSpPr>
          <p:cNvPr id="27" name="群組 26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33" name="文字方塊 32"/>
          <p:cNvSpPr txBox="1"/>
          <p:nvPr/>
        </p:nvSpPr>
        <p:spPr>
          <a:xfrm>
            <a:off x="6948264" y="411946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7322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6660232" y="404745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642D"/>
                </a:solidFill>
              </a:rPr>
              <a:t>z</a:t>
            </a:r>
            <a:endParaRPr kumimoji="1" lang="zh-TW" altLang="en-US" sz="2400" dirty="0">
              <a:solidFill>
                <a:srgbClr val="00642D"/>
              </a:solidFill>
            </a:endParaRPr>
          </a:p>
        </p:txBody>
      </p:sp>
      <p:sp>
        <p:nvSpPr>
          <p:cNvPr id="26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 smtClean="0"/>
              <a:t>Groundtruth</a:t>
            </a:r>
            <a:r>
              <a:rPr lang="en-US" altLang="zh-TW" sz="2200" dirty="0" smtClean="0"/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val="204668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sp>
        <p:nvSpPr>
          <p:cNvPr id="72" name="文字方塊 71"/>
          <p:cNvSpPr txBox="1"/>
          <p:nvPr/>
        </p:nvSpPr>
        <p:spPr>
          <a:xfrm>
            <a:off x="1835696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v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2339752" y="436111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a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5" name="文字方塊 74"/>
          <p:cNvSpPr txBox="1"/>
          <p:nvPr/>
        </p:nvSpPr>
        <p:spPr>
          <a:xfrm>
            <a:off x="2195736" y="458112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d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6" name="文字方塊 75"/>
          <p:cNvSpPr txBox="1"/>
          <p:nvPr/>
        </p:nvSpPr>
        <p:spPr>
          <a:xfrm>
            <a:off x="2428528" y="462352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f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7" name="文字方塊 76"/>
          <p:cNvSpPr txBox="1"/>
          <p:nvPr/>
        </p:nvSpPr>
        <p:spPr>
          <a:xfrm>
            <a:off x="2555776" y="446273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s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8" name="文字方塊 77"/>
          <p:cNvSpPr txBox="1"/>
          <p:nvPr/>
        </p:nvSpPr>
        <p:spPr>
          <a:xfrm>
            <a:off x="31318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e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9" name="文字方塊 78"/>
          <p:cNvSpPr txBox="1"/>
          <p:nvPr/>
        </p:nvSpPr>
        <p:spPr>
          <a:xfrm>
            <a:off x="3275856" y="407707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w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80" name="文字方塊 79"/>
          <p:cNvSpPr txBox="1"/>
          <p:nvPr/>
        </p:nvSpPr>
        <p:spPr>
          <a:xfrm>
            <a:off x="2627784" y="49835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FF0000"/>
                </a:solidFill>
              </a:rPr>
              <a:t>b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1" name="文字方塊 80"/>
          <p:cNvSpPr txBox="1"/>
          <p:nvPr/>
        </p:nvSpPr>
        <p:spPr>
          <a:xfrm>
            <a:off x="4139952" y="48691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t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2" name="文字方塊 81"/>
          <p:cNvSpPr txBox="1"/>
          <p:nvPr/>
        </p:nvSpPr>
        <p:spPr>
          <a:xfrm>
            <a:off x="3995936" y="328498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FF0000"/>
                </a:solidFill>
              </a:rPr>
              <a:t>q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3" name="文字方塊 82"/>
          <p:cNvSpPr txBox="1"/>
          <p:nvPr/>
        </p:nvSpPr>
        <p:spPr>
          <a:xfrm>
            <a:off x="3779912" y="375942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FF0000"/>
                </a:solidFill>
              </a:rPr>
              <a:t>r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4" name="文字方塊 83"/>
          <p:cNvSpPr txBox="1"/>
          <p:nvPr/>
        </p:nvSpPr>
        <p:spPr>
          <a:xfrm>
            <a:off x="3275856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FF0000"/>
                </a:solidFill>
              </a:rPr>
              <a:t>g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85" name="圖片 8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1809" t="39426" r="81378" b="47446"/>
          <a:stretch/>
        </p:blipFill>
        <p:spPr>
          <a:xfrm>
            <a:off x="5909837" y="980729"/>
            <a:ext cx="534373" cy="483297"/>
          </a:xfrm>
          <a:prstGeom prst="rect">
            <a:avLst/>
          </a:prstGeom>
        </p:spPr>
      </p:pic>
      <p:pic>
        <p:nvPicPr>
          <p:cNvPr id="86" name="圖片 8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2251" t="39445" r="61753" b="47351"/>
          <a:stretch/>
        </p:blipFill>
        <p:spPr>
          <a:xfrm>
            <a:off x="7524328" y="980729"/>
            <a:ext cx="470330" cy="486079"/>
          </a:xfrm>
          <a:prstGeom prst="rect">
            <a:avLst/>
          </a:prstGeom>
        </p:spPr>
      </p:pic>
      <p:pic>
        <p:nvPicPr>
          <p:cNvPr id="87" name="圖片 8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9236" t="40743" r="54950" b="47037"/>
          <a:stretch/>
        </p:blipFill>
        <p:spPr>
          <a:xfrm>
            <a:off x="8073999" y="1019194"/>
            <a:ext cx="456070" cy="449911"/>
          </a:xfrm>
          <a:prstGeom prst="rect">
            <a:avLst/>
          </a:prstGeom>
        </p:spPr>
      </p:pic>
      <p:pic>
        <p:nvPicPr>
          <p:cNvPr id="88" name="圖片 8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40438" t="53326" r="53166" b="33470"/>
          <a:stretch/>
        </p:blipFill>
        <p:spPr>
          <a:xfrm>
            <a:off x="8172400" y="1484784"/>
            <a:ext cx="501686" cy="486077"/>
          </a:xfrm>
          <a:prstGeom prst="rect">
            <a:avLst/>
          </a:prstGeom>
        </p:spPr>
      </p:pic>
      <p:pic>
        <p:nvPicPr>
          <p:cNvPr id="89" name="圖片 8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43599" t="66720" r="50135" b="20008"/>
          <a:stretch/>
        </p:blipFill>
        <p:spPr>
          <a:xfrm>
            <a:off x="8460434" y="1988840"/>
            <a:ext cx="491517" cy="488587"/>
          </a:xfrm>
          <a:prstGeom prst="rect">
            <a:avLst/>
          </a:prstGeom>
        </p:spPr>
      </p:pic>
      <p:grpSp>
        <p:nvGrpSpPr>
          <p:cNvPr id="37" name="群組 36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38" name="圖片 3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39" name="圖片 3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41" name="文字方塊 40"/>
          <p:cNvSpPr txBox="1"/>
          <p:nvPr/>
        </p:nvSpPr>
        <p:spPr>
          <a:xfrm>
            <a:off x="1619672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x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/>
              <a:t>c</a:t>
            </a:r>
            <a:endParaRPr kumimoji="1" lang="zh-TW" altLang="en-US" sz="2400" dirty="0"/>
          </a:p>
        </p:txBody>
      </p:sp>
      <p:sp>
        <p:nvSpPr>
          <p:cNvPr id="47" name="橢圓 46"/>
          <p:cNvSpPr/>
          <p:nvPr/>
        </p:nvSpPr>
        <p:spPr>
          <a:xfrm>
            <a:off x="1259632" y="4941168"/>
            <a:ext cx="1080120" cy="936104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8" name="橢圓 47"/>
          <p:cNvSpPr/>
          <p:nvPr/>
        </p:nvSpPr>
        <p:spPr>
          <a:xfrm>
            <a:off x="2051720" y="4365104"/>
            <a:ext cx="1008112" cy="720080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3059832" y="4077072"/>
            <a:ext cx="720080" cy="648072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 smtClean="0"/>
              <a:t>Groundtruth</a:t>
            </a:r>
            <a:r>
              <a:rPr lang="en-US" altLang="zh-TW" sz="2200" dirty="0" smtClean="0"/>
              <a:t> location</a:t>
            </a:r>
          </a:p>
        </p:txBody>
      </p:sp>
      <p:sp>
        <p:nvSpPr>
          <p:cNvPr id="44" name="文字方塊 43"/>
          <p:cNvSpPr txBox="1"/>
          <p:nvPr/>
        </p:nvSpPr>
        <p:spPr>
          <a:xfrm>
            <a:off x="1771112" y="50770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642D"/>
                </a:solidFill>
              </a:rPr>
              <a:t>z</a:t>
            </a:r>
            <a:endParaRPr kumimoji="1" lang="zh-TW" altLang="en-US" sz="2400" dirty="0">
              <a:solidFill>
                <a:srgbClr val="0064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1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9144000" cy="6858000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Your Watch Knows About </a:t>
            </a:r>
            <a:r>
              <a:rPr lang="en-US" altLang="zh-TW" sz="4800" dirty="0">
                <a:solidFill>
                  <a:schemeClr val="bg1"/>
                </a:solidFill>
              </a:rPr>
              <a:t>Y</a:t>
            </a:r>
            <a:r>
              <a:rPr lang="en-US" altLang="zh-TW" sz="4800" dirty="0" smtClean="0">
                <a:solidFill>
                  <a:schemeClr val="bg1"/>
                </a:solidFill>
              </a:rPr>
              <a:t>ou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sp>
        <p:nvSpPr>
          <p:cNvPr id="9" name="TextBox 67"/>
          <p:cNvSpPr txBox="1"/>
          <p:nvPr/>
        </p:nvSpPr>
        <p:spPr>
          <a:xfrm>
            <a:off x="1043608" y="836712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More Than You Think?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6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</a:t>
            </a:r>
            <a:r>
              <a:rPr lang="en-US" altLang="zh-TW" sz="4400" dirty="0" smtClean="0">
                <a:solidFill>
                  <a:schemeClr val="bg1"/>
                </a:solidFill>
              </a:rPr>
              <a:t>Keystroke</a:t>
            </a:r>
            <a:endParaRPr lang="en-US" altLang="zh-TW" sz="4400" dirty="0">
              <a:solidFill>
                <a:schemeClr val="bg1"/>
              </a:solidFill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sp>
        <p:nvSpPr>
          <p:cNvPr id="37" name="橢圓 36"/>
          <p:cNvSpPr/>
          <p:nvPr/>
        </p:nvSpPr>
        <p:spPr>
          <a:xfrm>
            <a:off x="4067946" y="350100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4" name="橢圓 93"/>
          <p:cNvSpPr/>
          <p:nvPr/>
        </p:nvSpPr>
        <p:spPr>
          <a:xfrm>
            <a:off x="2627786" y="465313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5" name="橢圓 94"/>
          <p:cNvSpPr/>
          <p:nvPr/>
        </p:nvSpPr>
        <p:spPr>
          <a:xfrm>
            <a:off x="2483768" y="479715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6" name="橢圓 95"/>
          <p:cNvSpPr/>
          <p:nvPr/>
        </p:nvSpPr>
        <p:spPr>
          <a:xfrm>
            <a:off x="2411762" y="458112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7" name="橢圓 96"/>
          <p:cNvSpPr/>
          <p:nvPr/>
        </p:nvSpPr>
        <p:spPr>
          <a:xfrm>
            <a:off x="2267746" y="472514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8" name="橢圓 97"/>
          <p:cNvSpPr/>
          <p:nvPr/>
        </p:nvSpPr>
        <p:spPr>
          <a:xfrm>
            <a:off x="1835698" y="522920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9" name="橢圓 98"/>
          <p:cNvSpPr/>
          <p:nvPr/>
        </p:nvSpPr>
        <p:spPr>
          <a:xfrm>
            <a:off x="1918111" y="546772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0" name="橢圓 99"/>
          <p:cNvSpPr/>
          <p:nvPr/>
        </p:nvSpPr>
        <p:spPr>
          <a:xfrm>
            <a:off x="1702087" y="544522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1" name="橢圓 100"/>
          <p:cNvSpPr/>
          <p:nvPr/>
        </p:nvSpPr>
        <p:spPr>
          <a:xfrm>
            <a:off x="1619674" y="51796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2" name="橢圓 101"/>
          <p:cNvSpPr/>
          <p:nvPr/>
        </p:nvSpPr>
        <p:spPr>
          <a:xfrm>
            <a:off x="2699794" y="51571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3" name="橢圓 102"/>
          <p:cNvSpPr/>
          <p:nvPr/>
        </p:nvSpPr>
        <p:spPr>
          <a:xfrm>
            <a:off x="3347866" y="522920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4" name="橢圓 103"/>
          <p:cNvSpPr/>
          <p:nvPr/>
        </p:nvSpPr>
        <p:spPr>
          <a:xfrm>
            <a:off x="4211962" y="501317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5" name="橢圓 104"/>
          <p:cNvSpPr/>
          <p:nvPr/>
        </p:nvSpPr>
        <p:spPr>
          <a:xfrm>
            <a:off x="3779914" y="393305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6" name="橢圓 105"/>
          <p:cNvSpPr/>
          <p:nvPr/>
        </p:nvSpPr>
        <p:spPr>
          <a:xfrm>
            <a:off x="3347866" y="422108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橢圓 106"/>
          <p:cNvSpPr/>
          <p:nvPr/>
        </p:nvSpPr>
        <p:spPr>
          <a:xfrm>
            <a:off x="3203850" y="443711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8" name="群組 37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39" name="圖片 3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40" name="圖片 3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41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smtClean="0"/>
              <a:t>Unlabeled keystrokes</a:t>
            </a:r>
          </a:p>
        </p:txBody>
      </p:sp>
    </p:spTree>
    <p:extLst>
      <p:ext uri="{BB962C8B-B14F-4D97-AF65-F5344CB8AC3E}">
        <p14:creationId xmlns:p14="http://schemas.microsoft.com/office/powerpoint/2010/main" val="34402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 smtClean="0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</a:t>
            </a:r>
            <a:r>
              <a:rPr lang="en-US" altLang="zh-TW" sz="4800" dirty="0" smtClean="0">
                <a:solidFill>
                  <a:schemeClr val="bg1"/>
                </a:solidFill>
              </a:rPr>
              <a:t>Architecture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Lucida Bright"/>
                  <a:cs typeface="Lucida Bright"/>
                </a:rPr>
                <a:t>Time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pic>
        <p:nvPicPr>
          <p:cNvPr id="44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User Data</a:t>
            </a:r>
            <a:endParaRPr lang="en-US" sz="1600" dirty="0">
              <a:latin typeface="Lucida Bright"/>
              <a:cs typeface="Lucida Bright"/>
            </a:endParaRPr>
          </a:p>
        </p:txBody>
      </p: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Lucida Bright"/>
                  <a:cs typeface="Lucida Bright"/>
                </a:rPr>
                <a:t>Location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51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 smtClean="0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</a:t>
            </a:r>
            <a:r>
              <a:rPr lang="en-US" altLang="zh-TW" sz="4800" dirty="0" smtClean="0">
                <a:solidFill>
                  <a:schemeClr val="bg1"/>
                </a:solidFill>
              </a:rPr>
              <a:t>Architecture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35" name="Straight Arrow Connector 54"/>
          <p:cNvCxnSpPr>
            <a:stCxn id="79" idx="3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Attacker Point Cloud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Unlabeled Point Cloud</a:t>
            </a:r>
            <a:endParaRPr lang="en-US" sz="1600" dirty="0">
              <a:latin typeface="Lucida Bright"/>
              <a:cs typeface="Lucida Bright"/>
            </a:endParaRP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Lucida Bright"/>
                  <a:cs typeface="Lucida Bright"/>
                </a:rPr>
                <a:t>Time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Attacker Training Data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User Data</a:t>
            </a:r>
            <a:endParaRPr lang="en-US" sz="1600" dirty="0">
              <a:latin typeface="Lucida Bright"/>
              <a:cs typeface="Lucida Bright"/>
            </a:endParaRP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Lucida Bright"/>
                  <a:cs typeface="Lucida Bright"/>
                </a:rPr>
                <a:t>Location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 smtClean="0">
                <a:latin typeface="Lucida Bright"/>
                <a:cs typeface="Lucida Bright"/>
              </a:rPr>
              <a:t>Cloud </a:t>
            </a:r>
            <a:endParaRPr lang="en-US" sz="16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3532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內容版面配置區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>
                <a:solidFill>
                  <a:srgbClr val="000000"/>
                </a:solidFill>
              </a:rPr>
              <a:t>Noisy sensor data</a:t>
            </a:r>
            <a:endParaRPr lang="en-US" altLang="zh-TW" sz="2400" dirty="0" smtClean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Watch location </a:t>
            </a:r>
            <a:r>
              <a:rPr lang="en-US" altLang="zh-TW" sz="2800" dirty="0" smtClean="0"/>
              <a:t>≠ keystroke</a:t>
            </a:r>
            <a:endParaRPr lang="en-US" altLang="zh-TW" sz="2800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>
                <a:solidFill>
                  <a:srgbClr val="000000"/>
                </a:solidFill>
              </a:rPr>
              <a:t>Information from the other hand is missing</a:t>
            </a:r>
          </a:p>
        </p:txBody>
      </p:sp>
      <p:sp>
        <p:nvSpPr>
          <p:cNvPr id="4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Design </a:t>
            </a:r>
            <a:r>
              <a:rPr lang="en-US" altLang="zh-TW" sz="4400" dirty="0" smtClean="0">
                <a:solidFill>
                  <a:schemeClr val="bg1"/>
                </a:solidFill>
              </a:rPr>
              <a:t>Challenges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Right Hand Keystrokes Are Missing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l="2024" t="16413" r="1670" b="3587"/>
          <a:stretch/>
        </p:blipFill>
        <p:spPr>
          <a:xfrm>
            <a:off x="827586" y="1340769"/>
            <a:ext cx="7553859" cy="294520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70130" flipH="1">
            <a:off x="4945008" y="4150344"/>
            <a:ext cx="2080806" cy="2168133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1763690" y="4214284"/>
            <a:ext cx="2449997" cy="2311061"/>
            <a:chOff x="5799953" y="1558056"/>
            <a:chExt cx="2449997" cy="2311061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cxnSp>
        <p:nvCxnSpPr>
          <p:cNvPr id="23" name="直線接點 22"/>
          <p:cNvCxnSpPr/>
          <p:nvPr/>
        </p:nvCxnSpPr>
        <p:spPr>
          <a:xfrm>
            <a:off x="4190064" y="2182967"/>
            <a:ext cx="2592288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4561052" y="3706084"/>
            <a:ext cx="1091068" cy="1094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>
            <a:off x="5652120" y="3174044"/>
            <a:ext cx="783986" cy="1867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6411133" y="2689078"/>
            <a:ext cx="395396" cy="318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H="1" flipV="1">
            <a:off x="6804250" y="2176305"/>
            <a:ext cx="5347" cy="52115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 flipH="1" flipV="1">
            <a:off x="6427180" y="2679945"/>
            <a:ext cx="10417" cy="497975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 flipH="1" flipV="1">
            <a:off x="5646775" y="3195874"/>
            <a:ext cx="5347" cy="52115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 flipH="1" flipV="1">
            <a:off x="4566655" y="3212978"/>
            <a:ext cx="5347" cy="52115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直線接點 43"/>
          <p:cNvCxnSpPr/>
          <p:nvPr/>
        </p:nvCxnSpPr>
        <p:spPr>
          <a:xfrm flipH="1" flipV="1">
            <a:off x="4192874" y="2185021"/>
            <a:ext cx="5347" cy="52115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直線接點 44"/>
          <p:cNvCxnSpPr/>
          <p:nvPr/>
        </p:nvCxnSpPr>
        <p:spPr>
          <a:xfrm flipH="1" flipV="1">
            <a:off x="4345274" y="2708922"/>
            <a:ext cx="5347" cy="52115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>
            <a:off x="4355976" y="3212976"/>
            <a:ext cx="216024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>
            <a:off x="4211960" y="2708920"/>
            <a:ext cx="144016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1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 smtClean="0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</a:t>
            </a:r>
            <a:r>
              <a:rPr lang="en-US" altLang="zh-TW" sz="4800" dirty="0" smtClean="0">
                <a:solidFill>
                  <a:schemeClr val="bg1"/>
                </a:solidFill>
              </a:rPr>
              <a:t>Architecture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35" name="Straight Arrow Connector 54"/>
          <p:cNvCxnSpPr>
            <a:stCxn id="79" idx="3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Attacker Point Cloud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Unlabeled Point Cloud</a:t>
            </a:r>
            <a:endParaRPr lang="en-US" sz="1600" dirty="0">
              <a:latin typeface="Lucida Bright"/>
              <a:cs typeface="Lucida Bright"/>
            </a:endParaRP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Lucida Bright"/>
                  <a:cs typeface="Lucida Bright"/>
                </a:rPr>
                <a:t>Time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Attacker Training Data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User Data</a:t>
            </a:r>
            <a:endParaRPr lang="en-US" sz="1600" dirty="0">
              <a:latin typeface="Lucida Bright"/>
              <a:cs typeface="Lucida Bright"/>
            </a:endParaRP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Lucida Bright"/>
                  <a:cs typeface="Lucida Bright"/>
                </a:rPr>
                <a:t>Location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 smtClean="0">
                <a:latin typeface="Lucida Bright"/>
                <a:cs typeface="Lucida Bright"/>
              </a:rPr>
              <a:t>Cloud </a:t>
            </a:r>
            <a:endParaRPr lang="en-US" sz="16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576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 smtClean="0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</a:t>
            </a:r>
            <a:r>
              <a:rPr lang="en-US" altLang="zh-TW" sz="4800" dirty="0" smtClean="0">
                <a:solidFill>
                  <a:schemeClr val="bg1"/>
                </a:solidFill>
              </a:rPr>
              <a:t>Architecture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0768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 smtClean="0">
                <a:latin typeface="Lucida Bright"/>
                <a:cs typeface="Lucida Bright"/>
              </a:rPr>
              <a:t>O|W</a:t>
            </a:r>
            <a:r>
              <a:rPr lang="en-US" sz="1600" baseline="-25000" dirty="0" err="1" smtClean="0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Rank of </a:t>
            </a:r>
            <a:r>
              <a:rPr lang="en-US" sz="1600" dirty="0" err="1" smtClean="0">
                <a:latin typeface="Lucida Bright"/>
                <a:cs typeface="Lucida Bright"/>
              </a:rPr>
              <a:t>Word</a:t>
            </a:r>
            <a:r>
              <a:rPr lang="en-US" sz="1600" baseline="-25000" dirty="0" err="1" smtClean="0">
                <a:latin typeface="Lucida Bright"/>
                <a:cs typeface="Lucida Bright"/>
              </a:rPr>
              <a:t>i</a:t>
            </a:r>
            <a:endParaRPr lang="en-US" sz="1600" baseline="-25000" dirty="0"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Attacker Point Cloud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Unlabeled Point Cloud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</a:t>
            </a:r>
            <a:r>
              <a:rPr lang="en-US" sz="1600" dirty="0" smtClean="0">
                <a:latin typeface="Lucida Bright"/>
                <a:cs typeface="Lucida Bright"/>
              </a:rPr>
              <a:t>O</a:t>
            </a:r>
            <a:r>
              <a:rPr lang="en-US" sz="1600" baseline="-25000" dirty="0" smtClean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</a:t>
            </a:r>
            <a:r>
              <a:rPr lang="en-US" sz="1600" dirty="0" smtClean="0">
                <a:latin typeface="Lucida Bright"/>
                <a:cs typeface="Lucida Bright"/>
              </a:rPr>
              <a:t>W</a:t>
            </a:r>
            <a:r>
              <a:rPr lang="en-US" sz="1600" baseline="-25000" dirty="0" smtClean="0">
                <a:latin typeface="Lucida Bright"/>
                <a:cs typeface="Lucida Bright"/>
              </a:rPr>
              <a:t>i </a:t>
            </a:r>
            <a:r>
              <a:rPr lang="en-US" sz="1600" dirty="0" smtClean="0">
                <a:latin typeface="Lucida Bright"/>
                <a:cs typeface="Lucida Bright"/>
              </a:rPr>
              <a:t> </a:t>
            </a:r>
            <a:endParaRPr lang="en-US" sz="1600" dirty="0">
              <a:latin typeface="Lucida Bright"/>
              <a:cs typeface="Lucida Bright"/>
            </a:endParaRP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Lucida Bright"/>
                  <a:cs typeface="Lucida Bright"/>
                </a:rPr>
                <a:t>Time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Attacker Training Data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User Data</a:t>
            </a:r>
            <a:endParaRPr lang="en-US" sz="1600" dirty="0">
              <a:latin typeface="Lucida Bright"/>
              <a:cs typeface="Lucida Bright"/>
            </a:endParaRP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Lucida Bright"/>
                  <a:cs typeface="Lucida Bright"/>
                </a:rPr>
                <a:t>Location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Dictionary </a:t>
            </a:r>
            <a:endParaRPr lang="en-US" sz="1600" dirty="0">
              <a:latin typeface="Lucida Bright"/>
              <a:cs typeface="Lucida Bright"/>
            </a:endParaRP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 smtClean="0">
                <a:latin typeface="Lucida Bright"/>
                <a:cs typeface="Lucida Bright"/>
              </a:rPr>
              <a:t>Cloud </a:t>
            </a:r>
            <a:endParaRPr lang="en-US" sz="16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9549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Motivation &amp; Challenge</a:t>
            </a:r>
          </a:p>
          <a:p>
            <a:r>
              <a:rPr lang="en-US" altLang="zh-TW" sz="2800" dirty="0" err="1" smtClean="0">
                <a:solidFill>
                  <a:srgbClr val="000000"/>
                </a:solidFill>
              </a:rPr>
              <a:t>MoLe</a:t>
            </a:r>
            <a:endParaRPr lang="en-US" altLang="zh-TW" sz="2800" dirty="0" smtClean="0">
              <a:solidFill>
                <a:srgbClr val="000000"/>
              </a:solidFill>
            </a:endParaRPr>
          </a:p>
          <a:p>
            <a:pPr lvl="1"/>
            <a:r>
              <a:rPr lang="en-US" altLang="zh-TW" sz="2400" dirty="0" smtClean="0">
                <a:solidFill>
                  <a:srgbClr val="000000"/>
                </a:solidFill>
              </a:rPr>
              <a:t>Keystroke detectors</a:t>
            </a:r>
          </a:p>
          <a:p>
            <a:pPr lvl="1"/>
            <a:r>
              <a:rPr lang="en-US" altLang="zh-TW" sz="2400" dirty="0" smtClean="0">
                <a:solidFill>
                  <a:srgbClr val="000000"/>
                </a:solidFill>
              </a:rPr>
              <a:t>Point cloud fitting</a:t>
            </a:r>
          </a:p>
          <a:p>
            <a:pPr lvl="1"/>
            <a:r>
              <a:rPr lang="en-US" altLang="zh-TW" sz="2400" dirty="0" smtClean="0">
                <a:solidFill>
                  <a:srgbClr val="000000"/>
                </a:solidFill>
              </a:rPr>
              <a:t>Bayesian inference</a:t>
            </a:r>
          </a:p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Evaluation</a:t>
            </a:r>
          </a:p>
          <a:p>
            <a:r>
              <a:rPr lang="en-US" altLang="zh-TW" sz="2800" dirty="0" smtClean="0">
                <a:solidFill>
                  <a:schemeClr val="bg1">
                    <a:lumMod val="65000"/>
                  </a:schemeClr>
                </a:solidFill>
              </a:rPr>
              <a:t>Limitations</a:t>
            </a:r>
            <a:endParaRPr lang="en-US" altLang="zh-TW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2800" dirty="0" smtClean="0">
                <a:solidFill>
                  <a:schemeClr val="bg1">
                    <a:lumMod val="65000"/>
                  </a:schemeClr>
                </a:solidFill>
              </a:rPr>
              <a:t>Conclusion</a:t>
            </a:r>
            <a:endParaRPr lang="en-US" altLang="zh-TW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Outline</a:t>
            </a:r>
            <a:endParaRPr lang="en-US" altLang="zh-TW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 smtClean="0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</a:t>
            </a:r>
            <a:r>
              <a:rPr lang="en-US" altLang="zh-TW" sz="4800" dirty="0" smtClean="0">
                <a:solidFill>
                  <a:schemeClr val="bg1"/>
                </a:solidFill>
              </a:rPr>
              <a:t>Architecture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0768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 smtClean="0">
                <a:latin typeface="Lucida Bright"/>
                <a:cs typeface="Lucida Bright"/>
              </a:rPr>
              <a:t>O|W</a:t>
            </a:r>
            <a:r>
              <a:rPr lang="en-US" sz="1600" baseline="-25000" dirty="0" err="1" smtClean="0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Lucida Bright"/>
                <a:cs typeface="Lucida Bright"/>
              </a:rPr>
              <a:t>Rank of </a:t>
            </a:r>
            <a:r>
              <a:rPr lang="en-US" sz="1600" dirty="0" err="1" smtClean="0">
                <a:solidFill>
                  <a:srgbClr val="000000"/>
                </a:solidFill>
                <a:latin typeface="Lucida Bright"/>
                <a:cs typeface="Lucida Bright"/>
              </a:rPr>
              <a:t>Word</a:t>
            </a:r>
            <a:r>
              <a:rPr lang="en-US" sz="1600" baseline="-25000" dirty="0" err="1" smtClean="0">
                <a:solidFill>
                  <a:srgbClr val="000000"/>
                </a:solidFill>
                <a:latin typeface="Lucida Bright"/>
                <a:cs typeface="Lucida Bright"/>
              </a:rPr>
              <a:t>i</a:t>
            </a:r>
            <a:endParaRPr lang="en-US" sz="1600" baseline="-250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Attacker Point Cloud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Unlabeled Point Cloud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</a:t>
            </a:r>
            <a:r>
              <a:rPr lang="en-US" sz="1600" dirty="0" smtClean="0">
                <a:latin typeface="Lucida Bright"/>
                <a:cs typeface="Lucida Bright"/>
              </a:rPr>
              <a:t>O</a:t>
            </a:r>
            <a:r>
              <a:rPr lang="en-US" sz="1600" baseline="-25000" dirty="0" smtClean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</a:t>
            </a:r>
            <a:r>
              <a:rPr lang="en-US" sz="1600" dirty="0" smtClean="0">
                <a:latin typeface="Lucida Bright"/>
                <a:cs typeface="Lucida Bright"/>
              </a:rPr>
              <a:t>W</a:t>
            </a:r>
            <a:r>
              <a:rPr lang="en-US" sz="1600" baseline="-25000" dirty="0" smtClean="0">
                <a:latin typeface="Lucida Bright"/>
                <a:cs typeface="Lucida Bright"/>
              </a:rPr>
              <a:t>i </a:t>
            </a:r>
            <a:r>
              <a:rPr lang="en-US" sz="1600" dirty="0" smtClean="0">
                <a:latin typeface="Lucida Bright"/>
                <a:cs typeface="Lucida Bright"/>
              </a:rPr>
              <a:t> </a:t>
            </a:r>
            <a:endParaRPr lang="en-US" sz="1600" dirty="0">
              <a:latin typeface="Lucida Bright"/>
              <a:cs typeface="Lucida Bright"/>
            </a:endParaRP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Lucida Bright"/>
                  <a:cs typeface="Lucida Bright"/>
                </a:rPr>
                <a:t>Time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Attacker Training Data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User Data</a:t>
            </a:r>
            <a:endParaRPr lang="en-US" sz="1600" dirty="0">
              <a:latin typeface="Lucida Bright"/>
              <a:cs typeface="Lucida Bright"/>
            </a:endParaRP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Lucida Bright"/>
                  <a:cs typeface="Lucida Bright"/>
                </a:rPr>
                <a:t>Location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Dictionary </a:t>
            </a:r>
            <a:endParaRPr lang="en-US" sz="1600" dirty="0">
              <a:latin typeface="Lucida Bright"/>
              <a:cs typeface="Lucida Bright"/>
            </a:endParaRP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 smtClean="0">
                <a:latin typeface="Lucida Bright"/>
                <a:cs typeface="Lucida Bright"/>
              </a:rPr>
              <a:t>Cloud </a:t>
            </a:r>
            <a:endParaRPr lang="en-US" sz="16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909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/>
      <p:bldP spid="38" grpId="0"/>
      <p:bldP spid="39" grpId="0"/>
      <p:bldP spid="40" grpId="0"/>
      <p:bldP spid="45" grpId="0"/>
      <p:bldP spid="46" grpId="0"/>
      <p:bldP spid="42" grpId="0"/>
      <p:bldP spid="47" grpId="0"/>
      <p:bldP spid="75" grpId="0"/>
      <p:bldP spid="79" grpId="0" animBg="1"/>
      <p:bldP spid="8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Keystroke Detector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-1583765" y="42432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pic>
        <p:nvPicPr>
          <p:cNvPr id="2" name="mo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0568" y="984848"/>
            <a:ext cx="10441160" cy="58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2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10116616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spcBef>
                <a:spcPct val="0"/>
              </a:spcBef>
            </a:pPr>
            <a:r>
              <a:rPr lang="en-US" altLang="zh-TW" sz="3600" dirty="0" smtClean="0">
                <a:solidFill>
                  <a:schemeClr val="bg1"/>
                </a:solidFill>
              </a:rPr>
              <a:t>Watch = Spy? Monitor Typing in Background? </a:t>
            </a:r>
            <a:endParaRPr lang="en-US" altLang="zh-TW" sz="3600" dirty="0">
              <a:solidFill>
                <a:schemeClr val="bg1"/>
              </a:solidFill>
            </a:endParaRPr>
          </a:p>
        </p:txBody>
      </p:sp>
      <p:pic>
        <p:nvPicPr>
          <p:cNvPr id="2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24544" y="980728"/>
            <a:ext cx="1044848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3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Keystroke Detector - Time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pic>
        <p:nvPicPr>
          <p:cNvPr id="9" name="圖片 8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9" y="1844824"/>
            <a:ext cx="10369153" cy="5162352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11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Lucida Bright"/>
                  <a:cs typeface="Lucida Bright"/>
                </a:rPr>
                <a:t>z-axis linear acceleration</a:t>
              </a:r>
              <a:endParaRPr lang="en-US" sz="1600" dirty="0">
                <a:latin typeface="Lucida Bright"/>
                <a:cs typeface="Lucida Bright"/>
              </a:endParaRPr>
            </a:p>
          </p:txBody>
        </p:sp>
        <p:cxnSp>
          <p:nvCxnSpPr>
            <p:cNvPr id="13" name="直線接點 12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字方塊 11"/>
          <p:cNvSpPr txBox="1"/>
          <p:nvPr/>
        </p:nvSpPr>
        <p:spPr>
          <a:xfrm>
            <a:off x="5436096" y="155679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/>
              <a:t>Z-acceleration</a:t>
            </a:r>
            <a:endParaRPr kumimoji="1"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827584" y="2174982"/>
            <a:ext cx="7776864" cy="39703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zh-TW" altLang="en-US" dirty="0"/>
          </a:p>
        </p:txBody>
      </p:sp>
      <p:cxnSp>
        <p:nvCxnSpPr>
          <p:cNvPr id="10" name="直線箭頭接點 9"/>
          <p:cNvCxnSpPr/>
          <p:nvPr/>
        </p:nvCxnSpPr>
        <p:spPr>
          <a:xfrm>
            <a:off x="6948264" y="1340768"/>
            <a:ext cx="0" cy="1224136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/>
          <a:srcRect l="57641" t="57932" r="4908" b="11580"/>
          <a:stretch/>
        </p:blipFill>
        <p:spPr>
          <a:xfrm flipH="1">
            <a:off x="7164288" y="980729"/>
            <a:ext cx="2016224" cy="163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9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pic>
        <p:nvPicPr>
          <p:cNvPr id="9" name="圖片 8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811" y="1844824"/>
            <a:ext cx="10335700" cy="5184000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11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Lucida Bright"/>
                  <a:cs typeface="Lucida Bright"/>
                </a:rPr>
                <a:t>z-axis linear acceleration</a:t>
              </a:r>
              <a:endParaRPr lang="en-US" sz="1600" dirty="0">
                <a:latin typeface="Lucida Bright"/>
                <a:cs typeface="Lucida Bright"/>
              </a:endParaRPr>
            </a:p>
          </p:txBody>
        </p:sp>
        <p:cxnSp>
          <p:nvCxnSpPr>
            <p:cNvPr id="13" name="直線接點 12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橢圓 15"/>
          <p:cNvSpPr/>
          <p:nvPr/>
        </p:nvSpPr>
        <p:spPr>
          <a:xfrm>
            <a:off x="1331640" y="2996952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TextBox 67"/>
          <p:cNvSpPr txBox="1"/>
          <p:nvPr/>
        </p:nvSpPr>
        <p:spPr>
          <a:xfrm>
            <a:off x="1547664" y="25649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true detection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18" name="TextBox 67"/>
          <p:cNvSpPr txBox="1"/>
          <p:nvPr/>
        </p:nvSpPr>
        <p:spPr>
          <a:xfrm>
            <a:off x="1531358" y="2874422"/>
            <a:ext cx="181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f</a:t>
            </a:r>
            <a:r>
              <a:rPr lang="en-US" sz="1600" dirty="0" smtClean="0">
                <a:latin typeface="Lucida Bright"/>
                <a:cs typeface="Lucida Bright"/>
              </a:rPr>
              <a:t>alse detection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148404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05172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3923928" y="378904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716016" y="357301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5364088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6084168" y="335699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7452320" y="292494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6876256" y="371703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5796136" y="4005064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6516216" y="4005064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內容版面配置區 2"/>
          <p:cNvSpPr txBox="1">
            <a:spLocks/>
          </p:cNvSpPr>
          <p:nvPr/>
        </p:nvSpPr>
        <p:spPr>
          <a:xfrm>
            <a:off x="467544" y="1124745"/>
            <a:ext cx="9093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/>
              <a:t>Peak detection generates errors</a:t>
            </a:r>
          </a:p>
        </p:txBody>
      </p:sp>
    </p:spTree>
    <p:extLst>
      <p:ext uri="{BB962C8B-B14F-4D97-AF65-F5344CB8AC3E}">
        <p14:creationId xmlns:p14="http://schemas.microsoft.com/office/powerpoint/2010/main" val="161492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2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9" y="1843200"/>
            <a:ext cx="10369153" cy="5184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13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Lucida Bright"/>
                  <a:cs typeface="Lucida Bright"/>
                </a:rPr>
                <a:t>z-axis linear acceleration</a:t>
              </a:r>
              <a:endParaRPr lang="en-US" sz="1600" dirty="0">
                <a:latin typeface="Lucida Bright"/>
                <a:cs typeface="Lucida Bright"/>
              </a:endParaRPr>
            </a:p>
          </p:txBody>
        </p:sp>
        <p:cxnSp>
          <p:nvCxnSpPr>
            <p:cNvPr id="14" name="直線接點 13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群組 28"/>
          <p:cNvGrpSpPr/>
          <p:nvPr/>
        </p:nvGrpSpPr>
        <p:grpSpPr>
          <a:xfrm>
            <a:off x="5851838" y="2348883"/>
            <a:ext cx="3832730" cy="338554"/>
            <a:chOff x="4499992" y="1444136"/>
            <a:chExt cx="3832730" cy="338553"/>
          </a:xfrm>
        </p:grpSpPr>
        <p:sp>
          <p:nvSpPr>
            <p:cNvPr id="30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Lucida Bright"/>
                  <a:cs typeface="Lucida Bright"/>
                </a:rPr>
                <a:t>x-axis displacement</a:t>
              </a:r>
              <a:endParaRPr lang="en-US" sz="1600" dirty="0">
                <a:latin typeface="Lucida Bright"/>
                <a:cs typeface="Lucida Bright"/>
              </a:endParaRPr>
            </a:p>
          </p:txBody>
        </p:sp>
        <p:cxnSp>
          <p:nvCxnSpPr>
            <p:cNvPr id="31" name="直線接點 30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橢圓 33"/>
          <p:cNvSpPr/>
          <p:nvPr/>
        </p:nvSpPr>
        <p:spPr>
          <a:xfrm>
            <a:off x="1331640" y="2996952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5" name="TextBox 67"/>
          <p:cNvSpPr txBox="1"/>
          <p:nvPr/>
        </p:nvSpPr>
        <p:spPr>
          <a:xfrm>
            <a:off x="1547664" y="25649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true detection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36" name="TextBox 67"/>
          <p:cNvSpPr txBox="1"/>
          <p:nvPr/>
        </p:nvSpPr>
        <p:spPr>
          <a:xfrm>
            <a:off x="1531358" y="2874422"/>
            <a:ext cx="181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f</a:t>
            </a:r>
            <a:r>
              <a:rPr lang="en-US" sz="1600" dirty="0" smtClean="0">
                <a:latin typeface="Lucida Bright"/>
                <a:cs typeface="Lucida Bright"/>
              </a:rPr>
              <a:t>alse detection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148404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205172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3923928" y="378904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4716016" y="357301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5364088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橢圓 42"/>
          <p:cNvSpPr/>
          <p:nvPr/>
        </p:nvSpPr>
        <p:spPr>
          <a:xfrm>
            <a:off x="6084168" y="335699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7452320" y="292494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橢圓 44"/>
          <p:cNvSpPr/>
          <p:nvPr/>
        </p:nvSpPr>
        <p:spPr>
          <a:xfrm>
            <a:off x="6876256" y="371703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5796136" y="4005064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6516216" y="4005064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4427984" y="3140968"/>
            <a:ext cx="2376264" cy="201622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內容版面配置區 2"/>
          <p:cNvSpPr txBox="1">
            <a:spLocks/>
          </p:cNvSpPr>
          <p:nvPr/>
        </p:nvSpPr>
        <p:spPr>
          <a:xfrm>
            <a:off x="467544" y="1124745"/>
            <a:ext cx="9093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/>
              <a:t>Peak detection generates errors</a:t>
            </a:r>
          </a:p>
        </p:txBody>
      </p:sp>
    </p:spTree>
    <p:extLst>
      <p:ext uri="{BB962C8B-B14F-4D97-AF65-F5344CB8AC3E}">
        <p14:creationId xmlns:p14="http://schemas.microsoft.com/office/powerpoint/2010/main" val="333181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pic>
        <p:nvPicPr>
          <p:cNvPr id="9" name="圖片 8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70" y="1844824"/>
            <a:ext cx="10368000" cy="5200200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11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Lucida Bright"/>
                  <a:cs typeface="Lucida Bright"/>
                </a:rPr>
                <a:t>z-axis linear acceleration</a:t>
              </a:r>
              <a:endParaRPr lang="en-US" sz="1600" dirty="0">
                <a:latin typeface="Lucida Bright"/>
                <a:cs typeface="Lucida Bright"/>
              </a:endParaRPr>
            </a:p>
          </p:txBody>
        </p:sp>
        <p:cxnSp>
          <p:nvCxnSpPr>
            <p:cNvPr id="13" name="直線接點 12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內容版面配置區 2"/>
          <p:cNvSpPr txBox="1">
            <a:spLocks/>
          </p:cNvSpPr>
          <p:nvPr/>
        </p:nvSpPr>
        <p:spPr>
          <a:xfrm>
            <a:off x="467544" y="1124745"/>
            <a:ext cx="9093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 smtClean="0"/>
              <a:t>Use a low threshold peak detection to generate candidates</a:t>
            </a:r>
          </a:p>
        </p:txBody>
      </p:sp>
      <p:sp>
        <p:nvSpPr>
          <p:cNvPr id="10" name="橢圓 9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TextBox 67"/>
          <p:cNvSpPr txBox="1"/>
          <p:nvPr/>
        </p:nvSpPr>
        <p:spPr>
          <a:xfrm>
            <a:off x="1547664" y="25649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candidates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1484040" y="4021261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051720" y="4021261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699792" y="4221088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2987824" y="4293096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3923928" y="3769955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4076328" y="4221088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355976" y="4221088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4540644" y="4077072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4716016" y="3573016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5004048" y="4221088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5364088" y="2708920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5796136" y="3933056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6084168" y="3356992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6516216" y="4077072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6804248" y="4221088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6876256" y="3717032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7164288" y="4005064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7452320" y="2924944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7956376" y="4365104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6" name="橢圓 35"/>
          <p:cNvSpPr/>
          <p:nvPr/>
        </p:nvSpPr>
        <p:spPr>
          <a:xfrm>
            <a:off x="8207680" y="4256371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5529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pic>
        <p:nvPicPr>
          <p:cNvPr id="9" name="圖片 8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9" y="1867048"/>
            <a:ext cx="10369153" cy="5162352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10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Lucida Bright"/>
                  <a:cs typeface="Lucida Bright"/>
                </a:rPr>
                <a:t>z-axis linear acceleration</a:t>
              </a:r>
              <a:endParaRPr lang="en-US" sz="1600" dirty="0">
                <a:latin typeface="Lucida Bright"/>
                <a:cs typeface="Lucida Bright"/>
              </a:endParaRPr>
            </a:p>
          </p:txBody>
        </p:sp>
        <p:cxnSp>
          <p:nvCxnSpPr>
            <p:cNvPr id="12" name="直線接點 11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橢圓 14"/>
          <p:cNvSpPr/>
          <p:nvPr/>
        </p:nvSpPr>
        <p:spPr>
          <a:xfrm>
            <a:off x="1331640" y="2996952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TextBox 67"/>
          <p:cNvSpPr txBox="1"/>
          <p:nvPr/>
        </p:nvSpPr>
        <p:spPr>
          <a:xfrm>
            <a:off x="1547664" y="25649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keystroke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17" name="TextBox 67"/>
          <p:cNvSpPr txBox="1"/>
          <p:nvPr/>
        </p:nvSpPr>
        <p:spPr>
          <a:xfrm>
            <a:off x="1531358" y="2874422"/>
            <a:ext cx="181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n</a:t>
            </a:r>
            <a:r>
              <a:rPr lang="en-US" sz="1600" dirty="0" smtClean="0">
                <a:latin typeface="Lucida Bright"/>
                <a:cs typeface="Lucida Bright"/>
              </a:rPr>
              <a:t>on-keystroke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1484040" y="40036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2051720" y="40036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3923928" y="3752315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4716016" y="357301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5364088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6084168" y="335699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7452320" y="292494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6876256" y="371703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2699792" y="4221088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2987824" y="4293096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4076328" y="4221088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4355976" y="4221088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4540644" y="4077072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5004048" y="4221088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5724128" y="3933056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6516216" y="4077072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6804248" y="4221088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8" name="橢圓 37"/>
          <p:cNvSpPr/>
          <p:nvPr/>
        </p:nvSpPr>
        <p:spPr>
          <a:xfrm>
            <a:off x="7164288" y="4005064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9" name="橢圓 38"/>
          <p:cNvSpPr/>
          <p:nvPr/>
        </p:nvSpPr>
        <p:spPr>
          <a:xfrm>
            <a:off x="7956376" y="4365104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8207680" y="4256371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41" name="內容版面配置區 2"/>
          <p:cNvSpPr txBox="1">
            <a:spLocks/>
          </p:cNvSpPr>
          <p:nvPr/>
        </p:nvSpPr>
        <p:spPr>
          <a:xfrm>
            <a:off x="467544" y="1124745"/>
            <a:ext cx="7344816" cy="864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 smtClean="0"/>
              <a:t>Apply bagged decision tree to classify keystrokes</a:t>
            </a:r>
          </a:p>
        </p:txBody>
      </p:sp>
    </p:spTree>
    <p:extLst>
      <p:ext uri="{BB962C8B-B14F-4D97-AF65-F5344CB8AC3E}">
        <p14:creationId xmlns:p14="http://schemas.microsoft.com/office/powerpoint/2010/main" val="138119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pic>
        <p:nvPicPr>
          <p:cNvPr id="111" name="圖片 110" descr="detection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8" y="2307563"/>
            <a:ext cx="8147008" cy="3775192"/>
          </a:xfrm>
          <a:prstGeom prst="rect">
            <a:avLst/>
          </a:prstGeo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1084824" y="1700808"/>
            <a:ext cx="7149480" cy="1861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 smtClean="0">
                <a:solidFill>
                  <a:srgbClr val="D2B819"/>
                </a:solidFill>
              </a:rPr>
              <a:t>    True positive</a:t>
            </a:r>
            <a:r>
              <a:rPr lang="en-US" altLang="zh-TW" sz="2800" dirty="0" smtClean="0"/>
              <a:t>                             </a:t>
            </a:r>
            <a:r>
              <a:rPr lang="en-US" altLang="zh-TW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False positive</a:t>
            </a:r>
          </a:p>
        </p:txBody>
      </p:sp>
    </p:spTree>
    <p:extLst>
      <p:ext uri="{BB962C8B-B14F-4D97-AF65-F5344CB8AC3E}">
        <p14:creationId xmlns:p14="http://schemas.microsoft.com/office/powerpoint/2010/main" val="246188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</a:t>
            </a:r>
            <a:r>
              <a:rPr lang="en-US" altLang="zh-TW" sz="4800" dirty="0" smtClean="0">
                <a:solidFill>
                  <a:schemeClr val="bg1"/>
                </a:solidFill>
              </a:rPr>
              <a:t>Displacement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pic>
        <p:nvPicPr>
          <p:cNvPr id="2" name="圖片 1" descr="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" y="1196752"/>
            <a:ext cx="5382221" cy="2871920"/>
          </a:xfrm>
          <a:prstGeom prst="rect">
            <a:avLst/>
          </a:prstGeom>
        </p:spPr>
      </p:pic>
      <p:cxnSp>
        <p:nvCxnSpPr>
          <p:cNvPr id="14" name="直線箭頭接點 13"/>
          <p:cNvCxnSpPr/>
          <p:nvPr/>
        </p:nvCxnSpPr>
        <p:spPr>
          <a:xfrm>
            <a:off x="4211960" y="3861048"/>
            <a:ext cx="0" cy="864096"/>
          </a:xfrm>
          <a:prstGeom prst="straightConnector1">
            <a:avLst/>
          </a:prstGeom>
          <a:ln>
            <a:headEnd type="none"/>
            <a:tailEnd type="arrow"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圖片 14" descr="4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" y="3960000"/>
            <a:ext cx="5397365" cy="2880000"/>
          </a:xfrm>
          <a:prstGeom prst="rect">
            <a:avLst/>
          </a:prstGeom>
        </p:spPr>
      </p:pic>
      <p:sp>
        <p:nvSpPr>
          <p:cNvPr id="16" name="TextBox 67"/>
          <p:cNvSpPr txBox="1"/>
          <p:nvPr/>
        </p:nvSpPr>
        <p:spPr>
          <a:xfrm>
            <a:off x="4214657" y="2606714"/>
            <a:ext cx="1763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g</a:t>
            </a:r>
            <a:r>
              <a:rPr lang="en-US" sz="1600" dirty="0" smtClean="0">
                <a:latin typeface="Lucida Bright"/>
                <a:cs typeface="Lucida Bright"/>
              </a:rPr>
              <a:t>round truth</a:t>
            </a:r>
          </a:p>
        </p:txBody>
      </p:sp>
      <p:cxnSp>
        <p:nvCxnSpPr>
          <p:cNvPr id="17" name="直線接點 16"/>
          <p:cNvCxnSpPr/>
          <p:nvPr/>
        </p:nvCxnSpPr>
        <p:spPr>
          <a:xfrm>
            <a:off x="3854617" y="2791377"/>
            <a:ext cx="360040" cy="0"/>
          </a:xfrm>
          <a:prstGeom prst="line">
            <a:avLst/>
          </a:prstGeom>
          <a:ln>
            <a:solidFill>
              <a:srgbClr val="122B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3851920" y="3110771"/>
            <a:ext cx="3600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67"/>
          <p:cNvSpPr txBox="1"/>
          <p:nvPr/>
        </p:nvSpPr>
        <p:spPr>
          <a:xfrm>
            <a:off x="4214657" y="2924944"/>
            <a:ext cx="1797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Android API</a:t>
            </a:r>
          </a:p>
        </p:txBody>
      </p:sp>
      <p:sp>
        <p:nvSpPr>
          <p:cNvPr id="11" name="TextBox 67"/>
          <p:cNvSpPr txBox="1"/>
          <p:nvPr/>
        </p:nvSpPr>
        <p:spPr>
          <a:xfrm>
            <a:off x="4499992" y="4098558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d</a:t>
            </a:r>
            <a:r>
              <a:rPr lang="en-US" sz="1600" dirty="0" smtClean="0">
                <a:latin typeface="Lucida Bright"/>
                <a:cs typeface="Lucida Bright"/>
              </a:rPr>
              <a:t>ouble integral with mean removal</a:t>
            </a:r>
            <a:endParaRPr lang="en-US" sz="16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26036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</a:t>
            </a:r>
            <a:r>
              <a:rPr lang="en-US" altLang="zh-TW" sz="4800" dirty="0" smtClean="0">
                <a:solidFill>
                  <a:schemeClr val="bg1"/>
                </a:solidFill>
              </a:rPr>
              <a:t>Displacement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sp>
        <p:nvSpPr>
          <p:cNvPr id="12" name="TextBox 67"/>
          <p:cNvSpPr txBox="1"/>
          <p:nvPr/>
        </p:nvSpPr>
        <p:spPr>
          <a:xfrm>
            <a:off x="4499992" y="4098558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d</a:t>
            </a:r>
            <a:r>
              <a:rPr lang="en-US" sz="1600" dirty="0" smtClean="0">
                <a:latin typeface="Lucida Bright"/>
                <a:cs typeface="Lucida Bright"/>
              </a:rPr>
              <a:t>ouble integral with mean removal</a:t>
            </a:r>
            <a:endParaRPr lang="en-US" sz="1600" dirty="0">
              <a:latin typeface="Lucida Bright"/>
              <a:cs typeface="Lucida Bright"/>
            </a:endParaRPr>
          </a:p>
        </p:txBody>
      </p:sp>
      <p:cxnSp>
        <p:nvCxnSpPr>
          <p:cNvPr id="14" name="直線箭頭接點 13"/>
          <p:cNvCxnSpPr/>
          <p:nvPr/>
        </p:nvCxnSpPr>
        <p:spPr>
          <a:xfrm>
            <a:off x="4211960" y="3861048"/>
            <a:ext cx="0" cy="864096"/>
          </a:xfrm>
          <a:prstGeom prst="straightConnector1">
            <a:avLst/>
          </a:prstGeom>
          <a:ln>
            <a:headEnd type="none"/>
            <a:tailEnd type="arrow"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圖片 3" descr="6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" y="1195200"/>
            <a:ext cx="5397365" cy="2880000"/>
          </a:xfrm>
          <a:prstGeom prst="rect">
            <a:avLst/>
          </a:prstGeom>
        </p:spPr>
      </p:pic>
      <p:pic>
        <p:nvPicPr>
          <p:cNvPr id="13" name="圖片 12" descr="6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" y="3960000"/>
            <a:ext cx="5397365" cy="2880000"/>
          </a:xfrm>
          <a:prstGeom prst="rect">
            <a:avLst/>
          </a:prstGeom>
        </p:spPr>
      </p:pic>
      <p:sp>
        <p:nvSpPr>
          <p:cNvPr id="15" name="TextBox 67"/>
          <p:cNvSpPr txBox="1"/>
          <p:nvPr/>
        </p:nvSpPr>
        <p:spPr>
          <a:xfrm>
            <a:off x="4214657" y="2606714"/>
            <a:ext cx="1763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g</a:t>
            </a:r>
            <a:r>
              <a:rPr lang="en-US" sz="1600" dirty="0" smtClean="0">
                <a:latin typeface="Lucida Bright"/>
                <a:cs typeface="Lucida Bright"/>
              </a:rPr>
              <a:t>round truth</a:t>
            </a:r>
          </a:p>
        </p:txBody>
      </p:sp>
      <p:cxnSp>
        <p:nvCxnSpPr>
          <p:cNvPr id="16" name="直線接點 15"/>
          <p:cNvCxnSpPr/>
          <p:nvPr/>
        </p:nvCxnSpPr>
        <p:spPr>
          <a:xfrm>
            <a:off x="3854617" y="2791377"/>
            <a:ext cx="360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3851920" y="3110771"/>
            <a:ext cx="3600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67"/>
          <p:cNvSpPr txBox="1"/>
          <p:nvPr/>
        </p:nvSpPr>
        <p:spPr>
          <a:xfrm>
            <a:off x="4214657" y="2916232"/>
            <a:ext cx="933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Lucida Bright"/>
                <a:cs typeface="Lucida Bright"/>
              </a:rPr>
              <a:t>MoLe</a:t>
            </a:r>
            <a:endParaRPr lang="en-US" sz="1600" dirty="0" smtClean="0">
              <a:solidFill>
                <a:srgbClr val="FF0000"/>
              </a:solidFill>
              <a:latin typeface="Lucida Bright"/>
              <a:cs typeface="Lucida Brigh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788024" y="292494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600" dirty="0">
                <a:latin typeface="Lucida Bright"/>
                <a:cs typeface="Lucida Bright"/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  <a:latin typeface="Lucida Bright"/>
                <a:cs typeface="Lucida Bright"/>
              </a:rPr>
              <a:t>-</a:t>
            </a:r>
            <a:r>
              <a:rPr lang="en-US" altLang="zh-TW" sz="1600" dirty="0" smtClean="0">
                <a:latin typeface="Lucida Bright"/>
                <a:cs typeface="Lucida Bright"/>
              </a:rPr>
              <a:t> </a:t>
            </a:r>
            <a:r>
              <a:rPr lang="en-US" altLang="zh-TW" sz="1600" dirty="0">
                <a:solidFill>
                  <a:srgbClr val="FF0000"/>
                </a:solidFill>
                <a:latin typeface="Lucida Bright"/>
                <a:cs typeface="Lucida Bright"/>
              </a:rPr>
              <a:t>u</a:t>
            </a:r>
            <a:r>
              <a:rPr lang="en-US" altLang="zh-TW" sz="1600" dirty="0" smtClean="0">
                <a:solidFill>
                  <a:srgbClr val="FF0000"/>
                </a:solidFill>
                <a:latin typeface="Lucida Bright"/>
                <a:cs typeface="Lucida Bright"/>
              </a:rPr>
              <a:t>se gyro to estimate and remove gravity</a:t>
            </a:r>
            <a:endParaRPr lang="en-US" altLang="zh-TW" sz="1600" dirty="0">
              <a:solidFill>
                <a:srgbClr val="FF0000"/>
              </a:solidFill>
              <a:latin typeface="Lucida Bright"/>
              <a:cs typeface="Lucida Bright"/>
            </a:endParaRPr>
          </a:p>
          <a:p>
            <a:r>
              <a:rPr lang="en-US" altLang="zh-TW" sz="1600" dirty="0" smtClean="0">
                <a:solidFill>
                  <a:srgbClr val="FF0000"/>
                </a:solidFill>
                <a:latin typeface="Lucida Bright"/>
                <a:cs typeface="Lucida Bright"/>
              </a:rPr>
              <a:t>   </a:t>
            </a:r>
            <a:r>
              <a:rPr lang="en-US" altLang="zh-TW" sz="1600" dirty="0">
                <a:solidFill>
                  <a:srgbClr val="FF0000"/>
                </a:solidFill>
                <a:latin typeface="Lucida Bright"/>
                <a:cs typeface="Lucida Bright"/>
              </a:rPr>
              <a:t>(</a:t>
            </a:r>
            <a:r>
              <a:rPr lang="en-US" altLang="zh-TW" sz="1600" dirty="0" smtClean="0">
                <a:solidFill>
                  <a:srgbClr val="FF0000"/>
                </a:solidFill>
                <a:latin typeface="Lucida Bright"/>
                <a:cs typeface="Lucida Bright"/>
              </a:rPr>
              <a:t>with </a:t>
            </a:r>
            <a:r>
              <a:rPr lang="en-US" altLang="zh-TW" sz="1600" dirty="0" err="1" smtClean="0">
                <a:solidFill>
                  <a:srgbClr val="FF0000"/>
                </a:solidFill>
                <a:latin typeface="Lucida Bright"/>
                <a:cs typeface="Lucida Bright"/>
              </a:rPr>
              <a:t>Kalman</a:t>
            </a:r>
            <a:r>
              <a:rPr lang="en-US" altLang="zh-TW" sz="1600" dirty="0" smtClean="0">
                <a:solidFill>
                  <a:srgbClr val="FF0000"/>
                </a:solidFill>
                <a:latin typeface="Lucida Bright"/>
                <a:cs typeface="Lucida Bright"/>
              </a:rPr>
              <a:t> filter)</a:t>
            </a:r>
            <a:endParaRPr lang="en-US" altLang="zh-TW" sz="1600" dirty="0">
              <a:solidFill>
                <a:srgbClr val="FF0000"/>
              </a:solidFill>
              <a:latin typeface="Lucida Bright"/>
              <a:cs typeface="Lucida Bright"/>
            </a:endParaRPr>
          </a:p>
          <a:p>
            <a:pPr marL="342900" indent="-342900">
              <a:buAutoNum type="arabicPeriod"/>
            </a:pPr>
            <a:endParaRPr lang="en-US" altLang="zh-TW" sz="16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93667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</a:t>
            </a:r>
            <a:r>
              <a:rPr lang="en-US" altLang="zh-TW" sz="4800" dirty="0" smtClean="0">
                <a:solidFill>
                  <a:schemeClr val="bg1"/>
                </a:solidFill>
              </a:rPr>
              <a:t>Displacement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pic>
        <p:nvPicPr>
          <p:cNvPr id="5" name="圖片 4" descr="displacement_cd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3" y="2152344"/>
            <a:ext cx="7999587" cy="4661032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467544" y="1124745"/>
            <a:ext cx="9093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 smtClean="0"/>
              <a:t>Mole median error &lt; </a:t>
            </a:r>
            <a:r>
              <a:rPr lang="en-US" altLang="zh-TW" sz="2800" dirty="0" smtClean="0">
                <a:solidFill>
                  <a:srgbClr val="FF0000"/>
                </a:solidFill>
              </a:rPr>
              <a:t>1.5</a:t>
            </a:r>
            <a:r>
              <a:rPr lang="en-US" altLang="zh-TW" sz="2800" dirty="0" smtClean="0"/>
              <a:t>mm</a:t>
            </a:r>
          </a:p>
          <a:p>
            <a:pPr marL="0" indent="0">
              <a:buNone/>
            </a:pPr>
            <a:r>
              <a:rPr lang="en-US" altLang="zh-TW" sz="2800" dirty="0" smtClean="0"/>
              <a:t>Android median error &lt; </a:t>
            </a:r>
            <a:r>
              <a:rPr lang="en-US" altLang="zh-TW" sz="2800" dirty="0" smtClean="0">
                <a:solidFill>
                  <a:srgbClr val="FF0000"/>
                </a:solidFill>
              </a:rPr>
              <a:t>2.5</a:t>
            </a:r>
            <a:r>
              <a:rPr lang="en-US" altLang="zh-TW" sz="2800" dirty="0" smtClean="0"/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13030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 smtClean="0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</a:t>
            </a:r>
            <a:r>
              <a:rPr lang="en-US" altLang="zh-TW" sz="4800" dirty="0" smtClean="0">
                <a:solidFill>
                  <a:schemeClr val="bg1"/>
                </a:solidFill>
              </a:rPr>
              <a:t>Architecture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0768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 smtClean="0">
                <a:latin typeface="Lucida Bright"/>
                <a:cs typeface="Lucida Bright"/>
              </a:rPr>
              <a:t>O|W</a:t>
            </a:r>
            <a:r>
              <a:rPr lang="en-US" sz="1600" baseline="-25000" dirty="0" err="1" smtClean="0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Lucida Bright"/>
                <a:cs typeface="Lucida Bright"/>
              </a:rPr>
              <a:t>Rank of </a:t>
            </a:r>
            <a:r>
              <a:rPr lang="en-US" sz="1600" dirty="0" err="1" smtClean="0">
                <a:solidFill>
                  <a:srgbClr val="000000"/>
                </a:solidFill>
                <a:latin typeface="Lucida Bright"/>
                <a:cs typeface="Lucida Bright"/>
              </a:rPr>
              <a:t>Word</a:t>
            </a:r>
            <a:r>
              <a:rPr lang="en-US" sz="1600" baseline="-25000" dirty="0" err="1" smtClean="0">
                <a:solidFill>
                  <a:srgbClr val="000000"/>
                </a:solidFill>
                <a:latin typeface="Lucida Bright"/>
                <a:cs typeface="Lucida Bright"/>
              </a:rPr>
              <a:t>i</a:t>
            </a:r>
            <a:endParaRPr lang="en-US" sz="1600" baseline="-250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Attacker Point Cloud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Unlabeled Point Cloud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</a:t>
            </a:r>
            <a:r>
              <a:rPr lang="en-US" sz="1600" dirty="0" smtClean="0">
                <a:latin typeface="Lucida Bright"/>
                <a:cs typeface="Lucida Bright"/>
              </a:rPr>
              <a:t>O</a:t>
            </a:r>
            <a:r>
              <a:rPr lang="en-US" sz="1600" baseline="-25000" dirty="0" smtClean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</a:t>
            </a:r>
            <a:r>
              <a:rPr lang="en-US" sz="1600" dirty="0" smtClean="0">
                <a:latin typeface="Lucida Bright"/>
                <a:cs typeface="Lucida Bright"/>
              </a:rPr>
              <a:t>W</a:t>
            </a:r>
            <a:r>
              <a:rPr lang="en-US" sz="1600" baseline="-25000" dirty="0" smtClean="0">
                <a:latin typeface="Lucida Bright"/>
                <a:cs typeface="Lucida Bright"/>
              </a:rPr>
              <a:t>i </a:t>
            </a:r>
            <a:r>
              <a:rPr lang="en-US" sz="1600" dirty="0" smtClean="0">
                <a:latin typeface="Lucida Bright"/>
                <a:cs typeface="Lucida Bright"/>
              </a:rPr>
              <a:t> </a:t>
            </a:r>
            <a:endParaRPr lang="en-US" sz="1600" dirty="0">
              <a:latin typeface="Lucida Bright"/>
              <a:cs typeface="Lucida Bright"/>
            </a:endParaRP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Lucida Bright"/>
                  <a:cs typeface="Lucida Bright"/>
                </a:rPr>
                <a:t>Time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Attacker Training Data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User Data</a:t>
            </a:r>
            <a:endParaRPr lang="en-US" sz="1600" dirty="0">
              <a:latin typeface="Lucida Bright"/>
              <a:cs typeface="Lucida Bright"/>
            </a:endParaRP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Lucida Bright"/>
                  <a:cs typeface="Lucida Bright"/>
                </a:rPr>
                <a:t>Location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Dictionary </a:t>
            </a:r>
            <a:endParaRPr lang="en-US" sz="1600" dirty="0">
              <a:latin typeface="Lucida Bright"/>
              <a:cs typeface="Lucida Bright"/>
            </a:endParaRP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 smtClean="0">
                <a:latin typeface="Lucida Bright"/>
                <a:cs typeface="Lucida Bright"/>
              </a:rPr>
              <a:t>Cloud </a:t>
            </a:r>
            <a:endParaRPr lang="en-US" sz="16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909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/>
      <p:bldP spid="38" grpId="0"/>
      <p:bldP spid="45" grpId="0"/>
      <p:bldP spid="46" grpId="0"/>
      <p:bldP spid="8" grpId="0" animBg="1"/>
      <p:bldP spid="9" grpId="0"/>
      <p:bldP spid="50" grpId="0"/>
      <p:bldP spid="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-145251" y="2636912"/>
            <a:ext cx="9361040" cy="93610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3900" dirty="0" smtClean="0">
                <a:solidFill>
                  <a:schemeClr val="bg1"/>
                </a:solidFill>
              </a:rPr>
              <a:t>Watch motion sensor </a:t>
            </a:r>
            <a:r>
              <a:rPr lang="en-US" altLang="zh-TW" sz="3900" dirty="0">
                <a:solidFill>
                  <a:schemeClr val="bg1"/>
                </a:solidFill>
              </a:rPr>
              <a:t>to </a:t>
            </a:r>
            <a:r>
              <a:rPr lang="en-US" altLang="zh-TW" sz="3900" dirty="0" smtClean="0">
                <a:solidFill>
                  <a:schemeClr val="bg1"/>
                </a:solidFill>
              </a:rPr>
              <a:t>infer input words</a:t>
            </a:r>
            <a:r>
              <a:rPr lang="en-US" altLang="zh-TW" sz="39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en-US" altLang="zh-TW" sz="3600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6" y="3789040"/>
            <a:ext cx="3608769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Point Cloud Fitting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pic>
        <p:nvPicPr>
          <p:cNvPr id="3" name="mod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9800"/>
          <a:stretch/>
        </p:blipFill>
        <p:spPr>
          <a:xfrm>
            <a:off x="0" y="1772816"/>
            <a:ext cx="9144000" cy="463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7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Point Cloud Fitting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sp>
        <p:nvSpPr>
          <p:cNvPr id="104" name="橢圓 103"/>
          <p:cNvSpPr/>
          <p:nvPr/>
        </p:nvSpPr>
        <p:spPr>
          <a:xfrm>
            <a:off x="1751361" y="441728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5" name="橢圓 104"/>
          <p:cNvSpPr/>
          <p:nvPr/>
        </p:nvSpPr>
        <p:spPr>
          <a:xfrm>
            <a:off x="2374264" y="401814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6" name="橢圓 105"/>
          <p:cNvSpPr/>
          <p:nvPr/>
        </p:nvSpPr>
        <p:spPr>
          <a:xfrm>
            <a:off x="2053220" y="452856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橢圓 106"/>
          <p:cNvSpPr/>
          <p:nvPr/>
        </p:nvSpPr>
        <p:spPr>
          <a:xfrm>
            <a:off x="1907389" y="485029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8" name="橢圓 107"/>
          <p:cNvSpPr/>
          <p:nvPr/>
        </p:nvSpPr>
        <p:spPr>
          <a:xfrm>
            <a:off x="2233958" y="51236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9" name="橢圓 108"/>
          <p:cNvSpPr/>
          <p:nvPr/>
        </p:nvSpPr>
        <p:spPr>
          <a:xfrm>
            <a:off x="1705398" y="46737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0" name="橢圓 109"/>
          <p:cNvSpPr/>
          <p:nvPr/>
        </p:nvSpPr>
        <p:spPr>
          <a:xfrm>
            <a:off x="2168645" y="428423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1" name="橢圓 110"/>
          <p:cNvSpPr/>
          <p:nvPr/>
        </p:nvSpPr>
        <p:spPr>
          <a:xfrm>
            <a:off x="2386361" y="461323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2" name="橢圓 111"/>
          <p:cNvSpPr/>
          <p:nvPr/>
        </p:nvSpPr>
        <p:spPr>
          <a:xfrm>
            <a:off x="1882912" y="419715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3" name="橢圓 112"/>
          <p:cNvSpPr/>
          <p:nvPr/>
        </p:nvSpPr>
        <p:spPr>
          <a:xfrm>
            <a:off x="3084262" y="504382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4" name="橢圓 113"/>
          <p:cNvSpPr/>
          <p:nvPr/>
        </p:nvSpPr>
        <p:spPr>
          <a:xfrm>
            <a:off x="2251582" y="49059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5" name="橢圓 114"/>
          <p:cNvSpPr/>
          <p:nvPr/>
        </p:nvSpPr>
        <p:spPr>
          <a:xfrm>
            <a:off x="2855654" y="469789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6" name="橢圓 115"/>
          <p:cNvSpPr/>
          <p:nvPr/>
        </p:nvSpPr>
        <p:spPr>
          <a:xfrm>
            <a:off x="1475658" y="48808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7" name="橢圓 116"/>
          <p:cNvSpPr/>
          <p:nvPr/>
        </p:nvSpPr>
        <p:spPr>
          <a:xfrm>
            <a:off x="2095008" y="390487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8" name="橢圓 117"/>
          <p:cNvSpPr/>
          <p:nvPr/>
        </p:nvSpPr>
        <p:spPr>
          <a:xfrm>
            <a:off x="1476511" y="421864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9" name="橢圓 118"/>
          <p:cNvSpPr/>
          <p:nvPr/>
        </p:nvSpPr>
        <p:spPr>
          <a:xfrm>
            <a:off x="1714717" y="522027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0" name="橢圓 119"/>
          <p:cNvSpPr/>
          <p:nvPr/>
        </p:nvSpPr>
        <p:spPr>
          <a:xfrm>
            <a:off x="2098279" y="535132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1" name="橢圓 120"/>
          <p:cNvSpPr/>
          <p:nvPr/>
        </p:nvSpPr>
        <p:spPr>
          <a:xfrm>
            <a:off x="3102404" y="46737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2" name="橢圓 121"/>
          <p:cNvSpPr/>
          <p:nvPr/>
        </p:nvSpPr>
        <p:spPr>
          <a:xfrm>
            <a:off x="2468963" y="525399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3" name="橢圓 122"/>
          <p:cNvSpPr/>
          <p:nvPr/>
        </p:nvSpPr>
        <p:spPr>
          <a:xfrm>
            <a:off x="2127287" y="46627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4" name="橢圓 123"/>
          <p:cNvSpPr/>
          <p:nvPr/>
        </p:nvSpPr>
        <p:spPr>
          <a:xfrm>
            <a:off x="3110863" y="522041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5" name="橢圓 124"/>
          <p:cNvSpPr/>
          <p:nvPr/>
        </p:nvSpPr>
        <p:spPr>
          <a:xfrm>
            <a:off x="2841141" y="42019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6" name="橢圓 125"/>
          <p:cNvSpPr/>
          <p:nvPr/>
        </p:nvSpPr>
        <p:spPr>
          <a:xfrm>
            <a:off x="3801185" y="402302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7" name="橢圓 126"/>
          <p:cNvSpPr/>
          <p:nvPr/>
        </p:nvSpPr>
        <p:spPr>
          <a:xfrm>
            <a:off x="3289879" y="455033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8" name="橢圓 127"/>
          <p:cNvSpPr/>
          <p:nvPr/>
        </p:nvSpPr>
        <p:spPr>
          <a:xfrm>
            <a:off x="2748007" y="449469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9" name="橢圓 128"/>
          <p:cNvSpPr/>
          <p:nvPr/>
        </p:nvSpPr>
        <p:spPr>
          <a:xfrm>
            <a:off x="3310434" y="428665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0" name="橢圓 129"/>
          <p:cNvSpPr/>
          <p:nvPr/>
        </p:nvSpPr>
        <p:spPr>
          <a:xfrm>
            <a:off x="2601654" y="418747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1" name="橢圓 130"/>
          <p:cNvSpPr/>
          <p:nvPr/>
        </p:nvSpPr>
        <p:spPr>
          <a:xfrm>
            <a:off x="3514850" y="449953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2" name="橢圓 131"/>
          <p:cNvSpPr/>
          <p:nvPr/>
        </p:nvSpPr>
        <p:spPr>
          <a:xfrm>
            <a:off x="2647623" y="470273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3" name="橢圓 132"/>
          <p:cNvSpPr/>
          <p:nvPr/>
        </p:nvSpPr>
        <p:spPr>
          <a:xfrm>
            <a:off x="2697214" y="495189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4" name="橢圓 133"/>
          <p:cNvSpPr/>
          <p:nvPr/>
        </p:nvSpPr>
        <p:spPr>
          <a:xfrm>
            <a:off x="3149569" y="480917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5" name="橢圓 134"/>
          <p:cNvSpPr/>
          <p:nvPr/>
        </p:nvSpPr>
        <p:spPr>
          <a:xfrm>
            <a:off x="2998678" y="546772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6" name="橢圓 135"/>
          <p:cNvSpPr/>
          <p:nvPr/>
        </p:nvSpPr>
        <p:spPr>
          <a:xfrm>
            <a:off x="2484479" y="437360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7" name="橢圓 136"/>
          <p:cNvSpPr/>
          <p:nvPr/>
        </p:nvSpPr>
        <p:spPr>
          <a:xfrm>
            <a:off x="2691728" y="396876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8" name="橢圓 137"/>
          <p:cNvSpPr/>
          <p:nvPr/>
        </p:nvSpPr>
        <p:spPr>
          <a:xfrm>
            <a:off x="3514850" y="526637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9" name="橢圓 138"/>
          <p:cNvSpPr/>
          <p:nvPr/>
        </p:nvSpPr>
        <p:spPr>
          <a:xfrm>
            <a:off x="3845093" y="465868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0" name="橢圓 139"/>
          <p:cNvSpPr/>
          <p:nvPr/>
        </p:nvSpPr>
        <p:spPr>
          <a:xfrm>
            <a:off x="3372138" y="477939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1" name="橢圓 140"/>
          <p:cNvSpPr/>
          <p:nvPr/>
        </p:nvSpPr>
        <p:spPr>
          <a:xfrm>
            <a:off x="3436242" y="507526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2" name="橢圓 141"/>
          <p:cNvSpPr/>
          <p:nvPr/>
        </p:nvSpPr>
        <p:spPr>
          <a:xfrm>
            <a:off x="4232108" y="464467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3" name="橢圓 142"/>
          <p:cNvSpPr/>
          <p:nvPr/>
        </p:nvSpPr>
        <p:spPr>
          <a:xfrm>
            <a:off x="4022877" y="392379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4" name="橢圓 143"/>
          <p:cNvSpPr/>
          <p:nvPr/>
        </p:nvSpPr>
        <p:spPr>
          <a:xfrm>
            <a:off x="3882558" y="436648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5" name="橢圓 144"/>
          <p:cNvSpPr/>
          <p:nvPr/>
        </p:nvSpPr>
        <p:spPr>
          <a:xfrm>
            <a:off x="3633964" y="420271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6" name="橢圓 145"/>
          <p:cNvSpPr/>
          <p:nvPr/>
        </p:nvSpPr>
        <p:spPr>
          <a:xfrm>
            <a:off x="2936556" y="367079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7" name="橢圓 146"/>
          <p:cNvSpPr/>
          <p:nvPr/>
        </p:nvSpPr>
        <p:spPr>
          <a:xfrm>
            <a:off x="3009865" y="4020561"/>
            <a:ext cx="201990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9" name="橢圓 148"/>
          <p:cNvSpPr/>
          <p:nvPr/>
        </p:nvSpPr>
        <p:spPr>
          <a:xfrm>
            <a:off x="3333432" y="376656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0" name="橢圓 149"/>
          <p:cNvSpPr/>
          <p:nvPr/>
        </p:nvSpPr>
        <p:spPr>
          <a:xfrm>
            <a:off x="3383023" y="401572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1" name="橢圓 150"/>
          <p:cNvSpPr/>
          <p:nvPr/>
        </p:nvSpPr>
        <p:spPr>
          <a:xfrm>
            <a:off x="3637599" y="395368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2" name="橢圓 151"/>
          <p:cNvSpPr/>
          <p:nvPr/>
        </p:nvSpPr>
        <p:spPr>
          <a:xfrm>
            <a:off x="3059723" y="435994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3" name="橢圓 152"/>
          <p:cNvSpPr/>
          <p:nvPr/>
        </p:nvSpPr>
        <p:spPr>
          <a:xfrm>
            <a:off x="4274460" y="374626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4" name="橢圓 153"/>
          <p:cNvSpPr/>
          <p:nvPr/>
        </p:nvSpPr>
        <p:spPr>
          <a:xfrm>
            <a:off x="4246630" y="417296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5" name="橢圓 154"/>
          <p:cNvSpPr/>
          <p:nvPr/>
        </p:nvSpPr>
        <p:spPr>
          <a:xfrm>
            <a:off x="4228497" y="443180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6" name="橢圓 155"/>
          <p:cNvSpPr/>
          <p:nvPr/>
        </p:nvSpPr>
        <p:spPr>
          <a:xfrm>
            <a:off x="4549057" y="420490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7" name="橢圓 156"/>
          <p:cNvSpPr/>
          <p:nvPr/>
        </p:nvSpPr>
        <p:spPr>
          <a:xfrm>
            <a:off x="3639474" y="486239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8" name="橢圓 157"/>
          <p:cNvSpPr/>
          <p:nvPr/>
        </p:nvSpPr>
        <p:spPr>
          <a:xfrm>
            <a:off x="4006804" y="52687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9" name="橢圓 158"/>
          <p:cNvSpPr/>
          <p:nvPr/>
        </p:nvSpPr>
        <p:spPr>
          <a:xfrm>
            <a:off x="4555953" y="46801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0" name="橢圓 159"/>
          <p:cNvSpPr/>
          <p:nvPr/>
        </p:nvSpPr>
        <p:spPr>
          <a:xfrm>
            <a:off x="3916657" y="491205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1" name="橢圓 160"/>
          <p:cNvSpPr/>
          <p:nvPr/>
        </p:nvSpPr>
        <p:spPr>
          <a:xfrm>
            <a:off x="3075608" y="419553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63" name="群組 62"/>
          <p:cNvGrpSpPr/>
          <p:nvPr/>
        </p:nvGrpSpPr>
        <p:grpSpPr>
          <a:xfrm>
            <a:off x="107505" y="2060849"/>
            <a:ext cx="6078289" cy="4710137"/>
            <a:chOff x="725959" y="1772816"/>
            <a:chExt cx="6078289" cy="4710137"/>
          </a:xfrm>
        </p:grpSpPr>
        <p:cxnSp>
          <p:nvCxnSpPr>
            <p:cNvPr id="64" name="直線箭頭接點 6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箭頭接點 64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字方塊 65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67" name="文字方塊 66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68" name="文字方塊 67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71" name="文字方塊 70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72" name="文字方塊 71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sp>
        <p:nvSpPr>
          <p:cNvPr id="174" name="橢圓 173"/>
          <p:cNvSpPr/>
          <p:nvPr/>
        </p:nvSpPr>
        <p:spPr>
          <a:xfrm>
            <a:off x="1907704" y="5157191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X</a:t>
            </a:r>
            <a:endParaRPr kumimoji="1" lang="zh-TW" altLang="en-US" dirty="0"/>
          </a:p>
        </p:txBody>
      </p:sp>
      <p:sp>
        <p:nvSpPr>
          <p:cNvPr id="175" name="橢圓 174"/>
          <p:cNvSpPr/>
          <p:nvPr/>
        </p:nvSpPr>
        <p:spPr>
          <a:xfrm>
            <a:off x="3635896" y="4869159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T</a:t>
            </a:r>
            <a:endParaRPr kumimoji="1" lang="zh-TW" altLang="en-US" dirty="0"/>
          </a:p>
        </p:txBody>
      </p:sp>
      <p:sp>
        <p:nvSpPr>
          <p:cNvPr id="176" name="橢圓 175"/>
          <p:cNvSpPr/>
          <p:nvPr/>
        </p:nvSpPr>
        <p:spPr>
          <a:xfrm>
            <a:off x="2483768" y="4797151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A</a:t>
            </a:r>
            <a:endParaRPr kumimoji="1" lang="zh-TW" altLang="en-US" dirty="0"/>
          </a:p>
        </p:txBody>
      </p:sp>
      <p:sp>
        <p:nvSpPr>
          <p:cNvPr id="177" name="橢圓 176"/>
          <p:cNvSpPr/>
          <p:nvPr/>
        </p:nvSpPr>
        <p:spPr>
          <a:xfrm>
            <a:off x="3491880" y="3645023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Q</a:t>
            </a:r>
            <a:endParaRPr kumimoji="1" lang="zh-TW" altLang="en-US" dirty="0"/>
          </a:p>
        </p:txBody>
      </p:sp>
      <p:sp>
        <p:nvSpPr>
          <p:cNvPr id="178" name="橢圓 177"/>
          <p:cNvSpPr/>
          <p:nvPr/>
        </p:nvSpPr>
        <p:spPr>
          <a:xfrm>
            <a:off x="2987824" y="4221088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W</a:t>
            </a:r>
            <a:endParaRPr kumimoji="1" lang="zh-TW" altLang="en-US" dirty="0"/>
          </a:p>
        </p:txBody>
      </p:sp>
      <p:sp>
        <p:nvSpPr>
          <p:cNvPr id="162" name="內容版面配置區 2"/>
          <p:cNvSpPr txBox="1">
            <a:spLocks/>
          </p:cNvSpPr>
          <p:nvPr/>
        </p:nvSpPr>
        <p:spPr>
          <a:xfrm>
            <a:off x="4960799" y="2708920"/>
            <a:ext cx="2962733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attacker training data</a:t>
            </a:r>
          </a:p>
        </p:txBody>
      </p:sp>
      <p:sp>
        <p:nvSpPr>
          <p:cNvPr id="164" name="橢圓 163"/>
          <p:cNvSpPr/>
          <p:nvPr/>
        </p:nvSpPr>
        <p:spPr>
          <a:xfrm>
            <a:off x="4726423" y="28754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3685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4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4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8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2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6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4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8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2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6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4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8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2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6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4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8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2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6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4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4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8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2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6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6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64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68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2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6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4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88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92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96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4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8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12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16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2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24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28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32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36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4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44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74" grpId="0" animBg="1"/>
      <p:bldP spid="175" grpId="0" animBg="1"/>
      <p:bldP spid="176" grpId="0" animBg="1"/>
      <p:bldP spid="177" grpId="0" animBg="1"/>
      <p:bldP spid="17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Point Cloud Fitting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grpSp>
        <p:nvGrpSpPr>
          <p:cNvPr id="63" name="群組 62"/>
          <p:cNvGrpSpPr/>
          <p:nvPr/>
        </p:nvGrpSpPr>
        <p:grpSpPr>
          <a:xfrm>
            <a:off x="107505" y="2060849"/>
            <a:ext cx="6078289" cy="4710137"/>
            <a:chOff x="725959" y="1772816"/>
            <a:chExt cx="6078289" cy="4710137"/>
          </a:xfrm>
        </p:grpSpPr>
        <p:cxnSp>
          <p:nvCxnSpPr>
            <p:cNvPr id="64" name="直線箭頭接點 6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箭頭接點 64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字方塊 65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67" name="文字方塊 66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68" name="文字方塊 67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71" name="文字方塊 70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72" name="文字方塊 71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1475658" y="3561025"/>
            <a:ext cx="3285914" cy="2100223"/>
            <a:chOff x="1475658" y="3561025"/>
            <a:chExt cx="3285914" cy="2100223"/>
          </a:xfrm>
        </p:grpSpPr>
        <p:sp>
          <p:nvSpPr>
            <p:cNvPr id="104" name="橢圓 103"/>
            <p:cNvSpPr/>
            <p:nvPr/>
          </p:nvSpPr>
          <p:spPr>
            <a:xfrm>
              <a:off x="1751361" y="4417289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5" name="橢圓 104"/>
            <p:cNvSpPr/>
            <p:nvPr/>
          </p:nvSpPr>
          <p:spPr>
            <a:xfrm>
              <a:off x="2374264" y="401814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6" name="橢圓 105"/>
            <p:cNvSpPr/>
            <p:nvPr/>
          </p:nvSpPr>
          <p:spPr>
            <a:xfrm>
              <a:off x="2053220" y="452856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7" name="橢圓 106"/>
            <p:cNvSpPr/>
            <p:nvPr/>
          </p:nvSpPr>
          <p:spPr>
            <a:xfrm>
              <a:off x="1907389" y="485029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8" name="橢圓 107"/>
            <p:cNvSpPr/>
            <p:nvPr/>
          </p:nvSpPr>
          <p:spPr>
            <a:xfrm>
              <a:off x="2233958" y="512365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9" name="橢圓 108"/>
            <p:cNvSpPr/>
            <p:nvPr/>
          </p:nvSpPr>
          <p:spPr>
            <a:xfrm>
              <a:off x="1705398" y="4673705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0" name="橢圓 109"/>
            <p:cNvSpPr/>
            <p:nvPr/>
          </p:nvSpPr>
          <p:spPr>
            <a:xfrm>
              <a:off x="2168645" y="4284233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1" name="橢圓 110"/>
            <p:cNvSpPr/>
            <p:nvPr/>
          </p:nvSpPr>
          <p:spPr>
            <a:xfrm>
              <a:off x="2386361" y="461323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2" name="橢圓 111"/>
            <p:cNvSpPr/>
            <p:nvPr/>
          </p:nvSpPr>
          <p:spPr>
            <a:xfrm>
              <a:off x="1882912" y="4197156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3" name="橢圓 112"/>
            <p:cNvSpPr/>
            <p:nvPr/>
          </p:nvSpPr>
          <p:spPr>
            <a:xfrm>
              <a:off x="3084262" y="504382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4" name="橢圓 113"/>
            <p:cNvSpPr/>
            <p:nvPr/>
          </p:nvSpPr>
          <p:spPr>
            <a:xfrm>
              <a:off x="2251582" y="490593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5" name="橢圓 114"/>
            <p:cNvSpPr/>
            <p:nvPr/>
          </p:nvSpPr>
          <p:spPr>
            <a:xfrm>
              <a:off x="2855654" y="469789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6" name="橢圓 115"/>
            <p:cNvSpPr/>
            <p:nvPr/>
          </p:nvSpPr>
          <p:spPr>
            <a:xfrm>
              <a:off x="1475658" y="488089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7" name="橢圓 116"/>
            <p:cNvSpPr/>
            <p:nvPr/>
          </p:nvSpPr>
          <p:spPr>
            <a:xfrm>
              <a:off x="2095008" y="390487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8" name="橢圓 117"/>
            <p:cNvSpPr/>
            <p:nvPr/>
          </p:nvSpPr>
          <p:spPr>
            <a:xfrm>
              <a:off x="1476511" y="421864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9" name="橢圓 118"/>
            <p:cNvSpPr/>
            <p:nvPr/>
          </p:nvSpPr>
          <p:spPr>
            <a:xfrm>
              <a:off x="1714717" y="522027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0" name="橢圓 119"/>
            <p:cNvSpPr/>
            <p:nvPr/>
          </p:nvSpPr>
          <p:spPr>
            <a:xfrm>
              <a:off x="2098279" y="535132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1" name="橢圓 120"/>
            <p:cNvSpPr/>
            <p:nvPr/>
          </p:nvSpPr>
          <p:spPr>
            <a:xfrm>
              <a:off x="3102404" y="4673705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2" name="橢圓 121"/>
            <p:cNvSpPr/>
            <p:nvPr/>
          </p:nvSpPr>
          <p:spPr>
            <a:xfrm>
              <a:off x="2468963" y="525399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3" name="橢圓 122"/>
            <p:cNvSpPr/>
            <p:nvPr/>
          </p:nvSpPr>
          <p:spPr>
            <a:xfrm>
              <a:off x="2127287" y="466275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4" name="橢圓 123"/>
            <p:cNvSpPr/>
            <p:nvPr/>
          </p:nvSpPr>
          <p:spPr>
            <a:xfrm>
              <a:off x="3110863" y="5220413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5" name="橢圓 124"/>
            <p:cNvSpPr/>
            <p:nvPr/>
          </p:nvSpPr>
          <p:spPr>
            <a:xfrm>
              <a:off x="2841141" y="420199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6" name="橢圓 125"/>
            <p:cNvSpPr/>
            <p:nvPr/>
          </p:nvSpPr>
          <p:spPr>
            <a:xfrm>
              <a:off x="3801185" y="402302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7" name="橢圓 126"/>
            <p:cNvSpPr/>
            <p:nvPr/>
          </p:nvSpPr>
          <p:spPr>
            <a:xfrm>
              <a:off x="3289879" y="4550336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8" name="橢圓 127"/>
            <p:cNvSpPr/>
            <p:nvPr/>
          </p:nvSpPr>
          <p:spPr>
            <a:xfrm>
              <a:off x="2748007" y="449469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9" name="橢圓 128"/>
            <p:cNvSpPr/>
            <p:nvPr/>
          </p:nvSpPr>
          <p:spPr>
            <a:xfrm>
              <a:off x="3310434" y="428665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0" name="橢圓 129"/>
            <p:cNvSpPr/>
            <p:nvPr/>
          </p:nvSpPr>
          <p:spPr>
            <a:xfrm>
              <a:off x="2601654" y="418747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1" name="橢圓 130"/>
            <p:cNvSpPr/>
            <p:nvPr/>
          </p:nvSpPr>
          <p:spPr>
            <a:xfrm>
              <a:off x="3514850" y="449953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2" name="橢圓 131"/>
            <p:cNvSpPr/>
            <p:nvPr/>
          </p:nvSpPr>
          <p:spPr>
            <a:xfrm>
              <a:off x="2647623" y="470273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3" name="橢圓 132"/>
            <p:cNvSpPr/>
            <p:nvPr/>
          </p:nvSpPr>
          <p:spPr>
            <a:xfrm>
              <a:off x="2697214" y="495189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4" name="橢圓 133"/>
            <p:cNvSpPr/>
            <p:nvPr/>
          </p:nvSpPr>
          <p:spPr>
            <a:xfrm>
              <a:off x="3149569" y="480917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5" name="橢圓 134"/>
            <p:cNvSpPr/>
            <p:nvPr/>
          </p:nvSpPr>
          <p:spPr>
            <a:xfrm>
              <a:off x="2998678" y="546772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6" name="橢圓 135"/>
            <p:cNvSpPr/>
            <p:nvPr/>
          </p:nvSpPr>
          <p:spPr>
            <a:xfrm>
              <a:off x="2484479" y="437360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7" name="橢圓 136"/>
            <p:cNvSpPr/>
            <p:nvPr/>
          </p:nvSpPr>
          <p:spPr>
            <a:xfrm>
              <a:off x="2691728" y="3968769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8" name="橢圓 137"/>
            <p:cNvSpPr/>
            <p:nvPr/>
          </p:nvSpPr>
          <p:spPr>
            <a:xfrm>
              <a:off x="3514850" y="5266373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9" name="橢圓 138"/>
            <p:cNvSpPr/>
            <p:nvPr/>
          </p:nvSpPr>
          <p:spPr>
            <a:xfrm>
              <a:off x="3845093" y="465868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0" name="橢圓 139"/>
            <p:cNvSpPr/>
            <p:nvPr/>
          </p:nvSpPr>
          <p:spPr>
            <a:xfrm>
              <a:off x="3372138" y="477939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1" name="橢圓 140"/>
            <p:cNvSpPr/>
            <p:nvPr/>
          </p:nvSpPr>
          <p:spPr>
            <a:xfrm>
              <a:off x="3436242" y="5075266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2" name="橢圓 141"/>
            <p:cNvSpPr/>
            <p:nvPr/>
          </p:nvSpPr>
          <p:spPr>
            <a:xfrm>
              <a:off x="4232108" y="464467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3" name="橢圓 142"/>
            <p:cNvSpPr/>
            <p:nvPr/>
          </p:nvSpPr>
          <p:spPr>
            <a:xfrm>
              <a:off x="4022877" y="392379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4" name="橢圓 143"/>
            <p:cNvSpPr/>
            <p:nvPr/>
          </p:nvSpPr>
          <p:spPr>
            <a:xfrm>
              <a:off x="3882558" y="4366485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5" name="橢圓 144"/>
            <p:cNvSpPr/>
            <p:nvPr/>
          </p:nvSpPr>
          <p:spPr>
            <a:xfrm>
              <a:off x="3633964" y="420271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6" name="橢圓 145"/>
            <p:cNvSpPr/>
            <p:nvPr/>
          </p:nvSpPr>
          <p:spPr>
            <a:xfrm>
              <a:off x="2936556" y="367079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7" name="橢圓 146"/>
            <p:cNvSpPr/>
            <p:nvPr/>
          </p:nvSpPr>
          <p:spPr>
            <a:xfrm>
              <a:off x="3009865" y="4020561"/>
              <a:ext cx="201990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8" name="橢圓 147"/>
            <p:cNvSpPr/>
            <p:nvPr/>
          </p:nvSpPr>
          <p:spPr>
            <a:xfrm>
              <a:off x="3644272" y="3561025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9" name="橢圓 148"/>
            <p:cNvSpPr/>
            <p:nvPr/>
          </p:nvSpPr>
          <p:spPr>
            <a:xfrm>
              <a:off x="3333432" y="376656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0" name="橢圓 149"/>
            <p:cNvSpPr/>
            <p:nvPr/>
          </p:nvSpPr>
          <p:spPr>
            <a:xfrm>
              <a:off x="3383023" y="401572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1" name="橢圓 150"/>
            <p:cNvSpPr/>
            <p:nvPr/>
          </p:nvSpPr>
          <p:spPr>
            <a:xfrm>
              <a:off x="3637599" y="395368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2" name="橢圓 151"/>
            <p:cNvSpPr/>
            <p:nvPr/>
          </p:nvSpPr>
          <p:spPr>
            <a:xfrm>
              <a:off x="3059723" y="435994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3" name="橢圓 152"/>
            <p:cNvSpPr/>
            <p:nvPr/>
          </p:nvSpPr>
          <p:spPr>
            <a:xfrm>
              <a:off x="4274460" y="374626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4" name="橢圓 153"/>
            <p:cNvSpPr/>
            <p:nvPr/>
          </p:nvSpPr>
          <p:spPr>
            <a:xfrm>
              <a:off x="4246630" y="417296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5" name="橢圓 154"/>
            <p:cNvSpPr/>
            <p:nvPr/>
          </p:nvSpPr>
          <p:spPr>
            <a:xfrm>
              <a:off x="4228497" y="443180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6" name="橢圓 155"/>
            <p:cNvSpPr/>
            <p:nvPr/>
          </p:nvSpPr>
          <p:spPr>
            <a:xfrm>
              <a:off x="4549057" y="4204906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7" name="橢圓 156"/>
            <p:cNvSpPr/>
            <p:nvPr/>
          </p:nvSpPr>
          <p:spPr>
            <a:xfrm>
              <a:off x="3639474" y="486239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8" name="橢圓 157"/>
            <p:cNvSpPr/>
            <p:nvPr/>
          </p:nvSpPr>
          <p:spPr>
            <a:xfrm>
              <a:off x="4006804" y="526879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9" name="橢圓 158"/>
            <p:cNvSpPr/>
            <p:nvPr/>
          </p:nvSpPr>
          <p:spPr>
            <a:xfrm>
              <a:off x="4555953" y="468011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0" name="橢圓 159"/>
            <p:cNvSpPr/>
            <p:nvPr/>
          </p:nvSpPr>
          <p:spPr>
            <a:xfrm>
              <a:off x="3916657" y="491205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1" name="橢圓 160"/>
            <p:cNvSpPr/>
            <p:nvPr/>
          </p:nvSpPr>
          <p:spPr>
            <a:xfrm>
              <a:off x="3075608" y="4195533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4" name="橢圓 173"/>
            <p:cNvSpPr/>
            <p:nvPr/>
          </p:nvSpPr>
          <p:spPr>
            <a:xfrm>
              <a:off x="1907704" y="5157191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X</a:t>
              </a:r>
              <a:endParaRPr kumimoji="1" lang="zh-TW" altLang="en-US" dirty="0"/>
            </a:p>
          </p:txBody>
        </p:sp>
        <p:sp>
          <p:nvSpPr>
            <p:cNvPr id="175" name="橢圓 174"/>
            <p:cNvSpPr/>
            <p:nvPr/>
          </p:nvSpPr>
          <p:spPr>
            <a:xfrm>
              <a:off x="3635896" y="4869159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T</a:t>
              </a:r>
              <a:endParaRPr kumimoji="1" lang="zh-TW" altLang="en-US" dirty="0"/>
            </a:p>
          </p:txBody>
        </p:sp>
        <p:sp>
          <p:nvSpPr>
            <p:cNvPr id="176" name="橢圓 175"/>
            <p:cNvSpPr/>
            <p:nvPr/>
          </p:nvSpPr>
          <p:spPr>
            <a:xfrm>
              <a:off x="2483768" y="4797151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A</a:t>
              </a:r>
              <a:endParaRPr kumimoji="1" lang="zh-TW" altLang="en-US" dirty="0"/>
            </a:p>
          </p:txBody>
        </p:sp>
        <p:sp>
          <p:nvSpPr>
            <p:cNvPr id="177" name="橢圓 176"/>
            <p:cNvSpPr/>
            <p:nvPr/>
          </p:nvSpPr>
          <p:spPr>
            <a:xfrm>
              <a:off x="3491880" y="3645023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Q</a:t>
              </a:r>
              <a:endParaRPr kumimoji="1" lang="zh-TW" altLang="en-US" dirty="0"/>
            </a:p>
          </p:txBody>
        </p:sp>
        <p:sp>
          <p:nvSpPr>
            <p:cNvPr id="178" name="橢圓 177"/>
            <p:cNvSpPr/>
            <p:nvPr/>
          </p:nvSpPr>
          <p:spPr>
            <a:xfrm>
              <a:off x="2987824" y="4221088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W</a:t>
              </a:r>
              <a:endParaRPr kumimoji="1" lang="zh-TW" altLang="en-US" dirty="0"/>
            </a:p>
          </p:txBody>
        </p:sp>
      </p:grpSp>
      <p:sp>
        <p:nvSpPr>
          <p:cNvPr id="81" name="橢圓 80"/>
          <p:cNvSpPr/>
          <p:nvPr/>
        </p:nvSpPr>
        <p:spPr>
          <a:xfrm>
            <a:off x="2643664" y="414378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2" name="橢圓 81"/>
          <p:cNvSpPr/>
          <p:nvPr/>
        </p:nvSpPr>
        <p:spPr>
          <a:xfrm>
            <a:off x="2746473" y="454534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3" name="橢圓 82"/>
          <p:cNvSpPr/>
          <p:nvPr/>
        </p:nvSpPr>
        <p:spPr>
          <a:xfrm>
            <a:off x="3051273" y="4351823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4" name="橢圓 83"/>
          <p:cNvSpPr/>
          <p:nvPr/>
        </p:nvSpPr>
        <p:spPr>
          <a:xfrm>
            <a:off x="3100864" y="460098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5" name="橢圓 84"/>
          <p:cNvSpPr/>
          <p:nvPr/>
        </p:nvSpPr>
        <p:spPr>
          <a:xfrm>
            <a:off x="1979714" y="408218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6" name="橢圓 85"/>
          <p:cNvSpPr/>
          <p:nvPr/>
        </p:nvSpPr>
        <p:spPr>
          <a:xfrm>
            <a:off x="2290480" y="468323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7" name="橢圓 86"/>
          <p:cNvSpPr/>
          <p:nvPr/>
        </p:nvSpPr>
        <p:spPr>
          <a:xfrm>
            <a:off x="2595280" y="448970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8" name="橢圓 87"/>
          <p:cNvSpPr/>
          <p:nvPr/>
        </p:nvSpPr>
        <p:spPr>
          <a:xfrm>
            <a:off x="2644871" y="473887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9" name="橢圓 88"/>
          <p:cNvSpPr/>
          <p:nvPr/>
        </p:nvSpPr>
        <p:spPr>
          <a:xfrm>
            <a:off x="2898873" y="429618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0" name="橢圓 89"/>
          <p:cNvSpPr/>
          <p:nvPr/>
        </p:nvSpPr>
        <p:spPr>
          <a:xfrm>
            <a:off x="3253264" y="4351823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1" name="橢圓 90"/>
          <p:cNvSpPr/>
          <p:nvPr/>
        </p:nvSpPr>
        <p:spPr>
          <a:xfrm>
            <a:off x="2442880" y="443407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2" name="橢圓 91"/>
          <p:cNvSpPr/>
          <p:nvPr/>
        </p:nvSpPr>
        <p:spPr>
          <a:xfrm>
            <a:off x="2483768" y="3938166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3" name="橢圓 92"/>
          <p:cNvSpPr/>
          <p:nvPr/>
        </p:nvSpPr>
        <p:spPr>
          <a:xfrm>
            <a:off x="2700511" y="444132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4" name="橢圓 93"/>
          <p:cNvSpPr/>
          <p:nvPr/>
        </p:nvSpPr>
        <p:spPr>
          <a:xfrm>
            <a:off x="2902501" y="4978356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5" name="橢圓 94"/>
          <p:cNvSpPr/>
          <p:nvPr/>
        </p:nvSpPr>
        <p:spPr>
          <a:xfrm>
            <a:off x="3207300" y="478483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6" name="橢圓 95"/>
          <p:cNvSpPr/>
          <p:nvPr/>
        </p:nvSpPr>
        <p:spPr>
          <a:xfrm>
            <a:off x="2987826" y="525170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7" name="橢圓 96"/>
          <p:cNvSpPr/>
          <p:nvPr/>
        </p:nvSpPr>
        <p:spPr>
          <a:xfrm>
            <a:off x="3054901" y="4729195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8" name="橢圓 97"/>
          <p:cNvSpPr/>
          <p:nvPr/>
        </p:nvSpPr>
        <p:spPr>
          <a:xfrm>
            <a:off x="2198561" y="4838051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9" name="橢圓 98"/>
          <p:cNvSpPr/>
          <p:nvPr/>
        </p:nvSpPr>
        <p:spPr>
          <a:xfrm>
            <a:off x="2588023" y="4838051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00" name="橢圓 99"/>
          <p:cNvSpPr/>
          <p:nvPr/>
        </p:nvSpPr>
        <p:spPr>
          <a:xfrm>
            <a:off x="2637614" y="508721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01" name="橢圓 100"/>
          <p:cNvSpPr/>
          <p:nvPr/>
        </p:nvSpPr>
        <p:spPr>
          <a:xfrm>
            <a:off x="3464929" y="4480031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02" name="橢圓 101"/>
          <p:cNvSpPr/>
          <p:nvPr/>
        </p:nvSpPr>
        <p:spPr>
          <a:xfrm>
            <a:off x="3686273" y="454776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03" name="橢圓 102"/>
          <p:cNvSpPr/>
          <p:nvPr/>
        </p:nvSpPr>
        <p:spPr>
          <a:xfrm>
            <a:off x="3484280" y="424296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2" name="橢圓 161"/>
          <p:cNvSpPr/>
          <p:nvPr/>
        </p:nvSpPr>
        <p:spPr>
          <a:xfrm>
            <a:off x="3108120" y="413169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3" name="橢圓 162"/>
          <p:cNvSpPr/>
          <p:nvPr/>
        </p:nvSpPr>
        <p:spPr>
          <a:xfrm>
            <a:off x="3391148" y="4535671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4" name="橢圓 163"/>
          <p:cNvSpPr/>
          <p:nvPr/>
        </p:nvSpPr>
        <p:spPr>
          <a:xfrm>
            <a:off x="3502286" y="521181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5" name="橢圓 164"/>
          <p:cNvSpPr/>
          <p:nvPr/>
        </p:nvSpPr>
        <p:spPr>
          <a:xfrm>
            <a:off x="2090908" y="449696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6" name="橢圓 165"/>
          <p:cNvSpPr/>
          <p:nvPr/>
        </p:nvSpPr>
        <p:spPr>
          <a:xfrm>
            <a:off x="1547666" y="437021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7" name="橢圓 166"/>
          <p:cNvSpPr/>
          <p:nvPr/>
        </p:nvSpPr>
        <p:spPr>
          <a:xfrm>
            <a:off x="1892546" y="464210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8" name="橢圓 167"/>
          <p:cNvSpPr/>
          <p:nvPr/>
        </p:nvSpPr>
        <p:spPr>
          <a:xfrm>
            <a:off x="1835698" y="474128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9" name="橢圓 168"/>
          <p:cNvSpPr/>
          <p:nvPr/>
        </p:nvSpPr>
        <p:spPr>
          <a:xfrm>
            <a:off x="1547666" y="489852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70" name="橢圓 169"/>
          <p:cNvSpPr/>
          <p:nvPr/>
        </p:nvSpPr>
        <p:spPr>
          <a:xfrm>
            <a:off x="2171946" y="505334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71" name="橢圓 170"/>
          <p:cNvSpPr/>
          <p:nvPr/>
        </p:nvSpPr>
        <p:spPr>
          <a:xfrm>
            <a:off x="2019546" y="499770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73" name="橢圓 172"/>
          <p:cNvSpPr/>
          <p:nvPr/>
        </p:nvSpPr>
        <p:spPr>
          <a:xfrm>
            <a:off x="3142247" y="3915666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79" name="橢圓 178"/>
          <p:cNvSpPr/>
          <p:nvPr/>
        </p:nvSpPr>
        <p:spPr>
          <a:xfrm>
            <a:off x="4078351" y="422619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80" name="橢圓 179"/>
          <p:cNvSpPr/>
          <p:nvPr/>
        </p:nvSpPr>
        <p:spPr>
          <a:xfrm>
            <a:off x="4067946" y="480226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81" name="橢圓 180"/>
          <p:cNvSpPr/>
          <p:nvPr/>
        </p:nvSpPr>
        <p:spPr>
          <a:xfrm>
            <a:off x="3574295" y="480226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82" name="橢圓 181"/>
          <p:cNvSpPr/>
          <p:nvPr/>
        </p:nvSpPr>
        <p:spPr>
          <a:xfrm>
            <a:off x="1990119" y="523431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83" name="內容版面配置區 2"/>
          <p:cNvSpPr txBox="1">
            <a:spLocks/>
          </p:cNvSpPr>
          <p:nvPr/>
        </p:nvSpPr>
        <p:spPr>
          <a:xfrm>
            <a:off x="4960799" y="2708920"/>
            <a:ext cx="2962733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attacker training data</a:t>
            </a:r>
          </a:p>
        </p:txBody>
      </p:sp>
      <p:sp>
        <p:nvSpPr>
          <p:cNvPr id="184" name="內容版面配置區 2"/>
          <p:cNvSpPr txBox="1">
            <a:spLocks/>
          </p:cNvSpPr>
          <p:nvPr/>
        </p:nvSpPr>
        <p:spPr>
          <a:xfrm>
            <a:off x="4953568" y="2348880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300" dirty="0" smtClean="0"/>
              <a:t>user data (unlabeled)</a:t>
            </a:r>
          </a:p>
        </p:txBody>
      </p:sp>
      <p:sp>
        <p:nvSpPr>
          <p:cNvPr id="185" name="橢圓 184"/>
          <p:cNvSpPr/>
          <p:nvPr/>
        </p:nvSpPr>
        <p:spPr>
          <a:xfrm>
            <a:off x="4726423" y="28754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6" name="橢圓 185"/>
          <p:cNvSpPr/>
          <p:nvPr/>
        </p:nvSpPr>
        <p:spPr>
          <a:xfrm>
            <a:off x="4726423" y="249289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382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5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5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5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3" grpId="0" animBg="1"/>
      <p:bldP spid="179" grpId="0" animBg="1"/>
      <p:bldP spid="180" grpId="0" animBg="1"/>
      <p:bldP spid="181" grpId="0" animBg="1"/>
      <p:bldP spid="18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群組 56"/>
          <p:cNvGrpSpPr/>
          <p:nvPr/>
        </p:nvGrpSpPr>
        <p:grpSpPr>
          <a:xfrm>
            <a:off x="2634251" y="3717802"/>
            <a:ext cx="1944216" cy="1932951"/>
            <a:chOff x="2634251" y="1556792"/>
            <a:chExt cx="1944216" cy="1932951"/>
          </a:xfrm>
        </p:grpSpPr>
        <p:cxnSp>
          <p:nvCxnSpPr>
            <p:cNvPr id="10" name="直線接點 9"/>
            <p:cNvCxnSpPr/>
            <p:nvPr/>
          </p:nvCxnSpPr>
          <p:spPr>
            <a:xfrm flipH="1" flipV="1">
              <a:off x="2634251" y="2975805"/>
              <a:ext cx="504056" cy="5040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 flipV="1">
              <a:off x="2634251" y="1607653"/>
              <a:ext cx="288032" cy="4948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 flipV="1">
              <a:off x="2634251" y="2327733"/>
              <a:ext cx="1944216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群組 52"/>
            <p:cNvGrpSpPr/>
            <p:nvPr/>
          </p:nvGrpSpPr>
          <p:grpSpPr>
            <a:xfrm>
              <a:off x="2893268" y="1556792"/>
              <a:ext cx="1685199" cy="1932951"/>
              <a:chOff x="2893268" y="1556792"/>
              <a:chExt cx="1685199" cy="1932951"/>
            </a:xfrm>
          </p:grpSpPr>
          <p:cxnSp>
            <p:nvCxnSpPr>
              <p:cNvPr id="4" name="直線接點 3"/>
              <p:cNvCxnSpPr/>
              <p:nvPr/>
            </p:nvCxnSpPr>
            <p:spPr>
              <a:xfrm flipV="1">
                <a:off x="2893268" y="1556792"/>
                <a:ext cx="883223" cy="4135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線接點 4"/>
              <p:cNvCxnSpPr/>
              <p:nvPr/>
            </p:nvCxnSpPr>
            <p:spPr>
              <a:xfrm>
                <a:off x="3744426" y="1557115"/>
                <a:ext cx="618017" cy="19455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接點 5"/>
              <p:cNvCxnSpPr/>
              <p:nvPr/>
            </p:nvCxnSpPr>
            <p:spPr>
              <a:xfrm>
                <a:off x="4354586" y="1760053"/>
                <a:ext cx="223881" cy="3438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線接點 6"/>
              <p:cNvCxnSpPr/>
              <p:nvPr/>
            </p:nvCxnSpPr>
            <p:spPr>
              <a:xfrm flipH="1">
                <a:off x="4492861" y="2103912"/>
                <a:ext cx="85606" cy="5802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接點 7"/>
              <p:cNvCxnSpPr/>
              <p:nvPr/>
            </p:nvCxnSpPr>
            <p:spPr>
              <a:xfrm flipH="1">
                <a:off x="4139023" y="2687773"/>
                <a:ext cx="353373" cy="6404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 flipH="1">
                <a:off x="3090102" y="3335845"/>
                <a:ext cx="1056317" cy="1538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橢圓 19"/>
              <p:cNvSpPr/>
              <p:nvPr/>
            </p:nvSpPr>
            <p:spPr>
              <a:xfrm>
                <a:off x="3347864" y="249212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rgbClr val="D10000"/>
                  </a:solidFill>
                </a:endParaRPr>
              </a:p>
            </p:txBody>
          </p:sp>
        </p:grpSp>
      </p:grpSp>
      <p:grpSp>
        <p:nvGrpSpPr>
          <p:cNvPr id="56" name="群組 55"/>
          <p:cNvGrpSpPr/>
          <p:nvPr/>
        </p:nvGrpSpPr>
        <p:grpSpPr>
          <a:xfrm>
            <a:off x="1475658" y="4149848"/>
            <a:ext cx="1191987" cy="1511400"/>
            <a:chOff x="1475656" y="1967693"/>
            <a:chExt cx="1191987" cy="1511400"/>
          </a:xfrm>
        </p:grpSpPr>
        <p:cxnSp>
          <p:nvCxnSpPr>
            <p:cNvPr id="12" name="直線接點 11"/>
            <p:cNvCxnSpPr/>
            <p:nvPr/>
          </p:nvCxnSpPr>
          <p:spPr>
            <a:xfrm>
              <a:off x="2058187" y="1967693"/>
              <a:ext cx="609456" cy="1858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 flipV="1">
              <a:off x="1482123" y="1969065"/>
              <a:ext cx="569597" cy="2866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flipH="1" flipV="1">
              <a:off x="1475656" y="2257097"/>
              <a:ext cx="29412" cy="7163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 flipH="1" flipV="1">
              <a:off x="1510557" y="2951182"/>
              <a:ext cx="610827" cy="5279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 flipH="1">
              <a:off x="2108703" y="2975805"/>
              <a:ext cx="525548" cy="4714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 flipV="1">
              <a:off x="2634251" y="2111709"/>
              <a:ext cx="0" cy="864096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 flipV="1">
              <a:off x="1482123" y="2543757"/>
              <a:ext cx="1152128" cy="720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橢圓 20"/>
            <p:cNvSpPr/>
            <p:nvPr/>
          </p:nvSpPr>
          <p:spPr>
            <a:xfrm>
              <a:off x="2103350" y="2516918"/>
              <a:ext cx="144016" cy="14401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D10000"/>
                </a:solidFill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1619672" y="3983354"/>
            <a:ext cx="2569872" cy="1462639"/>
            <a:chOff x="1763688" y="1556792"/>
            <a:chExt cx="2569872" cy="1462639"/>
          </a:xfrm>
        </p:grpSpPr>
        <p:cxnSp>
          <p:nvCxnSpPr>
            <p:cNvPr id="23" name="直線接點 22"/>
            <p:cNvCxnSpPr/>
            <p:nvPr/>
          </p:nvCxnSpPr>
          <p:spPr>
            <a:xfrm flipV="1">
              <a:off x="2771800" y="1556793"/>
              <a:ext cx="744142" cy="30974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>
            <a:xfrm>
              <a:off x="3491880" y="1556792"/>
              <a:ext cx="841679" cy="50536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 flipH="1">
              <a:off x="4274675" y="2062160"/>
              <a:ext cx="58885" cy="57170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 flipH="1">
              <a:off x="3684797" y="2633862"/>
              <a:ext cx="589878" cy="38556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 flipH="1" flipV="1">
              <a:off x="3275856" y="2996952"/>
              <a:ext cx="408941" cy="2247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 flipH="1" flipV="1">
              <a:off x="2780184" y="2638224"/>
              <a:ext cx="513189" cy="37242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直線接點 28"/>
            <p:cNvCxnSpPr/>
            <p:nvPr/>
          </p:nvCxnSpPr>
          <p:spPr>
            <a:xfrm flipH="1">
              <a:off x="2770533" y="1745787"/>
              <a:ext cx="41142" cy="8998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 flipH="1">
              <a:off x="1763688" y="1866534"/>
              <a:ext cx="1080120" cy="1967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直線接點 30"/>
            <p:cNvCxnSpPr/>
            <p:nvPr/>
          </p:nvCxnSpPr>
          <p:spPr>
            <a:xfrm>
              <a:off x="1793396" y="2080167"/>
              <a:ext cx="0" cy="52831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>
              <a:off x="1810318" y="2587299"/>
              <a:ext cx="362311" cy="3177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直線接點 32"/>
            <p:cNvCxnSpPr/>
            <p:nvPr/>
          </p:nvCxnSpPr>
          <p:spPr>
            <a:xfrm flipV="1">
              <a:off x="2172629" y="2663117"/>
              <a:ext cx="632890" cy="241973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直線接點 33"/>
            <p:cNvCxnSpPr/>
            <p:nvPr/>
          </p:nvCxnSpPr>
          <p:spPr>
            <a:xfrm>
              <a:off x="2771800" y="2271554"/>
              <a:ext cx="1512168" cy="2702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 flipV="1">
              <a:off x="1763688" y="2276872"/>
              <a:ext cx="1008112" cy="7200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橢圓 35"/>
            <p:cNvSpPr/>
            <p:nvPr/>
          </p:nvSpPr>
          <p:spPr>
            <a:xfrm>
              <a:off x="3707904" y="2096674"/>
              <a:ext cx="125227" cy="1299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 </a:t>
              </a:r>
              <a:endParaRPr kumimoji="1" lang="zh-TW" altLang="en-US" dirty="0"/>
            </a:p>
          </p:txBody>
        </p:sp>
        <p:sp>
          <p:nvSpPr>
            <p:cNvPr id="37" name="橢圓 36"/>
            <p:cNvSpPr/>
            <p:nvPr/>
          </p:nvSpPr>
          <p:spPr>
            <a:xfrm>
              <a:off x="2065304" y="2281506"/>
              <a:ext cx="125227" cy="1299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 </a:t>
              </a:r>
              <a:endParaRPr kumimoji="1" lang="zh-TW" altLang="en-US" dirty="0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107505" y="2060849"/>
            <a:ext cx="6078289" cy="4710137"/>
            <a:chOff x="725959" y="1772816"/>
            <a:chExt cx="6078289" cy="4710137"/>
          </a:xfrm>
        </p:grpSpPr>
        <p:cxnSp>
          <p:nvCxnSpPr>
            <p:cNvPr id="39" name="直線箭頭接點 38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箭頭接點 39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字方塊 40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42" name="文字方塊 41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sp>
        <p:nvSpPr>
          <p:cNvPr id="48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Point Cloud Fitting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sp>
        <p:nvSpPr>
          <p:cNvPr id="58" name="內容版面配置區 2"/>
          <p:cNvSpPr txBox="1">
            <a:spLocks/>
          </p:cNvSpPr>
          <p:nvPr/>
        </p:nvSpPr>
        <p:spPr>
          <a:xfrm>
            <a:off x="4960799" y="2708920"/>
            <a:ext cx="2962733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attacker training data</a:t>
            </a:r>
          </a:p>
        </p:txBody>
      </p:sp>
      <p:sp>
        <p:nvSpPr>
          <p:cNvPr id="60" name="內容版面配置區 2"/>
          <p:cNvSpPr txBox="1">
            <a:spLocks/>
          </p:cNvSpPr>
          <p:nvPr/>
        </p:nvSpPr>
        <p:spPr>
          <a:xfrm>
            <a:off x="4953568" y="2348880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300" dirty="0" smtClean="0"/>
              <a:t>user data (unlabeled)</a:t>
            </a:r>
          </a:p>
        </p:txBody>
      </p:sp>
      <p:sp>
        <p:nvSpPr>
          <p:cNvPr id="55" name="橢圓 54"/>
          <p:cNvSpPr/>
          <p:nvPr/>
        </p:nvSpPr>
        <p:spPr>
          <a:xfrm>
            <a:off x="4726423" y="28754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4726423" y="249289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9" name="內容版面配置區 2"/>
          <p:cNvSpPr txBox="1">
            <a:spLocks/>
          </p:cNvSpPr>
          <p:nvPr/>
        </p:nvSpPr>
        <p:spPr>
          <a:xfrm>
            <a:off x="5151024" y="3573016"/>
            <a:ext cx="5541656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 smtClean="0"/>
              <a:t>Find convex hulls and centroids</a:t>
            </a:r>
          </a:p>
        </p:txBody>
      </p:sp>
    </p:spTree>
    <p:extLst>
      <p:ext uri="{BB962C8B-B14F-4D97-AF65-F5344CB8AC3E}">
        <p14:creationId xmlns:p14="http://schemas.microsoft.com/office/powerpoint/2010/main" val="271077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群組 190"/>
          <p:cNvGrpSpPr/>
          <p:nvPr/>
        </p:nvGrpSpPr>
        <p:grpSpPr>
          <a:xfrm>
            <a:off x="1547666" y="3987674"/>
            <a:ext cx="2664294" cy="1529558"/>
            <a:chOff x="1547666" y="3915666"/>
            <a:chExt cx="2664294" cy="1529558"/>
          </a:xfrm>
        </p:grpSpPr>
        <p:sp>
          <p:nvSpPr>
            <p:cNvPr id="192" name="橢圓 191"/>
            <p:cNvSpPr/>
            <p:nvPr/>
          </p:nvSpPr>
          <p:spPr>
            <a:xfrm>
              <a:off x="2643664" y="414378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3" name="橢圓 192"/>
            <p:cNvSpPr/>
            <p:nvPr/>
          </p:nvSpPr>
          <p:spPr>
            <a:xfrm>
              <a:off x="2746473" y="4545347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4" name="橢圓 193"/>
            <p:cNvSpPr/>
            <p:nvPr/>
          </p:nvSpPr>
          <p:spPr>
            <a:xfrm>
              <a:off x="3051273" y="4351823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5" name="橢圓 194"/>
            <p:cNvSpPr/>
            <p:nvPr/>
          </p:nvSpPr>
          <p:spPr>
            <a:xfrm>
              <a:off x="3100864" y="460098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6" name="橢圓 195"/>
            <p:cNvSpPr/>
            <p:nvPr/>
          </p:nvSpPr>
          <p:spPr>
            <a:xfrm>
              <a:off x="2062125" y="424358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7" name="橢圓 196"/>
            <p:cNvSpPr/>
            <p:nvPr/>
          </p:nvSpPr>
          <p:spPr>
            <a:xfrm>
              <a:off x="2290480" y="468323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8" name="橢圓 197"/>
            <p:cNvSpPr/>
            <p:nvPr/>
          </p:nvSpPr>
          <p:spPr>
            <a:xfrm>
              <a:off x="2595280" y="448970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9" name="橢圓 198"/>
            <p:cNvSpPr/>
            <p:nvPr/>
          </p:nvSpPr>
          <p:spPr>
            <a:xfrm>
              <a:off x="2644871" y="473887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0" name="橢圓 199"/>
            <p:cNvSpPr/>
            <p:nvPr/>
          </p:nvSpPr>
          <p:spPr>
            <a:xfrm>
              <a:off x="2898873" y="429618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1" name="橢圓 200"/>
            <p:cNvSpPr/>
            <p:nvPr/>
          </p:nvSpPr>
          <p:spPr>
            <a:xfrm>
              <a:off x="3253264" y="4351823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2" name="橢圓 201"/>
            <p:cNvSpPr/>
            <p:nvPr/>
          </p:nvSpPr>
          <p:spPr>
            <a:xfrm>
              <a:off x="2442880" y="443407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3" name="橢圓 202"/>
            <p:cNvSpPr/>
            <p:nvPr/>
          </p:nvSpPr>
          <p:spPr>
            <a:xfrm>
              <a:off x="2512308" y="407707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4" name="橢圓 203"/>
            <p:cNvSpPr/>
            <p:nvPr/>
          </p:nvSpPr>
          <p:spPr>
            <a:xfrm>
              <a:off x="2700511" y="444132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5" name="橢圓 204"/>
            <p:cNvSpPr/>
            <p:nvPr/>
          </p:nvSpPr>
          <p:spPr>
            <a:xfrm>
              <a:off x="2902501" y="4978356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6" name="橢圓 205"/>
            <p:cNvSpPr/>
            <p:nvPr/>
          </p:nvSpPr>
          <p:spPr>
            <a:xfrm>
              <a:off x="3207300" y="478483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7" name="橢圓 206"/>
            <p:cNvSpPr/>
            <p:nvPr/>
          </p:nvSpPr>
          <p:spPr>
            <a:xfrm>
              <a:off x="2987826" y="525170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8" name="橢圓 207"/>
            <p:cNvSpPr/>
            <p:nvPr/>
          </p:nvSpPr>
          <p:spPr>
            <a:xfrm>
              <a:off x="3054901" y="4729195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9" name="橢圓 208"/>
            <p:cNvSpPr/>
            <p:nvPr/>
          </p:nvSpPr>
          <p:spPr>
            <a:xfrm>
              <a:off x="2198561" y="4838051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0" name="橢圓 209"/>
            <p:cNvSpPr/>
            <p:nvPr/>
          </p:nvSpPr>
          <p:spPr>
            <a:xfrm>
              <a:off x="2588023" y="4838051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1" name="橢圓 210"/>
            <p:cNvSpPr/>
            <p:nvPr/>
          </p:nvSpPr>
          <p:spPr>
            <a:xfrm>
              <a:off x="2637614" y="508721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2" name="橢圓 211"/>
            <p:cNvSpPr/>
            <p:nvPr/>
          </p:nvSpPr>
          <p:spPr>
            <a:xfrm>
              <a:off x="3464929" y="4480031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3" name="橢圓 212"/>
            <p:cNvSpPr/>
            <p:nvPr/>
          </p:nvSpPr>
          <p:spPr>
            <a:xfrm>
              <a:off x="3686273" y="454776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4" name="橢圓 213"/>
            <p:cNvSpPr/>
            <p:nvPr/>
          </p:nvSpPr>
          <p:spPr>
            <a:xfrm>
              <a:off x="3484280" y="424296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5" name="橢圓 214"/>
            <p:cNvSpPr/>
            <p:nvPr/>
          </p:nvSpPr>
          <p:spPr>
            <a:xfrm>
              <a:off x="3108120" y="413169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6" name="橢圓 215"/>
            <p:cNvSpPr/>
            <p:nvPr/>
          </p:nvSpPr>
          <p:spPr>
            <a:xfrm>
              <a:off x="3391148" y="4535671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7" name="橢圓 216"/>
            <p:cNvSpPr/>
            <p:nvPr/>
          </p:nvSpPr>
          <p:spPr>
            <a:xfrm>
              <a:off x="3502286" y="521181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8" name="橢圓 217"/>
            <p:cNvSpPr/>
            <p:nvPr/>
          </p:nvSpPr>
          <p:spPr>
            <a:xfrm>
              <a:off x="2090908" y="449696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9" name="橢圓 218"/>
            <p:cNvSpPr/>
            <p:nvPr/>
          </p:nvSpPr>
          <p:spPr>
            <a:xfrm>
              <a:off x="1547666" y="437021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0" name="橢圓 219"/>
            <p:cNvSpPr/>
            <p:nvPr/>
          </p:nvSpPr>
          <p:spPr>
            <a:xfrm>
              <a:off x="1892546" y="4642107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1" name="橢圓 220"/>
            <p:cNvSpPr/>
            <p:nvPr/>
          </p:nvSpPr>
          <p:spPr>
            <a:xfrm>
              <a:off x="1835698" y="474128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2" name="橢圓 221"/>
            <p:cNvSpPr/>
            <p:nvPr/>
          </p:nvSpPr>
          <p:spPr>
            <a:xfrm>
              <a:off x="1554801" y="488426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3" name="橢圓 222"/>
            <p:cNvSpPr/>
            <p:nvPr/>
          </p:nvSpPr>
          <p:spPr>
            <a:xfrm>
              <a:off x="2171946" y="5053347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4" name="橢圓 223"/>
            <p:cNvSpPr/>
            <p:nvPr/>
          </p:nvSpPr>
          <p:spPr>
            <a:xfrm>
              <a:off x="2019546" y="499770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5" name="橢圓 224"/>
            <p:cNvSpPr/>
            <p:nvPr/>
          </p:nvSpPr>
          <p:spPr>
            <a:xfrm>
              <a:off x="3142247" y="3915666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6" name="橢圓 225"/>
            <p:cNvSpPr/>
            <p:nvPr/>
          </p:nvSpPr>
          <p:spPr>
            <a:xfrm>
              <a:off x="3862325" y="424358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7" name="橢圓 226"/>
            <p:cNvSpPr/>
            <p:nvPr/>
          </p:nvSpPr>
          <p:spPr>
            <a:xfrm>
              <a:off x="4006341" y="480226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8" name="橢圓 227"/>
            <p:cNvSpPr/>
            <p:nvPr/>
          </p:nvSpPr>
          <p:spPr>
            <a:xfrm>
              <a:off x="3574295" y="480226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9" name="橢圓 228"/>
            <p:cNvSpPr/>
            <p:nvPr/>
          </p:nvSpPr>
          <p:spPr>
            <a:xfrm>
              <a:off x="1990119" y="517969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107505" y="2060849"/>
            <a:ext cx="6078289" cy="4710137"/>
            <a:chOff x="725959" y="1772816"/>
            <a:chExt cx="6078289" cy="4710137"/>
          </a:xfrm>
        </p:grpSpPr>
        <p:cxnSp>
          <p:nvCxnSpPr>
            <p:cNvPr id="39" name="直線箭頭接點 38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箭頭接點 39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字方塊 40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42" name="文字方塊 41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sp>
        <p:nvSpPr>
          <p:cNvPr id="48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Point Cloud Fitting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sp>
        <p:nvSpPr>
          <p:cNvPr id="54" name="內容版面配置區 2"/>
          <p:cNvSpPr txBox="1">
            <a:spLocks/>
          </p:cNvSpPr>
          <p:nvPr/>
        </p:nvSpPr>
        <p:spPr>
          <a:xfrm>
            <a:off x="5151024" y="3573016"/>
            <a:ext cx="5541656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 smtClean="0"/>
              <a:t>Find convex hulls and centroids</a:t>
            </a:r>
          </a:p>
          <a:p>
            <a:pPr marL="0" indent="0">
              <a:buNone/>
            </a:pPr>
            <a:r>
              <a:rPr lang="en-US" altLang="zh-TW" sz="2400" dirty="0" smtClean="0"/>
              <a:t>Rotate and scale</a:t>
            </a:r>
          </a:p>
        </p:txBody>
      </p:sp>
      <p:sp>
        <p:nvSpPr>
          <p:cNvPr id="55" name="橢圓 54"/>
          <p:cNvSpPr/>
          <p:nvPr/>
        </p:nvSpPr>
        <p:spPr>
          <a:xfrm>
            <a:off x="1640695" y="43227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6" name="橢圓 55"/>
          <p:cNvSpPr/>
          <p:nvPr/>
        </p:nvSpPr>
        <p:spPr>
          <a:xfrm>
            <a:off x="2263598" y="409957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7" name="橢圓 56"/>
          <p:cNvSpPr/>
          <p:nvPr/>
        </p:nvSpPr>
        <p:spPr>
          <a:xfrm>
            <a:off x="1942552" y="443397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8" name="橢圓 57"/>
          <p:cNvSpPr/>
          <p:nvPr/>
        </p:nvSpPr>
        <p:spPr>
          <a:xfrm>
            <a:off x="1796722" y="47557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9" name="橢圓 58"/>
          <p:cNvSpPr/>
          <p:nvPr/>
        </p:nvSpPr>
        <p:spPr>
          <a:xfrm>
            <a:off x="2123294" y="502906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0" name="橢圓 59"/>
          <p:cNvSpPr/>
          <p:nvPr/>
        </p:nvSpPr>
        <p:spPr>
          <a:xfrm>
            <a:off x="1594732" y="457912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1" name="橢圓 60"/>
          <p:cNvSpPr/>
          <p:nvPr/>
        </p:nvSpPr>
        <p:spPr>
          <a:xfrm>
            <a:off x="2057979" y="418964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2275695" y="451864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3" name="橢圓 62"/>
          <p:cNvSpPr/>
          <p:nvPr/>
        </p:nvSpPr>
        <p:spPr>
          <a:xfrm>
            <a:off x="3000197" y="43589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4" name="橢圓 63"/>
          <p:cNvSpPr/>
          <p:nvPr/>
        </p:nvSpPr>
        <p:spPr>
          <a:xfrm>
            <a:off x="1774093" y="417158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5" name="橢圓 64"/>
          <p:cNvSpPr/>
          <p:nvPr/>
        </p:nvSpPr>
        <p:spPr>
          <a:xfrm>
            <a:off x="2973594" y="494923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7" name="橢圓 66"/>
          <p:cNvSpPr/>
          <p:nvPr/>
        </p:nvSpPr>
        <p:spPr>
          <a:xfrm>
            <a:off x="2744988" y="46033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8" name="橢圓 67"/>
          <p:cNvSpPr/>
          <p:nvPr/>
        </p:nvSpPr>
        <p:spPr>
          <a:xfrm>
            <a:off x="1846103" y="525170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9" name="橢圓 68"/>
          <p:cNvSpPr/>
          <p:nvPr/>
        </p:nvSpPr>
        <p:spPr>
          <a:xfrm>
            <a:off x="1547664" y="431559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0" name="橢圓 69"/>
          <p:cNvSpPr/>
          <p:nvPr/>
        </p:nvSpPr>
        <p:spPr>
          <a:xfrm>
            <a:off x="1437217" y="455735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1" name="橢圓 70"/>
          <p:cNvSpPr/>
          <p:nvPr/>
        </p:nvSpPr>
        <p:spPr>
          <a:xfrm>
            <a:off x="1411789" y="503567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2" name="橢圓 71"/>
          <p:cNvSpPr/>
          <p:nvPr/>
        </p:nvSpPr>
        <p:spPr>
          <a:xfrm>
            <a:off x="1868084" y="507744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3" name="橢圓 72"/>
          <p:cNvSpPr/>
          <p:nvPr/>
        </p:nvSpPr>
        <p:spPr>
          <a:xfrm>
            <a:off x="2991738" y="457912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4" name="橢圓 73"/>
          <p:cNvSpPr/>
          <p:nvPr/>
        </p:nvSpPr>
        <p:spPr>
          <a:xfrm>
            <a:off x="2388179" y="50847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5" name="橢圓 74"/>
          <p:cNvSpPr/>
          <p:nvPr/>
        </p:nvSpPr>
        <p:spPr>
          <a:xfrm>
            <a:off x="2123730" y="532370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6" name="橢圓 75"/>
          <p:cNvSpPr/>
          <p:nvPr/>
        </p:nvSpPr>
        <p:spPr>
          <a:xfrm>
            <a:off x="3000197" y="512582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7" name="橢圓 76"/>
          <p:cNvSpPr/>
          <p:nvPr/>
        </p:nvSpPr>
        <p:spPr>
          <a:xfrm>
            <a:off x="2730475" y="410740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8" name="橢圓 77"/>
          <p:cNvSpPr/>
          <p:nvPr/>
        </p:nvSpPr>
        <p:spPr>
          <a:xfrm>
            <a:off x="3690519" y="392844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9" name="橢圓 78"/>
          <p:cNvSpPr/>
          <p:nvPr/>
        </p:nvSpPr>
        <p:spPr>
          <a:xfrm>
            <a:off x="3179215" y="445575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0" name="橢圓 79"/>
          <p:cNvSpPr/>
          <p:nvPr/>
        </p:nvSpPr>
        <p:spPr>
          <a:xfrm>
            <a:off x="2637341" y="440011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1" name="橢圓 80"/>
          <p:cNvSpPr/>
          <p:nvPr/>
        </p:nvSpPr>
        <p:spPr>
          <a:xfrm>
            <a:off x="3199768" y="419207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2" name="橢圓 81"/>
          <p:cNvSpPr/>
          <p:nvPr/>
        </p:nvSpPr>
        <p:spPr>
          <a:xfrm>
            <a:off x="2483768" y="414908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3" name="橢圓 82"/>
          <p:cNvSpPr/>
          <p:nvPr/>
        </p:nvSpPr>
        <p:spPr>
          <a:xfrm>
            <a:off x="3404184" y="44049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4" name="橢圓 83"/>
          <p:cNvSpPr/>
          <p:nvPr/>
        </p:nvSpPr>
        <p:spPr>
          <a:xfrm>
            <a:off x="2536957" y="46081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5" name="橢圓 84"/>
          <p:cNvSpPr/>
          <p:nvPr/>
        </p:nvSpPr>
        <p:spPr>
          <a:xfrm>
            <a:off x="2586548" y="485731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6" name="橢圓 85"/>
          <p:cNvSpPr/>
          <p:nvPr/>
        </p:nvSpPr>
        <p:spPr>
          <a:xfrm>
            <a:off x="3038903" y="47145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7" name="橢圓 86"/>
          <p:cNvSpPr/>
          <p:nvPr/>
        </p:nvSpPr>
        <p:spPr>
          <a:xfrm>
            <a:off x="3216718" y="52685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8" name="橢圓 87"/>
          <p:cNvSpPr/>
          <p:nvPr/>
        </p:nvSpPr>
        <p:spPr>
          <a:xfrm>
            <a:off x="2792166" y="513066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9" name="橢圓 88"/>
          <p:cNvSpPr/>
          <p:nvPr/>
        </p:nvSpPr>
        <p:spPr>
          <a:xfrm>
            <a:off x="3070237" y="553973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0" name="橢圓 89"/>
          <p:cNvSpPr/>
          <p:nvPr/>
        </p:nvSpPr>
        <p:spPr>
          <a:xfrm>
            <a:off x="3646301" y="546772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1" name="橢圓 90"/>
          <p:cNvSpPr/>
          <p:nvPr/>
        </p:nvSpPr>
        <p:spPr>
          <a:xfrm>
            <a:off x="3734427" y="456410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2" name="橢圓 91"/>
          <p:cNvSpPr/>
          <p:nvPr/>
        </p:nvSpPr>
        <p:spPr>
          <a:xfrm>
            <a:off x="3261472" y="46848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3" name="橢圓 92"/>
          <p:cNvSpPr/>
          <p:nvPr/>
        </p:nvSpPr>
        <p:spPr>
          <a:xfrm>
            <a:off x="3325576" y="498068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4" name="橢圓 93"/>
          <p:cNvSpPr/>
          <p:nvPr/>
        </p:nvSpPr>
        <p:spPr>
          <a:xfrm>
            <a:off x="4061767" y="49323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5" name="橢圓 94"/>
          <p:cNvSpPr/>
          <p:nvPr/>
        </p:nvSpPr>
        <p:spPr>
          <a:xfrm>
            <a:off x="4121442" y="45500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6" name="橢圓 95"/>
          <p:cNvSpPr/>
          <p:nvPr/>
        </p:nvSpPr>
        <p:spPr>
          <a:xfrm>
            <a:off x="3912211" y="38292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7" name="橢圓 96"/>
          <p:cNvSpPr/>
          <p:nvPr/>
        </p:nvSpPr>
        <p:spPr>
          <a:xfrm>
            <a:off x="3771892" y="427190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8" name="橢圓 97"/>
          <p:cNvSpPr/>
          <p:nvPr/>
        </p:nvSpPr>
        <p:spPr>
          <a:xfrm>
            <a:off x="3672710" y="367483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9" name="橢圓 98"/>
          <p:cNvSpPr/>
          <p:nvPr/>
        </p:nvSpPr>
        <p:spPr>
          <a:xfrm>
            <a:off x="2915541" y="371068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0" name="橢圓 99"/>
          <p:cNvSpPr/>
          <p:nvPr/>
        </p:nvSpPr>
        <p:spPr>
          <a:xfrm>
            <a:off x="2899199" y="3925977"/>
            <a:ext cx="201990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1" name="橢圓 100"/>
          <p:cNvSpPr/>
          <p:nvPr/>
        </p:nvSpPr>
        <p:spPr>
          <a:xfrm>
            <a:off x="3491882" y="359551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2" name="橢圓 101"/>
          <p:cNvSpPr/>
          <p:nvPr/>
        </p:nvSpPr>
        <p:spPr>
          <a:xfrm>
            <a:off x="3222766" y="359551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3" name="橢圓 102"/>
          <p:cNvSpPr/>
          <p:nvPr/>
        </p:nvSpPr>
        <p:spPr>
          <a:xfrm>
            <a:off x="3272357" y="392113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4" name="橢圓 103"/>
          <p:cNvSpPr/>
          <p:nvPr/>
        </p:nvSpPr>
        <p:spPr>
          <a:xfrm>
            <a:off x="3930345" y="371703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5" name="橢圓 104"/>
          <p:cNvSpPr/>
          <p:nvPr/>
        </p:nvSpPr>
        <p:spPr>
          <a:xfrm>
            <a:off x="4355976" y="395555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6" name="橢圓 105"/>
          <p:cNvSpPr/>
          <p:nvPr/>
        </p:nvSpPr>
        <p:spPr>
          <a:xfrm>
            <a:off x="4163794" y="378904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橢圓 106"/>
          <p:cNvSpPr/>
          <p:nvPr/>
        </p:nvSpPr>
        <p:spPr>
          <a:xfrm>
            <a:off x="4135964" y="407837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8" name="橢圓 107"/>
          <p:cNvSpPr/>
          <p:nvPr/>
        </p:nvSpPr>
        <p:spPr>
          <a:xfrm>
            <a:off x="4117831" y="433721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9" name="橢圓 108"/>
          <p:cNvSpPr/>
          <p:nvPr/>
        </p:nvSpPr>
        <p:spPr>
          <a:xfrm>
            <a:off x="4438391" y="411032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0" name="橢圓 109"/>
          <p:cNvSpPr/>
          <p:nvPr/>
        </p:nvSpPr>
        <p:spPr>
          <a:xfrm>
            <a:off x="3528808" y="47678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1" name="橢圓 110"/>
          <p:cNvSpPr/>
          <p:nvPr/>
        </p:nvSpPr>
        <p:spPr>
          <a:xfrm>
            <a:off x="3896138" y="517420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2" name="橢圓 111"/>
          <p:cNvSpPr/>
          <p:nvPr/>
        </p:nvSpPr>
        <p:spPr>
          <a:xfrm>
            <a:off x="4438389" y="461540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3" name="橢圓 112"/>
          <p:cNvSpPr/>
          <p:nvPr/>
        </p:nvSpPr>
        <p:spPr>
          <a:xfrm>
            <a:off x="4164576" y="477264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4" name="橢圓 113"/>
          <p:cNvSpPr/>
          <p:nvPr/>
        </p:nvSpPr>
        <p:spPr>
          <a:xfrm>
            <a:off x="4150359" y="51767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5" name="橢圓 114"/>
          <p:cNvSpPr/>
          <p:nvPr/>
        </p:nvSpPr>
        <p:spPr>
          <a:xfrm>
            <a:off x="2898607" y="410322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6" name="橢圓 115"/>
          <p:cNvSpPr/>
          <p:nvPr/>
        </p:nvSpPr>
        <p:spPr>
          <a:xfrm>
            <a:off x="3001416" y="450478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7" name="橢圓 116"/>
          <p:cNvSpPr/>
          <p:nvPr/>
        </p:nvSpPr>
        <p:spPr>
          <a:xfrm>
            <a:off x="3306216" y="431126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8" name="橢圓 117"/>
          <p:cNvSpPr/>
          <p:nvPr/>
        </p:nvSpPr>
        <p:spPr>
          <a:xfrm>
            <a:off x="3355807" y="456042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9" name="橢圓 118"/>
          <p:cNvSpPr/>
          <p:nvPr/>
        </p:nvSpPr>
        <p:spPr>
          <a:xfrm>
            <a:off x="2442614" y="424110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1" name="橢圓 120"/>
          <p:cNvSpPr/>
          <p:nvPr/>
        </p:nvSpPr>
        <p:spPr>
          <a:xfrm>
            <a:off x="2850223" y="444914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2" name="橢圓 121"/>
          <p:cNvSpPr/>
          <p:nvPr/>
        </p:nvSpPr>
        <p:spPr>
          <a:xfrm>
            <a:off x="2899814" y="46983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3" name="橢圓 122"/>
          <p:cNvSpPr/>
          <p:nvPr/>
        </p:nvSpPr>
        <p:spPr>
          <a:xfrm>
            <a:off x="3153816" y="425562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5" name="橢圓 124"/>
          <p:cNvSpPr/>
          <p:nvPr/>
        </p:nvSpPr>
        <p:spPr>
          <a:xfrm>
            <a:off x="2697823" y="43935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6" name="橢圓 125"/>
          <p:cNvSpPr/>
          <p:nvPr/>
        </p:nvSpPr>
        <p:spPr>
          <a:xfrm>
            <a:off x="2905863" y="415160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7" name="橢圓 126"/>
          <p:cNvSpPr/>
          <p:nvPr/>
        </p:nvSpPr>
        <p:spPr>
          <a:xfrm>
            <a:off x="2955454" y="440076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8" name="橢圓 127"/>
          <p:cNvSpPr/>
          <p:nvPr/>
        </p:nvSpPr>
        <p:spPr>
          <a:xfrm>
            <a:off x="3157444" y="493779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9" name="橢圓 128"/>
          <p:cNvSpPr/>
          <p:nvPr/>
        </p:nvSpPr>
        <p:spPr>
          <a:xfrm>
            <a:off x="3462244" y="474427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2" name="橢圓 131"/>
          <p:cNvSpPr/>
          <p:nvPr/>
        </p:nvSpPr>
        <p:spPr>
          <a:xfrm>
            <a:off x="2453504" y="47974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3" name="橢圓 132"/>
          <p:cNvSpPr/>
          <p:nvPr/>
        </p:nvSpPr>
        <p:spPr>
          <a:xfrm>
            <a:off x="2842966" y="47974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8" name="橢圓 137"/>
          <p:cNvSpPr/>
          <p:nvPr/>
        </p:nvSpPr>
        <p:spPr>
          <a:xfrm>
            <a:off x="3363063" y="409113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0" name="橢圓 139"/>
          <p:cNvSpPr/>
          <p:nvPr/>
        </p:nvSpPr>
        <p:spPr>
          <a:xfrm>
            <a:off x="3686011" y="50539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6" name="橢圓 145"/>
          <p:cNvSpPr/>
          <p:nvPr/>
        </p:nvSpPr>
        <p:spPr>
          <a:xfrm>
            <a:off x="2426889" y="501278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6" name="橢圓 185"/>
          <p:cNvSpPr/>
          <p:nvPr/>
        </p:nvSpPr>
        <p:spPr>
          <a:xfrm>
            <a:off x="1907704" y="5157191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X</a:t>
            </a:r>
            <a:endParaRPr kumimoji="1" lang="zh-TW" altLang="en-US" dirty="0"/>
          </a:p>
        </p:txBody>
      </p:sp>
      <p:sp>
        <p:nvSpPr>
          <p:cNvPr id="187" name="橢圓 186"/>
          <p:cNvSpPr/>
          <p:nvPr/>
        </p:nvSpPr>
        <p:spPr>
          <a:xfrm>
            <a:off x="3635896" y="4869159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T</a:t>
            </a:r>
            <a:endParaRPr kumimoji="1" lang="zh-TW" altLang="en-US" dirty="0"/>
          </a:p>
        </p:txBody>
      </p:sp>
      <p:sp>
        <p:nvSpPr>
          <p:cNvPr id="188" name="橢圓 187"/>
          <p:cNvSpPr/>
          <p:nvPr/>
        </p:nvSpPr>
        <p:spPr>
          <a:xfrm>
            <a:off x="2483768" y="4797151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A</a:t>
            </a:r>
            <a:endParaRPr kumimoji="1" lang="zh-TW" altLang="en-US" dirty="0"/>
          </a:p>
        </p:txBody>
      </p:sp>
      <p:sp>
        <p:nvSpPr>
          <p:cNvPr id="189" name="橢圓 188"/>
          <p:cNvSpPr/>
          <p:nvPr/>
        </p:nvSpPr>
        <p:spPr>
          <a:xfrm>
            <a:off x="3491880" y="3645023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Q</a:t>
            </a:r>
            <a:endParaRPr kumimoji="1" lang="zh-TW" altLang="en-US" dirty="0"/>
          </a:p>
        </p:txBody>
      </p:sp>
      <p:sp>
        <p:nvSpPr>
          <p:cNvPr id="190" name="橢圓 189"/>
          <p:cNvSpPr/>
          <p:nvPr/>
        </p:nvSpPr>
        <p:spPr>
          <a:xfrm>
            <a:off x="2987824" y="4221088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W</a:t>
            </a:r>
            <a:endParaRPr kumimoji="1" lang="zh-TW" altLang="en-US" dirty="0"/>
          </a:p>
        </p:txBody>
      </p:sp>
      <p:grpSp>
        <p:nvGrpSpPr>
          <p:cNvPr id="230" name="群組 229"/>
          <p:cNvGrpSpPr/>
          <p:nvPr/>
        </p:nvGrpSpPr>
        <p:grpSpPr>
          <a:xfrm>
            <a:off x="2634251" y="3717802"/>
            <a:ext cx="1944216" cy="1932951"/>
            <a:chOff x="2634251" y="1556792"/>
            <a:chExt cx="1944216" cy="1932951"/>
          </a:xfrm>
        </p:grpSpPr>
        <p:cxnSp>
          <p:nvCxnSpPr>
            <p:cNvPr id="231" name="直線接點 230"/>
            <p:cNvCxnSpPr/>
            <p:nvPr/>
          </p:nvCxnSpPr>
          <p:spPr>
            <a:xfrm flipH="1" flipV="1">
              <a:off x="2634251" y="2975805"/>
              <a:ext cx="504056" cy="5040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接點 231"/>
            <p:cNvCxnSpPr/>
            <p:nvPr/>
          </p:nvCxnSpPr>
          <p:spPr>
            <a:xfrm flipV="1">
              <a:off x="2634251" y="1607653"/>
              <a:ext cx="288032" cy="4948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線接點 232"/>
            <p:cNvCxnSpPr/>
            <p:nvPr/>
          </p:nvCxnSpPr>
          <p:spPr>
            <a:xfrm flipV="1">
              <a:off x="2634251" y="2327733"/>
              <a:ext cx="1944216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4" name="群組 233"/>
            <p:cNvGrpSpPr/>
            <p:nvPr/>
          </p:nvGrpSpPr>
          <p:grpSpPr>
            <a:xfrm>
              <a:off x="2893268" y="1556792"/>
              <a:ext cx="1685199" cy="1932951"/>
              <a:chOff x="2893268" y="1556792"/>
              <a:chExt cx="1685199" cy="1932951"/>
            </a:xfrm>
          </p:grpSpPr>
          <p:cxnSp>
            <p:nvCxnSpPr>
              <p:cNvPr id="235" name="直線接點 234"/>
              <p:cNvCxnSpPr/>
              <p:nvPr/>
            </p:nvCxnSpPr>
            <p:spPr>
              <a:xfrm flipV="1">
                <a:off x="2893268" y="1556792"/>
                <a:ext cx="883223" cy="4135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直線接點 235"/>
              <p:cNvCxnSpPr/>
              <p:nvPr/>
            </p:nvCxnSpPr>
            <p:spPr>
              <a:xfrm>
                <a:off x="3744426" y="1557115"/>
                <a:ext cx="618017" cy="19455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線接點 236"/>
              <p:cNvCxnSpPr/>
              <p:nvPr/>
            </p:nvCxnSpPr>
            <p:spPr>
              <a:xfrm>
                <a:off x="4354586" y="1760053"/>
                <a:ext cx="223881" cy="3438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線接點 237"/>
              <p:cNvCxnSpPr/>
              <p:nvPr/>
            </p:nvCxnSpPr>
            <p:spPr>
              <a:xfrm flipH="1">
                <a:off x="4492861" y="2103912"/>
                <a:ext cx="85606" cy="5802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線接點 238"/>
              <p:cNvCxnSpPr/>
              <p:nvPr/>
            </p:nvCxnSpPr>
            <p:spPr>
              <a:xfrm flipH="1">
                <a:off x="4139023" y="2687773"/>
                <a:ext cx="353373" cy="6404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線接點 239"/>
              <p:cNvCxnSpPr/>
              <p:nvPr/>
            </p:nvCxnSpPr>
            <p:spPr>
              <a:xfrm flipH="1">
                <a:off x="3090102" y="3335845"/>
                <a:ext cx="1056317" cy="1538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橢圓 240"/>
              <p:cNvSpPr/>
              <p:nvPr/>
            </p:nvSpPr>
            <p:spPr>
              <a:xfrm>
                <a:off x="3347864" y="249212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rgbClr val="D10000"/>
                  </a:solidFill>
                </a:endParaRPr>
              </a:p>
            </p:txBody>
          </p:sp>
        </p:grpSp>
      </p:grpSp>
      <p:sp>
        <p:nvSpPr>
          <p:cNvPr id="176" name="內容版面配置區 2"/>
          <p:cNvSpPr txBox="1">
            <a:spLocks/>
          </p:cNvSpPr>
          <p:nvPr/>
        </p:nvSpPr>
        <p:spPr>
          <a:xfrm>
            <a:off x="4960799" y="2708920"/>
            <a:ext cx="2962733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attacker training data</a:t>
            </a:r>
          </a:p>
        </p:txBody>
      </p:sp>
      <p:sp>
        <p:nvSpPr>
          <p:cNvPr id="177" name="內容版面配置區 2"/>
          <p:cNvSpPr txBox="1">
            <a:spLocks/>
          </p:cNvSpPr>
          <p:nvPr/>
        </p:nvSpPr>
        <p:spPr>
          <a:xfrm>
            <a:off x="4953568" y="2348880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300" dirty="0" smtClean="0"/>
              <a:t>user data (unlabeled)</a:t>
            </a:r>
          </a:p>
        </p:txBody>
      </p:sp>
      <p:sp>
        <p:nvSpPr>
          <p:cNvPr id="178" name="橢圓 177"/>
          <p:cNvSpPr/>
          <p:nvPr/>
        </p:nvSpPr>
        <p:spPr>
          <a:xfrm>
            <a:off x="4726423" y="28754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9" name="橢圓 178"/>
          <p:cNvSpPr/>
          <p:nvPr/>
        </p:nvSpPr>
        <p:spPr>
          <a:xfrm>
            <a:off x="4726423" y="249289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04" name="群組 303"/>
          <p:cNvGrpSpPr/>
          <p:nvPr/>
        </p:nvGrpSpPr>
        <p:grpSpPr>
          <a:xfrm>
            <a:off x="2634251" y="3717802"/>
            <a:ext cx="1944216" cy="1932951"/>
            <a:chOff x="2634251" y="1556792"/>
            <a:chExt cx="1944216" cy="1932951"/>
          </a:xfrm>
        </p:grpSpPr>
        <p:cxnSp>
          <p:nvCxnSpPr>
            <p:cNvPr id="305" name="直線接點 304"/>
            <p:cNvCxnSpPr/>
            <p:nvPr/>
          </p:nvCxnSpPr>
          <p:spPr>
            <a:xfrm flipH="1" flipV="1">
              <a:off x="2634251" y="2975805"/>
              <a:ext cx="504056" cy="5040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直線接點 305"/>
            <p:cNvCxnSpPr/>
            <p:nvPr/>
          </p:nvCxnSpPr>
          <p:spPr>
            <a:xfrm flipV="1">
              <a:off x="2634251" y="1607653"/>
              <a:ext cx="288032" cy="4948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直線接點 306"/>
            <p:cNvCxnSpPr/>
            <p:nvPr/>
          </p:nvCxnSpPr>
          <p:spPr>
            <a:xfrm flipV="1">
              <a:off x="2634251" y="2327733"/>
              <a:ext cx="1944216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8" name="群組 307"/>
            <p:cNvGrpSpPr/>
            <p:nvPr/>
          </p:nvGrpSpPr>
          <p:grpSpPr>
            <a:xfrm>
              <a:off x="2893268" y="1556792"/>
              <a:ext cx="1685199" cy="1932951"/>
              <a:chOff x="2893268" y="1556792"/>
              <a:chExt cx="1685199" cy="1932951"/>
            </a:xfrm>
          </p:grpSpPr>
          <p:cxnSp>
            <p:nvCxnSpPr>
              <p:cNvPr id="309" name="直線接點 308"/>
              <p:cNvCxnSpPr/>
              <p:nvPr/>
            </p:nvCxnSpPr>
            <p:spPr>
              <a:xfrm flipV="1">
                <a:off x="2893268" y="1556792"/>
                <a:ext cx="883223" cy="4135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直線接點 309"/>
              <p:cNvCxnSpPr/>
              <p:nvPr/>
            </p:nvCxnSpPr>
            <p:spPr>
              <a:xfrm>
                <a:off x="3744426" y="1557115"/>
                <a:ext cx="618017" cy="19455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直線接點 310"/>
              <p:cNvCxnSpPr/>
              <p:nvPr/>
            </p:nvCxnSpPr>
            <p:spPr>
              <a:xfrm>
                <a:off x="4354586" y="1760053"/>
                <a:ext cx="223881" cy="3438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直線接點 311"/>
              <p:cNvCxnSpPr/>
              <p:nvPr/>
            </p:nvCxnSpPr>
            <p:spPr>
              <a:xfrm flipH="1">
                <a:off x="4492861" y="2103912"/>
                <a:ext cx="85606" cy="5802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直線接點 312"/>
              <p:cNvCxnSpPr/>
              <p:nvPr/>
            </p:nvCxnSpPr>
            <p:spPr>
              <a:xfrm flipH="1">
                <a:off x="4139023" y="2687773"/>
                <a:ext cx="353373" cy="6404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直線接點 313"/>
              <p:cNvCxnSpPr/>
              <p:nvPr/>
            </p:nvCxnSpPr>
            <p:spPr>
              <a:xfrm flipH="1">
                <a:off x="3090102" y="3335845"/>
                <a:ext cx="1056317" cy="1538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5" name="橢圓 314"/>
              <p:cNvSpPr/>
              <p:nvPr/>
            </p:nvSpPr>
            <p:spPr>
              <a:xfrm>
                <a:off x="3347864" y="249212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rgbClr val="D10000"/>
                  </a:solidFill>
                </a:endParaRPr>
              </a:p>
            </p:txBody>
          </p:sp>
        </p:grpSp>
      </p:grpSp>
      <p:grpSp>
        <p:nvGrpSpPr>
          <p:cNvPr id="316" name="群組 315"/>
          <p:cNvGrpSpPr/>
          <p:nvPr/>
        </p:nvGrpSpPr>
        <p:grpSpPr>
          <a:xfrm>
            <a:off x="1475658" y="4149848"/>
            <a:ext cx="1191987" cy="1511400"/>
            <a:chOff x="1475656" y="1967693"/>
            <a:chExt cx="1191987" cy="1511400"/>
          </a:xfrm>
        </p:grpSpPr>
        <p:cxnSp>
          <p:nvCxnSpPr>
            <p:cNvPr id="317" name="直線接點 316"/>
            <p:cNvCxnSpPr/>
            <p:nvPr/>
          </p:nvCxnSpPr>
          <p:spPr>
            <a:xfrm>
              <a:off x="2058187" y="1967693"/>
              <a:ext cx="609456" cy="1858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直線接點 317"/>
            <p:cNvCxnSpPr/>
            <p:nvPr/>
          </p:nvCxnSpPr>
          <p:spPr>
            <a:xfrm flipV="1">
              <a:off x="1482123" y="1969065"/>
              <a:ext cx="569597" cy="2866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線接點 318"/>
            <p:cNvCxnSpPr/>
            <p:nvPr/>
          </p:nvCxnSpPr>
          <p:spPr>
            <a:xfrm flipH="1" flipV="1">
              <a:off x="1475656" y="2257097"/>
              <a:ext cx="29412" cy="7163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直線接點 319"/>
            <p:cNvCxnSpPr/>
            <p:nvPr/>
          </p:nvCxnSpPr>
          <p:spPr>
            <a:xfrm flipH="1" flipV="1">
              <a:off x="1510557" y="2951182"/>
              <a:ext cx="610827" cy="5279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線接點 320"/>
            <p:cNvCxnSpPr/>
            <p:nvPr/>
          </p:nvCxnSpPr>
          <p:spPr>
            <a:xfrm flipH="1">
              <a:off x="2108703" y="2975805"/>
              <a:ext cx="525548" cy="4714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直線接點 321"/>
            <p:cNvCxnSpPr/>
            <p:nvPr/>
          </p:nvCxnSpPr>
          <p:spPr>
            <a:xfrm flipV="1">
              <a:off x="2634251" y="2111709"/>
              <a:ext cx="0" cy="864096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3" name="直線接點 322"/>
            <p:cNvCxnSpPr/>
            <p:nvPr/>
          </p:nvCxnSpPr>
          <p:spPr>
            <a:xfrm flipV="1">
              <a:off x="1482123" y="2543757"/>
              <a:ext cx="1152128" cy="720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4" name="橢圓 323"/>
            <p:cNvSpPr/>
            <p:nvPr/>
          </p:nvSpPr>
          <p:spPr>
            <a:xfrm>
              <a:off x="2103350" y="2516918"/>
              <a:ext cx="144016" cy="14401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D10000"/>
                </a:solidFill>
              </a:endParaRPr>
            </a:p>
          </p:txBody>
        </p:sp>
      </p:grpSp>
      <p:grpSp>
        <p:nvGrpSpPr>
          <p:cNvPr id="325" name="群組 324"/>
          <p:cNvGrpSpPr/>
          <p:nvPr/>
        </p:nvGrpSpPr>
        <p:grpSpPr>
          <a:xfrm>
            <a:off x="1619672" y="3983354"/>
            <a:ext cx="2569872" cy="1462639"/>
            <a:chOff x="1763688" y="1556792"/>
            <a:chExt cx="2569872" cy="1462639"/>
          </a:xfrm>
        </p:grpSpPr>
        <p:cxnSp>
          <p:nvCxnSpPr>
            <p:cNvPr id="326" name="直線接點 325"/>
            <p:cNvCxnSpPr/>
            <p:nvPr/>
          </p:nvCxnSpPr>
          <p:spPr>
            <a:xfrm flipV="1">
              <a:off x="2771800" y="1556793"/>
              <a:ext cx="744142" cy="30974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7" name="直線接點 326"/>
            <p:cNvCxnSpPr/>
            <p:nvPr/>
          </p:nvCxnSpPr>
          <p:spPr>
            <a:xfrm>
              <a:off x="3491880" y="1556792"/>
              <a:ext cx="841679" cy="50536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8" name="直線接點 327"/>
            <p:cNvCxnSpPr/>
            <p:nvPr/>
          </p:nvCxnSpPr>
          <p:spPr>
            <a:xfrm flipH="1">
              <a:off x="4274675" y="2062160"/>
              <a:ext cx="58885" cy="57170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9" name="直線接點 328"/>
            <p:cNvCxnSpPr/>
            <p:nvPr/>
          </p:nvCxnSpPr>
          <p:spPr>
            <a:xfrm flipH="1">
              <a:off x="3684797" y="2633862"/>
              <a:ext cx="589878" cy="38556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0" name="直線接點 329"/>
            <p:cNvCxnSpPr/>
            <p:nvPr/>
          </p:nvCxnSpPr>
          <p:spPr>
            <a:xfrm flipH="1" flipV="1">
              <a:off x="3275856" y="2996952"/>
              <a:ext cx="408941" cy="2247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1" name="直線接點 330"/>
            <p:cNvCxnSpPr/>
            <p:nvPr/>
          </p:nvCxnSpPr>
          <p:spPr>
            <a:xfrm flipH="1" flipV="1">
              <a:off x="2780184" y="2638224"/>
              <a:ext cx="513189" cy="37242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2" name="直線接點 331"/>
            <p:cNvCxnSpPr/>
            <p:nvPr/>
          </p:nvCxnSpPr>
          <p:spPr>
            <a:xfrm flipH="1">
              <a:off x="2770533" y="1745787"/>
              <a:ext cx="41142" cy="8998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直線接點 332"/>
            <p:cNvCxnSpPr/>
            <p:nvPr/>
          </p:nvCxnSpPr>
          <p:spPr>
            <a:xfrm flipH="1">
              <a:off x="1763688" y="1866534"/>
              <a:ext cx="1080120" cy="1967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4" name="直線接點 333"/>
            <p:cNvCxnSpPr/>
            <p:nvPr/>
          </p:nvCxnSpPr>
          <p:spPr>
            <a:xfrm>
              <a:off x="1793396" y="2080167"/>
              <a:ext cx="0" cy="52831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直線接點 334"/>
            <p:cNvCxnSpPr/>
            <p:nvPr/>
          </p:nvCxnSpPr>
          <p:spPr>
            <a:xfrm>
              <a:off x="1810318" y="2587299"/>
              <a:ext cx="362311" cy="3177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6" name="直線接點 335"/>
            <p:cNvCxnSpPr/>
            <p:nvPr/>
          </p:nvCxnSpPr>
          <p:spPr>
            <a:xfrm flipV="1">
              <a:off x="2172629" y="2663117"/>
              <a:ext cx="632890" cy="241973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7" name="直線接點 336"/>
            <p:cNvCxnSpPr/>
            <p:nvPr/>
          </p:nvCxnSpPr>
          <p:spPr>
            <a:xfrm>
              <a:off x="2771800" y="2271554"/>
              <a:ext cx="1512168" cy="2702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8" name="直線接點 337"/>
            <p:cNvCxnSpPr/>
            <p:nvPr/>
          </p:nvCxnSpPr>
          <p:spPr>
            <a:xfrm flipV="1">
              <a:off x="1763688" y="2276872"/>
              <a:ext cx="1008112" cy="7200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39" name="橢圓 338"/>
            <p:cNvSpPr/>
            <p:nvPr/>
          </p:nvSpPr>
          <p:spPr>
            <a:xfrm>
              <a:off x="3707904" y="2096674"/>
              <a:ext cx="125227" cy="1299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 </a:t>
              </a:r>
              <a:endParaRPr kumimoji="1" lang="zh-TW" altLang="en-US" dirty="0"/>
            </a:p>
          </p:txBody>
        </p:sp>
        <p:sp>
          <p:nvSpPr>
            <p:cNvPr id="340" name="橢圓 339"/>
            <p:cNvSpPr/>
            <p:nvPr/>
          </p:nvSpPr>
          <p:spPr>
            <a:xfrm>
              <a:off x="2065304" y="2281506"/>
              <a:ext cx="125227" cy="1299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 </a:t>
              </a:r>
              <a:endParaRPr kumimoji="1"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07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5574E-6 -1.78786E-6 L -0.01042 0.031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15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362E-6 -1.25029E-7 L -0.02779 0.0307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726E-6 6.39185E-7 L -0.0224 0.029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9" y="14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198E-6 4.67484E-7 L -0.04567 0.053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26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946E-6 1.93608E-6 L -0.05 0.03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152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0.01666 L -0.03889 0.075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29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0712E-6 1.71567E-6 L -0.00886 0.082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412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71E-6 3.04559E-6 L -0.02969 0.053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266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8729E-6 3.21445E-6 L -0.01632 0.091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" y="45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551E-6 -1.44246E-6 L -0.03021 0.076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" y="38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565E-8 4.70956E-6 L -0.029 0.063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9" y="317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361E-7 -3.92733E-6 L -0.07692 0.106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5" y="53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145E-6 -1.13452E-6 L -0.08126 0.0666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3" y="333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716E-6 1.82597E-6 L -0.07918 0.10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9" y="506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419E-7 -1.35216E-6 L -0.03803 0.0287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143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28 0.03542 L -0.0745 0.045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" y="50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04466 0.036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18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6227E-6 2.02499E-6 L -0.04827 0.0354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4" y="175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419E-7 -1.87543E-6 L -0.04845 0.0041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" y="20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9331E-6 3.22991E-6 L -0.05973 0.0050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7" y="25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03411 -0.014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74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05989 -0.028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143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03099 -0.0217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-108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0132E-6 1.60917E-6 L -0.03161 -0.0104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-53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9964E-6 -2.78074E-6 L 0.01806 0.016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0391E-6 -1.4633E-6 L 0.0231 0.0104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50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4377E-7 -9.40032E-7 L 0.01962 0.016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3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7746E-6 -8.01111E-7 L 0.01927 -0.0245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-122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038E-7 3.97314E-6 L 0.02813 0.0175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88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402E-6 2.77842E-8 L 0.01129 0.0032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3244E-6 -1.41699E-6 L 0.02535 -0.0138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" y="-69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811E-7 8.60912E-7 L 0.00799 -0.0430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215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672 L 0.0165 -0.0451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192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562E-6 2.35362E-6 L 0.00017 -0.0363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2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9309E-7 2.43694E-6 L -0.0092 -0.0291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145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65E-7 3.81856E-6 L 0.00452 -0.0402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201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0818E-7 -1.94026E-6 L -0.00122 -0.0412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06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246E-6 -4.83684E-6 L -0.00469 -0.036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180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246E-6 -4.83684E-6 L -0.01354 -0.0025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3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9878E-6 -4.73026E-6 L 0.02118 0.0620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0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401E-6 -1.87775E-6 L 0.02466 0.0215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" y="106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602E-6 1.92317E-6 L 0.01476 0.0261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129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25E-6 -3.4545E-6 L 0.02934 -0.0064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" y="-32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173E-6 -3.18824E-6 L 0.01737 -0.0358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180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3614E-7 -3.38116E-6 L 0.01753 -0.0222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111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462E-6 3.95925E-6 L 0.03056 -0.0120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" y="-6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521E-6 4.26256E-6 L 0.02083 0.027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134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8581E-7 -3.71845E-6 L -0.00903 -0.0259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-129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27E-7 8.47026E-7 L -0.00295 -0.036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80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066E-6 2.42417E-6 L -0.03299 -0.0224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0" y="-113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579E-6 -2.05372E-6 L 0.00209 0.0395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96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9356E-7 3.26233E-6 L -0.03542 0.0046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232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0.01134 L -0.0422 0.0268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764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357E-6 -3.33411E-7 L -0.0224 0.0034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9" y="16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0408E-6 2.02825E-6 L -0.01562 2.02825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6374E-6 -2.13938E-6 L -0.03212 0.0113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55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0158 -0.0703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3519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-0.04445 0.0518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259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-0.04635 -0.01551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-787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01493 -0.0606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-303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-0.04722 0.0525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3" grpId="1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8" grpId="1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86" grpId="0" animBg="1"/>
      <p:bldP spid="187" grpId="0" animBg="1"/>
      <p:bldP spid="188" grpId="0" animBg="1"/>
      <p:bldP spid="189" grpId="0" animBg="1"/>
      <p:bldP spid="19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 smtClean="0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</a:t>
            </a:r>
            <a:r>
              <a:rPr lang="en-US" altLang="zh-TW" sz="4800" dirty="0" smtClean="0">
                <a:solidFill>
                  <a:schemeClr val="bg1"/>
                </a:solidFill>
              </a:rPr>
              <a:t>Architecture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5104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 smtClean="0">
                <a:latin typeface="Lucida Bright"/>
                <a:cs typeface="Lucida Bright"/>
              </a:rPr>
              <a:t>O|W</a:t>
            </a:r>
            <a:r>
              <a:rPr lang="en-US" sz="1600" baseline="-25000" dirty="0" err="1" smtClean="0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Lucida Bright"/>
                <a:cs typeface="Lucida Bright"/>
              </a:rPr>
              <a:t>Rank of </a:t>
            </a:r>
            <a:r>
              <a:rPr lang="en-US" sz="1600" dirty="0" err="1" smtClean="0">
                <a:solidFill>
                  <a:srgbClr val="000000"/>
                </a:solidFill>
                <a:latin typeface="Lucida Bright"/>
                <a:cs typeface="Lucida Bright"/>
              </a:rPr>
              <a:t>Word</a:t>
            </a:r>
            <a:r>
              <a:rPr lang="en-US" sz="1600" baseline="-25000" dirty="0" err="1" smtClean="0">
                <a:solidFill>
                  <a:srgbClr val="000000"/>
                </a:solidFill>
                <a:latin typeface="Lucida Bright"/>
                <a:cs typeface="Lucida Bright"/>
              </a:rPr>
              <a:t>i</a:t>
            </a:r>
            <a:endParaRPr lang="en-US" sz="1600" baseline="-250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Attacker Point Cloud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Unlabeled Point Cloud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</a:t>
            </a:r>
            <a:r>
              <a:rPr lang="en-US" sz="1600" dirty="0" smtClean="0">
                <a:latin typeface="Lucida Bright"/>
                <a:cs typeface="Lucida Bright"/>
              </a:rPr>
              <a:t>O</a:t>
            </a:r>
            <a:r>
              <a:rPr lang="en-US" sz="1600" baseline="-25000" dirty="0" smtClean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</a:t>
            </a:r>
            <a:r>
              <a:rPr lang="en-US" sz="1600" dirty="0" smtClean="0">
                <a:latin typeface="Lucida Bright"/>
                <a:cs typeface="Lucida Bright"/>
              </a:rPr>
              <a:t>W</a:t>
            </a:r>
            <a:r>
              <a:rPr lang="en-US" sz="1600" baseline="-25000" dirty="0" smtClean="0">
                <a:latin typeface="Lucida Bright"/>
                <a:cs typeface="Lucida Bright"/>
              </a:rPr>
              <a:t>i </a:t>
            </a:r>
            <a:r>
              <a:rPr lang="en-US" sz="1600" dirty="0" smtClean="0">
                <a:latin typeface="Lucida Bright"/>
                <a:cs typeface="Lucida Bright"/>
              </a:rPr>
              <a:t> </a:t>
            </a:r>
            <a:endParaRPr lang="en-US" sz="1600" dirty="0">
              <a:latin typeface="Lucida Bright"/>
              <a:cs typeface="Lucida Bright"/>
            </a:endParaRP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Lucida Bright"/>
                  <a:cs typeface="Lucida Bright"/>
                </a:rPr>
                <a:t>Time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Attacker Training Data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User Data</a:t>
            </a:r>
            <a:endParaRPr lang="en-US" sz="1600" dirty="0">
              <a:latin typeface="Lucida Bright"/>
              <a:cs typeface="Lucida Bright"/>
            </a:endParaRP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Lucida Bright"/>
                  <a:cs typeface="Lucida Bright"/>
                </a:rPr>
                <a:t>Location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Dictionary </a:t>
            </a:r>
            <a:endParaRPr lang="en-US" sz="1600" dirty="0">
              <a:latin typeface="Lucida Bright"/>
              <a:cs typeface="Lucida Bright"/>
            </a:endParaRP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 smtClean="0">
                <a:latin typeface="Lucida Bright"/>
                <a:cs typeface="Lucida Bright"/>
              </a:rPr>
              <a:t>Cloud </a:t>
            </a:r>
            <a:endParaRPr lang="en-US" sz="16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277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8" grpId="0" animBg="1"/>
      <p:bldP spid="9" grpId="0"/>
      <p:bldP spid="42" grpId="0"/>
      <p:bldP spid="47" grpId="0"/>
      <p:bldP spid="50" grpId="0"/>
      <p:bldP spid="79" grpId="0" animBg="1"/>
      <p:bldP spid="8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Bayesian Inference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cxnSp>
        <p:nvCxnSpPr>
          <p:cNvPr id="8" name="直線箭頭接點 7"/>
          <p:cNvCxnSpPr/>
          <p:nvPr/>
        </p:nvCxnSpPr>
        <p:spPr>
          <a:xfrm>
            <a:off x="2699792" y="3356992"/>
            <a:ext cx="10801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3"/>
          <p:cNvSpPr txBox="1"/>
          <p:nvPr/>
        </p:nvSpPr>
        <p:spPr>
          <a:xfrm>
            <a:off x="2267744" y="1877925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Observed</a:t>
            </a:r>
          </a:p>
          <a:p>
            <a:pPr algn="ctr"/>
            <a:r>
              <a:rPr lang="en-US" sz="2200" dirty="0"/>
              <a:t>w</a:t>
            </a:r>
            <a:r>
              <a:rPr lang="en-US" sz="2200" dirty="0" smtClean="0"/>
              <a:t>atch </a:t>
            </a:r>
            <a:r>
              <a:rPr lang="en-US" sz="2200" dirty="0"/>
              <a:t>m</a:t>
            </a:r>
            <a:r>
              <a:rPr lang="en-US" sz="2200" dirty="0" smtClean="0"/>
              <a:t>otion</a:t>
            </a:r>
            <a:endParaRPr lang="en-US" sz="2200" dirty="0"/>
          </a:p>
        </p:txBody>
      </p:sp>
      <p:pic>
        <p:nvPicPr>
          <p:cNvPr id="19" name="圖片 18" descr="Screen Shot 2015-08-10 at 10.56.19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843808" y="2695973"/>
            <a:ext cx="1475000" cy="372988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3995936" y="3068961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 smtClean="0"/>
              <a:t>Compute</a:t>
            </a:r>
          </a:p>
          <a:p>
            <a:r>
              <a:rPr kumimoji="1" lang="en-US" altLang="zh-TW" sz="2200" dirty="0" smtClean="0"/>
              <a:t>likelihood</a:t>
            </a:r>
            <a:endParaRPr kumimoji="1" lang="zh-TW" altLang="en-US" sz="2200" dirty="0"/>
          </a:p>
        </p:txBody>
      </p:sp>
      <p:cxnSp>
        <p:nvCxnSpPr>
          <p:cNvPr id="21" name="直線箭頭接點 20"/>
          <p:cNvCxnSpPr/>
          <p:nvPr/>
        </p:nvCxnSpPr>
        <p:spPr>
          <a:xfrm>
            <a:off x="5364088" y="3356992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980157"/>
              </p:ext>
            </p:extLst>
          </p:nvPr>
        </p:nvGraphicFramePr>
        <p:xfrm>
          <a:off x="6228184" y="2433177"/>
          <a:ext cx="2808312" cy="2667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0080"/>
                <a:gridCol w="2088232"/>
              </a:tblGrid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FF0000"/>
                          </a:solidFill>
                        </a:rPr>
                        <a:t>Rank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aseline="0" dirty="0" smtClean="0"/>
                        <a:t>word guess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rgbClr val="FF0000"/>
                          </a:solidFill>
                        </a:rPr>
                        <a:t>confident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>
                          <a:solidFill>
                            <a:schemeClr val="tx1"/>
                          </a:solidFill>
                        </a:rPr>
                        <a:t>consider</a:t>
                      </a:r>
                      <a:endParaRPr lang="zh-TW" alt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3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commander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…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…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4999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are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5000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is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28" name="直線箭頭接點 27"/>
          <p:cNvCxnSpPr/>
          <p:nvPr/>
        </p:nvCxnSpPr>
        <p:spPr>
          <a:xfrm flipV="1">
            <a:off x="4499992" y="3933056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/>
          <p:cNvSpPr txBox="1"/>
          <p:nvPr/>
        </p:nvSpPr>
        <p:spPr>
          <a:xfrm>
            <a:off x="4788024" y="4407497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 smtClean="0"/>
              <a:t>word</a:t>
            </a:r>
            <a:r>
              <a:rPr kumimoji="1" lang="en-US" altLang="zh-TW" sz="2800" baseline="-25000" dirty="0" smtClean="0"/>
              <a:t>1</a:t>
            </a:r>
            <a:endParaRPr kumimoji="1" lang="zh-TW" altLang="en-US" sz="2800" baseline="-250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788024" y="4767537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 smtClean="0"/>
              <a:t>word</a:t>
            </a:r>
            <a:r>
              <a:rPr kumimoji="1" lang="en-US" altLang="zh-TW" sz="2800" baseline="-25000" dirty="0" smtClean="0"/>
              <a:t>2</a:t>
            </a:r>
            <a:endParaRPr kumimoji="1" lang="zh-TW" altLang="en-US" sz="2800" baseline="-250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788024" y="5127577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 smtClean="0"/>
              <a:t>word</a:t>
            </a:r>
            <a:r>
              <a:rPr kumimoji="1" lang="en-US" altLang="zh-TW" sz="2800" baseline="-25000" dirty="0" smtClean="0"/>
              <a:t>3</a:t>
            </a:r>
            <a:endParaRPr kumimoji="1" lang="zh-TW" altLang="en-US" sz="2800" baseline="-250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4788024" y="537321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/>
              <a:t>…</a:t>
            </a:r>
            <a:endParaRPr kumimoji="1" lang="zh-TW" altLang="en-US" sz="2800" baseline="-25000" dirty="0"/>
          </a:p>
        </p:txBody>
      </p:sp>
      <p:sp>
        <p:nvSpPr>
          <p:cNvPr id="22" name="TextBox 3"/>
          <p:cNvSpPr txBox="1"/>
          <p:nvPr/>
        </p:nvSpPr>
        <p:spPr>
          <a:xfrm>
            <a:off x="-108520" y="1917994"/>
            <a:ext cx="2880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Input</a:t>
            </a:r>
            <a:r>
              <a:rPr lang="en-US" sz="2200" dirty="0"/>
              <a:t> </a:t>
            </a:r>
            <a:r>
              <a:rPr lang="en-US" sz="2200" dirty="0" smtClean="0"/>
              <a:t>“</a:t>
            </a:r>
            <a:r>
              <a:rPr lang="en-US" sz="2200" dirty="0" smtClean="0">
                <a:solidFill>
                  <a:srgbClr val="FF0000"/>
                </a:solidFill>
              </a:rPr>
              <a:t>confident</a:t>
            </a:r>
            <a:r>
              <a:rPr lang="en-US" sz="2200" dirty="0" smtClean="0"/>
              <a:t>”</a:t>
            </a:r>
            <a:endParaRPr lang="en-US" sz="2200" dirty="0"/>
          </a:p>
        </p:txBody>
      </p:sp>
      <p:sp>
        <p:nvSpPr>
          <p:cNvPr id="25" name="TextBox 3"/>
          <p:cNvSpPr txBox="1"/>
          <p:nvPr/>
        </p:nvSpPr>
        <p:spPr>
          <a:xfrm>
            <a:off x="6244054" y="1845986"/>
            <a:ext cx="2880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MoLe</a:t>
            </a:r>
            <a:r>
              <a:rPr lang="en-US" sz="2200" dirty="0" smtClean="0"/>
              <a:t> output list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5085184"/>
            <a:ext cx="1728192" cy="1728192"/>
          </a:xfrm>
          <a:prstGeom prst="rect">
            <a:avLst/>
          </a:prstGeom>
        </p:spPr>
      </p:pic>
      <p:pic>
        <p:nvPicPr>
          <p:cNvPr id="26" name="圖片 25" descr="groundTruth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420888"/>
            <a:ext cx="2813189" cy="1944216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4788024" y="5662409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 smtClean="0"/>
              <a:t>word</a:t>
            </a:r>
            <a:r>
              <a:rPr kumimoji="1" lang="en-US" altLang="zh-TW" sz="2800" baseline="-25000" dirty="0" smtClean="0"/>
              <a:t>4999</a:t>
            </a:r>
            <a:endParaRPr kumimoji="1" lang="zh-TW" altLang="en-US" sz="2800" baseline="-250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4788024" y="5950441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 smtClean="0"/>
              <a:t>word</a:t>
            </a:r>
            <a:r>
              <a:rPr kumimoji="1" lang="en-US" altLang="zh-TW" sz="2800" baseline="-25000" dirty="0" smtClean="0"/>
              <a:t>5000</a:t>
            </a:r>
            <a:endParaRPr kumimoji="1" lang="zh-TW" alt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160526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16" grpId="0"/>
      <p:bldP spid="18" grpId="0"/>
      <p:bldP spid="24" grpId="0"/>
      <p:bldP spid="25" grpId="0"/>
      <p:bldP spid="27" grpId="0"/>
      <p:bldP spid="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Bayesian Inference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sp>
        <p:nvSpPr>
          <p:cNvPr id="26" name="內容版面配置區 2"/>
          <p:cNvSpPr>
            <a:spLocks noGrp="1"/>
          </p:cNvSpPr>
          <p:nvPr>
            <p:ph idx="1"/>
          </p:nvPr>
        </p:nvSpPr>
        <p:spPr>
          <a:xfrm>
            <a:off x="889248" y="4869160"/>
            <a:ext cx="6779096" cy="1584176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W</a:t>
            </a:r>
            <a:r>
              <a:rPr lang="en-US" altLang="zh-TW" baseline="-25000" dirty="0" smtClean="0"/>
              <a:t>i</a:t>
            </a:r>
            <a:r>
              <a:rPr lang="en-US" altLang="zh-TW" dirty="0" smtClean="0"/>
              <a:t>: Candidate </a:t>
            </a:r>
            <a:r>
              <a:rPr lang="en-US" altLang="zh-TW" dirty="0" err="1" smtClean="0"/>
              <a:t>word</a:t>
            </a:r>
            <a:r>
              <a:rPr lang="en-US" altLang="zh-TW" baseline="-25000" dirty="0" err="1" smtClean="0"/>
              <a:t>i</a:t>
            </a:r>
            <a:r>
              <a:rPr lang="en-US" altLang="zh-TW" dirty="0" smtClean="0"/>
              <a:t> </a:t>
            </a:r>
            <a:r>
              <a:rPr lang="en-US" altLang="zh-TW" dirty="0"/>
              <a:t>in </a:t>
            </a:r>
            <a:r>
              <a:rPr lang="en-US" altLang="zh-TW" dirty="0" smtClean="0"/>
              <a:t>dictionary</a:t>
            </a:r>
          </a:p>
          <a:p>
            <a:r>
              <a:rPr lang="en-US" altLang="zh-TW" dirty="0" smtClean="0"/>
              <a:t>O</a:t>
            </a:r>
            <a:r>
              <a:rPr lang="en-US" altLang="zh-TW" dirty="0"/>
              <a:t>: Motion observation</a:t>
            </a:r>
          </a:p>
          <a:p>
            <a:endParaRPr lang="zh-TW" altLang="en-US" dirty="0" smtClean="0"/>
          </a:p>
        </p:txBody>
      </p:sp>
      <p:sp>
        <p:nvSpPr>
          <p:cNvPr id="27" name="文字方塊 26"/>
          <p:cNvSpPr txBox="1"/>
          <p:nvPr/>
        </p:nvSpPr>
        <p:spPr>
          <a:xfrm>
            <a:off x="6549807" y="4221089"/>
            <a:ext cx="2592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 err="1"/>
              <a:t>p</a:t>
            </a:r>
            <a:r>
              <a:rPr kumimoji="1" lang="en-US" altLang="zh-TW" sz="2200" dirty="0" err="1" smtClean="0"/>
              <a:t>rob</a:t>
            </a:r>
            <a:r>
              <a:rPr kumimoji="1" lang="en-US" altLang="zh-TW" sz="2200" dirty="0" smtClean="0"/>
              <a:t> of observation</a:t>
            </a:r>
            <a:endParaRPr kumimoji="1" lang="zh-TW" altLang="en-US" sz="2200" dirty="0"/>
          </a:p>
        </p:txBody>
      </p:sp>
      <p:cxnSp>
        <p:nvCxnSpPr>
          <p:cNvPr id="29" name="直線箭頭接點 28"/>
          <p:cNvCxnSpPr>
            <a:stCxn id="27" idx="1"/>
          </p:cNvCxnSpPr>
          <p:nvPr/>
        </p:nvCxnSpPr>
        <p:spPr>
          <a:xfrm flipH="1" flipV="1">
            <a:off x="5940156" y="3789041"/>
            <a:ext cx="609651" cy="6474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內容版面配置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54375"/>
              </p:ext>
            </p:extLst>
          </p:nvPr>
        </p:nvGraphicFramePr>
        <p:xfrm>
          <a:off x="1619672" y="2348880"/>
          <a:ext cx="5616624" cy="1414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name="方程式" r:id="rId4" imgW="1663700" imgH="419100" progId="Equation.3">
                  <p:embed/>
                </p:oleObj>
              </mc:Choice>
              <mc:Fallback>
                <p:oleObj name="方程式" r:id="rId4" imgW="16637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9672" y="2348880"/>
                        <a:ext cx="5616624" cy="1414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3635896" y="1196754"/>
            <a:ext cx="5184576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zh-TW" dirty="0" smtClean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 smtClean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 smtClean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en-US" altLang="zh-TW" dirty="0" smtClean="0">
              <a:solidFill>
                <a:schemeClr val="bg1"/>
              </a:solidFill>
            </a:endParaRPr>
          </a:p>
          <a:p>
            <a:endParaRPr kumimoji="1" lang="en-US" altLang="zh-TW" dirty="0">
              <a:solidFill>
                <a:schemeClr val="bg1"/>
              </a:solidFill>
            </a:endParaRPr>
          </a:p>
          <a:p>
            <a:endParaRPr kumimoji="1"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Bayesian Inference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sp>
        <p:nvSpPr>
          <p:cNvPr id="26" name="內容版面配置區 2"/>
          <p:cNvSpPr>
            <a:spLocks noGrp="1"/>
          </p:cNvSpPr>
          <p:nvPr>
            <p:ph idx="1"/>
          </p:nvPr>
        </p:nvSpPr>
        <p:spPr>
          <a:xfrm>
            <a:off x="889248" y="4869160"/>
            <a:ext cx="6779096" cy="1584176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W</a:t>
            </a:r>
            <a:r>
              <a:rPr lang="en-US" altLang="zh-TW" baseline="-25000" dirty="0" smtClean="0"/>
              <a:t>i</a:t>
            </a:r>
            <a:r>
              <a:rPr lang="en-US" altLang="zh-TW" dirty="0" smtClean="0"/>
              <a:t>: </a:t>
            </a:r>
            <a:r>
              <a:rPr lang="en-US" altLang="zh-TW" dirty="0"/>
              <a:t>Candidate </a:t>
            </a:r>
            <a:r>
              <a:rPr lang="en-US" altLang="zh-TW" dirty="0" err="1" smtClean="0"/>
              <a:t>word</a:t>
            </a:r>
            <a:r>
              <a:rPr lang="en-US" altLang="zh-TW" baseline="-25000" dirty="0" err="1"/>
              <a:t>i</a:t>
            </a:r>
            <a:r>
              <a:rPr lang="en-US" altLang="zh-TW" dirty="0" smtClean="0"/>
              <a:t> </a:t>
            </a:r>
            <a:r>
              <a:rPr lang="en-US" altLang="zh-TW" dirty="0"/>
              <a:t>in dictionary</a:t>
            </a:r>
            <a:endParaRPr lang="zh-TW" altLang="en-US" dirty="0"/>
          </a:p>
          <a:p>
            <a:r>
              <a:rPr lang="en-US" altLang="zh-TW" dirty="0"/>
              <a:t>O: Motion observation</a:t>
            </a:r>
          </a:p>
          <a:p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788024" y="1701969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 smtClean="0"/>
              <a:t>word frequency</a:t>
            </a:r>
            <a:endParaRPr kumimoji="1" lang="zh-TW" altLang="en-US" sz="2200" dirty="0"/>
          </a:p>
        </p:txBody>
      </p:sp>
      <p:cxnSp>
        <p:nvCxnSpPr>
          <p:cNvPr id="12" name="直線箭頭接點 11"/>
          <p:cNvCxnSpPr/>
          <p:nvPr/>
        </p:nvCxnSpPr>
        <p:spPr>
          <a:xfrm>
            <a:off x="6031370" y="2132856"/>
            <a:ext cx="106091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內容版面配置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405380"/>
              </p:ext>
            </p:extLst>
          </p:nvPr>
        </p:nvGraphicFramePr>
        <p:xfrm>
          <a:off x="738188" y="2708920"/>
          <a:ext cx="7418387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" name="方程式" r:id="rId4" imgW="2197100" imgH="215900" progId="Equation.3">
                  <p:embed/>
                </p:oleObj>
              </mc:Choice>
              <mc:Fallback>
                <p:oleObj name="方程式" r:id="rId4" imgW="2197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8188" y="2708920"/>
                        <a:ext cx="7418387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258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Bayesian Inference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sp>
        <p:nvSpPr>
          <p:cNvPr id="26" name="內容版面配置區 2"/>
          <p:cNvSpPr>
            <a:spLocks noGrp="1"/>
          </p:cNvSpPr>
          <p:nvPr>
            <p:ph idx="1"/>
          </p:nvPr>
        </p:nvSpPr>
        <p:spPr>
          <a:xfrm>
            <a:off x="3707904" y="1791491"/>
            <a:ext cx="3528392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 smtClean="0">
                <a:solidFill>
                  <a:srgbClr val="FF0000"/>
                </a:solidFill>
              </a:rPr>
              <a:t>Likelihood function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635896" y="2444697"/>
            <a:ext cx="2448272" cy="12003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889248" y="4869160"/>
            <a:ext cx="6779096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smtClean="0"/>
              <a:t>W</a:t>
            </a:r>
            <a:r>
              <a:rPr lang="en-US" altLang="zh-TW" baseline="-25000" dirty="0" smtClean="0"/>
              <a:t>i</a:t>
            </a:r>
            <a:r>
              <a:rPr lang="en-US" altLang="zh-TW" dirty="0" smtClean="0"/>
              <a:t>: Candidate </a:t>
            </a:r>
            <a:r>
              <a:rPr lang="en-US" altLang="zh-TW" dirty="0" err="1" smtClean="0"/>
              <a:t>word</a:t>
            </a:r>
            <a:r>
              <a:rPr lang="en-US" altLang="zh-TW" baseline="-25000" dirty="0" err="1" smtClean="0"/>
              <a:t>i</a:t>
            </a:r>
            <a:r>
              <a:rPr lang="en-US" altLang="zh-TW" dirty="0" smtClean="0"/>
              <a:t> in dictionary</a:t>
            </a:r>
            <a:endParaRPr lang="zh-TW" altLang="en-US" dirty="0" smtClean="0"/>
          </a:p>
          <a:p>
            <a:r>
              <a:rPr lang="en-US" altLang="zh-TW" dirty="0"/>
              <a:t>O: Motion observation</a:t>
            </a:r>
          </a:p>
          <a:p>
            <a:endParaRPr lang="zh-TW" altLang="en-US" dirty="0"/>
          </a:p>
        </p:txBody>
      </p:sp>
      <p:graphicFrame>
        <p:nvGraphicFramePr>
          <p:cNvPr id="8" name="內容版面配置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627202"/>
              </p:ext>
            </p:extLst>
          </p:nvPr>
        </p:nvGraphicFramePr>
        <p:xfrm>
          <a:off x="738188" y="2708920"/>
          <a:ext cx="7418387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" name="方程式" r:id="rId4" imgW="2197100" imgH="215900" progId="Equation.3">
                  <p:embed/>
                </p:oleObj>
              </mc:Choice>
              <mc:Fallback>
                <p:oleObj name="方程式" r:id="rId4" imgW="2197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8188" y="2708920"/>
                        <a:ext cx="7418387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226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Understand Human Typing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pic>
        <p:nvPicPr>
          <p:cNvPr id="7" name="圖片 6" descr="2015-08-28 13.59.4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6427" r="16236" b="10929"/>
          <a:stretch/>
        </p:blipFill>
        <p:spPr>
          <a:xfrm>
            <a:off x="0" y="965786"/>
            <a:ext cx="9321882" cy="5991607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1763688" y="1268760"/>
            <a:ext cx="2016224" cy="13681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2915816" y="5661248"/>
            <a:ext cx="1656184" cy="115212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Observations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TW" dirty="0" smtClean="0"/>
              <a:t>Number of keystrokes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TW" dirty="0" smtClean="0"/>
              <a:t>Location of keystrokes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TW" dirty="0" smtClean="0"/>
              <a:t>Time interval between keystrokes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050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 smtClean="0">
                <a:solidFill>
                  <a:schemeClr val="bg1"/>
                </a:solidFill>
              </a:rPr>
              <a:t>Observation 1: Number of Keystrokes</a:t>
            </a:r>
          </a:p>
        </p:txBody>
      </p:sp>
      <p:pic>
        <p:nvPicPr>
          <p:cNvPr id="7" name="圖片 6" descr="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2803152"/>
            <a:ext cx="8282596" cy="4154240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3059832" y="443711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644008" y="443711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TextBox 3"/>
          <p:cNvSpPr txBox="1"/>
          <p:nvPr/>
        </p:nvSpPr>
        <p:spPr>
          <a:xfrm>
            <a:off x="827584" y="1412777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 keystrokes</a:t>
            </a:r>
            <a:endParaRPr lang="en-US" sz="2400" dirty="0"/>
          </a:p>
          <a:p>
            <a:r>
              <a:rPr lang="en-US" sz="2400" dirty="0" smtClean="0"/>
              <a:t>detected</a:t>
            </a:r>
          </a:p>
        </p:txBody>
      </p:sp>
      <p:cxnSp>
        <p:nvCxnSpPr>
          <p:cNvPr id="3" name="直線箭頭接點 2"/>
          <p:cNvCxnSpPr/>
          <p:nvPr/>
        </p:nvCxnSpPr>
        <p:spPr>
          <a:xfrm>
            <a:off x="2771800" y="1700808"/>
            <a:ext cx="165618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/>
        </p:nvSpPr>
        <p:spPr>
          <a:xfrm>
            <a:off x="4572000" y="1291409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</a:t>
            </a:r>
            <a:r>
              <a:rPr lang="en-US" sz="2400" dirty="0" smtClean="0"/>
              <a:t>h</a:t>
            </a:r>
            <a:r>
              <a:rPr lang="en-US" sz="2400" dirty="0" smtClean="0">
                <a:solidFill>
                  <a:srgbClr val="FF0000"/>
                </a:solidFill>
              </a:rPr>
              <a:t>e</a:t>
            </a:r>
            <a:r>
              <a:rPr lang="en-US" sz="2400" dirty="0" smtClean="0"/>
              <a:t> (2)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f</a:t>
            </a:r>
            <a:r>
              <a:rPr lang="en-US" sz="2400" dirty="0" smtClean="0"/>
              <a:t>in</a:t>
            </a:r>
            <a:r>
              <a:rPr lang="en-US" sz="2400" dirty="0" smtClean="0">
                <a:solidFill>
                  <a:srgbClr val="FF0000"/>
                </a:solidFill>
              </a:rPr>
              <a:t>e</a:t>
            </a:r>
            <a:r>
              <a:rPr lang="en-US" sz="2400" dirty="0" smtClean="0"/>
              <a:t> (2)</a:t>
            </a:r>
          </a:p>
        </p:txBody>
      </p:sp>
      <p:sp>
        <p:nvSpPr>
          <p:cNvPr id="13" name="TextBox 3"/>
          <p:cNvSpPr txBox="1"/>
          <p:nvPr/>
        </p:nvSpPr>
        <p:spPr>
          <a:xfrm>
            <a:off x="4427984" y="2422050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 smtClean="0">
                <a:solidFill>
                  <a:srgbClr val="FF0000"/>
                </a:solidFill>
              </a:rPr>
              <a:t>d</a:t>
            </a:r>
            <a:r>
              <a:rPr lang="en-US" sz="2400" dirty="0" smtClean="0"/>
              <a:t>mini</a:t>
            </a:r>
            <a:r>
              <a:rPr lang="en-US" sz="2400" dirty="0" smtClean="0">
                <a:solidFill>
                  <a:srgbClr val="FF0000"/>
                </a:solidFill>
              </a:rPr>
              <a:t>strat</a:t>
            </a:r>
            <a:r>
              <a:rPr lang="en-US" sz="2400" dirty="0" smtClean="0"/>
              <a:t>iv</a:t>
            </a:r>
            <a:r>
              <a:rPr lang="en-US" sz="2400" dirty="0" smtClean="0">
                <a:solidFill>
                  <a:srgbClr val="FF0000"/>
                </a:solidFill>
              </a:rPr>
              <a:t>e</a:t>
            </a:r>
            <a:r>
              <a:rPr lang="en-US" sz="2400" dirty="0" smtClean="0"/>
              <a:t> (9)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 smtClean="0"/>
              <a:t>ompr</a:t>
            </a:r>
            <a:r>
              <a:rPr lang="en-US" sz="2400" dirty="0" smtClean="0">
                <a:solidFill>
                  <a:srgbClr val="FF0000"/>
                </a:solidFill>
              </a:rPr>
              <a:t>e</a:t>
            </a:r>
            <a:r>
              <a:rPr lang="en-US" sz="2400" dirty="0" smtClean="0"/>
              <a:t>h</a:t>
            </a:r>
            <a:r>
              <a:rPr lang="en-US" sz="2400" dirty="0" smtClean="0">
                <a:solidFill>
                  <a:srgbClr val="FF0000"/>
                </a:solidFill>
              </a:rPr>
              <a:t>e</a:t>
            </a:r>
            <a:r>
              <a:rPr lang="en-US" sz="2400" dirty="0" smtClean="0"/>
              <a:t>n</a:t>
            </a:r>
            <a:r>
              <a:rPr lang="en-US" sz="2400" dirty="0" smtClean="0">
                <a:solidFill>
                  <a:srgbClr val="FF0000"/>
                </a:solidFill>
              </a:rPr>
              <a:t>s</a:t>
            </a:r>
            <a:r>
              <a:rPr lang="en-US" sz="2400" dirty="0" smtClean="0"/>
              <a:t>i</a:t>
            </a:r>
            <a:r>
              <a:rPr lang="en-US" sz="2400" dirty="0" smtClean="0">
                <a:solidFill>
                  <a:srgbClr val="FF0000"/>
                </a:solidFill>
              </a:rPr>
              <a:t>ve</a:t>
            </a:r>
            <a:r>
              <a:rPr lang="en-US" sz="2400" dirty="0" smtClean="0"/>
              <a:t> (7)</a:t>
            </a:r>
          </a:p>
        </p:txBody>
      </p:sp>
      <p:cxnSp>
        <p:nvCxnSpPr>
          <p:cNvPr id="16" name="直線箭頭接點 15"/>
          <p:cNvCxnSpPr>
            <a:endCxn id="13" idx="1"/>
          </p:cNvCxnSpPr>
          <p:nvPr/>
        </p:nvCxnSpPr>
        <p:spPr>
          <a:xfrm>
            <a:off x="2771800" y="1700808"/>
            <a:ext cx="1656184" cy="1136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3"/>
          <p:cNvSpPr txBox="1"/>
          <p:nvPr/>
        </p:nvSpPr>
        <p:spPr>
          <a:xfrm>
            <a:off x="3275856" y="126876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likely</a:t>
            </a:r>
          </a:p>
        </p:txBody>
      </p:sp>
      <p:sp>
        <p:nvSpPr>
          <p:cNvPr id="21" name="TextBox 3"/>
          <p:cNvSpPr txBox="1"/>
          <p:nvPr/>
        </p:nvSpPr>
        <p:spPr>
          <a:xfrm>
            <a:off x="2627784" y="227687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unlikely</a:t>
            </a:r>
          </a:p>
        </p:txBody>
      </p:sp>
      <p:sp>
        <p:nvSpPr>
          <p:cNvPr id="14" name="TextBox 67"/>
          <p:cNvSpPr txBox="1"/>
          <p:nvPr/>
        </p:nvSpPr>
        <p:spPr>
          <a:xfrm>
            <a:off x="5436096" y="3604953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Lucida Bright"/>
              </a:rPr>
              <a:t>keystroke</a:t>
            </a:r>
            <a:endParaRPr lang="en-US" sz="2000" dirty="0">
              <a:cs typeface="Lucida Bright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5220072" y="3738519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551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20" grpId="0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2: Location of </a:t>
            </a:r>
            <a:r>
              <a:rPr lang="en-US" altLang="zh-TW" sz="4400" dirty="0" smtClean="0">
                <a:solidFill>
                  <a:schemeClr val="bg1"/>
                </a:solidFill>
              </a:rPr>
              <a:t>Keystrokes</a:t>
            </a:r>
            <a:endParaRPr lang="en-US" altLang="zh-TW" sz="4400" dirty="0">
              <a:solidFill>
                <a:schemeClr val="bg1"/>
              </a:solidFill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7" name="直線箭頭接點 6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sp>
        <p:nvSpPr>
          <p:cNvPr id="33" name="橢圓 32"/>
          <p:cNvSpPr/>
          <p:nvPr/>
        </p:nvSpPr>
        <p:spPr>
          <a:xfrm>
            <a:off x="2643664" y="42157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2746473" y="461735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3051273" y="442383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6" name="橢圓 35"/>
          <p:cNvSpPr/>
          <p:nvPr/>
        </p:nvSpPr>
        <p:spPr>
          <a:xfrm>
            <a:off x="3100864" y="46729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7" name="橢圓 36"/>
          <p:cNvSpPr/>
          <p:nvPr/>
        </p:nvSpPr>
        <p:spPr>
          <a:xfrm>
            <a:off x="2195738" y="537321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2290480" y="475523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2595280" y="456171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2644871" y="481087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2898873" y="43681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3253264" y="442383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橢圓 42"/>
          <p:cNvSpPr/>
          <p:nvPr/>
        </p:nvSpPr>
        <p:spPr>
          <a:xfrm>
            <a:off x="2442880" y="450607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1619674" y="530120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橢圓 44"/>
          <p:cNvSpPr/>
          <p:nvPr/>
        </p:nvSpPr>
        <p:spPr>
          <a:xfrm>
            <a:off x="2700511" y="451333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2902501" y="505036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3207300" y="485684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8" name="橢圓 47"/>
          <p:cNvSpPr/>
          <p:nvPr/>
        </p:nvSpPr>
        <p:spPr>
          <a:xfrm>
            <a:off x="2987826" y="532370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3054901" y="480120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0" name="橢圓 49"/>
          <p:cNvSpPr/>
          <p:nvPr/>
        </p:nvSpPr>
        <p:spPr>
          <a:xfrm>
            <a:off x="2198561" y="491005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1" name="橢圓 50"/>
          <p:cNvSpPr/>
          <p:nvPr/>
        </p:nvSpPr>
        <p:spPr>
          <a:xfrm>
            <a:off x="2588023" y="491005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2" name="橢圓 51"/>
          <p:cNvSpPr/>
          <p:nvPr/>
        </p:nvSpPr>
        <p:spPr>
          <a:xfrm>
            <a:off x="2637614" y="515922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3" name="橢圓 52"/>
          <p:cNvSpPr/>
          <p:nvPr/>
        </p:nvSpPr>
        <p:spPr>
          <a:xfrm>
            <a:off x="3464929" y="455203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4" name="橢圓 53"/>
          <p:cNvSpPr/>
          <p:nvPr/>
        </p:nvSpPr>
        <p:spPr>
          <a:xfrm>
            <a:off x="3686273" y="461977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5" name="橢圓 54"/>
          <p:cNvSpPr/>
          <p:nvPr/>
        </p:nvSpPr>
        <p:spPr>
          <a:xfrm>
            <a:off x="3484280" y="431497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6" name="橢圓 55"/>
          <p:cNvSpPr/>
          <p:nvPr/>
        </p:nvSpPr>
        <p:spPr>
          <a:xfrm>
            <a:off x="3108120" y="420369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7" name="橢圓 56"/>
          <p:cNvSpPr/>
          <p:nvPr/>
        </p:nvSpPr>
        <p:spPr>
          <a:xfrm>
            <a:off x="3391148" y="460767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8" name="橢圓 57"/>
          <p:cNvSpPr/>
          <p:nvPr/>
        </p:nvSpPr>
        <p:spPr>
          <a:xfrm>
            <a:off x="3502286" y="528381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9" name="橢圓 58"/>
          <p:cNvSpPr/>
          <p:nvPr/>
        </p:nvSpPr>
        <p:spPr>
          <a:xfrm>
            <a:off x="2090908" y="456897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0" name="橢圓 59"/>
          <p:cNvSpPr/>
          <p:nvPr/>
        </p:nvSpPr>
        <p:spPr>
          <a:xfrm>
            <a:off x="1547666" y="503567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1" name="橢圓 60"/>
          <p:cNvSpPr/>
          <p:nvPr/>
        </p:nvSpPr>
        <p:spPr>
          <a:xfrm>
            <a:off x="1892546" y="471411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1835698" y="481329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3" name="橢圓 62"/>
          <p:cNvSpPr/>
          <p:nvPr/>
        </p:nvSpPr>
        <p:spPr>
          <a:xfrm>
            <a:off x="1547666" y="497053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4" name="橢圓 63"/>
          <p:cNvSpPr/>
          <p:nvPr/>
        </p:nvSpPr>
        <p:spPr>
          <a:xfrm>
            <a:off x="2171946" y="512535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5" name="橢圓 64"/>
          <p:cNvSpPr/>
          <p:nvPr/>
        </p:nvSpPr>
        <p:spPr>
          <a:xfrm>
            <a:off x="2019546" y="506971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6" name="橢圓 65"/>
          <p:cNvSpPr/>
          <p:nvPr/>
        </p:nvSpPr>
        <p:spPr>
          <a:xfrm>
            <a:off x="3142247" y="3987674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7" name="橢圓 66"/>
          <p:cNvSpPr/>
          <p:nvPr/>
        </p:nvSpPr>
        <p:spPr>
          <a:xfrm>
            <a:off x="3491882" y="386104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8" name="橢圓 67"/>
          <p:cNvSpPr/>
          <p:nvPr/>
        </p:nvSpPr>
        <p:spPr>
          <a:xfrm>
            <a:off x="4582407" y="496366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9" name="橢圓 68"/>
          <p:cNvSpPr/>
          <p:nvPr/>
        </p:nvSpPr>
        <p:spPr>
          <a:xfrm>
            <a:off x="3574295" y="4874270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0" name="橢圓 69"/>
          <p:cNvSpPr/>
          <p:nvPr/>
        </p:nvSpPr>
        <p:spPr>
          <a:xfrm>
            <a:off x="1990119" y="5306318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1" name="橢圓 70"/>
          <p:cNvSpPr/>
          <p:nvPr/>
        </p:nvSpPr>
        <p:spPr>
          <a:xfrm>
            <a:off x="3779914" y="350100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2" name="橢圓 71"/>
          <p:cNvSpPr/>
          <p:nvPr/>
        </p:nvSpPr>
        <p:spPr>
          <a:xfrm>
            <a:off x="3644282" y="401344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3" name="橢圓 72"/>
          <p:cNvSpPr/>
          <p:nvPr/>
        </p:nvSpPr>
        <p:spPr>
          <a:xfrm>
            <a:off x="4510397" y="33569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4" name="橢圓 73"/>
          <p:cNvSpPr/>
          <p:nvPr/>
        </p:nvSpPr>
        <p:spPr>
          <a:xfrm>
            <a:off x="4006343" y="378904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5" name="橢圓 74"/>
          <p:cNvSpPr/>
          <p:nvPr/>
        </p:nvSpPr>
        <p:spPr>
          <a:xfrm>
            <a:off x="3796682" y="386104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6" name="橢圓 75"/>
          <p:cNvSpPr/>
          <p:nvPr/>
        </p:nvSpPr>
        <p:spPr>
          <a:xfrm>
            <a:off x="4294375" y="371703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7" name="橢圓 76"/>
          <p:cNvSpPr/>
          <p:nvPr/>
        </p:nvSpPr>
        <p:spPr>
          <a:xfrm>
            <a:off x="3796682" y="416584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8" name="橢圓 77"/>
          <p:cNvSpPr/>
          <p:nvPr/>
        </p:nvSpPr>
        <p:spPr>
          <a:xfrm>
            <a:off x="4067946" y="4874270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9" name="橢圓 78"/>
          <p:cNvSpPr/>
          <p:nvPr/>
        </p:nvSpPr>
        <p:spPr>
          <a:xfrm>
            <a:off x="4294375" y="5026670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0" name="橢圓 79"/>
          <p:cNvSpPr/>
          <p:nvPr/>
        </p:nvSpPr>
        <p:spPr>
          <a:xfrm>
            <a:off x="4067946" y="510768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1" name="橢圓 80"/>
          <p:cNvSpPr/>
          <p:nvPr/>
        </p:nvSpPr>
        <p:spPr>
          <a:xfrm>
            <a:off x="3646303" y="525170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2" name="橢圓 81"/>
          <p:cNvSpPr/>
          <p:nvPr/>
        </p:nvSpPr>
        <p:spPr>
          <a:xfrm>
            <a:off x="4220346" y="5026670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3" name="橢圓 82"/>
          <p:cNvSpPr/>
          <p:nvPr/>
        </p:nvSpPr>
        <p:spPr>
          <a:xfrm>
            <a:off x="4078351" y="342900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4" name="橢圓 83"/>
          <p:cNvSpPr/>
          <p:nvPr/>
        </p:nvSpPr>
        <p:spPr>
          <a:xfrm>
            <a:off x="4582407" y="357301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5" name="橢圓 84"/>
          <p:cNvSpPr/>
          <p:nvPr/>
        </p:nvSpPr>
        <p:spPr>
          <a:xfrm>
            <a:off x="4150359" y="365340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6" name="TextBox 3"/>
          <p:cNvSpPr txBox="1"/>
          <p:nvPr/>
        </p:nvSpPr>
        <p:spPr>
          <a:xfrm>
            <a:off x="2123728" y="227687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Point cloud (after fitting with training data)</a:t>
            </a:r>
          </a:p>
        </p:txBody>
      </p:sp>
    </p:spTree>
    <p:extLst>
      <p:ext uri="{BB962C8B-B14F-4D97-AF65-F5344CB8AC3E}">
        <p14:creationId xmlns:p14="http://schemas.microsoft.com/office/powerpoint/2010/main" val="124363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654198" y="3789040"/>
            <a:ext cx="1341738" cy="111735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3472700" y="2996952"/>
            <a:ext cx="1341738" cy="11173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2: Location of Keystrokes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7" name="直線箭頭接點 6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1547664" y="522920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z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475656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x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691680" y="51275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c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763688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v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339752" y="436111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a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195736" y="458112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d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428528" y="462352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f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555776" y="446273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s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1318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e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275856" y="407707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w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627784" y="49835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b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139952" y="48691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t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3995936" y="328498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/>
              <a:t>q</a:t>
            </a:r>
            <a:endParaRPr kumimoji="1"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3275856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g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31" name="TextBox 3"/>
          <p:cNvSpPr txBox="1"/>
          <p:nvPr/>
        </p:nvSpPr>
        <p:spPr>
          <a:xfrm>
            <a:off x="971600" y="1383161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Model each keystroke location as Gaussian distribution</a:t>
            </a: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3563888" y="4615904"/>
            <a:ext cx="1341738" cy="1117352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835696" y="4149080"/>
            <a:ext cx="1341738" cy="1117352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142030" y="4725144"/>
            <a:ext cx="1341738" cy="1117352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2582190" y="4768304"/>
            <a:ext cx="1341738" cy="1117352"/>
          </a:xfrm>
          <a:prstGeom prst="rect">
            <a:avLst/>
          </a:prstGeom>
        </p:spPr>
      </p:pic>
      <p:sp>
        <p:nvSpPr>
          <p:cNvPr id="42" name="TextBox 3"/>
          <p:cNvSpPr txBox="1"/>
          <p:nvPr/>
        </p:nvSpPr>
        <p:spPr>
          <a:xfrm>
            <a:off x="2123728" y="227687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Point cloud (after fitting with training data)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3779912" y="375942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r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圖片 48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654198" y="3789040"/>
            <a:ext cx="1341738" cy="11173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2: Location of Keystrokes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7" name="直線箭頭接點 6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1547664" y="522920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z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475656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x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691680" y="51275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c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763688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v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339752" y="436111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a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195736" y="458112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d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428528" y="462352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f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555776" y="446273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s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1318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e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275856" y="407707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w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627784" y="49835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b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139952" y="48691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t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3275856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g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34" name="TextBox 67"/>
          <p:cNvSpPr txBox="1"/>
          <p:nvPr/>
        </p:nvSpPr>
        <p:spPr>
          <a:xfrm>
            <a:off x="5544616" y="3388929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Lucida Bright"/>
              </a:rPr>
              <a:t>Detected keystroke location</a:t>
            </a:r>
            <a:endParaRPr lang="en-US" sz="2000" dirty="0">
              <a:cs typeface="Lucida Bright"/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5370717" y="3547887"/>
            <a:ext cx="170745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3" name="TextBox 3"/>
          <p:cNvSpPr txBox="1"/>
          <p:nvPr/>
        </p:nvSpPr>
        <p:spPr>
          <a:xfrm>
            <a:off x="971600" y="138316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Model each keystroke location as Gaussian distribution</a:t>
            </a:r>
          </a:p>
        </p:txBody>
      </p:sp>
      <p:sp>
        <p:nvSpPr>
          <p:cNvPr id="35" name="TextBox 3"/>
          <p:cNvSpPr txBox="1"/>
          <p:nvPr/>
        </p:nvSpPr>
        <p:spPr>
          <a:xfrm>
            <a:off x="2123728" y="227687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Point cloud (after fitting with training data)</a:t>
            </a:r>
          </a:p>
        </p:txBody>
      </p:sp>
      <p:pic>
        <p:nvPicPr>
          <p:cNvPr id="46" name="圖片 4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3563888" y="4615904"/>
            <a:ext cx="1341738" cy="1117352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835696" y="4149080"/>
            <a:ext cx="1341738" cy="1117352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142030" y="4725144"/>
            <a:ext cx="1341738" cy="1117352"/>
          </a:xfrm>
          <a:prstGeom prst="rect">
            <a:avLst/>
          </a:prstGeom>
        </p:spPr>
      </p:pic>
      <p:pic>
        <p:nvPicPr>
          <p:cNvPr id="50" name="圖片 4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2582190" y="4768304"/>
            <a:ext cx="1341738" cy="1117352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3472700" y="2996952"/>
            <a:ext cx="1341738" cy="1117352"/>
          </a:xfrm>
          <a:prstGeom prst="rect">
            <a:avLst/>
          </a:prstGeom>
        </p:spPr>
      </p:pic>
      <p:sp>
        <p:nvSpPr>
          <p:cNvPr id="52" name="文字方塊 51"/>
          <p:cNvSpPr txBox="1"/>
          <p:nvPr/>
        </p:nvSpPr>
        <p:spPr>
          <a:xfrm>
            <a:off x="3995936" y="328498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FF0000"/>
                </a:solidFill>
              </a:rPr>
              <a:t>q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3779912" y="375942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r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54" name="橢圓 53"/>
          <p:cNvSpPr/>
          <p:nvPr/>
        </p:nvSpPr>
        <p:spPr>
          <a:xfrm>
            <a:off x="4572000" y="3356992"/>
            <a:ext cx="170745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277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圖片 53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654198" y="3789040"/>
            <a:ext cx="1341738" cy="11173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 smtClean="0">
                <a:solidFill>
                  <a:schemeClr val="bg1"/>
                </a:solidFill>
              </a:rPr>
              <a:t>Observation 2: Location </a:t>
            </a:r>
            <a:r>
              <a:rPr lang="en-US" altLang="zh-TW" sz="4400" dirty="0">
                <a:solidFill>
                  <a:schemeClr val="bg1"/>
                </a:solidFill>
              </a:rPr>
              <a:t>of Keystrokes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7" name="直線箭頭接點 6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1547664" y="522920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z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475656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x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691680" y="51275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c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763688" y="505556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v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339752" y="436111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a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195736" y="458112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d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428528" y="462352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f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555776" y="446273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s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1318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e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275856" y="407707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w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627784" y="49835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b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139952" y="48691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t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3275856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g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499992" y="4941168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TextBox 3"/>
          <p:cNvSpPr txBox="1"/>
          <p:nvPr/>
        </p:nvSpPr>
        <p:spPr>
          <a:xfrm>
            <a:off x="971600" y="1383161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Model </a:t>
            </a:r>
            <a:r>
              <a:rPr lang="en-US" altLang="zh-TW" sz="2400" dirty="0">
                <a:solidFill>
                  <a:srgbClr val="FF0000"/>
                </a:solidFill>
              </a:rPr>
              <a:t>each keystroke location as Gaussian distribution</a:t>
            </a:r>
          </a:p>
        </p:txBody>
      </p:sp>
      <p:sp>
        <p:nvSpPr>
          <p:cNvPr id="44" name="TextBox 3"/>
          <p:cNvSpPr txBox="1"/>
          <p:nvPr/>
        </p:nvSpPr>
        <p:spPr>
          <a:xfrm>
            <a:off x="2123728" y="227687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Point cloud (after fitting with training data)</a:t>
            </a:r>
          </a:p>
        </p:txBody>
      </p:sp>
      <p:sp>
        <p:nvSpPr>
          <p:cNvPr id="46" name="TextBox 67"/>
          <p:cNvSpPr txBox="1"/>
          <p:nvPr/>
        </p:nvSpPr>
        <p:spPr>
          <a:xfrm>
            <a:off x="5544616" y="3388929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Lucida Bright"/>
              </a:rPr>
              <a:t>Detected keystroke location</a:t>
            </a:r>
            <a:endParaRPr lang="en-US" sz="2000" dirty="0">
              <a:cs typeface="Lucida Bright"/>
            </a:endParaRPr>
          </a:p>
        </p:txBody>
      </p:sp>
      <p:sp>
        <p:nvSpPr>
          <p:cNvPr id="47" name="橢圓 46"/>
          <p:cNvSpPr/>
          <p:nvPr/>
        </p:nvSpPr>
        <p:spPr>
          <a:xfrm>
            <a:off x="5370717" y="3547887"/>
            <a:ext cx="170745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1" name="圖片 5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3563888" y="4615904"/>
            <a:ext cx="1341738" cy="1117352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835696" y="4149080"/>
            <a:ext cx="1341738" cy="1117352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1142030" y="4725144"/>
            <a:ext cx="1341738" cy="1117352"/>
          </a:xfrm>
          <a:prstGeom prst="rect">
            <a:avLst/>
          </a:prstGeom>
        </p:spPr>
      </p:pic>
      <p:pic>
        <p:nvPicPr>
          <p:cNvPr id="55" name="圖片 5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</a:blip>
          <a:stretch>
            <a:fillRect/>
          </a:stretch>
        </p:blipFill>
        <p:spPr>
          <a:xfrm>
            <a:off x="2582190" y="4768304"/>
            <a:ext cx="1341738" cy="1117352"/>
          </a:xfrm>
          <a:prstGeom prst="rect">
            <a:avLst/>
          </a:prstGeom>
        </p:spPr>
      </p:pic>
      <p:pic>
        <p:nvPicPr>
          <p:cNvPr id="56" name="圖片 55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3472700" y="2996952"/>
            <a:ext cx="1341738" cy="1117352"/>
          </a:xfrm>
          <a:prstGeom prst="rect">
            <a:avLst/>
          </a:prstGeom>
        </p:spPr>
      </p:pic>
      <p:sp>
        <p:nvSpPr>
          <p:cNvPr id="57" name="文字方塊 56"/>
          <p:cNvSpPr txBox="1"/>
          <p:nvPr/>
        </p:nvSpPr>
        <p:spPr>
          <a:xfrm>
            <a:off x="3995936" y="328498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/>
              <a:t>q</a:t>
            </a:r>
            <a:endParaRPr kumimoji="1" lang="zh-TW" altLang="en-US" sz="2400" dirty="0"/>
          </a:p>
        </p:txBody>
      </p:sp>
      <p:sp>
        <p:nvSpPr>
          <p:cNvPr id="58" name="文字方塊 57"/>
          <p:cNvSpPr txBox="1"/>
          <p:nvPr/>
        </p:nvSpPr>
        <p:spPr>
          <a:xfrm>
            <a:off x="3779912" y="375942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000000"/>
                </a:solidFill>
              </a:rPr>
              <a:t>r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6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Observation 2: Location of Keystrokes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7" name="直線箭頭接點 6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-10</a:t>
              </a:r>
              <a:endParaRPr kumimoji="1"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 </a:t>
              </a:r>
              <a:r>
                <a:rPr kumimoji="1" lang="en-US" altLang="zh-TW" dirty="0"/>
                <a:t> </a:t>
              </a:r>
              <a:r>
                <a:rPr kumimoji="1" lang="en-US" altLang="zh-TW" dirty="0" smtClean="0"/>
                <a:t>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>20</a:t>
              </a:r>
              <a:endParaRPr kumimoji="1" lang="zh-TW" altLang="en-US" dirty="0"/>
            </a:p>
          </p:txBody>
        </p:sp>
      </p:grpSp>
      <p:sp>
        <p:nvSpPr>
          <p:cNvPr id="38" name="橢圓 37"/>
          <p:cNvSpPr/>
          <p:nvPr/>
        </p:nvSpPr>
        <p:spPr>
          <a:xfrm>
            <a:off x="2267744" y="45091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2339752" y="4221088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2051720" y="429309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2483768" y="443711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2093640" y="46146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橢圓 42"/>
          <p:cNvSpPr/>
          <p:nvPr/>
        </p:nvSpPr>
        <p:spPr>
          <a:xfrm>
            <a:off x="2246040" y="4767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2483768" y="479715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橢圓 44"/>
          <p:cNvSpPr/>
          <p:nvPr/>
        </p:nvSpPr>
        <p:spPr>
          <a:xfrm>
            <a:off x="3563888" y="4949552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3716288" y="5101952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3868688" y="5254352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8" name="橢圓 47"/>
          <p:cNvSpPr/>
          <p:nvPr/>
        </p:nvSpPr>
        <p:spPr>
          <a:xfrm>
            <a:off x="4021088" y="4941168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4139952" y="5157192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0" name="橢圓 49"/>
          <p:cNvSpPr/>
          <p:nvPr/>
        </p:nvSpPr>
        <p:spPr>
          <a:xfrm>
            <a:off x="4283968" y="5013176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1" name="橢圓 50"/>
          <p:cNvSpPr/>
          <p:nvPr/>
        </p:nvSpPr>
        <p:spPr>
          <a:xfrm>
            <a:off x="3923928" y="5085184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2" name="圖片 5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6797517" y="3717034"/>
            <a:ext cx="2346482" cy="1117373"/>
          </a:xfrm>
          <a:prstGeom prst="rect">
            <a:avLst/>
          </a:prstGeom>
        </p:spPr>
      </p:pic>
      <p:pic>
        <p:nvPicPr>
          <p:cNvPr id="56" name="圖片 55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6776963" y="1010611"/>
            <a:ext cx="2346482" cy="1117373"/>
          </a:xfrm>
          <a:prstGeom prst="rect">
            <a:avLst/>
          </a:prstGeom>
        </p:spPr>
      </p:pic>
      <p:pic>
        <p:nvPicPr>
          <p:cNvPr id="63" name="圖片 6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3684" t="53933" r="79814" b="33876"/>
          <a:stretch/>
        </p:blipFill>
        <p:spPr>
          <a:xfrm>
            <a:off x="6906138" y="4106953"/>
            <a:ext cx="373530" cy="328707"/>
          </a:xfrm>
          <a:prstGeom prst="rect">
            <a:avLst/>
          </a:prstGeom>
        </p:spPr>
      </p:pic>
      <p:pic>
        <p:nvPicPr>
          <p:cNvPr id="64" name="圖片 6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3684" t="53933" r="79814" b="33876"/>
          <a:stretch/>
        </p:blipFill>
        <p:spPr>
          <a:xfrm>
            <a:off x="6877707" y="1401983"/>
            <a:ext cx="373530" cy="328707"/>
          </a:xfrm>
          <a:prstGeom prst="rect">
            <a:avLst/>
          </a:prstGeom>
        </p:spPr>
      </p:pic>
      <p:pic>
        <p:nvPicPr>
          <p:cNvPr id="66" name="圖片 6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1854" t="39824" r="61644" b="47431"/>
          <a:stretch/>
        </p:blipFill>
        <p:spPr>
          <a:xfrm>
            <a:off x="7968620" y="3717034"/>
            <a:ext cx="373530" cy="343647"/>
          </a:xfrm>
          <a:prstGeom prst="rect">
            <a:avLst/>
          </a:prstGeom>
        </p:spPr>
      </p:pic>
      <p:pic>
        <p:nvPicPr>
          <p:cNvPr id="67" name="圖片 6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6820" t="67222" r="56418" b="19479"/>
          <a:stretch/>
        </p:blipFill>
        <p:spPr>
          <a:xfrm>
            <a:off x="8229467" y="1757875"/>
            <a:ext cx="388470" cy="358589"/>
          </a:xfrm>
          <a:prstGeom prst="rect">
            <a:avLst/>
          </a:prstGeom>
        </p:spPr>
      </p:pic>
      <p:grpSp>
        <p:nvGrpSpPr>
          <p:cNvPr id="57" name="群組 56"/>
          <p:cNvGrpSpPr/>
          <p:nvPr/>
        </p:nvGrpSpPr>
        <p:grpSpPr>
          <a:xfrm rot="301330">
            <a:off x="6497553" y="1504089"/>
            <a:ext cx="2234708" cy="1926369"/>
            <a:chOff x="5799953" y="1579271"/>
            <a:chExt cx="2426495" cy="2289846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45641" y="1579271"/>
              <a:ext cx="2080807" cy="2168133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grpSp>
        <p:nvGrpSpPr>
          <p:cNvPr id="60" name="群組 59"/>
          <p:cNvGrpSpPr/>
          <p:nvPr/>
        </p:nvGrpSpPr>
        <p:grpSpPr>
          <a:xfrm rot="20486577">
            <a:off x="6622916" y="3881515"/>
            <a:ext cx="2256352" cy="1944216"/>
            <a:chOff x="5799953" y="1558056"/>
            <a:chExt cx="2449997" cy="2311061"/>
          </a:xfrm>
        </p:grpSpPr>
        <p:pic>
          <p:nvPicPr>
            <p:cNvPr id="61" name="圖片 6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62" name="圖片 6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68" name="TextBox 3"/>
          <p:cNvSpPr txBox="1"/>
          <p:nvPr/>
        </p:nvSpPr>
        <p:spPr>
          <a:xfrm>
            <a:off x="6012160" y="126876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v</a:t>
            </a:r>
            <a:r>
              <a:rPr lang="en-US" sz="2400" dirty="0" smtClean="0">
                <a:solidFill>
                  <a:schemeClr val="accent3"/>
                </a:solidFill>
              </a:rPr>
              <a:t>-&gt;a</a:t>
            </a:r>
          </a:p>
        </p:txBody>
      </p:sp>
      <p:sp>
        <p:nvSpPr>
          <p:cNvPr id="69" name="TextBox 3"/>
          <p:cNvSpPr txBox="1"/>
          <p:nvPr/>
        </p:nvSpPr>
        <p:spPr>
          <a:xfrm>
            <a:off x="6054286" y="397544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&gt;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</a:p>
        </p:txBody>
      </p:sp>
      <p:sp>
        <p:nvSpPr>
          <p:cNvPr id="53" name="橢圓 52"/>
          <p:cNvSpPr/>
          <p:nvPr/>
        </p:nvSpPr>
        <p:spPr>
          <a:xfrm>
            <a:off x="5838262" y="1454903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4" name="橢圓 53"/>
          <p:cNvSpPr/>
          <p:nvPr/>
        </p:nvSpPr>
        <p:spPr>
          <a:xfrm>
            <a:off x="5868144" y="4176265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5" name="TextBox 3"/>
          <p:cNvSpPr txBox="1"/>
          <p:nvPr/>
        </p:nvSpPr>
        <p:spPr>
          <a:xfrm>
            <a:off x="2051720" y="494116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</a:rPr>
              <a:t>v-&gt;a</a:t>
            </a:r>
          </a:p>
        </p:txBody>
      </p:sp>
      <p:sp>
        <p:nvSpPr>
          <p:cNvPr id="65" name="TextBox 3"/>
          <p:cNvSpPr txBox="1"/>
          <p:nvPr/>
        </p:nvSpPr>
        <p:spPr>
          <a:xfrm>
            <a:off x="3779912" y="4407495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r-&gt;a</a:t>
            </a:r>
          </a:p>
        </p:txBody>
      </p:sp>
      <p:sp>
        <p:nvSpPr>
          <p:cNvPr id="70" name="橢圓 69"/>
          <p:cNvSpPr/>
          <p:nvPr/>
        </p:nvSpPr>
        <p:spPr>
          <a:xfrm>
            <a:off x="6213243" y="2507837"/>
            <a:ext cx="1152128" cy="115212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1" name="橢圓 70"/>
          <p:cNvSpPr/>
          <p:nvPr/>
        </p:nvSpPr>
        <p:spPr>
          <a:xfrm>
            <a:off x="6588224" y="5157192"/>
            <a:ext cx="1152128" cy="115212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72" name="直線箭頭接點 71"/>
          <p:cNvCxnSpPr/>
          <p:nvPr/>
        </p:nvCxnSpPr>
        <p:spPr>
          <a:xfrm>
            <a:off x="4139952" y="2708920"/>
            <a:ext cx="2520280" cy="2664296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直線箭頭接點 72"/>
          <p:cNvCxnSpPr/>
          <p:nvPr/>
        </p:nvCxnSpPr>
        <p:spPr>
          <a:xfrm>
            <a:off x="4139952" y="2708920"/>
            <a:ext cx="1944216" cy="288032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4" name="TextBox 3"/>
          <p:cNvSpPr txBox="1"/>
          <p:nvPr/>
        </p:nvSpPr>
        <p:spPr>
          <a:xfrm>
            <a:off x="2051720" y="2204864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Location of v and r is different</a:t>
            </a:r>
          </a:p>
        </p:txBody>
      </p:sp>
    </p:spTree>
    <p:extLst>
      <p:ext uri="{BB962C8B-B14F-4D97-AF65-F5344CB8AC3E}">
        <p14:creationId xmlns:p14="http://schemas.microsoft.com/office/powerpoint/2010/main" val="266700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69" grpId="0"/>
      <p:bldP spid="54" grpId="0" animBg="1"/>
      <p:bldP spid="55" grpId="0"/>
      <p:bldP spid="65" grpId="1"/>
      <p:bldP spid="70" grpId="0" animBg="1"/>
      <p:bldP spid="71" grpId="0" animBg="1"/>
      <p:bldP spid="7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投影片編號版面配置區 3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B9A32F-3905-47F9-9BBF-0F8DB231018F}" type="slidenum">
              <a:rPr lang="zh-TW" altLang="en-US" smtClean="0"/>
              <a:pPr/>
              <a:t>57</a:t>
            </a:fld>
            <a:endParaRPr lang="zh-TW" altLang="en-US"/>
          </a:p>
        </p:txBody>
      </p:sp>
      <p:pic>
        <p:nvPicPr>
          <p:cNvPr id="34" name="圖片 33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70" y="1844824"/>
            <a:ext cx="10335700" cy="5184000"/>
          </a:xfrm>
          <a:prstGeom prst="rect">
            <a:avLst/>
          </a:prstGeom>
        </p:spPr>
      </p:pic>
      <p:grpSp>
        <p:nvGrpSpPr>
          <p:cNvPr id="35" name="群組 34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36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Lucida Bright"/>
                  <a:cs typeface="Lucida Bright"/>
                </a:rPr>
                <a:t>z-axis linear acceleration</a:t>
              </a:r>
              <a:endParaRPr lang="en-US" sz="1600" dirty="0">
                <a:latin typeface="Lucida Bright"/>
                <a:cs typeface="Lucida Bright"/>
              </a:endParaRPr>
            </a:p>
          </p:txBody>
        </p:sp>
        <p:cxnSp>
          <p:nvCxnSpPr>
            <p:cNvPr id="37" name="直線接點 36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67"/>
          <p:cNvSpPr txBox="1"/>
          <p:nvPr/>
        </p:nvSpPr>
        <p:spPr>
          <a:xfrm>
            <a:off x="1547664" y="263691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keystroke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148404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橢圓 42"/>
          <p:cNvSpPr/>
          <p:nvPr/>
        </p:nvSpPr>
        <p:spPr>
          <a:xfrm>
            <a:off x="205172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3923928" y="378904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橢圓 44"/>
          <p:cNvSpPr/>
          <p:nvPr/>
        </p:nvSpPr>
        <p:spPr>
          <a:xfrm>
            <a:off x="4716016" y="357301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5364088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6084168" y="335699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8" name="橢圓 47"/>
          <p:cNvSpPr/>
          <p:nvPr/>
        </p:nvSpPr>
        <p:spPr>
          <a:xfrm>
            <a:off x="7452320" y="292494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6876256" y="371703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TextBox 5"/>
          <p:cNvSpPr txBox="1"/>
          <p:nvPr/>
        </p:nvSpPr>
        <p:spPr>
          <a:xfrm>
            <a:off x="-108520" y="0"/>
            <a:ext cx="936104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 smtClean="0">
                <a:solidFill>
                  <a:schemeClr val="bg1"/>
                </a:solidFill>
              </a:rPr>
              <a:t>Observation 3: Time Interval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4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投影片編號版面配置區 3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B9A32F-3905-47F9-9BBF-0F8DB231018F}" type="slidenum">
              <a:rPr lang="zh-TW" altLang="en-US" smtClean="0"/>
              <a:pPr/>
              <a:t>58</a:t>
            </a:fld>
            <a:endParaRPr lang="zh-TW" altLang="en-US"/>
          </a:p>
        </p:txBody>
      </p:sp>
      <p:pic>
        <p:nvPicPr>
          <p:cNvPr id="34" name="圖片 33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70" y="1844824"/>
            <a:ext cx="10335700" cy="5184000"/>
          </a:xfrm>
          <a:prstGeom prst="rect">
            <a:avLst/>
          </a:prstGeom>
        </p:spPr>
      </p:pic>
      <p:grpSp>
        <p:nvGrpSpPr>
          <p:cNvPr id="35" name="群組 34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36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Lucida Bright"/>
                  <a:cs typeface="Lucida Bright"/>
                </a:rPr>
                <a:t>z-axis linear acceleration</a:t>
              </a:r>
              <a:endParaRPr lang="en-US" sz="1600" dirty="0">
                <a:latin typeface="Lucida Bright"/>
                <a:cs typeface="Lucida Bright"/>
              </a:endParaRPr>
            </a:p>
          </p:txBody>
        </p:sp>
        <p:cxnSp>
          <p:nvCxnSpPr>
            <p:cNvPr id="37" name="直線接點 36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67"/>
          <p:cNvSpPr txBox="1"/>
          <p:nvPr/>
        </p:nvSpPr>
        <p:spPr>
          <a:xfrm>
            <a:off x="1547664" y="263691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keystroke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148404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橢圓 42"/>
          <p:cNvSpPr/>
          <p:nvPr/>
        </p:nvSpPr>
        <p:spPr>
          <a:xfrm>
            <a:off x="205172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3923928" y="378904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橢圓 44"/>
          <p:cNvSpPr/>
          <p:nvPr/>
        </p:nvSpPr>
        <p:spPr>
          <a:xfrm>
            <a:off x="4716016" y="357301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5364088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6084168" y="335699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8" name="橢圓 47"/>
          <p:cNvSpPr/>
          <p:nvPr/>
        </p:nvSpPr>
        <p:spPr>
          <a:xfrm>
            <a:off x="7452320" y="292494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6876256" y="371703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3" name="直線箭頭接點 2"/>
          <p:cNvCxnSpPr/>
          <p:nvPr/>
        </p:nvCxnSpPr>
        <p:spPr>
          <a:xfrm>
            <a:off x="2339752" y="4005064"/>
            <a:ext cx="151216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67"/>
          <p:cNvSpPr txBox="1"/>
          <p:nvPr/>
        </p:nvSpPr>
        <p:spPr>
          <a:xfrm>
            <a:off x="2615540" y="354313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Lucida Bright"/>
                <a:cs typeface="Lucida Bright"/>
              </a:rPr>
              <a:t>0.6 sec</a:t>
            </a:r>
            <a:endParaRPr lang="en-US" sz="1600" dirty="0">
              <a:solidFill>
                <a:srgbClr val="FF0000"/>
              </a:solidFill>
              <a:latin typeface="Lucida Bright"/>
              <a:cs typeface="Lucida Bright"/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-108520" y="0"/>
            <a:ext cx="936104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 smtClean="0">
                <a:solidFill>
                  <a:schemeClr val="bg1"/>
                </a:solidFill>
              </a:rPr>
              <a:t>Observation 3: Time Interval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0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108520" y="0"/>
            <a:ext cx="936104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 smtClean="0">
                <a:solidFill>
                  <a:schemeClr val="bg1"/>
                </a:solidFill>
              </a:rPr>
              <a:t>Observation 3: Time Interval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  <p:pic>
        <p:nvPicPr>
          <p:cNvPr id="2" name="圖片 1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8172"/>
            <a:ext cx="9144000" cy="487918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567467" y="5389928"/>
            <a:ext cx="774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>
                <a:solidFill>
                  <a:srgbClr val="FF0000"/>
                </a:solidFill>
              </a:rPr>
              <a:t>LL</a:t>
            </a:r>
            <a:r>
              <a:rPr kumimoji="1" lang="en-US" altLang="zh-TW" sz="2400" dirty="0" smtClean="0"/>
              <a:t>            </a:t>
            </a:r>
            <a:r>
              <a:rPr kumimoji="1" lang="en-US" altLang="zh-TW" sz="2400" dirty="0" smtClean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</a:t>
            </a:r>
            <a:r>
              <a:rPr kumimoji="1" lang="en-US" altLang="zh-TW" sz="2400" dirty="0" smtClean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 smtClean="0"/>
              <a:t>          </a:t>
            </a:r>
            <a:r>
              <a:rPr kumimoji="1" lang="en-US" altLang="zh-TW" sz="2400" dirty="0" smtClean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</a:t>
            </a:r>
            <a:r>
              <a:rPr kumimoji="1"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</a:t>
            </a:r>
            <a:r>
              <a:rPr kumimoji="1" lang="en-US" altLang="zh-TW" sz="2400" dirty="0" smtClean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 smtClean="0"/>
              <a:t>       </a:t>
            </a:r>
            <a:r>
              <a:rPr kumimoji="1" lang="en-US" altLang="zh-TW" sz="2400" dirty="0" smtClean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RR</a:t>
            </a:r>
            <a:r>
              <a:rPr kumimoji="1"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</a:t>
            </a:r>
            <a:r>
              <a:rPr kumimoji="1" lang="en-US" altLang="zh-TW" sz="2400" dirty="0" smtClean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 smtClean="0"/>
              <a:t>     </a:t>
            </a:r>
            <a:r>
              <a:rPr kumimoji="1" lang="en-US" altLang="zh-TW" sz="2400" dirty="0" smtClean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RRRR</a:t>
            </a:r>
            <a:r>
              <a:rPr kumimoji="1" lang="en-US" altLang="zh-TW" sz="2400" dirty="0" smtClean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 smtClean="0"/>
              <a:t>   </a:t>
            </a:r>
            <a:r>
              <a:rPr kumimoji="1" lang="en-US" altLang="zh-TW" sz="2400" dirty="0" smtClean="0">
                <a:solidFill>
                  <a:srgbClr val="FF0000"/>
                </a:solidFill>
              </a:rPr>
              <a:t>L</a:t>
            </a:r>
            <a:r>
              <a:rPr kumimoji="1"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RRRRR</a:t>
            </a:r>
            <a:r>
              <a:rPr kumimoji="1" lang="en-US" altLang="zh-TW" sz="2400" dirty="0" smtClean="0">
                <a:solidFill>
                  <a:srgbClr val="FF0000"/>
                </a:solidFill>
              </a:rPr>
              <a:t>L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9319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2" end="107"/>
                </p14:media>
              </p:ext>
            </p:extLst>
          </p:nvPr>
        </p:nvPicPr>
        <p:blipFill rotWithShape="1">
          <a:blip r:embed="rId5"/>
          <a:srcRect t="13629"/>
          <a:stretch/>
        </p:blipFill>
        <p:spPr>
          <a:xfrm>
            <a:off x="-65092" y="980728"/>
            <a:ext cx="12097344" cy="587735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180528" y="0"/>
            <a:ext cx="9433048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3200" dirty="0" smtClean="0">
                <a:solidFill>
                  <a:schemeClr val="bg1"/>
                </a:solidFill>
              </a:rPr>
              <a:t>Correlation Between Watch Movement and keystrokes</a:t>
            </a:r>
            <a:endParaRPr lang="en-US" altLang="zh-TW" sz="3200" dirty="0">
              <a:solidFill>
                <a:schemeClr val="bg1"/>
              </a:solidFill>
            </a:endParaRPr>
          </a:p>
        </p:txBody>
      </p:sp>
      <p:sp>
        <p:nvSpPr>
          <p:cNvPr id="4" name="TextBox 67"/>
          <p:cNvSpPr txBox="1"/>
          <p:nvPr/>
        </p:nvSpPr>
        <p:spPr>
          <a:xfrm>
            <a:off x="-36512" y="1268760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</a:t>
            </a:r>
            <a:r>
              <a:rPr lang="en-US" sz="3200" dirty="0" smtClean="0">
                <a:solidFill>
                  <a:srgbClr val="000000"/>
                </a:solidFill>
              </a:rPr>
              <a:t> watch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movement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6" name="TextBox 67"/>
          <p:cNvSpPr txBox="1"/>
          <p:nvPr/>
        </p:nvSpPr>
        <p:spPr>
          <a:xfrm>
            <a:off x="6012160" y="5733256"/>
            <a:ext cx="70567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</a:t>
            </a:r>
            <a:r>
              <a:rPr lang="en-US" sz="3200" dirty="0" err="1" smtClean="0"/>
              <a:t>groundtruth</a:t>
            </a:r>
            <a:endParaRPr lang="en-US" sz="3200" dirty="0"/>
          </a:p>
        </p:txBody>
      </p:sp>
      <p:cxnSp>
        <p:nvCxnSpPr>
          <p:cNvPr id="7" name="直線箭頭接點 6"/>
          <p:cNvCxnSpPr/>
          <p:nvPr/>
        </p:nvCxnSpPr>
        <p:spPr>
          <a:xfrm flipH="1">
            <a:off x="4644008" y="6093296"/>
            <a:ext cx="1656184" cy="144016"/>
          </a:xfrm>
          <a:prstGeom prst="straightConnector1">
            <a:avLst/>
          </a:prstGeom>
          <a:ln w="38100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17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200"/>
            <a:ext cx="9144000" cy="4879181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-108520" y="0"/>
            <a:ext cx="936104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 smtClean="0">
                <a:solidFill>
                  <a:schemeClr val="bg1"/>
                </a:solidFill>
              </a:rPr>
              <a:t>Observation 3: Time Interval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9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detection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013177"/>
            <a:ext cx="3170499" cy="1469159"/>
          </a:xfrm>
          <a:prstGeom prst="rect">
            <a:avLst/>
          </a:prstGeom>
        </p:spPr>
      </p:pic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872519"/>
              </p:ext>
            </p:extLst>
          </p:nvPr>
        </p:nvGraphicFramePr>
        <p:xfrm>
          <a:off x="158752" y="2481263"/>
          <a:ext cx="8683625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8" name="方程式" r:id="rId5" imgW="5156200" imgH="876300" progId="Equation.3">
                  <p:embed/>
                </p:oleObj>
              </mc:Choice>
              <mc:Fallback>
                <p:oleObj name="方程式" r:id="rId5" imgW="5156200" imgH="87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752" y="2481263"/>
                        <a:ext cx="8683625" cy="147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Bayesian Inference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sp>
        <p:nvSpPr>
          <p:cNvPr id="7" name="左大括弧 6"/>
          <p:cNvSpPr/>
          <p:nvPr/>
        </p:nvSpPr>
        <p:spPr>
          <a:xfrm rot="16200000">
            <a:off x="1403648" y="2594795"/>
            <a:ext cx="504056" cy="2520279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左大括弧 7"/>
          <p:cNvSpPr/>
          <p:nvPr/>
        </p:nvSpPr>
        <p:spPr>
          <a:xfrm rot="16200000">
            <a:off x="3563891" y="3026842"/>
            <a:ext cx="504056" cy="1656182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TextBox 3"/>
          <p:cNvSpPr txBox="1"/>
          <p:nvPr/>
        </p:nvSpPr>
        <p:spPr>
          <a:xfrm>
            <a:off x="107504" y="4178971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Number of keystrokes</a:t>
            </a:r>
          </a:p>
        </p:txBody>
      </p:sp>
      <p:sp>
        <p:nvSpPr>
          <p:cNvPr id="10" name="TextBox 3"/>
          <p:cNvSpPr txBox="1"/>
          <p:nvPr/>
        </p:nvSpPr>
        <p:spPr>
          <a:xfrm>
            <a:off x="2987824" y="4178971"/>
            <a:ext cx="2808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Location distribution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5868144" y="4178971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Time interval distribution</a:t>
            </a:r>
          </a:p>
        </p:txBody>
      </p:sp>
      <p:pic>
        <p:nvPicPr>
          <p:cNvPr id="34" name="圖片 33" descr="Screen Shot 2015-08-30 at 11.16.38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797152"/>
            <a:ext cx="3384376" cy="1876419"/>
          </a:xfrm>
          <a:prstGeom prst="rect">
            <a:avLst/>
          </a:prstGeom>
        </p:spPr>
      </p:pic>
      <p:sp>
        <p:nvSpPr>
          <p:cNvPr id="13" name="左大括弧 12"/>
          <p:cNvSpPr/>
          <p:nvPr/>
        </p:nvSpPr>
        <p:spPr>
          <a:xfrm rot="5400000">
            <a:off x="395536" y="1772818"/>
            <a:ext cx="504056" cy="936103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TextBox 3"/>
          <p:cNvSpPr txBox="1"/>
          <p:nvPr/>
        </p:nvSpPr>
        <p:spPr>
          <a:xfrm>
            <a:off x="179512" y="1556794"/>
            <a:ext cx="7560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The probability of the observed motion given </a:t>
            </a:r>
            <a:r>
              <a:rPr lang="en-US" sz="2200" dirty="0" err="1" smtClean="0">
                <a:solidFill>
                  <a:srgbClr val="FF0000"/>
                </a:solidFill>
              </a:rPr>
              <a:t>word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i</a:t>
            </a:r>
            <a:endParaRPr lang="en-US" sz="2200" baseline="-25000" dirty="0" smtClean="0">
              <a:solidFill>
                <a:srgbClr val="FF0000"/>
              </a:solidFill>
            </a:endParaRPr>
          </a:p>
        </p:txBody>
      </p:sp>
      <p:sp>
        <p:nvSpPr>
          <p:cNvPr id="18" name="左大括弧 17"/>
          <p:cNvSpPr/>
          <p:nvPr/>
        </p:nvSpPr>
        <p:spPr>
          <a:xfrm rot="16200000">
            <a:off x="6480212" y="1844095"/>
            <a:ext cx="504056" cy="4032448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4718712" y="2970817"/>
            <a:ext cx="5328592" cy="3626535"/>
            <a:chOff x="4700036" y="2996952"/>
            <a:chExt cx="5328592" cy="3626535"/>
          </a:xfrm>
        </p:grpSpPr>
        <p:sp>
          <p:nvSpPr>
            <p:cNvPr id="17" name="文字方塊 16"/>
            <p:cNvSpPr txBox="1"/>
            <p:nvPr/>
          </p:nvSpPr>
          <p:spPr>
            <a:xfrm>
              <a:off x="5940152" y="4221088"/>
              <a:ext cx="3600400" cy="36004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zh-TW" altLang="en-US" dirty="0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868144" y="4869160"/>
              <a:ext cx="3600400" cy="175432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en-US" altLang="zh-TW" dirty="0" smtClean="0"/>
            </a:p>
            <a:p>
              <a:endParaRPr kumimoji="1" lang="en-US" altLang="zh-TW" dirty="0"/>
            </a:p>
            <a:p>
              <a:endParaRPr kumimoji="1" lang="en-US" altLang="zh-TW" dirty="0" smtClean="0"/>
            </a:p>
            <a:p>
              <a:endParaRPr kumimoji="1" lang="en-US" altLang="zh-TW" dirty="0"/>
            </a:p>
            <a:p>
              <a:endParaRPr kumimoji="1" lang="en-US" altLang="zh-TW" dirty="0" smtClean="0"/>
            </a:p>
            <a:p>
              <a:endParaRPr kumimoji="1" lang="zh-TW" altLang="en-US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4700036" y="2996952"/>
              <a:ext cx="5328592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en-US" altLang="zh-TW" dirty="0" smtClean="0"/>
            </a:p>
            <a:p>
              <a:endParaRPr kumimoji="1" lang="en-US" altLang="zh-TW" dirty="0"/>
            </a:p>
            <a:p>
              <a:endParaRPr kumimoji="1" lang="en-US" altLang="zh-TW" dirty="0" smtClean="0"/>
            </a:p>
            <a:p>
              <a:endParaRPr kumimoji="1" lang="zh-TW" altLang="en-US" dirty="0"/>
            </a:p>
          </p:txBody>
        </p:sp>
      </p:grpSp>
      <p:pic>
        <p:nvPicPr>
          <p:cNvPr id="15" name="圖片 14" descr="Screen Shot 2015-09-06 at 5.54.25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827736"/>
            <a:ext cx="2453960" cy="1769616"/>
          </a:xfrm>
          <a:prstGeom prst="rect">
            <a:avLst/>
          </a:prstGeom>
        </p:spPr>
      </p:pic>
      <p:grpSp>
        <p:nvGrpSpPr>
          <p:cNvPr id="23" name="群組 22"/>
          <p:cNvGrpSpPr/>
          <p:nvPr/>
        </p:nvGrpSpPr>
        <p:grpSpPr>
          <a:xfrm>
            <a:off x="2916852" y="2780928"/>
            <a:ext cx="2664296" cy="4052976"/>
            <a:chOff x="2915816" y="2924944"/>
            <a:chExt cx="2664296" cy="3485069"/>
          </a:xfrm>
        </p:grpSpPr>
        <p:sp>
          <p:nvSpPr>
            <p:cNvPr id="16" name="文字方塊 15"/>
            <p:cNvSpPr txBox="1"/>
            <p:nvPr/>
          </p:nvSpPr>
          <p:spPr>
            <a:xfrm>
              <a:off x="2915816" y="4225226"/>
              <a:ext cx="2519244" cy="43342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zh-TW" altLang="en-US" dirty="0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131840" y="4655686"/>
              <a:ext cx="2448272" cy="175432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en-US" altLang="zh-TW" dirty="0" smtClean="0"/>
            </a:p>
            <a:p>
              <a:endParaRPr kumimoji="1" lang="en-US" altLang="zh-TW" dirty="0"/>
            </a:p>
            <a:p>
              <a:endParaRPr kumimoji="1" lang="en-US" altLang="zh-TW" dirty="0" smtClean="0"/>
            </a:p>
            <a:p>
              <a:endParaRPr kumimoji="1" lang="en-US" altLang="zh-TW" dirty="0"/>
            </a:p>
            <a:p>
              <a:endParaRPr kumimoji="1" lang="en-US" altLang="zh-TW" dirty="0" smtClean="0"/>
            </a:p>
            <a:p>
              <a:endParaRPr kumimoji="1" lang="zh-TW" altLang="en-US" dirty="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2971631" y="2924944"/>
              <a:ext cx="1808265" cy="127032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/>
                <a:t/>
              </a:r>
              <a:br>
                <a:rPr kumimoji="1" lang="en-US" altLang="zh-TW" dirty="0" smtClean="0"/>
              </a:br>
              <a:r>
                <a:rPr kumimoji="1" lang="en-US" altLang="zh-TW" dirty="0" smtClean="0"/>
                <a:t/>
              </a:r>
              <a:br>
                <a:rPr kumimoji="1" lang="en-US" altLang="zh-TW" dirty="0" smtClean="0"/>
              </a:br>
              <a:r>
                <a:rPr kumimoji="1" lang="en-US" altLang="zh-TW" dirty="0" smtClean="0"/>
                <a:t/>
              </a:r>
              <a:br>
                <a:rPr kumimoji="1" lang="en-US" altLang="zh-TW" dirty="0" smtClean="0"/>
              </a:br>
              <a:endParaRPr kumimoji="1" lang="en-US" altLang="zh-TW" dirty="0" smtClean="0"/>
            </a:p>
            <a:p>
              <a:endParaRPr kumimoji="1" lang="zh-TW" altLang="en-US" dirty="0"/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-828600" y="2924944"/>
            <a:ext cx="3903176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950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Motivation &amp; Challenge</a:t>
            </a:r>
          </a:p>
          <a:p>
            <a:r>
              <a:rPr lang="en-US" altLang="zh-TW" sz="2800" dirty="0" err="1" smtClean="0">
                <a:solidFill>
                  <a:schemeClr val="bg1">
                    <a:lumMod val="65000"/>
                  </a:schemeClr>
                </a:solidFill>
              </a:rPr>
              <a:t>MoLe</a:t>
            </a:r>
            <a:endParaRPr lang="en-US" altLang="zh-TW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2800" dirty="0">
                <a:solidFill>
                  <a:srgbClr val="000000"/>
                </a:solidFill>
              </a:rPr>
              <a:t>Evaluation</a:t>
            </a:r>
          </a:p>
          <a:p>
            <a:r>
              <a:rPr lang="en-US" altLang="zh-TW" sz="2800" dirty="0" smtClean="0">
                <a:solidFill>
                  <a:schemeClr val="bg1">
                    <a:lumMod val="65000"/>
                  </a:schemeClr>
                </a:solidFill>
              </a:rPr>
              <a:t>Limitations</a:t>
            </a:r>
            <a:endParaRPr lang="en-US" altLang="zh-TW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2800" dirty="0" smtClean="0">
                <a:solidFill>
                  <a:schemeClr val="bg1">
                    <a:lumMod val="65000"/>
                  </a:schemeClr>
                </a:solidFill>
              </a:rPr>
              <a:t>Conclusion</a:t>
            </a:r>
            <a:endParaRPr lang="en-US" altLang="zh-TW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Outline</a:t>
            </a:r>
            <a:endParaRPr lang="en-US" altLang="zh-TW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2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Experimental </a:t>
            </a:r>
            <a:r>
              <a:rPr lang="en-US" altLang="zh-TW" sz="4800" dirty="0">
                <a:solidFill>
                  <a:schemeClr val="bg1"/>
                </a:solidFill>
              </a:rPr>
              <a:t>S</a:t>
            </a:r>
            <a:r>
              <a:rPr lang="en-US" altLang="zh-TW" sz="4800" dirty="0" smtClean="0">
                <a:solidFill>
                  <a:schemeClr val="bg1"/>
                </a:solidFill>
              </a:rPr>
              <a:t>etup</a:t>
            </a:r>
            <a:endParaRPr lang="en-US" altLang="zh-TW" sz="2400" dirty="0" smtClean="0">
              <a:solidFill>
                <a:schemeClr val="bg1"/>
              </a:solidFill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609600" y="1700808"/>
            <a:ext cx="8229600" cy="48447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 smtClean="0"/>
              <a:t>Samsung Galaxy Gear Live with Android Wear</a:t>
            </a:r>
          </a:p>
          <a:p>
            <a:pPr lvl="1"/>
            <a:r>
              <a:rPr lang="en-US" altLang="zh-TW" sz="2400" dirty="0" smtClean="0"/>
              <a:t>Sample </a:t>
            </a:r>
            <a:r>
              <a:rPr lang="en-US" altLang="zh-TW" sz="2400" dirty="0" err="1" smtClean="0"/>
              <a:t>accl</a:t>
            </a:r>
            <a:r>
              <a:rPr lang="en-US" altLang="zh-TW" sz="2400" dirty="0" smtClean="0"/>
              <a:t> and gyro at 200Hz</a:t>
            </a:r>
          </a:p>
          <a:p>
            <a:pPr lvl="1"/>
            <a:r>
              <a:rPr lang="en-US" altLang="zh-TW" sz="2400" dirty="0" smtClean="0"/>
              <a:t>Off</a:t>
            </a:r>
            <a:r>
              <a:rPr lang="en-US" altLang="zh-TW" sz="2400" dirty="0"/>
              <a:t>-line </a:t>
            </a:r>
            <a:r>
              <a:rPr lang="en-US" altLang="zh-TW" sz="2400" dirty="0" err="1"/>
              <a:t>Matlab</a:t>
            </a:r>
            <a:r>
              <a:rPr lang="en-US" altLang="zh-TW" sz="2400" dirty="0"/>
              <a:t> analysis</a:t>
            </a:r>
          </a:p>
          <a:p>
            <a:endParaRPr lang="en-US" altLang="zh-TW" sz="2800" dirty="0"/>
          </a:p>
          <a:p>
            <a:r>
              <a:rPr lang="en-US" altLang="zh-TW" sz="2800" dirty="0" smtClean="0"/>
              <a:t>8 Participants</a:t>
            </a:r>
            <a:endParaRPr lang="en-US" altLang="zh-TW" sz="2800" dirty="0"/>
          </a:p>
          <a:p>
            <a:pPr lvl="1"/>
            <a:r>
              <a:rPr lang="en-US" altLang="zh-TW" sz="2400" dirty="0"/>
              <a:t>5 native speakers, 3 non-native speakers</a:t>
            </a:r>
          </a:p>
          <a:p>
            <a:pPr lvl="1"/>
            <a:r>
              <a:rPr lang="en-US" altLang="zh-TW" sz="2400" dirty="0"/>
              <a:t>300 words for each subject, 2400 words total</a:t>
            </a:r>
          </a:p>
          <a:p>
            <a:pPr lvl="1"/>
            <a:r>
              <a:rPr lang="en-US" altLang="zh-TW" sz="2400" dirty="0"/>
              <a:t>Words are randomly selected from 5000 most frequently used </a:t>
            </a:r>
            <a:r>
              <a:rPr lang="en-US" altLang="zh-TW" sz="2400" dirty="0" smtClean="0"/>
              <a:t>words</a:t>
            </a:r>
            <a:endParaRPr lang="en-US" altLang="zh-TW" sz="2400" dirty="0"/>
          </a:p>
          <a:p>
            <a:pPr lvl="1"/>
            <a:endParaRPr lang="en-US" altLang="zh-TW" sz="2400" dirty="0"/>
          </a:p>
          <a:p>
            <a:r>
              <a:rPr lang="en-US" altLang="zh-TW" sz="2800" dirty="0" smtClean="0"/>
              <a:t>2 labeled point clouds (training data)</a:t>
            </a:r>
            <a:endParaRPr lang="en-US" altLang="zh-TW" sz="2800" dirty="0"/>
          </a:p>
          <a:p>
            <a:pPr lvl="1"/>
            <a:r>
              <a:rPr lang="en-US" altLang="zh-TW" sz="2400" dirty="0"/>
              <a:t>2 </a:t>
            </a:r>
            <a:r>
              <a:rPr lang="en-US" altLang="zh-TW" sz="2400" dirty="0" smtClean="0"/>
              <a:t>persons collect </a:t>
            </a:r>
            <a:r>
              <a:rPr lang="en-US" altLang="zh-TW" sz="2400" dirty="0"/>
              <a:t>offline data with Top-500 longest </a:t>
            </a:r>
            <a:r>
              <a:rPr lang="en-US" altLang="zh-TW" sz="2400" dirty="0" smtClean="0"/>
              <a:t>words</a:t>
            </a:r>
            <a:r>
              <a:rPr lang="en-US" altLang="zh-TW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50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Evaluation Metrics</a:t>
            </a:r>
            <a:endParaRPr lang="en-US" altLang="zh-TW" sz="2400" dirty="0" smtClean="0">
              <a:solidFill>
                <a:schemeClr val="bg1"/>
              </a:solidFill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09600" y="1752600"/>
            <a:ext cx="8229600" cy="4844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/>
              <a:t>How well can Mole guess each word?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>
                <a:solidFill>
                  <a:schemeClr val="bg1">
                    <a:lumMod val="65000"/>
                  </a:schemeClr>
                </a:solidFill>
              </a:rPr>
              <a:t>Observation improvements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>
                <a:solidFill>
                  <a:schemeClr val="bg1">
                    <a:lumMod val="65000"/>
                  </a:schemeClr>
                </a:solidFill>
              </a:rPr>
              <a:t>Recovery via human observation</a:t>
            </a:r>
          </a:p>
        </p:txBody>
      </p:sp>
    </p:spTree>
    <p:extLst>
      <p:ext uri="{BB962C8B-B14F-4D97-AF65-F5344CB8AC3E}">
        <p14:creationId xmlns:p14="http://schemas.microsoft.com/office/powerpoint/2010/main" val="23419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Rank CDF</a:t>
            </a:r>
            <a:endParaRPr lang="en-US" altLang="zh-TW" sz="2400" dirty="0" smtClean="0">
              <a:solidFill>
                <a:schemeClr val="bg1"/>
              </a:solidFill>
            </a:endParaRPr>
          </a:p>
        </p:txBody>
      </p:sp>
      <p:pic>
        <p:nvPicPr>
          <p:cNvPr id="6" name="圖片 5" descr="to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4" y="2276872"/>
            <a:ext cx="8064896" cy="4608512"/>
          </a:xfrm>
          <a:prstGeom prst="rect">
            <a:avLst/>
          </a:prstGeom>
        </p:spPr>
      </p:pic>
      <p:sp>
        <p:nvSpPr>
          <p:cNvPr id="4" name="內容版面配置區 2"/>
          <p:cNvSpPr txBox="1">
            <a:spLocks/>
          </p:cNvSpPr>
          <p:nvPr/>
        </p:nvSpPr>
        <p:spPr>
          <a:xfrm>
            <a:off x="179512" y="1196752"/>
            <a:ext cx="929099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 smtClean="0"/>
              <a:t>Median rank = </a:t>
            </a:r>
            <a:r>
              <a:rPr lang="en-US" altLang="zh-TW" sz="2800" dirty="0"/>
              <a:t>24, 30 </a:t>
            </a:r>
            <a:r>
              <a:rPr lang="en-US" altLang="zh-TW" sz="2800" dirty="0" smtClean="0"/>
              <a:t>percentile rank = 5 (out of 5000 words) 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81472" y="1628800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dirty="0" smtClean="0">
                <a:solidFill>
                  <a:srgbClr val="FF0000"/>
                </a:solidFill>
              </a:rPr>
              <a:t>When word length &gt; 6, median rank = 10 </a:t>
            </a:r>
            <a:endParaRPr kumimoji="1"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7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 smtClean="0">
                <a:solidFill>
                  <a:schemeClr val="bg1"/>
                </a:solidFill>
              </a:rPr>
              <a:t>Avg</a:t>
            </a:r>
            <a:r>
              <a:rPr lang="en-US" altLang="zh-TW" sz="4800" dirty="0" smtClean="0">
                <a:solidFill>
                  <a:schemeClr val="bg1"/>
                </a:solidFill>
              </a:rPr>
              <a:t> Rank Across Users</a:t>
            </a:r>
            <a:endParaRPr lang="en-US" altLang="zh-TW" sz="2400" dirty="0" smtClean="0">
              <a:solidFill>
                <a:schemeClr val="bg1"/>
              </a:solidFill>
            </a:endParaRPr>
          </a:p>
        </p:txBody>
      </p:sp>
      <p:pic>
        <p:nvPicPr>
          <p:cNvPr id="6" name="圖片 5" descr="top_use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3"/>
            <a:ext cx="7967331" cy="4388161"/>
          </a:xfrm>
          <a:prstGeom prst="rect">
            <a:avLst/>
          </a:prstGeom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179512" y="1268760"/>
            <a:ext cx="8210872" cy="10081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 smtClean="0">
                <a:solidFill>
                  <a:srgbClr val="FF0000"/>
                </a:solidFill>
              </a:rPr>
              <a:t>With perfect key press detection</a:t>
            </a:r>
          </a:p>
          <a:p>
            <a:pPr marL="0" indent="0">
              <a:buNone/>
            </a:pPr>
            <a:r>
              <a:rPr lang="en-US" altLang="zh-TW" sz="2800" dirty="0" smtClean="0">
                <a:solidFill>
                  <a:srgbClr val="FF0000"/>
                </a:solidFill>
              </a:rPr>
              <a:t>median rank = 6, 30 percentile rank = 1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156177" y="5365780"/>
            <a:ext cx="164058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en-US" altLang="zh-TW" dirty="0" smtClean="0"/>
          </a:p>
          <a:p>
            <a:endParaRPr kumimoji="1"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6208501" y="6044581"/>
            <a:ext cx="1856613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en-US" altLang="zh-TW" dirty="0" smtClean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58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1" animBg="1"/>
      <p:bldP spid="7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Evaluation Metrics</a:t>
            </a:r>
            <a:endParaRPr lang="en-US" altLang="zh-TW" sz="2400" dirty="0" smtClean="0">
              <a:solidFill>
                <a:schemeClr val="bg1"/>
              </a:solidFill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09600" y="1752600"/>
            <a:ext cx="8229600" cy="4844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/>
              <a:t>How well can Mole guess each word?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Observation improvements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>
                <a:solidFill>
                  <a:schemeClr val="bg1">
                    <a:lumMod val="65000"/>
                  </a:schemeClr>
                </a:solidFill>
              </a:rPr>
              <a:t>Recovery </a:t>
            </a:r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via </a:t>
            </a:r>
            <a:r>
              <a:rPr lang="en-US" altLang="zh-TW" sz="2800" dirty="0" smtClean="0">
                <a:solidFill>
                  <a:schemeClr val="bg1">
                    <a:lumMod val="65000"/>
                  </a:schemeClr>
                </a:solidFill>
              </a:rPr>
              <a:t>human </a:t>
            </a:r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o</a:t>
            </a:r>
            <a:r>
              <a:rPr lang="en-US" altLang="zh-TW" sz="2800" dirty="0" smtClean="0">
                <a:solidFill>
                  <a:schemeClr val="bg1">
                    <a:lumMod val="65000"/>
                  </a:schemeClr>
                </a:solidFill>
              </a:rPr>
              <a:t>bservation</a:t>
            </a:r>
            <a:endParaRPr lang="en-US" altLang="zh-TW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2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Observation Improvements</a:t>
            </a:r>
            <a:endParaRPr lang="en-US" altLang="zh-TW" sz="2400" dirty="0" smtClean="0">
              <a:solidFill>
                <a:schemeClr val="bg1"/>
              </a:solidFill>
            </a:endParaRPr>
          </a:p>
        </p:txBody>
      </p:sp>
      <p:pic>
        <p:nvPicPr>
          <p:cNvPr id="5" name="圖片 4" descr="metho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4" y="1817903"/>
            <a:ext cx="8444024" cy="499547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440588" y="2524834"/>
            <a:ext cx="46276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en-US" altLang="zh-TW" sz="1000" dirty="0" smtClean="0"/>
          </a:p>
          <a:p>
            <a:endParaRPr kumimoji="1" lang="zh-TW" altLang="en-US" sz="1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422736" y="2903548"/>
            <a:ext cx="4949464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en-US" altLang="zh-TW" sz="1000" dirty="0" smtClean="0"/>
          </a:p>
          <a:p>
            <a:endParaRPr kumimoji="1" lang="zh-TW" altLang="en-US" sz="10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7490936" y="5370528"/>
            <a:ext cx="393432" cy="4924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6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7813624" y="5517232"/>
            <a:ext cx="465440" cy="3233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7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162832" y="5389413"/>
            <a:ext cx="36004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411852" y="5517232"/>
            <a:ext cx="339064" cy="32296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4804004" y="5517232"/>
            <a:ext cx="416068" cy="32475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090376" y="5498558"/>
            <a:ext cx="361700" cy="34343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7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454528" y="5414163"/>
            <a:ext cx="360040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2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814568" y="5403279"/>
            <a:ext cx="360040" cy="4462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3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2105052" y="5387969"/>
            <a:ext cx="36004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2371712" y="5393693"/>
            <a:ext cx="360040" cy="4462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zh-TW" altLang="en-US" sz="23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7092280" y="2113692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dirty="0" smtClean="0">
                <a:solidFill>
                  <a:srgbClr val="FF0000"/>
                </a:solidFill>
              </a:rPr>
              <a:t>340</a:t>
            </a:r>
            <a:endParaRPr kumimoji="1"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414968" y="4879703"/>
            <a:ext cx="7200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dirty="0" smtClean="0">
                <a:solidFill>
                  <a:srgbClr val="FF0000"/>
                </a:solidFill>
              </a:rPr>
              <a:t>49</a:t>
            </a:r>
          </a:p>
          <a:p>
            <a:endParaRPr kumimoji="1" lang="zh-TW" altLang="en-US" dirty="0">
              <a:solidFill>
                <a:srgbClr val="FF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724372" y="5173178"/>
            <a:ext cx="7200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dirty="0" smtClean="0">
                <a:solidFill>
                  <a:srgbClr val="FF0000"/>
                </a:solidFill>
              </a:rPr>
              <a:t>24</a:t>
            </a:r>
          </a:p>
          <a:p>
            <a:r>
              <a:rPr kumimoji="1" lang="en-US" altLang="zh-TW" dirty="0" smtClean="0">
                <a:solidFill>
                  <a:srgbClr val="FF0000"/>
                </a:solidFill>
              </a:rPr>
              <a:t> 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-2465168" y="37347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95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/>
      <p:bldP spid="2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Evaluation Metrics</a:t>
            </a:r>
            <a:endParaRPr lang="en-US" altLang="zh-TW" sz="2400" dirty="0" smtClean="0">
              <a:solidFill>
                <a:schemeClr val="bg1"/>
              </a:solidFill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09600" y="1752600"/>
            <a:ext cx="8229600" cy="4844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/>
              <a:t>How well can Mole guess each word?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>
                <a:solidFill>
                  <a:srgbClr val="000000"/>
                </a:solidFill>
              </a:rPr>
              <a:t>Observation improvements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/>
              <a:t>Recovery </a:t>
            </a:r>
            <a:r>
              <a:rPr lang="en-US" altLang="zh-TW" sz="2800" dirty="0"/>
              <a:t>via </a:t>
            </a:r>
            <a:r>
              <a:rPr lang="en-US" altLang="zh-TW" sz="2800" dirty="0" smtClean="0"/>
              <a:t>human </a:t>
            </a:r>
            <a:r>
              <a:rPr lang="en-US" altLang="zh-TW" sz="2800" dirty="0"/>
              <a:t>o</a:t>
            </a:r>
            <a:r>
              <a:rPr lang="en-US" altLang="zh-TW" sz="2800" dirty="0" smtClean="0"/>
              <a:t>bservation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140737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 smtClean="0">
                <a:solidFill>
                  <a:schemeClr val="bg1"/>
                </a:solidFill>
              </a:rPr>
              <a:t>Design Challenges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18" name="內容版面配置區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altLang="zh-TW" sz="2800" dirty="0"/>
              <a:t>Noisy sensor </a:t>
            </a:r>
            <a:r>
              <a:rPr lang="en-US" altLang="zh-TW" sz="2800" dirty="0" smtClean="0"/>
              <a:t>data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</a:rPr>
              <a:t>Watch location ≠ </a:t>
            </a:r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</a:rPr>
              <a:t>keystroke</a:t>
            </a:r>
            <a:endParaRPr lang="en-US" altLang="zh-TW" sz="2800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</a:rPr>
              <a:t>Information from the other hand is missing</a:t>
            </a:r>
          </a:p>
        </p:txBody>
      </p:sp>
    </p:spTree>
    <p:extLst>
      <p:ext uri="{BB962C8B-B14F-4D97-AF65-F5344CB8AC3E}">
        <p14:creationId xmlns:p14="http://schemas.microsoft.com/office/powerpoint/2010/main" val="187544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Can you guess the sentence?</a:t>
            </a:r>
            <a:endParaRPr lang="en-US" altLang="zh-TW" sz="24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746895"/>
              </p:ext>
            </p:extLst>
          </p:nvPr>
        </p:nvGraphicFramePr>
        <p:xfrm>
          <a:off x="-2" y="2060852"/>
          <a:ext cx="9144000" cy="4032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569"/>
                <a:gridCol w="1080121"/>
                <a:gridCol w="792088"/>
                <a:gridCol w="1296143"/>
                <a:gridCol w="1368153"/>
                <a:gridCol w="792088"/>
                <a:gridCol w="1008112"/>
                <a:gridCol w="864095"/>
                <a:gridCol w="1259631"/>
              </a:tblGrid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Rank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W1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W2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W3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W4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W5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W6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W7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w8</a:t>
                      </a:r>
                      <a:endParaRPr lang="zh-TW" altLang="en-US" sz="1900" dirty="0"/>
                    </a:p>
                  </a:txBody>
                  <a:tcPr/>
                </a:tc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1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motor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pistol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profound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technology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angel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those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that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disappear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2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monitor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list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journalism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remaining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spray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today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tight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discourse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3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them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but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originally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telephone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super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third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tightly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secondary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4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the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lost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original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meanwhile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fire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through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thirty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adviser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5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then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most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profile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headline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shore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towel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truth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discover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94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467414"/>
              </p:ext>
            </p:extLst>
          </p:nvPr>
        </p:nvGraphicFramePr>
        <p:xfrm>
          <a:off x="-2" y="2060852"/>
          <a:ext cx="9144000" cy="4032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569"/>
                <a:gridCol w="1080121"/>
                <a:gridCol w="792088"/>
                <a:gridCol w="1296143"/>
                <a:gridCol w="1368153"/>
                <a:gridCol w="792088"/>
                <a:gridCol w="1008112"/>
                <a:gridCol w="864095"/>
                <a:gridCol w="1259631"/>
              </a:tblGrid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Rank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W1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W2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W3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W4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W5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W6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W7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w8</a:t>
                      </a:r>
                      <a:endParaRPr lang="zh-TW" altLang="en-US" sz="1900" dirty="0"/>
                    </a:p>
                  </a:txBody>
                  <a:tcPr/>
                </a:tc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1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motor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pistol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FF0000"/>
                          </a:solidFill>
                        </a:rPr>
                        <a:t>profound</a:t>
                      </a:r>
                      <a:endParaRPr lang="zh-TW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FF0000"/>
                          </a:solidFill>
                        </a:rPr>
                        <a:t>technology</a:t>
                      </a:r>
                      <a:endParaRPr lang="zh-TW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angel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FF0000"/>
                          </a:solidFill>
                        </a:rPr>
                        <a:t>those</a:t>
                      </a:r>
                      <a:endParaRPr lang="zh-TW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FF0000"/>
                          </a:solidFill>
                        </a:rPr>
                        <a:t>that</a:t>
                      </a:r>
                      <a:endParaRPr lang="zh-TW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FF0000"/>
                          </a:solidFill>
                        </a:rPr>
                        <a:t>disappear</a:t>
                      </a:r>
                      <a:endParaRPr lang="zh-TW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2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monitor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list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journalism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remaining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spray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today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tight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discourse</a:t>
                      </a:r>
                      <a:endParaRPr lang="zh-TW" altLang="en-US" sz="2000" dirty="0"/>
                    </a:p>
                  </a:txBody>
                  <a:tcPr/>
                </a:tc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3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them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but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originally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telephone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smtClean="0"/>
                        <a:t>super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third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tightly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secondary</a:t>
                      </a:r>
                      <a:endParaRPr lang="zh-TW" altLang="en-US" sz="2000" dirty="0"/>
                    </a:p>
                  </a:txBody>
                  <a:tcPr/>
                </a:tc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4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FF0000"/>
                          </a:solidFill>
                        </a:rPr>
                        <a:t>the</a:t>
                      </a:r>
                      <a:endParaRPr lang="zh-TW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lost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original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meanwhile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fire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through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thirty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adviser</a:t>
                      </a:r>
                      <a:endParaRPr lang="zh-TW" altLang="en-US" sz="2000" dirty="0"/>
                    </a:p>
                  </a:txBody>
                  <a:tcPr/>
                </a:tc>
              </a:tr>
              <a:tr h="6720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5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then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FF0000"/>
                          </a:solidFill>
                        </a:rPr>
                        <a:t>most</a:t>
                      </a:r>
                      <a:endParaRPr lang="zh-TW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profile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headline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shore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towel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truth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discover</a:t>
                      </a:r>
                      <a:endParaRPr lang="zh-TW" alt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Can you guess the sentence?</a:t>
            </a:r>
            <a:endParaRPr lang="en-US" altLang="zh-TW" sz="2400" dirty="0" smtClean="0">
              <a:solidFill>
                <a:schemeClr val="bg1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08520" y="112764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/>
              <a:t>“</a:t>
            </a:r>
            <a:r>
              <a:rPr lang="en-US" altLang="zh-TW" sz="2200" dirty="0">
                <a:solidFill>
                  <a:srgbClr val="FF0000"/>
                </a:solidFill>
              </a:rPr>
              <a:t>The most profound technologies are those that </a:t>
            </a:r>
            <a:r>
              <a:rPr lang="en-US" altLang="zh-TW" sz="2200" dirty="0" smtClean="0">
                <a:solidFill>
                  <a:srgbClr val="FF0000"/>
                </a:solidFill>
              </a:rPr>
              <a:t>disappear</a:t>
            </a:r>
            <a:r>
              <a:rPr lang="en-US" altLang="zh-TW" sz="2200" dirty="0" smtClean="0"/>
              <a:t>” </a:t>
            </a:r>
          </a:p>
          <a:p>
            <a:r>
              <a:rPr lang="en-US" altLang="zh-TW" sz="2200" dirty="0" smtClean="0"/>
              <a:t>- </a:t>
            </a:r>
            <a:r>
              <a:rPr lang="en-US" altLang="zh-TW" sz="2200" dirty="0"/>
              <a:t>Mark Weiser, 1991 </a:t>
            </a:r>
          </a:p>
          <a:p>
            <a:endParaRPr kumimoji="1" lang="zh-TW" altLang="en-US" sz="2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369260" y="6329320"/>
            <a:ext cx="1224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 smtClean="0">
                <a:solidFill>
                  <a:srgbClr val="FF0000"/>
                </a:solidFill>
              </a:rPr>
              <a:t>are</a:t>
            </a:r>
            <a:endParaRPr lang="en-US" altLang="zh-TW" sz="2200" dirty="0">
              <a:solidFill>
                <a:srgbClr val="FF0000"/>
              </a:solidFill>
            </a:endParaRPr>
          </a:p>
          <a:p>
            <a:endParaRPr kumimoji="1"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Motivation &amp; Challenge</a:t>
            </a:r>
          </a:p>
          <a:p>
            <a:r>
              <a:rPr lang="en-US" altLang="zh-TW" sz="2800" dirty="0" err="1" smtClean="0">
                <a:solidFill>
                  <a:schemeClr val="bg1">
                    <a:lumMod val="65000"/>
                  </a:schemeClr>
                </a:solidFill>
              </a:rPr>
              <a:t>MoLe</a:t>
            </a:r>
            <a:endParaRPr lang="en-US" altLang="zh-TW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2800" dirty="0" smtClean="0">
                <a:solidFill>
                  <a:schemeClr val="bg1">
                    <a:lumMod val="65000"/>
                  </a:schemeClr>
                </a:solidFill>
              </a:rPr>
              <a:t>Evaluation</a:t>
            </a:r>
            <a:endParaRPr lang="en-US" altLang="zh-TW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2800" dirty="0" smtClean="0">
                <a:solidFill>
                  <a:srgbClr val="000000"/>
                </a:solidFill>
              </a:rPr>
              <a:t>Limitations</a:t>
            </a:r>
            <a:endParaRPr lang="en-US" altLang="zh-TW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2800" dirty="0" smtClean="0">
                <a:solidFill>
                  <a:schemeClr val="bg1">
                    <a:lumMod val="65000"/>
                  </a:schemeClr>
                </a:solidFill>
              </a:rPr>
              <a:t>Conclusion</a:t>
            </a:r>
            <a:endParaRPr lang="en-US" altLang="zh-TW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Outline</a:t>
            </a:r>
            <a:endParaRPr lang="en-US" altLang="zh-TW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8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Limitations</a:t>
            </a:r>
            <a:endParaRPr lang="en-US" altLang="zh-TW" sz="2400" dirty="0" smtClean="0">
              <a:solidFill>
                <a:schemeClr val="bg1"/>
              </a:solidFill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09600" y="1752600"/>
            <a:ext cx="8229600" cy="4844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/>
              <a:t>Single word only</a:t>
            </a:r>
          </a:p>
          <a:p>
            <a:pPr lvl="1"/>
            <a:r>
              <a:rPr lang="en-US" altLang="zh-TW" sz="2400" dirty="0" smtClean="0"/>
              <a:t>Unable to detect space (could be right or left thumb)</a:t>
            </a:r>
          </a:p>
          <a:p>
            <a:pPr marL="457200" indent="-457200">
              <a:buFont typeface="+mj-lt"/>
              <a:buAutoNum type="arabicPeriod"/>
            </a:pPr>
            <a:endParaRPr lang="en-US" altLang="zh-TW" sz="2400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/>
              <a:t>English words only</a:t>
            </a:r>
          </a:p>
          <a:p>
            <a:pPr lvl="1"/>
            <a:r>
              <a:rPr lang="en-US" altLang="zh-TW" sz="2400" dirty="0" smtClean="0"/>
              <a:t>Digits and non-English words are not applicable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endParaRPr lang="en-US" altLang="zh-TW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/>
              <a:t>Required standard typing method</a:t>
            </a:r>
            <a:endParaRPr lang="en-US" altLang="zh-TW" sz="28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939" y="5013176"/>
            <a:ext cx="3014573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8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Motivation &amp; Challenge</a:t>
            </a:r>
          </a:p>
          <a:p>
            <a:r>
              <a:rPr lang="en-US" altLang="zh-TW" sz="2800" dirty="0" err="1" smtClean="0">
                <a:solidFill>
                  <a:schemeClr val="bg1">
                    <a:lumMod val="65000"/>
                  </a:schemeClr>
                </a:solidFill>
              </a:rPr>
              <a:t>MoLe</a:t>
            </a:r>
            <a:endParaRPr lang="en-US" altLang="zh-TW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2800" dirty="0" smtClean="0">
                <a:solidFill>
                  <a:schemeClr val="bg1">
                    <a:lumMod val="65000"/>
                  </a:schemeClr>
                </a:solidFill>
              </a:rPr>
              <a:t>Evaluation</a:t>
            </a:r>
            <a:endParaRPr lang="en-US" altLang="zh-TW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2800" dirty="0" smtClean="0">
                <a:solidFill>
                  <a:schemeClr val="bg1">
                    <a:lumMod val="65000"/>
                  </a:schemeClr>
                </a:solidFill>
              </a:rPr>
              <a:t>Limitations</a:t>
            </a:r>
            <a:endParaRPr lang="en-US" altLang="zh-TW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2800" dirty="0" smtClean="0">
                <a:solidFill>
                  <a:srgbClr val="000000"/>
                </a:solidFill>
              </a:rPr>
              <a:t>Conclusion</a:t>
            </a:r>
            <a:endParaRPr lang="en-US" altLang="zh-TW" sz="2800" dirty="0">
              <a:solidFill>
                <a:srgbClr val="000000"/>
              </a:solidFill>
            </a:endParaRPr>
          </a:p>
          <a:p>
            <a:endParaRPr lang="en-US" altLang="zh-TW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Outline</a:t>
            </a:r>
            <a:endParaRPr lang="en-US" altLang="zh-TW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3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smtClean="0">
                <a:solidFill>
                  <a:schemeClr val="bg1"/>
                </a:solidFill>
              </a:rPr>
              <a:t>Conclusion</a:t>
            </a:r>
            <a:endParaRPr lang="en-US" altLang="zh-TW" sz="2400" dirty="0" smtClean="0">
              <a:solidFill>
                <a:schemeClr val="bg1"/>
              </a:solidFill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09600" y="1752600"/>
            <a:ext cx="8229600" cy="4844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 smtClean="0"/>
              <a:t>Mole: Motion Leaks through </a:t>
            </a:r>
            <a:r>
              <a:rPr lang="en-US" altLang="zh-TW" sz="2800" dirty="0" err="1" smtClean="0"/>
              <a:t>Smartwatch</a:t>
            </a:r>
            <a:r>
              <a:rPr lang="en-US" altLang="zh-TW" sz="2800" dirty="0" smtClean="0"/>
              <a:t> sensor</a:t>
            </a:r>
            <a:br>
              <a:rPr lang="en-US" altLang="zh-TW" sz="2800" dirty="0" smtClean="0"/>
            </a:br>
            <a:endParaRPr lang="en-US" altLang="zh-TW" sz="2800" dirty="0" smtClean="0"/>
          </a:p>
          <a:p>
            <a:r>
              <a:rPr lang="en-US" altLang="zh-TW" sz="2800" dirty="0" smtClean="0"/>
              <a:t>Identify leaks when using watch motion sensors to infer input words</a:t>
            </a:r>
          </a:p>
          <a:p>
            <a:endParaRPr lang="en-US" altLang="zh-TW" sz="2400" dirty="0" smtClean="0"/>
          </a:p>
          <a:p>
            <a:r>
              <a:rPr lang="en-US" altLang="zh-TW" sz="2800" dirty="0" smtClean="0"/>
              <a:t>Type a word W with length &gt; 6, </a:t>
            </a:r>
            <a:r>
              <a:rPr lang="en-US" altLang="zh-TW" sz="2800" dirty="0" err="1" smtClean="0"/>
              <a:t>MoLe</a:t>
            </a:r>
            <a:r>
              <a:rPr lang="en-US" altLang="zh-TW" sz="2800" dirty="0" smtClean="0"/>
              <a:t> can shortlist 10 words (rank 10) on average that includes W</a:t>
            </a:r>
            <a:endParaRPr lang="en-US" altLang="zh-TW" sz="2800" dirty="0"/>
          </a:p>
          <a:p>
            <a:pPr marL="0" indent="0">
              <a:buNone/>
            </a:pPr>
            <a:endParaRPr lang="en-US" altLang="zh-TW" sz="2400" dirty="0" smtClean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20285" y="4625752"/>
            <a:ext cx="223672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 smtClean="0">
                <a:solidFill>
                  <a:schemeClr val="bg1"/>
                </a:solidFill>
              </a:rPr>
              <a:t>Keystroke Time</a:t>
            </a:r>
            <a:endParaRPr lang="en-US" altLang="zh-TW" sz="4400" dirty="0">
              <a:solidFill>
                <a:schemeClr val="bg1"/>
              </a:solidFill>
            </a:endParaRPr>
          </a:p>
        </p:txBody>
      </p:sp>
      <p:pic>
        <p:nvPicPr>
          <p:cNvPr id="27" name="圖片 26" descr="Screen Shot 2015-08-19 at 12.21.49 AM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0" y="2492896"/>
            <a:ext cx="5514036" cy="4005064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4"/>
          <a:srcRect l="57641" t="57932" r="4908" b="11580"/>
          <a:stretch/>
        </p:blipFill>
        <p:spPr>
          <a:xfrm flipH="1">
            <a:off x="6228184" y="980729"/>
            <a:ext cx="2952328" cy="2398143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>
            <a:off x="7236296" y="2708921"/>
            <a:ext cx="3312368" cy="1901825"/>
            <a:chOff x="5148064" y="1988840"/>
            <a:chExt cx="2016224" cy="1901825"/>
          </a:xfrm>
        </p:grpSpPr>
        <p:cxnSp>
          <p:nvCxnSpPr>
            <p:cNvPr id="18" name="直線箭頭接點 17"/>
            <p:cNvCxnSpPr/>
            <p:nvPr/>
          </p:nvCxnSpPr>
          <p:spPr>
            <a:xfrm>
              <a:off x="5796136" y="1988840"/>
              <a:ext cx="0" cy="1368152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文字方塊 29"/>
            <p:cNvSpPr txBox="1"/>
            <p:nvPr/>
          </p:nvSpPr>
          <p:spPr>
            <a:xfrm>
              <a:off x="5148064" y="3429000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 smtClean="0"/>
                <a:t>Z-acceleration</a:t>
              </a:r>
              <a:endParaRPr kumimoji="1" lang="zh-TW" altLang="en-US" sz="2400" dirty="0"/>
            </a:p>
          </p:txBody>
        </p:sp>
      </p:grpSp>
      <p:sp>
        <p:nvSpPr>
          <p:cNvPr id="8" name="橢圓 7"/>
          <p:cNvSpPr/>
          <p:nvPr/>
        </p:nvSpPr>
        <p:spPr>
          <a:xfrm>
            <a:off x="1331640" y="2996952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TextBox 67"/>
          <p:cNvSpPr txBox="1"/>
          <p:nvPr/>
        </p:nvSpPr>
        <p:spPr>
          <a:xfrm>
            <a:off x="1547664" y="25649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true positive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10" name="TextBox 67"/>
          <p:cNvSpPr txBox="1"/>
          <p:nvPr/>
        </p:nvSpPr>
        <p:spPr>
          <a:xfrm>
            <a:off x="1531358" y="2874422"/>
            <a:ext cx="181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f</a:t>
            </a:r>
            <a:r>
              <a:rPr lang="en-US" sz="1600" dirty="0" smtClean="0">
                <a:latin typeface="Lucida Bright"/>
                <a:cs typeface="Lucida Bright"/>
              </a:rPr>
              <a:t>alse positive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339752" y="357301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3059832" y="378904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3491880" y="378904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3779912" y="335699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4104672" y="342900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2627784" y="3861048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4445624" y="3897775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539552" y="177281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/>
              <a:t>Use z-acceleration to infer keystroke time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952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 smtClean="0">
                <a:solidFill>
                  <a:schemeClr val="bg1"/>
                </a:solidFill>
              </a:rPr>
              <a:t>Watch Displacement</a:t>
            </a:r>
            <a:endParaRPr lang="en-US" altLang="zh-TW" sz="4400" dirty="0">
              <a:solidFill>
                <a:schemeClr val="bg1"/>
              </a:solidFill>
            </a:endParaRPr>
          </a:p>
        </p:txBody>
      </p:sp>
      <p:pic>
        <p:nvPicPr>
          <p:cNvPr id="4" name="圖片 3" descr="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896"/>
            <a:ext cx="8180576" cy="4365104"/>
          </a:xfrm>
          <a:prstGeom prst="rect">
            <a:avLst/>
          </a:prstGeom>
        </p:spPr>
      </p:pic>
      <p:sp>
        <p:nvSpPr>
          <p:cNvPr id="6" name="TextBox 67"/>
          <p:cNvSpPr txBox="1"/>
          <p:nvPr/>
        </p:nvSpPr>
        <p:spPr>
          <a:xfrm>
            <a:off x="7308304" y="3450486"/>
            <a:ext cx="225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g</a:t>
            </a:r>
            <a:r>
              <a:rPr lang="en-US" sz="1600" dirty="0" smtClean="0">
                <a:latin typeface="Lucida Bright"/>
                <a:cs typeface="Lucida Bright"/>
              </a:rPr>
              <a:t>round truth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6714111" y="3288037"/>
            <a:ext cx="46109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67"/>
          <p:cNvSpPr txBox="1"/>
          <p:nvPr/>
        </p:nvSpPr>
        <p:spPr>
          <a:xfrm>
            <a:off x="7292873" y="3090446"/>
            <a:ext cx="1743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Bright"/>
                <a:cs typeface="Lucida Bright"/>
              </a:rPr>
              <a:t>Android API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6714600" y="3666510"/>
            <a:ext cx="461094" cy="0"/>
          </a:xfrm>
          <a:prstGeom prst="line">
            <a:avLst/>
          </a:prstGeom>
          <a:ln>
            <a:solidFill>
              <a:srgbClr val="0D26D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539552" y="177281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 smtClean="0"/>
              <a:t>Use Android linear acceleration to estimate watch displacement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0057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rgbClr val="FF0000"/>
          </a:solidFill>
          <a:headEnd type="arrow"/>
          <a:tailEnd type="arrow"/>
        </a:ln>
      </a:spPr>
      <a:bodyPr/>
      <a:lstStyle/>
      <a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35821</TotalTime>
  <Words>1819</Words>
  <Application>Microsoft Office PowerPoint</Application>
  <PresentationFormat>On-screen Show (4:3)</PresentationFormat>
  <Paragraphs>859</Paragraphs>
  <Slides>75</Slides>
  <Notes>75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ＭＳ Ｐゴシック</vt:lpstr>
      <vt:lpstr>新細明體</vt:lpstr>
      <vt:lpstr>Arial</vt:lpstr>
      <vt:lpstr>Calibri</vt:lpstr>
      <vt:lpstr>Lucida Bright</vt:lpstr>
      <vt:lpstr>Office 佈景主題</vt:lpstr>
      <vt:lpstr>方程式</vt:lpstr>
      <vt:lpstr>MoLe Motion Leaks through Smartwatch Sensors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Administrator</dc:creator>
  <cp:lastModifiedBy>He Wang</cp:lastModifiedBy>
  <cp:revision>1985</cp:revision>
  <cp:lastPrinted>2013-01-10T04:59:36Z</cp:lastPrinted>
  <dcterms:created xsi:type="dcterms:W3CDTF">2010-10-06T03:29:20Z</dcterms:created>
  <dcterms:modified xsi:type="dcterms:W3CDTF">2015-09-18T03:42:53Z</dcterms:modified>
</cp:coreProperties>
</file>