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871" r:id="rId3"/>
    <p:sldId id="3002" r:id="rId4"/>
    <p:sldId id="3004" r:id="rId5"/>
    <p:sldId id="3005" r:id="rId6"/>
    <p:sldId id="3006" r:id="rId7"/>
    <p:sldId id="3003" r:id="rId8"/>
    <p:sldId id="3000" r:id="rId9"/>
    <p:sldId id="3001" r:id="rId10"/>
    <p:sldId id="3007" r:id="rId11"/>
    <p:sldId id="3008" r:id="rId12"/>
    <p:sldId id="3009" r:id="rId13"/>
    <p:sldId id="3010" r:id="rId14"/>
    <p:sldId id="3012" r:id="rId15"/>
    <p:sldId id="3011" r:id="rId16"/>
    <p:sldId id="3022" r:id="rId17"/>
    <p:sldId id="3023" r:id="rId18"/>
    <p:sldId id="3013" r:id="rId19"/>
    <p:sldId id="3017" r:id="rId20"/>
    <p:sldId id="3018" r:id="rId21"/>
    <p:sldId id="3015" r:id="rId22"/>
    <p:sldId id="3033" r:id="rId23"/>
    <p:sldId id="2984" r:id="rId24"/>
    <p:sldId id="2985" r:id="rId25"/>
    <p:sldId id="2893" r:id="rId26"/>
    <p:sldId id="2968" r:id="rId27"/>
    <p:sldId id="3020" r:id="rId28"/>
    <p:sldId id="2970" r:id="rId29"/>
    <p:sldId id="3036" r:id="rId30"/>
    <p:sldId id="3037" r:id="rId31"/>
    <p:sldId id="2977" r:id="rId32"/>
    <p:sldId id="2971" r:id="rId33"/>
    <p:sldId id="2978" r:id="rId34"/>
    <p:sldId id="3024" r:id="rId35"/>
    <p:sldId id="3016" r:id="rId36"/>
    <p:sldId id="3026" r:id="rId37"/>
    <p:sldId id="2979" r:id="rId38"/>
    <p:sldId id="3027" r:id="rId39"/>
    <p:sldId id="2966" r:id="rId40"/>
    <p:sldId id="3019" r:id="rId41"/>
    <p:sldId id="3030" r:id="rId42"/>
    <p:sldId id="2858" r:id="rId43"/>
    <p:sldId id="3021" r:id="rId44"/>
    <p:sldId id="3035" r:id="rId45"/>
    <p:sldId id="3034" r:id="rId46"/>
    <p:sldId id="302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5" autoAdjust="0"/>
    <p:restoredTop sz="90955" autoAdjust="0"/>
  </p:normalViewPr>
  <p:slideViewPr>
    <p:cSldViewPr snapToGrid="0">
      <p:cViewPr>
        <p:scale>
          <a:sx n="66" d="100"/>
          <a:sy n="66" d="100"/>
        </p:scale>
        <p:origin x="30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80C96-2FB1-4C0F-940B-D8D7C2BDC8B2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EE007-F6EB-4C8D-9E9F-94376D1C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Cambria Math" panose="02040503050406030204" pitchFamily="18" charset="0"/>
              </a:rPr>
              <a:t> Imagine you are wearing earphones … and you hear a voice says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6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essentially needed to pass the original sound signal through the HRTF filter, and then a realistic spatial audio can be created.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Then a lot of applications can be enabled…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user is asked to sit in a large acoustic chamber and wear in-ear microphones. A large rotating speaker array can then simulate the sound effect of a sound source at any given angle. In this way, HRTFs can be estimated.</a:t>
            </a:r>
          </a:p>
          <a:p>
            <a:endParaRPr lang="en-US" dirty="0"/>
          </a:p>
          <a:p>
            <a:r>
              <a:rPr lang="en-US" dirty="0"/>
              <a:t>This means, the spatial audio products we see these days, like the apple </a:t>
            </a:r>
            <a:r>
              <a:rPr lang="en-US" dirty="0" err="1"/>
              <a:t>airpods</a:t>
            </a:r>
            <a:r>
              <a:rPr lang="en-US" dirty="0"/>
              <a:t> pro and oculus quest are using global HRTF.</a:t>
            </a:r>
          </a:p>
          <a:p>
            <a:endParaRPr lang="en-US" dirty="0"/>
          </a:p>
          <a:p>
            <a:r>
              <a:rPr lang="en-US" dirty="0"/>
              <a:t>Global HRTF is not optimal. We did our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61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plotted the heatmaps here. In the first heatmap, we plot the self - </a:t>
            </a:r>
            <a:r>
              <a:rPr lang="en-US" dirty="0" err="1"/>
              <a:t>xcorr</a:t>
            </a:r>
            <a:r>
              <a:rPr lang="en-US" dirty="0"/>
              <a:t> between a user’s own HRTF at different angles, which is diagonal. In the second heatmap, we plot the </a:t>
            </a:r>
            <a:r>
              <a:rPr lang="en-US" dirty="0" err="1"/>
              <a:t>xcorr</a:t>
            </a:r>
            <a:r>
              <a:rPr lang="en-US" dirty="0"/>
              <a:t> between a user’s own HRTF and global HRTF, which is obviously not </a:t>
            </a:r>
            <a:r>
              <a:rPr lang="en-US" dirty="0" err="1"/>
              <a:t>digonal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8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personalize HRTF without acoustic chamber?</a:t>
            </a:r>
          </a:p>
          <a:p>
            <a:r>
              <a:rPr lang="en-US" dirty="0"/>
              <a:t>Previous researchers have used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2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personalize HRTF without acoustic chamber?</a:t>
            </a:r>
          </a:p>
          <a:p>
            <a:r>
              <a:rPr lang="en-US" dirty="0"/>
              <a:t>Previous researchers have used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9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our basic idea for UNIQ: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6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77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5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26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let me talk about implementation and evaluation. We implemented UNIQ on COTS mobile devices , including a smartphone, speaker, and in-ear microphone.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0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show that UNIQ generates HRTF 1.8x more accurate than global HRTF.</a:t>
            </a:r>
          </a:p>
          <a:p>
            <a:endParaRPr lang="en-US" dirty="0"/>
          </a:p>
          <a:p>
            <a:r>
              <a:rPr lang="en-US" dirty="0"/>
              <a:t>In terms of estimating real world sound </a:t>
            </a:r>
            <a:r>
              <a:rPr lang="en-US" dirty="0" err="1"/>
              <a:t>AoA</a:t>
            </a:r>
            <a:r>
              <a:rPr lang="en-US" dirty="0"/>
              <a:t>, </a:t>
            </a:r>
            <a:r>
              <a:rPr lang="en-US" sz="1200" dirty="0">
                <a:solidFill>
                  <a:prstClr val="black"/>
                </a:solidFill>
              </a:rPr>
              <a:t>UNIQ can decrease the error of by 3X than if we use a global HRTF.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71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show that UNIQ generates HRTF 1.8x more accurate than global HRTF.</a:t>
            </a:r>
          </a:p>
          <a:p>
            <a:endParaRPr lang="en-US" dirty="0"/>
          </a:p>
          <a:p>
            <a:r>
              <a:rPr lang="en-US" dirty="0"/>
              <a:t>In terms of estimating real world sound </a:t>
            </a:r>
            <a:r>
              <a:rPr lang="en-US" dirty="0" err="1"/>
              <a:t>AoA</a:t>
            </a:r>
            <a:r>
              <a:rPr lang="en-US" dirty="0"/>
              <a:t>, </a:t>
            </a:r>
            <a:r>
              <a:rPr lang="en-US" sz="1200" dirty="0">
                <a:solidFill>
                  <a:prstClr val="black"/>
                </a:solidFill>
              </a:rPr>
              <a:t>UNIQ can decrease the error of by 3X than if we use a global HRTF.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11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19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6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37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13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Do you think you can tell if the voice was played through the earbud … or was it a real person calling you from somewhere nearby?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With today’s earbud sounds, you can easily tell the difference.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1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1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Imagine you are wearing an earbud … and imagine a voice says “hey you, come here”.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Do you think you can tell if the voice was played through the earbud … or was it a real person calling you from somewhere nearby?</a:t>
            </a:r>
          </a:p>
          <a:p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With today’s earbud sounds, you can easily tell the difference.</a:t>
            </a:r>
          </a:p>
          <a:p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But wait … is it possible to design the voice sound carefully so that you CANNOT tell the difference between the artificial and real one?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In other words, can I fool your brain into thinking that the earbud sound is actually a real sound?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paper aims to design a filter, such that when it’s applied on the original sound, it can trick the brain to believe this is an actual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have been using artificially created heads to understand how signals bounce around the head and ear since long ago, but the complex geometry of human anatomy makes this difficult.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E007-F6EB-4C8D-9E9F-94376D1CFB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7CD5-1148-40E9-A51C-67B0EAD61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4F3FB-FBF8-4E91-9CDC-DE0E94DA0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958D9-C5B8-4B10-9B2E-C9DD276C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0936-C896-470E-B1F7-18907A81E4D4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197A9-2CBF-4303-B438-55A029B0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3F518-6010-45ED-A64C-D6B2071D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1E79-249E-431F-821A-6A952277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D00F3-0193-4DD9-B455-A44A7715E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22513-7BB2-4DE0-AD6A-F89F790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5278-4B71-4F75-B4FE-4DB45D42E9B3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C7AEC-41A6-427D-B95C-A68F1507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60E6-A40F-498A-86EC-B4FD2197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5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BDF176-E896-46F9-82A2-3E91E4B8F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C95AC-1C42-427B-A5E6-8E5D522D0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67E90-B14D-4BF4-BE66-D8F95A5D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5382E-8C5B-4FA3-B4FC-12D29841D3EF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E4A1-FB00-453A-ACF6-D0083DA0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40692-2995-429D-8B69-5D6B112E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1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7FEC-F215-469F-9197-D8C39D8F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86498-1390-420E-9EDB-766416B07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934D3-8CC6-4852-BDB5-869F7720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CDA-A61F-4A0E-8275-BBC67454891F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F4C16-8401-45E9-84E0-F4077BB7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5084-3234-4531-ACF1-B1E9F14C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307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47CE-4215-4298-AC89-EFAEC5A8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73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B4F8-1BA8-4180-A2F3-197EA61A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1380C-EFB9-4268-9D56-118161C4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65BC-EB44-4853-90FB-0BC7C2D2FA64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18FCC-FA44-4A6E-BB7E-BE47C37A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74CE0-AC9C-44B9-8245-F01CD5B6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949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50ED-BACA-4170-8456-15F8517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5C46-11E7-45F4-91E2-1B8FFBA4E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2E013-1C1E-4A02-BA8B-5788B881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FD2D-96AE-4B86-B43F-E39F1A3785CE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347F9-DC28-40DF-93D3-2611E232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BD9F-9921-4BA1-A0BC-6B1A708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6112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052-589A-49BF-BE7A-9533A9E6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6572-800A-43E7-86F0-C2CEF370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16B10-E121-43A0-80A8-504EFA440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259A5-64F1-4E5F-8857-B3A0B1B7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F59D-22E8-464E-8406-1078B2835723}" type="datetime1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F03D-D65B-4EDE-B926-B80F397C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1DF8-76E0-460A-9460-BB3FD823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393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1A93-C6D3-4DB9-85D4-0568F727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7256E-CEE5-4127-8276-3C4FDD878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7ADFC-BBD2-4E1D-BF16-9784F3E8E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B924D-32C9-4CEB-BAF5-18127C68C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5DDB7-BF83-4484-8261-1C88D326F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EDF47-BF94-45D6-8ACA-FF28D64B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AD9F-F811-45B2-AA21-8C0AACBE06A5}" type="datetime1">
              <a:rPr lang="en-US" smtClean="0"/>
              <a:t>8/15/2021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367B8-0701-4E3D-9B64-AF842156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757F3-B3EE-4058-B1E6-E476B02A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9456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2D3C-1F71-4AD5-82E8-46B9E6AB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7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3D9F6-9944-42DC-92A2-751AFEB9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E1EF-E69C-42F1-9BCF-F7D0F36ED698}" type="datetime1">
              <a:rPr lang="en-US" smtClean="0"/>
              <a:t>8/15/2021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F77D9-18DD-44C7-B8B0-5BD9BAF4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9E878-C1D2-4279-8244-D75EFFB2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672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72279-F4DE-4D3A-9844-B2A75FBA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7F2F-2AFC-40AE-858F-E60DEB0E0474}" type="datetime1">
              <a:rPr lang="en-US" smtClean="0"/>
              <a:t>8/15/2021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CBC80-F76A-4E40-BDFA-BC9430FB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BC152-9889-4561-804B-7C7CE6F1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9706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96CEA-99F3-48FE-9F2D-1DED96F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6B4D-0CA9-4A8A-A40E-ADD81A2BA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DC519-B051-451A-8B59-7631FD966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D74F6-2A1D-4771-85EC-3336422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4418-D341-46F5-8BBA-627334DABA98}" type="datetime1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2E22F-DDB2-4AD6-B6DF-F2D2744C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D6B6-7806-4868-B40F-2CA0AF13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325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D714-93CA-428A-8F70-E8E66A37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9D0C-A7DA-4197-A859-EA58EA30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1D397-A2BC-47D7-8DFB-C7940B5A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7C4D3-55F6-4F0F-8CCA-A605C4029471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EDDA7-8E10-4B09-9818-960EEB2E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F844B-E68B-4980-A2DA-9F4311C1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7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DAD9-C0DC-4D73-9F3B-1E85934A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5E9A2-B93B-4A8B-97BD-F005854A3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616C5-ADBB-4CB4-B535-3F3C209FF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9223-8865-49F8-B3A3-158B6464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52EE-1CE4-46D5-B483-6E02BCADD31D}" type="datetime1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538A9-CAEE-492A-9587-80764D01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92227-E002-44FB-9CBC-B263C869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189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B384-73B4-4DA8-A7ED-05DA33F8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D7458-EB5B-459A-9DE0-61FB59CC0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75836-AB80-4E1E-99DB-C5B476EE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AF90-4C70-4999-8744-F6154554BFC2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DA86-1611-4B98-8D16-CCA6F555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0EB1-D38A-4077-980B-7792EA71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5850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8F66F-7CA8-4BA6-9036-AA2EA3C5D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E5647-6126-4C58-B0DF-47B9E00B4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F758-7AD6-4CC4-9595-8EAAA5C5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BFC2-6C42-4F3A-96F0-C4D1FE4109F7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B74C7-8C42-4693-A169-202508FA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D549-27F3-4F7B-ACC8-C4586142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79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B146-1956-4A83-886B-C95F6DA8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59F21-14E4-41F2-B3DB-EB2EB7905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4C1D-39E9-4787-9F09-C73157BC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3F72-81C7-41BE-B386-FF4289A40B2C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2C88C-90E3-42E1-8830-82F08195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695A1-10E7-4BF7-B2DE-91A4DEA2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AD67-1C7A-4C0F-8D4F-8BDB1B37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924C0-37A8-4E98-8DFE-AAA933ECB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86C55-E4D6-4B4B-A11B-2BAECDE86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6BB90-F336-45F6-8A93-076CBD46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C4B6-CE10-468E-95FF-63129A272B6A}" type="datetime1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64AC3-272F-4671-8159-EB3E85BA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4197F-89B7-4563-A4A9-11582163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41D0-9662-44F2-81CB-A675604B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EC4D8-6F4C-4BB1-B465-EB301FE4A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2D308-FDE1-4D07-8C20-473890215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B6611-682A-4BBF-9A88-39C80AF80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BAAEE-4A7E-4275-BA14-FA3A44662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FC89F-175E-44DC-9403-8C297567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55E5-56D7-43F7-A0B0-8FBB15AA11FC}" type="datetime1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55DA7-C3CF-467B-BB95-1A27DAF3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43230-C879-46D9-8030-6DB17712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5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34D83-2799-469E-9AF4-FB26B2A4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C99D8-CFD4-4506-9063-B3151FEE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8C0B-E0D1-4102-8833-1265AFF10D8C}" type="datetime1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2C7A4-C296-46BD-BB5E-F0CD9066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3AE81-D4C7-422D-BB20-9C8C273D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6D709-E0FF-4B04-ABC7-AD8B8FA9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DF06-7676-49C2-92AD-953A36E66525}" type="datetime1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E3E78-463A-423A-A137-BA890DED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29C0-A730-4817-9584-EFBD499D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7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689C-D538-4A3A-8641-25205EED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1013-33AF-413D-B925-DE0C306A9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BEB65-AFFD-4E44-B2CE-A9B8C61F4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073D4-C0D8-483D-85DF-1E8E9ABB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960B-5BE7-4B5D-B2C5-5288C09441C5}" type="datetime1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6A031-20C1-4AD7-9AE8-92BCF1D9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AA429-83BB-46B9-A2B8-0050C2C7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3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2773-F197-465E-8EF5-4ABFE634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ACEA4-A384-40A9-BA7A-C6F8891CD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50022-3F62-4F96-8176-A78D24A48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6BC8C-3BD6-4AB5-BFD9-7FC0C354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6E73-69C8-4896-A51C-46158A1C4FA9}" type="datetime1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E5996-073A-4C84-85C6-DF962A66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B3CF6-4E4F-4B4F-A71D-FA3808EA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39CDB-1768-44B9-91C6-6402A7A5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6C595-75F2-4C47-A65C-7C0C0685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9C7BE-BD62-4C6D-AC42-83B0403BA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DA922-CBFB-4B58-A8A4-F64FD1E2D7C0}" type="datetime1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D06A-168A-4E16-AC5C-8153448B3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F4625-AB07-490A-B2EA-418BF6B23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997E2-3B76-4F59-90AF-5AD1F3F3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9DECA-B4F2-41FA-BE7E-C746314D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F932-4860-4B66-A967-A72C150B5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82EE4-77FF-4A02-800C-50EBF838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2183-D622-4258-8B5E-B2C5EB0F41F5}" type="datetime1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C0DC-8BA8-4259-A449-815597999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2B578-5978-4C79-98E2-40F16D1CA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635C3-B7F2-4C14-9AAB-93AD76E98F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958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11.tiff"/><Relationship Id="rId4" Type="http://schemas.openxmlformats.org/officeDocument/2006/relationships/image" Target="../media/image11.pn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11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4.png"/><Relationship Id="rId3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5.jpe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11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43.png"/><Relationship Id="rId1" Type="http://schemas.openxmlformats.org/officeDocument/2006/relationships/tags" Target="../tags/tag14.xml"/><Relationship Id="rId11" Type="http://schemas.openxmlformats.org/officeDocument/2006/relationships/image" Target="../media/image26.png"/><Relationship Id="rId24" Type="http://schemas.openxmlformats.org/officeDocument/2006/relationships/image" Target="../media/image47.png"/><Relationship Id="rId15" Type="http://schemas.microsoft.com/office/2007/relationships/hdphoto" Target="../media/hdphoto6.wdp"/><Relationship Id="rId23" Type="http://schemas.openxmlformats.org/officeDocument/2006/relationships/image" Target="../media/image46.png"/><Relationship Id="rId10" Type="http://schemas.openxmlformats.org/officeDocument/2006/relationships/image" Target="../media/image39.png"/><Relationship Id="rId19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image" Target="../media/image28.png"/><Relationship Id="rId2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12" Type="http://schemas.openxmlformats.org/officeDocument/2006/relationships/image" Target="../media/image26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6.wdp"/><Relationship Id="rId20" Type="http://schemas.openxmlformats.org/officeDocument/2006/relationships/image" Target="../media/image49.png"/><Relationship Id="rId1" Type="http://schemas.openxmlformats.org/officeDocument/2006/relationships/tags" Target="../tags/tag15.xml"/><Relationship Id="rId11" Type="http://schemas.openxmlformats.org/officeDocument/2006/relationships/image" Target="../media/image30.png"/><Relationship Id="rId24" Type="http://schemas.openxmlformats.org/officeDocument/2006/relationships/image" Target="../media/image46.png"/><Relationship Id="rId15" Type="http://schemas.openxmlformats.org/officeDocument/2006/relationships/image" Target="../media/image28.png"/><Relationship Id="rId23" Type="http://schemas.openxmlformats.org/officeDocument/2006/relationships/image" Target="../media/image45.png"/><Relationship Id="rId10" Type="http://schemas.openxmlformats.org/officeDocument/2006/relationships/image" Target="../media/image39.png"/><Relationship Id="rId19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image" Target="../media/image35.png"/><Relationship Id="rId2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3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0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0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371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0" Type="http://schemas.openxmlformats.org/officeDocument/2006/relationships/image" Target="../media/image130.png"/><Relationship Id="rId9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371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9.png"/><Relationship Id="rId10" Type="http://schemas.openxmlformats.org/officeDocument/2006/relationships/image" Target="../media/image130.png"/><Relationship Id="rId9" Type="http://schemas.microsoft.com/office/2007/relationships/hdphoto" Target="../media/hdphoto7.wdp"/><Relationship Id="rId1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4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0.png"/><Relationship Id="rId3" Type="http://schemas.openxmlformats.org/officeDocument/2006/relationships/notesSlide" Target="../notesSlides/notesSlide25.xml"/><Relationship Id="rId7" Type="http://schemas.microsoft.com/office/2007/relationships/hdphoto" Target="../media/hdphoto9.wdp"/><Relationship Id="rId12" Type="http://schemas.openxmlformats.org/officeDocument/2006/relationships/image" Target="../media/image640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0.wdp"/><Relationship Id="rId1" Type="http://schemas.openxmlformats.org/officeDocument/2006/relationships/tags" Target="../tags/tag22.xml"/><Relationship Id="rId6" Type="http://schemas.openxmlformats.org/officeDocument/2006/relationships/image" Target="../media/image62.png"/><Relationship Id="rId11" Type="http://schemas.microsoft.com/office/2007/relationships/hdphoto" Target="../media/hdphoto5.wdp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26.xml"/><Relationship Id="rId21" Type="http://schemas.microsoft.com/office/2007/relationships/hdphoto" Target="../media/hdphoto10.wdp"/><Relationship Id="rId7" Type="http://schemas.openxmlformats.org/officeDocument/2006/relationships/image" Target="../media/image62.pn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63.png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11" Type="http://schemas.openxmlformats.org/officeDocument/2006/relationships/image" Target="../media/image24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27.xml"/><Relationship Id="rId21" Type="http://schemas.microsoft.com/office/2007/relationships/hdphoto" Target="../media/hdphoto10.wdp"/><Relationship Id="rId7" Type="http://schemas.openxmlformats.org/officeDocument/2006/relationships/image" Target="../media/image62.pn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63.png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11" Type="http://schemas.openxmlformats.org/officeDocument/2006/relationships/image" Target="../media/image24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1235E7-DD3B-4081-89CB-17DFB9424E5B}"/>
              </a:ext>
            </a:extLst>
          </p:cNvPr>
          <p:cNvSpPr txBox="1">
            <a:spLocks/>
          </p:cNvSpPr>
          <p:nvPr/>
        </p:nvSpPr>
        <p:spPr>
          <a:xfrm>
            <a:off x="2400300" y="3428999"/>
            <a:ext cx="7189469" cy="3310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ucida Bright" panose="02040602050505020304" pitchFamily="18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ucida Bright" panose="02040602050505020304" pitchFamily="18" charset="77"/>
              </a:rPr>
              <a:t>Zhijian Yang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ucida Bright" panose="02040602050505020304" pitchFamily="18" charset="77"/>
              </a:rPr>
              <a:t>,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ucida Bright" panose="02040602050505020304" pitchFamily="18" charset="77"/>
              </a:rPr>
              <a:t>Romit Roy Choudhury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srgbClr val="44546A"/>
              </a:solidFill>
              <a:latin typeface="Lucida Bright" panose="02040602050505020304" pitchFamily="18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ucida Bright" panose="02040602050505020304" pitchFamily="18" charset="77"/>
            </a:endParaRPr>
          </a:p>
          <a:p>
            <a:pPr marL="0" indent="0" algn="ctr">
              <a:buNone/>
              <a:defRPr/>
            </a:pPr>
            <a:endParaRPr lang="en-US" sz="2000" b="1" dirty="0">
              <a:solidFill>
                <a:srgbClr val="44546A"/>
              </a:solidFill>
              <a:latin typeface="Lucida Bright" panose="02040602050505020304" pitchFamily="18" charset="77"/>
            </a:endParaRPr>
          </a:p>
          <a:p>
            <a:pPr marL="0" indent="0" algn="ctr">
              <a:buNone/>
              <a:defRPr/>
            </a:pPr>
            <a:endParaRPr lang="en-US" sz="2000" b="1" dirty="0">
              <a:solidFill>
                <a:srgbClr val="44546A"/>
              </a:solidFill>
              <a:latin typeface="Lucida Bright" panose="02040602050505020304" pitchFamily="18" charset="77"/>
            </a:endParaRPr>
          </a:p>
          <a:p>
            <a:pPr marL="0" indent="0" algn="ctr">
              <a:buNone/>
              <a:defRPr/>
            </a:pPr>
            <a:r>
              <a:rPr lang="en-US" sz="2000" dirty="0">
                <a:solidFill>
                  <a:srgbClr val="44546A"/>
                </a:solidFill>
                <a:latin typeface="Lucida Bright" panose="02040602050505020304" pitchFamily="18" charset="77"/>
              </a:rPr>
              <a:t>ACM SIGCOMM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ucida Bright" panose="02040602050505020304" pitchFamily="18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923512-FD1E-4623-88E2-D06399B21C30}"/>
              </a:ext>
            </a:extLst>
          </p:cNvPr>
          <p:cNvSpPr txBox="1">
            <a:spLocks/>
          </p:cNvSpPr>
          <p:nvPr/>
        </p:nvSpPr>
        <p:spPr>
          <a:xfrm>
            <a:off x="848915" y="1014646"/>
            <a:ext cx="10875674" cy="2093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ucida Bright" panose="02040602050505020304" pitchFamily="18" charset="77"/>
                <a:cs typeface="Times New Roman" panose="02020603050405020304" pitchFamily="18" charset="0"/>
              </a:rPr>
              <a:t>Personalizing Head Related Transfer Functions for Earables</a:t>
            </a:r>
          </a:p>
        </p:txBody>
      </p:sp>
      <p:pic>
        <p:nvPicPr>
          <p:cNvPr id="6" name="Picture 5" descr="Image result for uiuc logo">
            <a:extLst>
              <a:ext uri="{FF2B5EF4-FFF2-40B4-BE49-F238E27FC236}">
                <a16:creationId xmlns:a16="http://schemas.microsoft.com/office/drawing/2014/main" id="{70415635-6302-4D17-943D-78D509D1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01774" y="4664486"/>
            <a:ext cx="3027916" cy="92351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0B6008-3059-416D-825A-B980EB23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2A987-1601-4C6D-9B5E-2486411734FC}"/>
              </a:ext>
            </a:extLst>
          </p:cNvPr>
          <p:cNvGrpSpPr/>
          <p:nvPr/>
        </p:nvGrpSpPr>
        <p:grpSpPr>
          <a:xfrm>
            <a:off x="266984" y="552928"/>
            <a:ext cx="10092279" cy="2590754"/>
            <a:chOff x="180487" y="4177316"/>
            <a:chExt cx="10092279" cy="25907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662E80-7009-466F-9A78-0EC3168E2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6005" y="4536741"/>
              <a:ext cx="2975106" cy="22313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C30E59-52AE-4669-9F76-78DD95488E7B}"/>
                </a:ext>
              </a:extLst>
            </p:cNvPr>
            <p:cNvSpPr txBox="1"/>
            <p:nvPr/>
          </p:nvSpPr>
          <p:spPr>
            <a:xfrm>
              <a:off x="3200953" y="4860836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Filter the sound</a:t>
              </a:r>
            </a:p>
          </p:txBody>
        </p:sp>
        <p:pic>
          <p:nvPicPr>
            <p:cNvPr id="18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A9E4CBE9-2416-4ADE-81C4-AE3FA7723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2" y="4177316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BF2C8677-1CC2-48C4-B6A5-1BD082A7344F}"/>
                </a:ext>
              </a:extLst>
            </p:cNvPr>
            <p:cNvSpPr/>
            <p:nvPr/>
          </p:nvSpPr>
          <p:spPr>
            <a:xfrm>
              <a:off x="8281111" y="5113018"/>
              <a:ext cx="1991655" cy="11550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Sounds real!!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109DB54-7E95-401F-BA66-024D72998B21}"/>
                </a:ext>
              </a:extLst>
            </p:cNvPr>
            <p:cNvCxnSpPr>
              <a:cxnSpLocks/>
            </p:cNvCxnSpPr>
            <p:nvPr/>
          </p:nvCxnSpPr>
          <p:spPr>
            <a:xfrm>
              <a:off x="2435875" y="5276335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04A55BB-DF51-4EBF-8359-429058B6ED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0881" y="547404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86D93D5-1F09-4760-BC4E-8AE842EAE208}"/>
                </a:ext>
              </a:extLst>
            </p:cNvPr>
            <p:cNvSpPr/>
            <p:nvPr/>
          </p:nvSpPr>
          <p:spPr>
            <a:xfrm>
              <a:off x="4780881" y="4536773"/>
              <a:ext cx="2975106" cy="570406"/>
            </a:xfrm>
            <a:custGeom>
              <a:avLst/>
              <a:gdLst>
                <a:gd name="connsiteX0" fmla="*/ 0 w 2953264"/>
                <a:gd name="connsiteY0" fmla="*/ 743339 h 743339"/>
                <a:gd name="connsiteX1" fmla="*/ 2174789 w 2953264"/>
                <a:gd name="connsiteY1" fmla="*/ 1933 h 743339"/>
                <a:gd name="connsiteX2" fmla="*/ 2953264 w 2953264"/>
                <a:gd name="connsiteY2" fmla="*/ 570344 h 7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3264" h="743339">
                  <a:moveTo>
                    <a:pt x="0" y="743339"/>
                  </a:moveTo>
                  <a:cubicBezTo>
                    <a:pt x="841289" y="387052"/>
                    <a:pt x="1682578" y="30765"/>
                    <a:pt x="2174789" y="1933"/>
                  </a:cubicBezTo>
                  <a:cubicBezTo>
                    <a:pt x="2667000" y="-26900"/>
                    <a:pt x="2810132" y="271722"/>
                    <a:pt x="2953264" y="570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F45E00-9AD4-46A1-86CC-D9B049A29BB3}"/>
                </a:ext>
              </a:extLst>
            </p:cNvPr>
            <p:cNvSpPr txBox="1"/>
            <p:nvPr/>
          </p:nvSpPr>
          <p:spPr>
            <a:xfrm>
              <a:off x="180487" y="5929507"/>
              <a:ext cx="26087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Cambria Math" panose="02040503050406030204" pitchFamily="18" charset="0"/>
                </a:rPr>
                <a:t>Any voice or sound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7DCE9A4-0368-41CF-9566-8923BB48B4C2}"/>
              </a:ext>
            </a:extLst>
          </p:cNvPr>
          <p:cNvSpPr txBox="1"/>
          <p:nvPr/>
        </p:nvSpPr>
        <p:spPr>
          <a:xfrm>
            <a:off x="-187411" y="108181"/>
            <a:ext cx="124679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Cambria Math" panose="02040503050406030204" pitchFamily="18" charset="0"/>
              </a:rPr>
              <a:t>This paper aims to design a filter , such that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DF5C5-82C2-47E1-A6B9-CDD8F1F0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A54623D-64B1-4743-8CAB-B9F0CF19563A}"/>
              </a:ext>
            </a:extLst>
          </p:cNvPr>
          <p:cNvGrpSpPr/>
          <p:nvPr/>
        </p:nvGrpSpPr>
        <p:grpSpPr>
          <a:xfrm>
            <a:off x="266984" y="552928"/>
            <a:ext cx="10092279" cy="2590754"/>
            <a:chOff x="180487" y="4177316"/>
            <a:chExt cx="10092279" cy="25907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759B5F-5193-4D9C-9555-9ADD0554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005" y="4536741"/>
              <a:ext cx="2975106" cy="22313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91EB7-DD4D-4AA0-88E2-1EF4648CFAEC}"/>
                </a:ext>
              </a:extLst>
            </p:cNvPr>
            <p:cNvSpPr txBox="1"/>
            <p:nvPr/>
          </p:nvSpPr>
          <p:spPr>
            <a:xfrm>
              <a:off x="3200953" y="4860836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Filter the sound</a:t>
              </a:r>
            </a:p>
          </p:txBody>
        </p:sp>
        <p:pic>
          <p:nvPicPr>
            <p:cNvPr id="20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6A937354-FB92-41DC-AE5E-054BDE3F9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2" y="4177316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5C44CC1E-038A-47A8-A889-34EF104E5AF7}"/>
                </a:ext>
              </a:extLst>
            </p:cNvPr>
            <p:cNvSpPr/>
            <p:nvPr/>
          </p:nvSpPr>
          <p:spPr>
            <a:xfrm>
              <a:off x="8281111" y="5113018"/>
              <a:ext cx="1991655" cy="11550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Sounds real!!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3E86620-18B6-425B-A493-92282737B94D}"/>
                </a:ext>
              </a:extLst>
            </p:cNvPr>
            <p:cNvCxnSpPr>
              <a:cxnSpLocks/>
            </p:cNvCxnSpPr>
            <p:nvPr/>
          </p:nvCxnSpPr>
          <p:spPr>
            <a:xfrm>
              <a:off x="2435875" y="5276335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970BB07-79CD-41AB-8DFC-ACB01B7AEC4E}"/>
                </a:ext>
              </a:extLst>
            </p:cNvPr>
            <p:cNvCxnSpPr>
              <a:cxnSpLocks/>
            </p:cNvCxnSpPr>
            <p:nvPr/>
          </p:nvCxnSpPr>
          <p:spPr>
            <a:xfrm>
              <a:off x="4780881" y="547404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C49A329-159C-4802-BE5A-DF05CFD2B131}"/>
                </a:ext>
              </a:extLst>
            </p:cNvPr>
            <p:cNvSpPr/>
            <p:nvPr/>
          </p:nvSpPr>
          <p:spPr>
            <a:xfrm>
              <a:off x="4780881" y="4536773"/>
              <a:ext cx="2975106" cy="570406"/>
            </a:xfrm>
            <a:custGeom>
              <a:avLst/>
              <a:gdLst>
                <a:gd name="connsiteX0" fmla="*/ 0 w 2953264"/>
                <a:gd name="connsiteY0" fmla="*/ 743339 h 743339"/>
                <a:gd name="connsiteX1" fmla="*/ 2174789 w 2953264"/>
                <a:gd name="connsiteY1" fmla="*/ 1933 h 743339"/>
                <a:gd name="connsiteX2" fmla="*/ 2953264 w 2953264"/>
                <a:gd name="connsiteY2" fmla="*/ 570344 h 7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3264" h="743339">
                  <a:moveTo>
                    <a:pt x="0" y="743339"/>
                  </a:moveTo>
                  <a:cubicBezTo>
                    <a:pt x="841289" y="387052"/>
                    <a:pt x="1682578" y="30765"/>
                    <a:pt x="2174789" y="1933"/>
                  </a:cubicBezTo>
                  <a:cubicBezTo>
                    <a:pt x="2667000" y="-26900"/>
                    <a:pt x="2810132" y="271722"/>
                    <a:pt x="2953264" y="570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F14017-4E8E-437D-AF5A-88CC4670E2C6}"/>
                </a:ext>
              </a:extLst>
            </p:cNvPr>
            <p:cNvSpPr txBox="1"/>
            <p:nvPr/>
          </p:nvSpPr>
          <p:spPr>
            <a:xfrm>
              <a:off x="180487" y="5929507"/>
              <a:ext cx="26087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Cambria Math" panose="02040503050406030204" pitchFamily="18" charset="0"/>
                </a:rPr>
                <a:t>Any voice or sound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9C5CC4C-0BE5-4ADE-BCEA-ACE1BB89367D}"/>
              </a:ext>
            </a:extLst>
          </p:cNvPr>
          <p:cNvSpPr txBox="1"/>
          <p:nvPr/>
        </p:nvSpPr>
        <p:spPr>
          <a:xfrm>
            <a:off x="0" y="3226705"/>
            <a:ext cx="121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filter is called: Head related transfer function (HRTF)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EE0533-8F48-4242-AAF0-F659FF70D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306" y="4366264"/>
            <a:ext cx="3372155" cy="201542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9862FF1-1DBE-4C5F-9965-7BD3564C8C16}"/>
              </a:ext>
            </a:extLst>
          </p:cNvPr>
          <p:cNvSpPr txBox="1"/>
          <p:nvPr/>
        </p:nvSpPr>
        <p:spPr>
          <a:xfrm>
            <a:off x="324200" y="3848777"/>
            <a:ext cx="572237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HRTF research began as early as the 1960s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056E2B-4CF1-45DA-A521-8C45285C8F14}"/>
              </a:ext>
            </a:extLst>
          </p:cNvPr>
          <p:cNvSpPr txBox="1"/>
          <p:nvPr/>
        </p:nvSpPr>
        <p:spPr>
          <a:xfrm>
            <a:off x="-187411" y="108181"/>
            <a:ext cx="124679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Cambria Math" panose="02040503050406030204" pitchFamily="18" charset="0"/>
              </a:rPr>
              <a:t>This paper aims to design a filter , such that …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6CC508-98BD-44F9-8CCE-6481CBE2D945}"/>
              </a:ext>
            </a:extLst>
          </p:cNvPr>
          <p:cNvSpPr txBox="1"/>
          <p:nvPr/>
        </p:nvSpPr>
        <p:spPr>
          <a:xfrm>
            <a:off x="5791200" y="3848101"/>
            <a:ext cx="615231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but HRTF design is still a challenging problem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B7EFC9-0C64-445B-95D4-3B3CBC8F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7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5BFE4C-48AB-4294-B83C-22044E636334}"/>
              </a:ext>
            </a:extLst>
          </p:cNvPr>
          <p:cNvSpPr txBox="1"/>
          <p:nvPr/>
        </p:nvSpPr>
        <p:spPr>
          <a:xfrm>
            <a:off x="0" y="156501"/>
            <a:ext cx="121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filter is called: Head related transfer function (HRTF)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E2EBE-E933-46B1-A48F-6CD0DBB81D8B}"/>
              </a:ext>
            </a:extLst>
          </p:cNvPr>
          <p:cNvSpPr txBox="1"/>
          <p:nvPr/>
        </p:nvSpPr>
        <p:spPr>
          <a:xfrm>
            <a:off x="300448" y="668237"/>
            <a:ext cx="615231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Cambria Math" panose="02040503050406030204" pitchFamily="18" charset="0"/>
              </a:rPr>
              <a:t>b</a:t>
            </a:r>
            <a:r>
              <a:rPr lang="en-US" sz="2000" dirty="0">
                <a:ea typeface="Cambria Math" panose="02040503050406030204" pitchFamily="18" charset="0"/>
              </a:rPr>
              <a:t>ut HRTF design is still a challenging problem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D28A4-2EF7-44BE-BAC4-68D9B8C7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D2417-CA34-454C-91EA-20FA88C4BF6E}"/>
              </a:ext>
            </a:extLst>
          </p:cNvPr>
          <p:cNvSpPr txBox="1"/>
          <p:nvPr/>
        </p:nvSpPr>
        <p:spPr>
          <a:xfrm>
            <a:off x="-13352" y="1449862"/>
            <a:ext cx="564290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Gungsuh"/>
              </a:rPr>
              <a:t>1. </a:t>
            </a:r>
            <a:r>
              <a:rPr lang="en-US" dirty="0">
                <a:solidFill>
                  <a:srgbClr val="1D1C1D"/>
                </a:solidFill>
                <a:latin typeface="+mj-lt"/>
              </a:rPr>
              <a:t>how the sound bends or diffracts around your cheek and face</a:t>
            </a:r>
            <a:endParaRPr lang="en-US" dirty="0">
              <a:solidFill>
                <a:srgbClr val="000000"/>
              </a:solidFill>
              <a:latin typeface="+mj-lt"/>
              <a:ea typeface="Gungsuh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6DA88B-F682-4389-96F5-27A6F2553809}"/>
              </a:ext>
            </a:extLst>
          </p:cNvPr>
          <p:cNvGrpSpPr/>
          <p:nvPr/>
        </p:nvGrpSpPr>
        <p:grpSpPr>
          <a:xfrm>
            <a:off x="7581396" y="944218"/>
            <a:ext cx="2305034" cy="2058994"/>
            <a:chOff x="2043738" y="289991"/>
            <a:chExt cx="2747858" cy="2463800"/>
          </a:xfrm>
        </p:grpSpPr>
        <p:pic>
          <p:nvPicPr>
            <p:cNvPr id="24" name="Picture 2" descr="Human Head and Neck 3D CAD Model - 3D CAD Browser">
              <a:extLst>
                <a:ext uri="{FF2B5EF4-FFF2-40B4-BE49-F238E27FC236}">
                  <a16:creationId xmlns:a16="http://schemas.microsoft.com/office/drawing/2014/main" id="{6CCAD7E4-53E5-4257-9EF7-3BCE7A743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2" r="25792"/>
            <a:stretch/>
          </p:blipFill>
          <p:spPr bwMode="auto">
            <a:xfrm>
              <a:off x="3150364" y="289991"/>
              <a:ext cx="1641232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188EB1-41FC-404A-BF42-68746D1FDEC3}"/>
                </a:ext>
              </a:extLst>
            </p:cNvPr>
            <p:cNvGrpSpPr/>
            <p:nvPr/>
          </p:nvGrpSpPr>
          <p:grpSpPr>
            <a:xfrm>
              <a:off x="2336823" y="1312715"/>
              <a:ext cx="2041174" cy="1080391"/>
              <a:chOff x="3182352" y="3522280"/>
              <a:chExt cx="2188395" cy="1080391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01AE56AF-4369-4E63-9452-59F7F8A9A371}"/>
                  </a:ext>
                </a:extLst>
              </p:cNvPr>
              <p:cNvSpPr/>
              <p:nvPr/>
            </p:nvSpPr>
            <p:spPr bwMode="auto">
              <a:xfrm>
                <a:off x="3195259" y="3780890"/>
                <a:ext cx="2116476" cy="267808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6476" h="267808">
                    <a:moveTo>
                      <a:pt x="0" y="0"/>
                    </a:moveTo>
                    <a:cubicBezTo>
                      <a:pt x="553092" y="128427"/>
                      <a:pt x="1106184" y="256854"/>
                      <a:pt x="1458930" y="267128"/>
                    </a:cubicBezTo>
                    <a:cubicBezTo>
                      <a:pt x="1811676" y="277402"/>
                      <a:pt x="1964076" y="169523"/>
                      <a:pt x="2116476" y="6164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972F3E7-9104-4FCB-88C9-D532CED07FA7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V="1">
                <a:off x="3182352" y="3522280"/>
                <a:ext cx="947855" cy="2487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623F7B91-1851-4331-A4CE-73DE37F1968D}"/>
                  </a:ext>
                </a:extLst>
              </p:cNvPr>
              <p:cNvSpPr/>
              <p:nvPr/>
            </p:nvSpPr>
            <p:spPr bwMode="auto">
              <a:xfrm flipV="1">
                <a:off x="3182352" y="3618644"/>
                <a:ext cx="2116476" cy="152400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6476" h="267808">
                    <a:moveTo>
                      <a:pt x="0" y="0"/>
                    </a:moveTo>
                    <a:cubicBezTo>
                      <a:pt x="553092" y="128427"/>
                      <a:pt x="1106184" y="256854"/>
                      <a:pt x="1458930" y="267128"/>
                    </a:cubicBezTo>
                    <a:cubicBezTo>
                      <a:pt x="1811676" y="277402"/>
                      <a:pt x="1964076" y="169523"/>
                      <a:pt x="2116476" y="6164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EC39CDEE-03B9-4A86-B01E-8FC25ADFFAD8}"/>
                  </a:ext>
                </a:extLst>
              </p:cNvPr>
              <p:cNvSpPr/>
              <p:nvPr/>
            </p:nvSpPr>
            <p:spPr bwMode="auto">
              <a:xfrm>
                <a:off x="3182352" y="3780555"/>
                <a:ext cx="2188395" cy="822116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  <a:gd name="connsiteX0" fmla="*/ 0 w 2188395"/>
                  <a:gd name="connsiteY0" fmla="*/ 0 h 267835"/>
                  <a:gd name="connsiteX1" fmla="*/ 1458930 w 2188395"/>
                  <a:gd name="connsiteY1" fmla="*/ 267128 h 267835"/>
                  <a:gd name="connsiteX2" fmla="*/ 2188395 w 2188395"/>
                  <a:gd name="connsiteY2" fmla="*/ 66178 h 267835"/>
                  <a:gd name="connsiteX0" fmla="*/ 0 w 2188395"/>
                  <a:gd name="connsiteY0" fmla="*/ 0 h 362698"/>
                  <a:gd name="connsiteX1" fmla="*/ 1797977 w 2188395"/>
                  <a:gd name="connsiteY1" fmla="*/ 362315 h 362698"/>
                  <a:gd name="connsiteX2" fmla="*/ 2188395 w 2188395"/>
                  <a:gd name="connsiteY2" fmla="*/ 66178 h 36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8395" h="362698">
                    <a:moveTo>
                      <a:pt x="0" y="0"/>
                    </a:moveTo>
                    <a:cubicBezTo>
                      <a:pt x="553092" y="128427"/>
                      <a:pt x="1445231" y="352041"/>
                      <a:pt x="1797977" y="362315"/>
                    </a:cubicBezTo>
                    <a:cubicBezTo>
                      <a:pt x="2150723" y="372589"/>
                      <a:pt x="2035995" y="174056"/>
                      <a:pt x="2188395" y="66178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</p:grpSp>
        <p:pic>
          <p:nvPicPr>
            <p:cNvPr id="26" name="Picture 4" descr="Image result for speaker icon">
              <a:extLst>
                <a:ext uri="{FF2B5EF4-FFF2-40B4-BE49-F238E27FC236}">
                  <a16:creationId xmlns:a16="http://schemas.microsoft.com/office/drawing/2014/main" id="{549D1FAB-3040-426E-8A36-46F37F42D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011">
              <a:off x="2043738" y="1388827"/>
              <a:ext cx="307912" cy="30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550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2EBA8DF-3968-4A67-855C-4CE7476783E5}"/>
              </a:ext>
            </a:extLst>
          </p:cNvPr>
          <p:cNvSpPr txBox="1"/>
          <p:nvPr/>
        </p:nvSpPr>
        <p:spPr>
          <a:xfrm>
            <a:off x="-13352" y="1449862"/>
            <a:ext cx="564290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Gungsuh"/>
              </a:rPr>
              <a:t>1. </a:t>
            </a:r>
            <a:r>
              <a:rPr lang="en-US" dirty="0">
                <a:solidFill>
                  <a:srgbClr val="1D1C1D"/>
                </a:solidFill>
                <a:latin typeface="+mj-lt"/>
              </a:rPr>
              <a:t>how the sound bends or diffracts around your cheek and face</a:t>
            </a:r>
            <a:endParaRPr lang="en-US" dirty="0">
              <a:solidFill>
                <a:srgbClr val="000000"/>
              </a:solidFill>
              <a:latin typeface="+mj-lt"/>
              <a:ea typeface="Gungsuh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20276-66E5-4AEE-A75D-6E32072A8828}"/>
              </a:ext>
            </a:extLst>
          </p:cNvPr>
          <p:cNvSpPr txBox="1"/>
          <p:nvPr/>
        </p:nvSpPr>
        <p:spPr>
          <a:xfrm>
            <a:off x="-37746" y="2522337"/>
            <a:ext cx="566729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Gungsuh"/>
              </a:rPr>
              <a:t>2. </a:t>
            </a:r>
            <a:r>
              <a:rPr lang="en-US" dirty="0">
                <a:solidFill>
                  <a:srgbClr val="1D1C1D"/>
                </a:solidFill>
                <a:latin typeface="+mj-lt"/>
              </a:rPr>
              <a:t>how the real signal bounces inside your pinna</a:t>
            </a:r>
            <a:endParaRPr lang="en-US" dirty="0">
              <a:solidFill>
                <a:srgbClr val="000000"/>
              </a:solidFill>
              <a:latin typeface="+mj-lt"/>
              <a:ea typeface="Gungsuh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88871B7-FCFA-470D-9698-C172853C801C}"/>
              </a:ext>
            </a:extLst>
          </p:cNvPr>
          <p:cNvSpPr/>
          <p:nvPr/>
        </p:nvSpPr>
        <p:spPr>
          <a:xfrm>
            <a:off x="5639802" y="1555749"/>
            <a:ext cx="300501" cy="1196890"/>
          </a:xfrm>
          <a:prstGeom prst="rightBrace">
            <a:avLst>
              <a:gd name="adj1" fmla="val 40615"/>
              <a:gd name="adj2" fmla="val 5103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A50689-B59D-4C03-8336-B7D10D72FCA9}"/>
                  </a:ext>
                </a:extLst>
              </p:cNvPr>
              <p:cNvSpPr txBox="1"/>
              <p:nvPr/>
            </p:nvSpPr>
            <p:spPr>
              <a:xfrm>
                <a:off x="6061309" y="1912555"/>
                <a:ext cx="1498584" cy="46166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HRTF(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b="1" dirty="0"/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A50689-B59D-4C03-8336-B7D10D72F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309" y="1912555"/>
                <a:ext cx="1498584" cy="461665"/>
              </a:xfrm>
              <a:prstGeom prst="rect">
                <a:avLst/>
              </a:prstGeom>
              <a:blipFill>
                <a:blip r:embed="rId4"/>
                <a:stretch>
                  <a:fillRect l="-6098" t="-10667" r="-813" b="-3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D3827CD-CF47-48F1-BC1A-D38976E4EFCC}"/>
              </a:ext>
            </a:extLst>
          </p:cNvPr>
          <p:cNvSpPr txBox="1"/>
          <p:nvPr/>
        </p:nvSpPr>
        <p:spPr>
          <a:xfrm>
            <a:off x="0" y="3596847"/>
            <a:ext cx="1235697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If the earbud can </a:t>
            </a:r>
            <a:r>
              <a:rPr lang="en-US" sz="2000" dirty="0">
                <a:solidFill>
                  <a:srgbClr val="FF0000"/>
                </a:solidFill>
              </a:rPr>
              <a:t>learn your personalized HRTF </a:t>
            </a:r>
            <a:r>
              <a:rPr lang="en-US" sz="2000" dirty="0"/>
              <a:t>… then fooling your brain is easy.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D90FD2-5076-46B5-9ACA-DF8C8FCDEDF4}"/>
              </a:ext>
            </a:extLst>
          </p:cNvPr>
          <p:cNvGrpSpPr/>
          <p:nvPr/>
        </p:nvGrpSpPr>
        <p:grpSpPr>
          <a:xfrm>
            <a:off x="1907446" y="4156088"/>
            <a:ext cx="6769891" cy="2032850"/>
            <a:chOff x="1907446" y="4156088"/>
            <a:chExt cx="6769891" cy="20328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E1BFB7-5F4F-4A31-B258-61E738D26FDC}"/>
                </a:ext>
              </a:extLst>
            </p:cNvPr>
            <p:cNvSpPr txBox="1"/>
            <p:nvPr/>
          </p:nvSpPr>
          <p:spPr>
            <a:xfrm>
              <a:off x="4633542" y="4764363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HRTF filter</a:t>
              </a:r>
            </a:p>
          </p:txBody>
        </p:sp>
        <p:pic>
          <p:nvPicPr>
            <p:cNvPr id="29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539ACD8D-7B68-48FE-8148-31C30E905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446" y="4156088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AA44EE2-F85A-45C9-96EB-E31409A0A176}"/>
                </a:ext>
              </a:extLst>
            </p:cNvPr>
            <p:cNvCxnSpPr>
              <a:cxnSpLocks/>
            </p:cNvCxnSpPr>
            <p:nvPr/>
          </p:nvCxnSpPr>
          <p:spPr>
            <a:xfrm>
              <a:off x="3790110" y="522092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A9DA149-BB99-45E1-81E5-95E0A586D392}"/>
                </a:ext>
              </a:extLst>
            </p:cNvPr>
            <p:cNvCxnSpPr>
              <a:cxnSpLocks/>
            </p:cNvCxnSpPr>
            <p:nvPr/>
          </p:nvCxnSpPr>
          <p:spPr>
            <a:xfrm>
              <a:off x="6219895" y="517251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A14BF9-D39A-413C-8F9D-DEAA7EB2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360" y1="44904" x2="55360" y2="44904"/>
                          <a14:foregroundMark x1="53460" y1="76584" x2="53460" y2="765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7946" y="4372649"/>
              <a:ext cx="1589391" cy="1565669"/>
            </a:xfrm>
            <a:prstGeom prst="rect">
              <a:avLst/>
            </a:prstGeom>
          </p:spPr>
        </p:pic>
        <p:pic>
          <p:nvPicPr>
            <p:cNvPr id="35" name="Picture 4" descr="Image result for speaker icon">
              <a:extLst>
                <a:ext uri="{FF2B5EF4-FFF2-40B4-BE49-F238E27FC236}">
                  <a16:creationId xmlns:a16="http://schemas.microsoft.com/office/drawing/2014/main" id="{58973808-C370-4906-8588-185858B38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654" y="4869205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Image result for speaker icon">
              <a:extLst>
                <a:ext uri="{FF2B5EF4-FFF2-40B4-BE49-F238E27FC236}">
                  <a16:creationId xmlns:a16="http://schemas.microsoft.com/office/drawing/2014/main" id="{D258EB10-E1D7-4B31-BE1C-3372270AD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60948" y="4861239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3932973-E7D0-44D9-9064-3526194EB106}"/>
              </a:ext>
            </a:extLst>
          </p:cNvPr>
          <p:cNvSpPr txBox="1"/>
          <p:nvPr/>
        </p:nvSpPr>
        <p:spPr>
          <a:xfrm>
            <a:off x="3076078" y="5912722"/>
            <a:ext cx="57518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Then a lot of applications can be enabled…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855226-7565-48CC-97CC-F919356EC162}"/>
              </a:ext>
            </a:extLst>
          </p:cNvPr>
          <p:cNvSpPr txBox="1"/>
          <p:nvPr/>
        </p:nvSpPr>
        <p:spPr>
          <a:xfrm>
            <a:off x="0" y="156501"/>
            <a:ext cx="121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filter is called: Head related transfer function (HRTF)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7DA5A0-456B-4746-82B1-612D817176BC}"/>
              </a:ext>
            </a:extLst>
          </p:cNvPr>
          <p:cNvSpPr txBox="1"/>
          <p:nvPr/>
        </p:nvSpPr>
        <p:spPr>
          <a:xfrm>
            <a:off x="300448" y="668237"/>
            <a:ext cx="615231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Cambria Math" panose="02040503050406030204" pitchFamily="18" charset="0"/>
              </a:rPr>
              <a:t>b</a:t>
            </a:r>
            <a:r>
              <a:rPr lang="en-US" sz="2000" dirty="0">
                <a:ea typeface="Cambria Math" panose="02040503050406030204" pitchFamily="18" charset="0"/>
              </a:rPr>
              <a:t>ut HRTF design is still a challenging problem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B81CB-5EFD-4974-8820-A7F389A4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13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F39812D-D77F-44E0-9BCC-54D5BC00610C}"/>
              </a:ext>
            </a:extLst>
          </p:cNvPr>
          <p:cNvGrpSpPr/>
          <p:nvPr/>
        </p:nvGrpSpPr>
        <p:grpSpPr>
          <a:xfrm>
            <a:off x="7581396" y="944218"/>
            <a:ext cx="4157055" cy="2058994"/>
            <a:chOff x="2043738" y="289991"/>
            <a:chExt cx="4955675" cy="2463800"/>
          </a:xfrm>
        </p:grpSpPr>
        <p:pic>
          <p:nvPicPr>
            <p:cNvPr id="57" name="Picture 2" descr="Human Head and Neck 3D CAD Model - 3D CAD Browser">
              <a:extLst>
                <a:ext uri="{FF2B5EF4-FFF2-40B4-BE49-F238E27FC236}">
                  <a16:creationId xmlns:a16="http://schemas.microsoft.com/office/drawing/2014/main" id="{5CB38DAC-6E09-4049-B26B-675F321AB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2" r="25792"/>
            <a:stretch/>
          </p:blipFill>
          <p:spPr bwMode="auto">
            <a:xfrm>
              <a:off x="3150364" y="289991"/>
              <a:ext cx="1641232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D506266-B1B6-4CA6-8661-C294A6045D53}"/>
                </a:ext>
              </a:extLst>
            </p:cNvPr>
            <p:cNvGrpSpPr/>
            <p:nvPr/>
          </p:nvGrpSpPr>
          <p:grpSpPr>
            <a:xfrm>
              <a:off x="2336823" y="1312715"/>
              <a:ext cx="2041174" cy="1080391"/>
              <a:chOff x="3182352" y="3522280"/>
              <a:chExt cx="2188395" cy="1080391"/>
            </a:xfrm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872677D3-7C68-4374-AC14-0086BC6A7FCD}"/>
                  </a:ext>
                </a:extLst>
              </p:cNvPr>
              <p:cNvSpPr/>
              <p:nvPr/>
            </p:nvSpPr>
            <p:spPr bwMode="auto">
              <a:xfrm>
                <a:off x="3195259" y="3780890"/>
                <a:ext cx="2116476" cy="267808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6476" h="267808">
                    <a:moveTo>
                      <a:pt x="0" y="0"/>
                    </a:moveTo>
                    <a:cubicBezTo>
                      <a:pt x="553092" y="128427"/>
                      <a:pt x="1106184" y="256854"/>
                      <a:pt x="1458930" y="267128"/>
                    </a:cubicBezTo>
                    <a:cubicBezTo>
                      <a:pt x="1811676" y="277402"/>
                      <a:pt x="1964076" y="169523"/>
                      <a:pt x="2116476" y="6164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8DF3CB38-850A-45FA-B9F4-D4D932E8B155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V="1">
                <a:off x="3182352" y="3522280"/>
                <a:ext cx="947855" cy="2487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10F034E4-E3A9-4ACD-BB65-D631C571F24E}"/>
                  </a:ext>
                </a:extLst>
              </p:cNvPr>
              <p:cNvSpPr/>
              <p:nvPr/>
            </p:nvSpPr>
            <p:spPr bwMode="auto">
              <a:xfrm flipV="1">
                <a:off x="3182352" y="3618644"/>
                <a:ext cx="2116476" cy="152400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6476" h="267808">
                    <a:moveTo>
                      <a:pt x="0" y="0"/>
                    </a:moveTo>
                    <a:cubicBezTo>
                      <a:pt x="553092" y="128427"/>
                      <a:pt x="1106184" y="256854"/>
                      <a:pt x="1458930" y="267128"/>
                    </a:cubicBezTo>
                    <a:cubicBezTo>
                      <a:pt x="1811676" y="277402"/>
                      <a:pt x="1964076" y="169523"/>
                      <a:pt x="2116476" y="6164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  <p:sp>
            <p:nvSpPr>
              <p:cNvPr id="71" name="Freeform 8">
                <a:extLst>
                  <a:ext uri="{FF2B5EF4-FFF2-40B4-BE49-F238E27FC236}">
                    <a16:creationId xmlns:a16="http://schemas.microsoft.com/office/drawing/2014/main" id="{03062613-34F9-461B-8084-C6F413A28BF7}"/>
                  </a:ext>
                </a:extLst>
              </p:cNvPr>
              <p:cNvSpPr/>
              <p:nvPr/>
            </p:nvSpPr>
            <p:spPr bwMode="auto">
              <a:xfrm>
                <a:off x="3182352" y="3780555"/>
                <a:ext cx="2188395" cy="822116"/>
              </a:xfrm>
              <a:custGeom>
                <a:avLst/>
                <a:gdLst>
                  <a:gd name="connsiteX0" fmla="*/ 0 w 2116476"/>
                  <a:gd name="connsiteY0" fmla="*/ 0 h 267808"/>
                  <a:gd name="connsiteX1" fmla="*/ 1458930 w 2116476"/>
                  <a:gd name="connsiteY1" fmla="*/ 267128 h 267808"/>
                  <a:gd name="connsiteX2" fmla="*/ 2116476 w 2116476"/>
                  <a:gd name="connsiteY2" fmla="*/ 61645 h 267808"/>
                  <a:gd name="connsiteX0" fmla="*/ 0 w 2188395"/>
                  <a:gd name="connsiteY0" fmla="*/ 0 h 267835"/>
                  <a:gd name="connsiteX1" fmla="*/ 1458930 w 2188395"/>
                  <a:gd name="connsiteY1" fmla="*/ 267128 h 267835"/>
                  <a:gd name="connsiteX2" fmla="*/ 2188395 w 2188395"/>
                  <a:gd name="connsiteY2" fmla="*/ 66178 h 267835"/>
                  <a:gd name="connsiteX0" fmla="*/ 0 w 2188395"/>
                  <a:gd name="connsiteY0" fmla="*/ 0 h 362698"/>
                  <a:gd name="connsiteX1" fmla="*/ 1797977 w 2188395"/>
                  <a:gd name="connsiteY1" fmla="*/ 362315 h 362698"/>
                  <a:gd name="connsiteX2" fmla="*/ 2188395 w 2188395"/>
                  <a:gd name="connsiteY2" fmla="*/ 66178 h 36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8395" h="362698">
                    <a:moveTo>
                      <a:pt x="0" y="0"/>
                    </a:moveTo>
                    <a:cubicBezTo>
                      <a:pt x="553092" y="128427"/>
                      <a:pt x="1445231" y="352041"/>
                      <a:pt x="1797977" y="362315"/>
                    </a:cubicBezTo>
                    <a:cubicBezTo>
                      <a:pt x="2150723" y="372589"/>
                      <a:pt x="2035995" y="174056"/>
                      <a:pt x="2188395" y="66178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•"/>
                  <a:defRPr/>
                </a:pPr>
                <a:endParaRPr lang="en-US">
                  <a:solidFill>
                    <a:srgbClr val="000000"/>
                  </a:solidFill>
                  <a:ea typeface="Gungsuh" pitchFamily="18" charset="-127"/>
                  <a:cs typeface="Gungsuh" pitchFamily="18" charset="-127"/>
                </a:endParaRPr>
              </a:p>
            </p:txBody>
          </p:sp>
        </p:grpSp>
        <p:pic>
          <p:nvPicPr>
            <p:cNvPr id="59" name="Picture 4" descr="Image result for speaker icon">
              <a:extLst>
                <a:ext uri="{FF2B5EF4-FFF2-40B4-BE49-F238E27FC236}">
                  <a16:creationId xmlns:a16="http://schemas.microsoft.com/office/drawing/2014/main" id="{2681CF6F-80CF-4D30-9CC1-7DEAA11C6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011">
              <a:off x="2043738" y="1388827"/>
              <a:ext cx="307912" cy="30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2DAC93B-09AF-44B6-B137-6C2A80C0B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36834" b="10317"/>
            <a:stretch/>
          </p:blipFill>
          <p:spPr>
            <a:xfrm flipH="1">
              <a:off x="5038675" y="393708"/>
              <a:ext cx="1905144" cy="231903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6A49CA2-2BF8-4617-9A61-D3B41EE3E201}"/>
                </a:ext>
              </a:extLst>
            </p:cNvPr>
            <p:cNvSpPr txBox="1"/>
            <p:nvPr/>
          </p:nvSpPr>
          <p:spPr>
            <a:xfrm>
              <a:off x="6137188" y="387296"/>
              <a:ext cx="862225" cy="3867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500" b="1" dirty="0">
                  <a:solidFill>
                    <a:srgbClr val="000000"/>
                  </a:solidFill>
                  <a:ea typeface="Gungsuh"/>
                </a:rPr>
                <a:t>Pinna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5937E46-25CF-44ED-9FF8-72B5885BC6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1305" y="756629"/>
              <a:ext cx="217508" cy="42175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0F6DA8A-621F-4E6E-9E03-72ACBE659E24}"/>
                </a:ext>
              </a:extLst>
            </p:cNvPr>
            <p:cNvSpPr txBox="1"/>
            <p:nvPr/>
          </p:nvSpPr>
          <p:spPr>
            <a:xfrm>
              <a:off x="4992068" y="2422333"/>
              <a:ext cx="1997410" cy="3314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srgbClr val="000000"/>
                  </a:solidFill>
                  <a:ea typeface="Gungsuh"/>
                </a:rPr>
                <a:t>Signal Scattering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9BAF3F4-7D30-470C-9F8D-C1E3CE7EF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4914" y="1187959"/>
              <a:ext cx="402814" cy="27681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D74C426-1E3A-4ECE-992C-580A342D6CDA}"/>
                </a:ext>
              </a:extLst>
            </p:cNvPr>
            <p:cNvCxnSpPr>
              <a:cxnSpLocks/>
            </p:cNvCxnSpPr>
            <p:nvPr/>
          </p:nvCxnSpPr>
          <p:spPr>
            <a:xfrm>
              <a:off x="4624640" y="1465458"/>
              <a:ext cx="413088" cy="3326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1BCBFB6-079C-46F1-8A4A-124ACDAD6CAE}"/>
                </a:ext>
              </a:extLst>
            </p:cNvPr>
            <p:cNvSpPr/>
            <p:nvPr/>
          </p:nvSpPr>
          <p:spPr bwMode="auto">
            <a:xfrm>
              <a:off x="5038202" y="422827"/>
              <a:ext cx="1905143" cy="229632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•"/>
                <a:defRPr/>
              </a:pPr>
              <a:endParaRPr lang="en-US">
                <a:solidFill>
                  <a:srgbClr val="000000"/>
                </a:solidFill>
                <a:ea typeface="Gungsuh" pitchFamily="18" charset="-127"/>
                <a:cs typeface="Gungsuh" pitchFamily="18" charset="-127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6E37BF4-6A81-4E49-85C0-B9AA74C52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7454" y="1217079"/>
              <a:ext cx="10274" cy="527957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5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A5965F8-AD74-40D4-9323-0B15C411779F}"/>
              </a:ext>
            </a:extLst>
          </p:cNvPr>
          <p:cNvSpPr txBox="1"/>
          <p:nvPr/>
        </p:nvSpPr>
        <p:spPr>
          <a:xfrm>
            <a:off x="117764" y="6013166"/>
            <a:ext cx="347749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Spatial Audio Navigation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31328D-F80E-42CC-AB8D-CE56C7BCF24D}"/>
              </a:ext>
            </a:extLst>
          </p:cNvPr>
          <p:cNvSpPr txBox="1"/>
          <p:nvPr/>
        </p:nvSpPr>
        <p:spPr>
          <a:xfrm>
            <a:off x="-55484" y="243685"/>
            <a:ext cx="1235697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If the earbud can </a:t>
            </a:r>
            <a:r>
              <a:rPr lang="en-US" sz="2000" dirty="0">
                <a:solidFill>
                  <a:srgbClr val="FF0000"/>
                </a:solidFill>
              </a:rPr>
              <a:t>learn your personalized HRTF </a:t>
            </a:r>
            <a:r>
              <a:rPr lang="en-US" sz="2000" dirty="0"/>
              <a:t>… then fooling your brain is easy.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47F0E-4EF3-48FD-AF17-A429590FCEA7}"/>
              </a:ext>
            </a:extLst>
          </p:cNvPr>
          <p:cNvGrpSpPr/>
          <p:nvPr/>
        </p:nvGrpSpPr>
        <p:grpSpPr>
          <a:xfrm>
            <a:off x="1943780" y="643795"/>
            <a:ext cx="6769891" cy="2032850"/>
            <a:chOff x="1907446" y="4156088"/>
            <a:chExt cx="6769891" cy="20328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DF17D4-CCC6-4309-B042-B56FB1BBB3AB}"/>
                </a:ext>
              </a:extLst>
            </p:cNvPr>
            <p:cNvSpPr txBox="1"/>
            <p:nvPr/>
          </p:nvSpPr>
          <p:spPr>
            <a:xfrm>
              <a:off x="4633542" y="4764363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HRTF filter</a:t>
              </a:r>
            </a:p>
          </p:txBody>
        </p:sp>
        <p:pic>
          <p:nvPicPr>
            <p:cNvPr id="13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80248D9A-C62C-4724-BDC0-64E70F1F2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446" y="4156088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9A0BAF4-4089-4228-B79B-969B20D9FBCF}"/>
                </a:ext>
              </a:extLst>
            </p:cNvPr>
            <p:cNvCxnSpPr>
              <a:cxnSpLocks/>
            </p:cNvCxnSpPr>
            <p:nvPr/>
          </p:nvCxnSpPr>
          <p:spPr>
            <a:xfrm>
              <a:off x="3790110" y="522092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DEACC0-FBC8-4C5F-A6B4-BE894D449731}"/>
                </a:ext>
              </a:extLst>
            </p:cNvPr>
            <p:cNvCxnSpPr>
              <a:cxnSpLocks/>
            </p:cNvCxnSpPr>
            <p:nvPr/>
          </p:nvCxnSpPr>
          <p:spPr>
            <a:xfrm>
              <a:off x="6219895" y="517251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26431D-90FC-49C0-BD5C-B1A03E56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5360" y1="44904" x2="55360" y2="44904"/>
                          <a14:foregroundMark x1="53460" y1="76584" x2="53460" y2="765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7946" y="4372649"/>
              <a:ext cx="1589391" cy="1565669"/>
            </a:xfrm>
            <a:prstGeom prst="rect">
              <a:avLst/>
            </a:prstGeom>
          </p:spPr>
        </p:pic>
        <p:pic>
          <p:nvPicPr>
            <p:cNvPr id="17" name="Picture 4" descr="Image result for speaker icon">
              <a:extLst>
                <a:ext uri="{FF2B5EF4-FFF2-40B4-BE49-F238E27FC236}">
                  <a16:creationId xmlns:a16="http://schemas.microsoft.com/office/drawing/2014/main" id="{FA085B55-6D02-4BE1-B217-00884F9F7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654" y="4869205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mage result for speaker icon">
              <a:extLst>
                <a:ext uri="{FF2B5EF4-FFF2-40B4-BE49-F238E27FC236}">
                  <a16:creationId xmlns:a16="http://schemas.microsoft.com/office/drawing/2014/main" id="{BE1CE64B-B09B-42E4-B76E-0E124996F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60948" y="4861239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D73B5F-5681-4708-A529-4CBB5E21986F}"/>
              </a:ext>
            </a:extLst>
          </p:cNvPr>
          <p:cNvSpPr txBox="1"/>
          <p:nvPr/>
        </p:nvSpPr>
        <p:spPr>
          <a:xfrm>
            <a:off x="3112412" y="2400429"/>
            <a:ext cx="57518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Then a lot of applications can be enabled…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74D7D-5197-43CC-8BCA-E29B078F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14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B36A7B-4181-4CB4-8B67-586B7342C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13638"/>
            <a:ext cx="3867762" cy="2599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74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54E090-CC04-44FD-B929-04981472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7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A5965F8-AD74-40D4-9323-0B15C411779F}"/>
              </a:ext>
            </a:extLst>
          </p:cNvPr>
          <p:cNvSpPr txBox="1"/>
          <p:nvPr/>
        </p:nvSpPr>
        <p:spPr>
          <a:xfrm>
            <a:off x="117764" y="6013166"/>
            <a:ext cx="347749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Spatial Audio Navigation</a:t>
            </a:r>
          </a:p>
        </p:txBody>
      </p:sp>
      <p:pic>
        <p:nvPicPr>
          <p:cNvPr id="30" name="Picture 4" descr="What is the scope of Growth of Online Games in VR Gaming? - IMC Grupo">
            <a:extLst>
              <a:ext uri="{FF2B5EF4-FFF2-40B4-BE49-F238E27FC236}">
                <a16:creationId xmlns:a16="http://schemas.microsoft.com/office/drawing/2014/main" id="{7D873507-F3EB-4485-BD0C-B269C3B01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42" y="3013638"/>
            <a:ext cx="4136194" cy="25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2839C9-5217-4FD5-9EF8-9A2AD23D0CE5}"/>
              </a:ext>
            </a:extLst>
          </p:cNvPr>
          <p:cNvSpPr txBox="1"/>
          <p:nvPr/>
        </p:nvSpPr>
        <p:spPr>
          <a:xfrm>
            <a:off x="5260188" y="6014728"/>
            <a:ext cx="1671623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VR Gaming</a:t>
            </a:r>
          </a:p>
        </p:txBody>
      </p:sp>
      <p:pic>
        <p:nvPicPr>
          <p:cNvPr id="32" name="Picture 6" descr="Why thousands of virtual microphones matter – acoustic spatial resolution  in a 3D space">
            <a:extLst>
              <a:ext uri="{FF2B5EF4-FFF2-40B4-BE49-F238E27FC236}">
                <a16:creationId xmlns:a16="http://schemas.microsoft.com/office/drawing/2014/main" id="{05208130-CF58-44CD-9EBC-DEB3DEEE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15" y="3013638"/>
            <a:ext cx="3809513" cy="25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21626F-6FC7-41F4-B3AD-4056F221E227}"/>
              </a:ext>
            </a:extLst>
          </p:cNvPr>
          <p:cNvSpPr txBox="1"/>
          <p:nvPr/>
        </p:nvSpPr>
        <p:spPr>
          <a:xfrm>
            <a:off x="8713671" y="5826395"/>
            <a:ext cx="313271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Virtual Immersive Meeting with 360 Audio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31328D-F80E-42CC-AB8D-CE56C7BCF24D}"/>
              </a:ext>
            </a:extLst>
          </p:cNvPr>
          <p:cNvSpPr txBox="1"/>
          <p:nvPr/>
        </p:nvSpPr>
        <p:spPr>
          <a:xfrm>
            <a:off x="-55484" y="243685"/>
            <a:ext cx="1235697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If the earbud can </a:t>
            </a:r>
            <a:r>
              <a:rPr lang="en-US" sz="2000" dirty="0">
                <a:solidFill>
                  <a:srgbClr val="FF0000"/>
                </a:solidFill>
              </a:rPr>
              <a:t>learn your personalized HRTF </a:t>
            </a:r>
            <a:r>
              <a:rPr lang="en-US" sz="2000" dirty="0"/>
              <a:t>… then fooling your brain is easy.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47F0E-4EF3-48FD-AF17-A429590FCEA7}"/>
              </a:ext>
            </a:extLst>
          </p:cNvPr>
          <p:cNvGrpSpPr/>
          <p:nvPr/>
        </p:nvGrpSpPr>
        <p:grpSpPr>
          <a:xfrm>
            <a:off x="1943780" y="643795"/>
            <a:ext cx="6769891" cy="2032850"/>
            <a:chOff x="1907446" y="4156088"/>
            <a:chExt cx="6769891" cy="20328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DF17D4-CCC6-4309-B042-B56FB1BBB3AB}"/>
                </a:ext>
              </a:extLst>
            </p:cNvPr>
            <p:cNvSpPr txBox="1"/>
            <p:nvPr/>
          </p:nvSpPr>
          <p:spPr>
            <a:xfrm>
              <a:off x="4633542" y="4764363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HRTF filter</a:t>
              </a:r>
            </a:p>
          </p:txBody>
        </p:sp>
        <p:pic>
          <p:nvPicPr>
            <p:cNvPr id="13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80248D9A-C62C-4724-BDC0-64E70F1F2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446" y="4156088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9A0BAF4-4089-4228-B79B-969B20D9FBCF}"/>
                </a:ext>
              </a:extLst>
            </p:cNvPr>
            <p:cNvCxnSpPr>
              <a:cxnSpLocks/>
            </p:cNvCxnSpPr>
            <p:nvPr/>
          </p:nvCxnSpPr>
          <p:spPr>
            <a:xfrm>
              <a:off x="3790110" y="522092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DEACC0-FBC8-4C5F-A6B4-BE894D449731}"/>
                </a:ext>
              </a:extLst>
            </p:cNvPr>
            <p:cNvCxnSpPr>
              <a:cxnSpLocks/>
            </p:cNvCxnSpPr>
            <p:nvPr/>
          </p:nvCxnSpPr>
          <p:spPr>
            <a:xfrm>
              <a:off x="6219895" y="517251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26431D-90FC-49C0-BD5C-B1A03E56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360" y1="44904" x2="55360" y2="44904"/>
                          <a14:foregroundMark x1="53460" y1="76584" x2="53460" y2="765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7946" y="4372649"/>
              <a:ext cx="1589391" cy="1565669"/>
            </a:xfrm>
            <a:prstGeom prst="rect">
              <a:avLst/>
            </a:prstGeom>
          </p:spPr>
        </p:pic>
        <p:pic>
          <p:nvPicPr>
            <p:cNvPr id="17" name="Picture 4" descr="Image result for speaker icon">
              <a:extLst>
                <a:ext uri="{FF2B5EF4-FFF2-40B4-BE49-F238E27FC236}">
                  <a16:creationId xmlns:a16="http://schemas.microsoft.com/office/drawing/2014/main" id="{FA085B55-6D02-4BE1-B217-00884F9F7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654" y="4869205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mage result for speaker icon">
              <a:extLst>
                <a:ext uri="{FF2B5EF4-FFF2-40B4-BE49-F238E27FC236}">
                  <a16:creationId xmlns:a16="http://schemas.microsoft.com/office/drawing/2014/main" id="{BE1CE64B-B09B-42E4-B76E-0E124996F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60948" y="4861239"/>
              <a:ext cx="347637" cy="3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D73B5F-5681-4708-A529-4CBB5E21986F}"/>
              </a:ext>
            </a:extLst>
          </p:cNvPr>
          <p:cNvSpPr txBox="1"/>
          <p:nvPr/>
        </p:nvSpPr>
        <p:spPr>
          <a:xfrm>
            <a:off x="3112412" y="2400429"/>
            <a:ext cx="57518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Then a lot of applications can be enabled…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81DB0-E31C-403E-A2E4-8E90A56F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76F36-A525-45D7-84B7-C6E3BF29D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013638"/>
            <a:ext cx="3867762" cy="2599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05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DB9AC1-86BC-47EA-AEF0-A72E6B3F1AE1}"/>
              </a:ext>
            </a:extLst>
          </p:cNvPr>
          <p:cNvSpPr txBox="1"/>
          <p:nvPr/>
        </p:nvSpPr>
        <p:spPr>
          <a:xfrm>
            <a:off x="-6237" y="232310"/>
            <a:ext cx="1224672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 is extremely hard to understand how your head and ear affect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F4545-2D96-4B6E-9998-6701D61B806E}"/>
              </a:ext>
            </a:extLst>
          </p:cNvPr>
          <p:cNvSpPr txBox="1"/>
          <p:nvPr/>
        </p:nvSpPr>
        <p:spPr>
          <a:xfrm>
            <a:off x="-6237" y="960870"/>
            <a:ext cx="528018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is HRTF measurement performed today?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very controlled settings.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3EC82-381B-45A9-89B4-284C254F13EA}"/>
              </a:ext>
            </a:extLst>
          </p:cNvPr>
          <p:cNvSpPr txBox="1"/>
          <p:nvPr/>
        </p:nvSpPr>
        <p:spPr>
          <a:xfrm>
            <a:off x="24608" y="5525723"/>
            <a:ext cx="228679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2E19F-2B36-49B1-966F-47D295C39C78}"/>
              </a:ext>
            </a:extLst>
          </p:cNvPr>
          <p:cNvSpPr txBox="1"/>
          <p:nvPr/>
        </p:nvSpPr>
        <p:spPr>
          <a:xfrm>
            <a:off x="24607" y="6156479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Difficult to obtain</a:t>
            </a:r>
          </a:p>
        </p:txBody>
      </p:sp>
      <p:pic>
        <p:nvPicPr>
          <p:cNvPr id="11" name="Picture 6" descr="How to Use Spatial Audio on AirPods Pro - KrispiTech">
            <a:extLst>
              <a:ext uri="{FF2B5EF4-FFF2-40B4-BE49-F238E27FC236}">
                <a16:creationId xmlns:a16="http://schemas.microsoft.com/office/drawing/2014/main" id="{67F89DBE-A67A-46DB-B8E8-E87B6032E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r="15846"/>
          <a:stretch/>
        </p:blipFill>
        <p:spPr bwMode="auto">
          <a:xfrm>
            <a:off x="6739545" y="1715899"/>
            <a:ext cx="2564233" cy="20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C5FF5-2FE0-4DEA-8E50-E2EEB7ADC377}"/>
              </a:ext>
            </a:extLst>
          </p:cNvPr>
          <p:cNvSpPr txBox="1"/>
          <p:nvPr/>
        </p:nvSpPr>
        <p:spPr>
          <a:xfrm>
            <a:off x="6739545" y="966944"/>
            <a:ext cx="54524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Spatial audio products are using generic HRTF</a:t>
            </a:r>
          </a:p>
        </p:txBody>
      </p:sp>
      <p:pic>
        <p:nvPicPr>
          <p:cNvPr id="13" name="Picture 8" descr="Oculus Quest 2, análisis: review con características, precio y  especificaciones">
            <a:extLst>
              <a:ext uri="{FF2B5EF4-FFF2-40B4-BE49-F238E27FC236}">
                <a16:creationId xmlns:a16="http://schemas.microsoft.com/office/drawing/2014/main" id="{FDD98E25-AF91-4009-9C81-2500E37E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6595" b="11008"/>
          <a:stretch/>
        </p:blipFill>
        <p:spPr bwMode="auto">
          <a:xfrm>
            <a:off x="9609367" y="1715899"/>
            <a:ext cx="2286793" cy="20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8541F2-ECCE-4257-A2DF-2C981D0C1592}"/>
              </a:ext>
            </a:extLst>
          </p:cNvPr>
          <p:cNvSpPr txBox="1"/>
          <p:nvPr/>
        </p:nvSpPr>
        <p:spPr>
          <a:xfrm>
            <a:off x="2444474" y="5545317"/>
            <a:ext cx="320125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Big </a:t>
            </a:r>
            <a:r>
              <a:rPr lang="en-US" dirty="0"/>
              <a:t>rotating speaker array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682D1B-38CF-4B0F-AD01-D59E9398B646}"/>
              </a:ext>
            </a:extLst>
          </p:cNvPr>
          <p:cNvSpPr txBox="1"/>
          <p:nvPr/>
        </p:nvSpPr>
        <p:spPr>
          <a:xfrm>
            <a:off x="6694466" y="3993586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Generic HRTF is not optimal.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B7990-3F53-4AE9-B602-DC25AE46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8D3D6-B4EB-4F1C-811A-C907DFB5B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6" y="1849031"/>
            <a:ext cx="5147161" cy="3312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6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D966F-41F5-4326-9BED-54180659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97" y="1651006"/>
            <a:ext cx="9717866" cy="2737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121DA-4435-4069-A8BA-EC3C66304076}"/>
              </a:ext>
            </a:extLst>
          </p:cNvPr>
          <p:cNvSpPr txBox="1"/>
          <p:nvPr/>
        </p:nvSpPr>
        <p:spPr>
          <a:xfrm>
            <a:off x="2143432" y="5312197"/>
            <a:ext cx="7705079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Generic HRTF leads to as large as 60 degrees externalization error!!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3AA4C-CD4D-4EA2-9269-59C47D06B3B3}"/>
              </a:ext>
            </a:extLst>
          </p:cNvPr>
          <p:cNvSpPr txBox="1"/>
          <p:nvPr/>
        </p:nvSpPr>
        <p:spPr>
          <a:xfrm>
            <a:off x="3229905" y="704397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Generic HRTF is not optimal.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03FB64-5839-4908-8D09-07AB87E046A3}"/>
              </a:ext>
            </a:extLst>
          </p:cNvPr>
          <p:cNvSpPr txBox="1"/>
          <p:nvPr/>
        </p:nvSpPr>
        <p:spPr>
          <a:xfrm>
            <a:off x="3530802" y="4665606"/>
            <a:ext cx="50694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We ask user to identify the sound direction.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DB088-C096-4E90-8FFB-7FC98191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D77E2-A3C4-425B-AD21-D84BA72D240C}"/>
              </a:ext>
            </a:extLst>
          </p:cNvPr>
          <p:cNvSpPr/>
          <p:nvPr/>
        </p:nvSpPr>
        <p:spPr>
          <a:xfrm>
            <a:off x="10905975" y="2520638"/>
            <a:ext cx="895649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6" descr="530 Sound Of Music Illustrations &amp;amp; Clip Art - iStock">
            <a:extLst>
              <a:ext uri="{FF2B5EF4-FFF2-40B4-BE49-F238E27FC236}">
                <a16:creationId xmlns:a16="http://schemas.microsoft.com/office/drawing/2014/main" id="{9A6EBAA7-0580-43CB-9379-CEF80A1A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982" y="1568688"/>
            <a:ext cx="942221" cy="8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530 Sound Of Music Illustrations &amp;amp; Clip Art - iStock">
            <a:extLst>
              <a:ext uri="{FF2B5EF4-FFF2-40B4-BE49-F238E27FC236}">
                <a16:creationId xmlns:a16="http://schemas.microsoft.com/office/drawing/2014/main" id="{9C155C07-B02F-4494-9CBD-53BB1BFF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948" y="3060326"/>
            <a:ext cx="942221" cy="8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7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ow to Use Spatial Audio on AirPods Pro - KrispiTech">
            <a:extLst>
              <a:ext uri="{FF2B5EF4-FFF2-40B4-BE49-F238E27FC236}">
                <a16:creationId xmlns:a16="http://schemas.microsoft.com/office/drawing/2014/main" id="{67F89DBE-A67A-46DB-B8E8-E87B6032E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r="15846"/>
          <a:stretch/>
        </p:blipFill>
        <p:spPr bwMode="auto">
          <a:xfrm>
            <a:off x="6739545" y="1715899"/>
            <a:ext cx="2564233" cy="20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C5FF5-2FE0-4DEA-8E50-E2EEB7ADC377}"/>
              </a:ext>
            </a:extLst>
          </p:cNvPr>
          <p:cNvSpPr txBox="1"/>
          <p:nvPr/>
        </p:nvSpPr>
        <p:spPr>
          <a:xfrm>
            <a:off x="6739545" y="966944"/>
            <a:ext cx="54524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Spatial audio products are using global HRTF</a:t>
            </a:r>
          </a:p>
        </p:txBody>
      </p:sp>
      <p:pic>
        <p:nvPicPr>
          <p:cNvPr id="13" name="Picture 8" descr="Oculus Quest 2, análisis: review con características, precio y  especificaciones">
            <a:extLst>
              <a:ext uri="{FF2B5EF4-FFF2-40B4-BE49-F238E27FC236}">
                <a16:creationId xmlns:a16="http://schemas.microsoft.com/office/drawing/2014/main" id="{FDD98E25-AF91-4009-9C81-2500E37E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6595" b="11008"/>
          <a:stretch/>
        </p:blipFill>
        <p:spPr bwMode="auto">
          <a:xfrm>
            <a:off x="9609367" y="1715899"/>
            <a:ext cx="2286793" cy="20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071EA5-5B29-40F9-A531-21538EDB1164}"/>
              </a:ext>
            </a:extLst>
          </p:cNvPr>
          <p:cNvSpPr txBox="1"/>
          <p:nvPr/>
        </p:nvSpPr>
        <p:spPr>
          <a:xfrm>
            <a:off x="-6237" y="232310"/>
            <a:ext cx="1224672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 is extremely hard to understand how your head and ear affect sound.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49D7C9-B9C6-42EC-924C-E183C3B739CD}"/>
              </a:ext>
            </a:extLst>
          </p:cNvPr>
          <p:cNvSpPr txBox="1"/>
          <p:nvPr/>
        </p:nvSpPr>
        <p:spPr>
          <a:xfrm>
            <a:off x="6624785" y="6017979"/>
            <a:ext cx="5567216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Generic HRTF leads to as large as 60 degrees externalization error!!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C2B5F-BAB3-4F20-8E4A-41E2C01B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19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194168-C0A5-4E13-812A-BE239602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75" y="4059392"/>
            <a:ext cx="6027462" cy="16978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72DD6C-BFB8-481E-A234-33D9173BC45D}"/>
              </a:ext>
            </a:extLst>
          </p:cNvPr>
          <p:cNvSpPr txBox="1"/>
          <p:nvPr/>
        </p:nvSpPr>
        <p:spPr>
          <a:xfrm>
            <a:off x="-6237" y="960870"/>
            <a:ext cx="528018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is HRTF measurement performed today?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very controlled settings.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FC0034-DF34-43BF-A6EE-C7EA35836F02}"/>
              </a:ext>
            </a:extLst>
          </p:cNvPr>
          <p:cNvSpPr txBox="1"/>
          <p:nvPr/>
        </p:nvSpPr>
        <p:spPr>
          <a:xfrm>
            <a:off x="24608" y="5525723"/>
            <a:ext cx="228679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chamber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8CD9DA-B8C7-46C1-B4AD-31EF6D1ECB89}"/>
              </a:ext>
            </a:extLst>
          </p:cNvPr>
          <p:cNvSpPr txBox="1"/>
          <p:nvPr/>
        </p:nvSpPr>
        <p:spPr>
          <a:xfrm>
            <a:off x="24607" y="6156479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Difficult to obtain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EBCFFF-B11A-4796-AB03-2A5143275CC4}"/>
              </a:ext>
            </a:extLst>
          </p:cNvPr>
          <p:cNvSpPr txBox="1"/>
          <p:nvPr/>
        </p:nvSpPr>
        <p:spPr>
          <a:xfrm>
            <a:off x="2444474" y="5545317"/>
            <a:ext cx="320125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Big </a:t>
            </a:r>
            <a:r>
              <a:rPr lang="en-US" dirty="0"/>
              <a:t>rotating speaker array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DA562F-AAED-4117-A6AC-2967D4C5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" y="1849031"/>
            <a:ext cx="5147161" cy="33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8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A94EA-6A3B-46A8-80AB-F6E3F90F985E}"/>
              </a:ext>
            </a:extLst>
          </p:cNvPr>
          <p:cNvSpPr txBox="1"/>
          <p:nvPr/>
        </p:nvSpPr>
        <p:spPr>
          <a:xfrm>
            <a:off x="-105294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526BD5-A7B5-4F28-96D2-7C5AA84F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C77A4CF-0451-4FEF-AB91-FD619ED3CFDD}"/>
              </a:ext>
            </a:extLst>
          </p:cNvPr>
          <p:cNvSpPr txBox="1"/>
          <p:nvPr/>
        </p:nvSpPr>
        <p:spPr>
          <a:xfrm>
            <a:off x="5895109" y="960870"/>
            <a:ext cx="63938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Can we personalize HRTF without acoustic chamber?</a:t>
            </a:r>
          </a:p>
        </p:txBody>
      </p:sp>
      <p:pic>
        <p:nvPicPr>
          <p:cNvPr id="17" name="Picture 4" descr="My face in 3D - Ryan Hellyer">
            <a:extLst>
              <a:ext uri="{FF2B5EF4-FFF2-40B4-BE49-F238E27FC236}">
                <a16:creationId xmlns:a16="http://schemas.microsoft.com/office/drawing/2014/main" id="{4C5FB279-FE90-4175-910D-CB9607B5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31" y="1855717"/>
            <a:ext cx="2146232" cy="21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0E143C-3993-4A09-8BF2-CF49B4F25044}"/>
              </a:ext>
            </a:extLst>
          </p:cNvPr>
          <p:cNvSpPr txBox="1"/>
          <p:nvPr/>
        </p:nvSpPr>
        <p:spPr>
          <a:xfrm>
            <a:off x="6945913" y="4325068"/>
            <a:ext cx="122826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3D scan</a:t>
            </a:r>
          </a:p>
        </p:txBody>
      </p:sp>
      <p:pic>
        <p:nvPicPr>
          <p:cNvPr id="19" name="Picture 6" descr="Head and Torso Simulator Acoustics">
            <a:extLst>
              <a:ext uri="{FF2B5EF4-FFF2-40B4-BE49-F238E27FC236}">
                <a16:creationId xmlns:a16="http://schemas.microsoft.com/office/drawing/2014/main" id="{3E8C60CA-EBB8-4193-94A1-3D79936B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199" y="1894273"/>
            <a:ext cx="2118340" cy="20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7024AD-C19E-4BC2-8F12-2E9F6E84F52D}"/>
              </a:ext>
            </a:extLst>
          </p:cNvPr>
          <p:cNvSpPr txBox="1"/>
          <p:nvPr/>
        </p:nvSpPr>
        <p:spPr>
          <a:xfrm>
            <a:off x="9172155" y="4325068"/>
            <a:ext cx="301984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simulation/ML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2D0E54-FD8F-4068-BDC4-2EBE30BC0F2D}"/>
              </a:ext>
            </a:extLst>
          </p:cNvPr>
          <p:cNvCxnSpPr>
            <a:cxnSpLocks/>
          </p:cNvCxnSpPr>
          <p:nvPr/>
        </p:nvCxnSpPr>
        <p:spPr>
          <a:xfrm>
            <a:off x="9035049" y="2928833"/>
            <a:ext cx="844062" cy="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71F3B6-ACAA-4C43-8F2B-4A3EAF51AD1F}"/>
              </a:ext>
            </a:extLst>
          </p:cNvPr>
          <p:cNvSpPr txBox="1"/>
          <p:nvPr/>
        </p:nvSpPr>
        <p:spPr>
          <a:xfrm>
            <a:off x="6253879" y="5106800"/>
            <a:ext cx="596690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Material (skin, hair) property difficult to estimate.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75DB7-0B19-4551-B420-1A6FB9C7EAB0}"/>
              </a:ext>
            </a:extLst>
          </p:cNvPr>
          <p:cNvSpPr txBox="1"/>
          <p:nvPr/>
        </p:nvSpPr>
        <p:spPr>
          <a:xfrm>
            <a:off x="-6237" y="232310"/>
            <a:ext cx="1224672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 is extremely hard to understand how your head and ear affect sound.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A52F2-43CF-4E58-8A5E-A2A0658B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20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AE8A8C-57D9-4D28-B34C-2DDACBD02C77}"/>
              </a:ext>
            </a:extLst>
          </p:cNvPr>
          <p:cNvSpPr/>
          <p:nvPr/>
        </p:nvSpPr>
        <p:spPr>
          <a:xfrm>
            <a:off x="-13008532" y="-267929"/>
            <a:ext cx="12831096" cy="7393858"/>
          </a:xfrm>
          <a:prstGeom prst="rect">
            <a:avLst/>
          </a:prstGeom>
          <a:solidFill>
            <a:srgbClr val="A5A5A5">
              <a:alpha val="72941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C5B1E0-6DD0-4DFC-9E25-399FFC13555C}"/>
              </a:ext>
            </a:extLst>
          </p:cNvPr>
          <p:cNvSpPr txBox="1"/>
          <p:nvPr/>
        </p:nvSpPr>
        <p:spPr>
          <a:xfrm>
            <a:off x="-6237" y="960870"/>
            <a:ext cx="528018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is HRTF measurement performed today?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very controlled settings.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C4D40B-6EE8-44DA-9B6B-4C36BFDFE2E6}"/>
              </a:ext>
            </a:extLst>
          </p:cNvPr>
          <p:cNvSpPr txBox="1"/>
          <p:nvPr/>
        </p:nvSpPr>
        <p:spPr>
          <a:xfrm>
            <a:off x="24608" y="5525723"/>
            <a:ext cx="228679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chamber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D2B846-A72A-4B18-A554-0A3595E1AE16}"/>
              </a:ext>
            </a:extLst>
          </p:cNvPr>
          <p:cNvSpPr txBox="1"/>
          <p:nvPr/>
        </p:nvSpPr>
        <p:spPr>
          <a:xfrm>
            <a:off x="24607" y="6156479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Difficult to obtain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A8BCB-0F92-4170-8D16-97683359B990}"/>
              </a:ext>
            </a:extLst>
          </p:cNvPr>
          <p:cNvSpPr txBox="1"/>
          <p:nvPr/>
        </p:nvSpPr>
        <p:spPr>
          <a:xfrm>
            <a:off x="2444474" y="5545317"/>
            <a:ext cx="320125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Big </a:t>
            </a:r>
            <a:r>
              <a:rPr lang="en-US" dirty="0"/>
              <a:t>rotating speaker array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194434-971E-46E8-80A7-9CC68DC3E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6" y="1849031"/>
            <a:ext cx="5147161" cy="3312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0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3E7BF46-28D6-4E93-8C51-8FA6D5139361}"/>
              </a:ext>
            </a:extLst>
          </p:cNvPr>
          <p:cNvSpPr txBox="1"/>
          <p:nvPr/>
        </p:nvSpPr>
        <p:spPr>
          <a:xfrm>
            <a:off x="-6237" y="960870"/>
            <a:ext cx="528018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is HRTF measurement performed today?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very controlled settings.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FDBE4B-17D5-49CF-AC88-2BD372DE85F4}"/>
              </a:ext>
            </a:extLst>
          </p:cNvPr>
          <p:cNvSpPr txBox="1"/>
          <p:nvPr/>
        </p:nvSpPr>
        <p:spPr>
          <a:xfrm>
            <a:off x="24608" y="5525723"/>
            <a:ext cx="228679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chamber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23A44-CAA3-4AB9-99CB-CF6A637A0EF6}"/>
              </a:ext>
            </a:extLst>
          </p:cNvPr>
          <p:cNvSpPr txBox="1"/>
          <p:nvPr/>
        </p:nvSpPr>
        <p:spPr>
          <a:xfrm>
            <a:off x="24607" y="6156479"/>
            <a:ext cx="5542611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Difficult to obtain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EE7D3B-5594-4A9F-9874-47D33F60E7B1}"/>
              </a:ext>
            </a:extLst>
          </p:cNvPr>
          <p:cNvSpPr txBox="1"/>
          <p:nvPr/>
        </p:nvSpPr>
        <p:spPr>
          <a:xfrm>
            <a:off x="2444474" y="5545317"/>
            <a:ext cx="320125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Big </a:t>
            </a:r>
            <a:r>
              <a:rPr lang="en-US" dirty="0"/>
              <a:t>rotating speaker array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C4F5C3-8F26-469E-A17B-7A1873377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" y="1849031"/>
            <a:ext cx="5147161" cy="3312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7A4CF-0451-4FEF-AB91-FD619ED3CFDD}"/>
              </a:ext>
            </a:extLst>
          </p:cNvPr>
          <p:cNvSpPr txBox="1"/>
          <p:nvPr/>
        </p:nvSpPr>
        <p:spPr>
          <a:xfrm>
            <a:off x="5895109" y="960870"/>
            <a:ext cx="63938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Can we personalize HRTF without acoustic chamber?</a:t>
            </a:r>
          </a:p>
        </p:txBody>
      </p:sp>
      <p:pic>
        <p:nvPicPr>
          <p:cNvPr id="17" name="Picture 4" descr="My face in 3D - Ryan Hellyer">
            <a:extLst>
              <a:ext uri="{FF2B5EF4-FFF2-40B4-BE49-F238E27FC236}">
                <a16:creationId xmlns:a16="http://schemas.microsoft.com/office/drawing/2014/main" id="{4C5FB279-FE90-4175-910D-CB9607B5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31" y="1855717"/>
            <a:ext cx="2146232" cy="21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0E143C-3993-4A09-8BF2-CF49B4F25044}"/>
              </a:ext>
            </a:extLst>
          </p:cNvPr>
          <p:cNvSpPr txBox="1"/>
          <p:nvPr/>
        </p:nvSpPr>
        <p:spPr>
          <a:xfrm>
            <a:off x="6945913" y="4325068"/>
            <a:ext cx="122826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3D scan</a:t>
            </a:r>
          </a:p>
        </p:txBody>
      </p:sp>
      <p:pic>
        <p:nvPicPr>
          <p:cNvPr id="19" name="Picture 6" descr="Head and Torso Simulator Acoustics">
            <a:extLst>
              <a:ext uri="{FF2B5EF4-FFF2-40B4-BE49-F238E27FC236}">
                <a16:creationId xmlns:a16="http://schemas.microsoft.com/office/drawing/2014/main" id="{3E8C60CA-EBB8-4193-94A1-3D79936B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199" y="1894273"/>
            <a:ext cx="2118340" cy="20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7024AD-C19E-4BC2-8F12-2E9F6E84F52D}"/>
              </a:ext>
            </a:extLst>
          </p:cNvPr>
          <p:cNvSpPr txBox="1"/>
          <p:nvPr/>
        </p:nvSpPr>
        <p:spPr>
          <a:xfrm>
            <a:off x="9172155" y="4325068"/>
            <a:ext cx="301984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Acoustic simulation/ML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2D0E54-FD8F-4068-BDC4-2EBE30BC0F2D}"/>
              </a:ext>
            </a:extLst>
          </p:cNvPr>
          <p:cNvCxnSpPr>
            <a:cxnSpLocks/>
          </p:cNvCxnSpPr>
          <p:nvPr/>
        </p:nvCxnSpPr>
        <p:spPr>
          <a:xfrm>
            <a:off x="9035049" y="2928833"/>
            <a:ext cx="844062" cy="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71F3B6-ACAA-4C43-8F2B-4A3EAF51AD1F}"/>
              </a:ext>
            </a:extLst>
          </p:cNvPr>
          <p:cNvSpPr txBox="1"/>
          <p:nvPr/>
        </p:nvSpPr>
        <p:spPr>
          <a:xfrm>
            <a:off x="6253879" y="5106800"/>
            <a:ext cx="5966906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Material (skin, hair) property difficult to estimate.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75DB7-0B19-4551-B420-1A6FB9C7EAB0}"/>
              </a:ext>
            </a:extLst>
          </p:cNvPr>
          <p:cNvSpPr txBox="1"/>
          <p:nvPr/>
        </p:nvSpPr>
        <p:spPr>
          <a:xfrm>
            <a:off x="-6237" y="232310"/>
            <a:ext cx="1224672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 is extremely hard to understand how your head and ear affect sound.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A52F2-43CF-4E58-8A5E-A2A0658B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51DA8-F388-4C76-B3CF-91F633E342D5}"/>
              </a:ext>
            </a:extLst>
          </p:cNvPr>
          <p:cNvSpPr/>
          <p:nvPr/>
        </p:nvSpPr>
        <p:spPr>
          <a:xfrm>
            <a:off x="-325785" y="-478428"/>
            <a:ext cx="12831096" cy="7393858"/>
          </a:xfrm>
          <a:prstGeom prst="rect">
            <a:avLst/>
          </a:prstGeom>
          <a:solidFill>
            <a:srgbClr val="A5A5A5">
              <a:alpha val="72941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359172-838C-422B-8CEF-58EBC8A26249}"/>
              </a:ext>
            </a:extLst>
          </p:cNvPr>
          <p:cNvSpPr txBox="1"/>
          <p:nvPr/>
        </p:nvSpPr>
        <p:spPr>
          <a:xfrm>
            <a:off x="-6237" y="3033835"/>
            <a:ext cx="12192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paper asks: can we build a system </a:t>
            </a:r>
            <a:r>
              <a:rPr lang="en-US" altLang="zh-CN" dirty="0"/>
              <a:t>allowing </a:t>
            </a:r>
            <a:r>
              <a:rPr lang="en-US" dirty="0"/>
              <a:t>easy personalized HRTF estimation at home?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756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28D7285-640A-4910-852F-0335D6354993}"/>
              </a:ext>
            </a:extLst>
          </p:cNvPr>
          <p:cNvSpPr txBox="1"/>
          <p:nvPr/>
        </p:nvSpPr>
        <p:spPr>
          <a:xfrm>
            <a:off x="155426" y="1422831"/>
            <a:ext cx="6248459" cy="1286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Smartphone as transmitter.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In-ear microphone as receiver.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HRTF estimated by rotating phone around the head.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679F65-3980-4F79-BC8C-D9D07B1C4E2C}"/>
              </a:ext>
            </a:extLst>
          </p:cNvPr>
          <p:cNvGrpSpPr/>
          <p:nvPr/>
        </p:nvGrpSpPr>
        <p:grpSpPr>
          <a:xfrm>
            <a:off x="6714102" y="1093757"/>
            <a:ext cx="4334673" cy="4533900"/>
            <a:chOff x="6953507" y="1468333"/>
            <a:chExt cx="4334673" cy="45339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C2BB2B-20D3-47BA-BD5C-3B2B72873BFC}"/>
                </a:ext>
              </a:extLst>
            </p:cNvPr>
            <p:cNvGrpSpPr/>
            <p:nvPr/>
          </p:nvGrpSpPr>
          <p:grpSpPr>
            <a:xfrm>
              <a:off x="6953507" y="1468333"/>
              <a:ext cx="4021752" cy="4533900"/>
              <a:chOff x="6953507" y="1468333"/>
              <a:chExt cx="4021752" cy="4533900"/>
            </a:xfrm>
          </p:grpSpPr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7425B8A6-F626-4087-B9FF-3A93CEE52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2409" y="1468333"/>
                <a:ext cx="3752850" cy="4533900"/>
              </a:xfrm>
              <a:prstGeom prst="rect">
                <a:avLst/>
              </a:prstGeom>
            </p:spPr>
          </p:pic>
          <p:pic>
            <p:nvPicPr>
              <p:cNvPr id="5124" name="Picture 4" descr="Hand holding smartphone icon Royalty Free Vector Image">
                <a:extLst>
                  <a:ext uri="{FF2B5EF4-FFF2-40B4-BE49-F238E27FC236}">
                    <a16:creationId xmlns:a16="http://schemas.microsoft.com/office/drawing/2014/main" id="{5D31018E-ABA4-4F72-B21E-BC5AB6764F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05" b="73842" l="10000" r="90000">
                            <a14:foregroundMark x1="65800" y1="48611" x2="65800" y2="48611"/>
                            <a14:foregroundMark x1="33100" y1="58056" x2="33100" y2="58056"/>
                            <a14:foregroundMark x1="35100" y1="41944" x2="35100" y2="41944"/>
                            <a14:foregroundMark x1="35100" y1="30556" x2="35100" y2="30556"/>
                            <a14:foregroundMark x1="27900" y1="27778" x2="27900" y2="27778"/>
                            <a14:foregroundMark x1="29000" y1="39074" x2="29000" y2="39074"/>
                            <a14:foregroundMark x1="30000" y1="43796" x2="30000" y2="43796"/>
                            <a14:foregroundMark x1="30000" y1="46667" x2="30000" y2="46667"/>
                            <a14:foregroundMark x1="30000" y1="52407" x2="30000" y2="52407"/>
                            <a14:foregroundMark x1="42400" y1="64537" x2="42400" y2="64537"/>
                            <a14:foregroundMark x1="51500" y1="63056" x2="51500" y2="63056"/>
                            <a14:foregroundMark x1="30800" y1="44444" x2="30800" y2="44444"/>
                            <a14:foregroundMark x1="31400" y1="51667" x2="31400" y2="51667"/>
                            <a14:foregroundMark x1="32100" y1="52593" x2="32100" y2="52593"/>
                            <a14:foregroundMark x1="38500" y1="52593" x2="38500" y2="52593"/>
                            <a14:foregroundMark x1="40100" y1="50463" x2="40100" y2="50463"/>
                            <a14:foregroundMark x1="40100" y1="48611" x2="40100" y2="48611"/>
                            <a14:foregroundMark x1="40800" y1="39630" x2="40800" y2="39630"/>
                            <a14:foregroundMark x1="40800" y1="39630" x2="40800" y2="396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53"/>
              <a:stretch/>
            </p:blipFill>
            <p:spPr bwMode="auto">
              <a:xfrm rot="20163913" flipH="1">
                <a:off x="6953507" y="1964703"/>
                <a:ext cx="1248647" cy="163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6F8FA4-387B-4484-B029-9E9A2068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56" b="99550" l="9449" r="91339">
                          <a14:foregroundMark x1="49606" y1="10360" x2="49606" y2="10360"/>
                          <a14:foregroundMark x1="15748" y1="6757" x2="25984" y2="60360"/>
                          <a14:foregroundMark x1="25984" y1="60360" x2="46457" y2="85586"/>
                          <a14:foregroundMark x1="46457" y1="85586" x2="89764" y2="40090"/>
                          <a14:foregroundMark x1="88035" y1="21622" x2="87402" y2="14865"/>
                          <a14:foregroundMark x1="89764" y1="40090" x2="88035" y2="21622"/>
                          <a14:foregroundMark x1="79762" y1="13514" x2="44094" y2="7207"/>
                          <a14:foregroundMark x1="87402" y1="14865" x2="79762" y2="13514"/>
                          <a14:foregroundMark x1="44094" y1="7207" x2="9449" y2="6306"/>
                          <a14:foregroundMark x1="39370" y1="6757" x2="78740" y2="11712"/>
                          <a14:foregroundMark x1="81414" y1="21622" x2="96850" y2="78829"/>
                          <a14:foregroundMark x1="79226" y1="13514" x2="81414" y2="21622"/>
                          <a14:foregroundMark x1="78740" y1="11712" x2="79226" y2="13514"/>
                          <a14:foregroundMark x1="96850" y1="78829" x2="62992" y2="96847"/>
                          <a14:foregroundMark x1="62992" y1="96847" x2="31496" y2="72523"/>
                          <a14:foregroundMark x1="31496" y1="72523" x2="17323" y2="46396"/>
                          <a14:foregroundMark x1="17323" y1="46396" x2="17323" y2="15315"/>
                          <a14:foregroundMark x1="17323" y1="15315" x2="34646" y2="7658"/>
                          <a14:foregroundMark x1="97638" y1="97748" x2="83465" y2="72973"/>
                          <a14:foregroundMark x1="83465" y1="72973" x2="90551" y2="98649"/>
                          <a14:foregroundMark x1="90551" y1="98649" x2="79528" y2="99550"/>
                          <a14:foregroundMark x1="78740" y1="91441" x2="79528" y2="95045"/>
                          <a14:foregroundMark x1="51181" y1="30631" x2="51181" y2="30631"/>
                          <a14:foregroundMark x1="85039" y1="59009" x2="22047" y2="21171"/>
                          <a14:foregroundMark x1="62663" y1="13514" x2="91339" y2="8108"/>
                          <a14:foregroundMark x1="22047" y1="21171" x2="62663" y2="13514"/>
                          <a14:foregroundMark x1="86089" y1="21622" x2="75591" y2="48649"/>
                          <a14:foregroundMark x1="89239" y1="13514" x2="86089" y2="21622"/>
                          <a14:foregroundMark x1="91339" y1="8108" x2="89239" y2="13514"/>
                          <a14:foregroundMark x1="75591" y1="48649" x2="69291" y2="53604"/>
                          <a14:backgroundMark x1="69291" y1="4505" x2="69291" y2="4505"/>
                          <a14:backgroundMark x1="83465" y1="13514" x2="83465" y2="13514"/>
                          <a14:backgroundMark x1="86614" y1="21622" x2="86614" y2="216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33197" y="2747002"/>
              <a:ext cx="262944" cy="4829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8E7BBF-A71A-4044-94B0-8FE1B58A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56" b="99550" l="9449" r="91339">
                          <a14:foregroundMark x1="49606" y1="10360" x2="49606" y2="10360"/>
                          <a14:foregroundMark x1="15748" y1="6757" x2="25984" y2="60360"/>
                          <a14:foregroundMark x1="25984" y1="60360" x2="46457" y2="85586"/>
                          <a14:foregroundMark x1="46457" y1="85586" x2="89764" y2="40090"/>
                          <a14:foregroundMark x1="88035" y1="21622" x2="87402" y2="14865"/>
                          <a14:foregroundMark x1="89764" y1="40090" x2="88035" y2="21622"/>
                          <a14:foregroundMark x1="79762" y1="13514" x2="44094" y2="7207"/>
                          <a14:foregroundMark x1="87402" y1="14865" x2="79762" y2="13514"/>
                          <a14:foregroundMark x1="44094" y1="7207" x2="9449" y2="6306"/>
                          <a14:foregroundMark x1="39370" y1="6757" x2="78740" y2="11712"/>
                          <a14:foregroundMark x1="81414" y1="21622" x2="96850" y2="78829"/>
                          <a14:foregroundMark x1="79226" y1="13514" x2="81414" y2="21622"/>
                          <a14:foregroundMark x1="78740" y1="11712" x2="79226" y2="13514"/>
                          <a14:foregroundMark x1="96850" y1="78829" x2="62992" y2="96847"/>
                          <a14:foregroundMark x1="62992" y1="96847" x2="31496" y2="72523"/>
                          <a14:foregroundMark x1="31496" y1="72523" x2="17323" y2="46396"/>
                          <a14:foregroundMark x1="17323" y1="46396" x2="17323" y2="15315"/>
                          <a14:foregroundMark x1="17323" y1="15315" x2="34646" y2="7658"/>
                          <a14:foregroundMark x1="97638" y1="97748" x2="83465" y2="72973"/>
                          <a14:foregroundMark x1="83465" y1="72973" x2="90551" y2="98649"/>
                          <a14:foregroundMark x1="90551" y1="98649" x2="79528" y2="99550"/>
                          <a14:foregroundMark x1="78740" y1="91441" x2="79528" y2="95045"/>
                          <a14:foregroundMark x1="51181" y1="30631" x2="51181" y2="30631"/>
                          <a14:foregroundMark x1="85039" y1="59009" x2="22047" y2="21171"/>
                          <a14:foregroundMark x1="62663" y1="13514" x2="91339" y2="8108"/>
                          <a14:foregroundMark x1="22047" y1="21171" x2="62663" y2="13514"/>
                          <a14:foregroundMark x1="86089" y1="21622" x2="75591" y2="48649"/>
                          <a14:foregroundMark x1="89239" y1="13514" x2="86089" y2="21622"/>
                          <a14:foregroundMark x1="91339" y1="8108" x2="89239" y2="13514"/>
                          <a14:foregroundMark x1="75591" y1="48649" x2="69291" y2="53604"/>
                          <a14:backgroundMark x1="69291" y1="4505" x2="69291" y2="4505"/>
                          <a14:backgroundMark x1="83465" y1="13514" x2="83465" y2="13514"/>
                          <a14:backgroundMark x1="86614" y1="21622" x2="86614" y2="216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674405" y="2723493"/>
              <a:ext cx="309534" cy="529979"/>
            </a:xfrm>
            <a:prstGeom prst="rect">
              <a:avLst/>
            </a:prstGeom>
          </p:spPr>
        </p:pic>
        <p:pic>
          <p:nvPicPr>
            <p:cNvPr id="31" name="Picture 4" descr="Image result for speaker icon">
              <a:extLst>
                <a:ext uri="{FF2B5EF4-FFF2-40B4-BE49-F238E27FC236}">
                  <a16:creationId xmlns:a16="http://schemas.microsoft.com/office/drawing/2014/main" id="{BCD67114-F3B8-4C9E-AC5E-9FB12B9CE5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6" t="-34199"/>
            <a:stretch/>
          </p:blipFill>
          <p:spPr bwMode="auto">
            <a:xfrm rot="21247756">
              <a:off x="7918090" y="2116390"/>
              <a:ext cx="389486" cy="73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7E7C2F6-1C65-4E9F-8539-FAE531DD2966}"/>
                </a:ext>
              </a:extLst>
            </p:cNvPr>
            <p:cNvSpPr/>
            <p:nvPr/>
          </p:nvSpPr>
          <p:spPr>
            <a:xfrm rot="11534511">
              <a:off x="7208224" y="1676317"/>
              <a:ext cx="4079956" cy="1962074"/>
            </a:xfrm>
            <a:prstGeom prst="arc">
              <a:avLst>
                <a:gd name="adj1" fmla="val 10015447"/>
                <a:gd name="adj2" fmla="val 20080306"/>
              </a:avLst>
            </a:prstGeom>
            <a:ln w="28575">
              <a:solidFill>
                <a:schemeClr val="bg1">
                  <a:lumMod val="65000"/>
                </a:schemeClr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2BC80C8-06F6-453C-BB4F-376E59E08A62}"/>
              </a:ext>
            </a:extLst>
          </p:cNvPr>
          <p:cNvSpPr txBox="1"/>
          <p:nvPr/>
        </p:nvSpPr>
        <p:spPr>
          <a:xfrm>
            <a:off x="0" y="290188"/>
            <a:ext cx="12192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paper asks: can we build a system </a:t>
            </a:r>
            <a:r>
              <a:rPr lang="en-US" altLang="zh-CN" dirty="0"/>
              <a:t>allowing </a:t>
            </a:r>
            <a:r>
              <a:rPr lang="en-US" dirty="0"/>
              <a:t>easy personalized HRTF estimation at home?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54F681-5B04-48FF-8014-B2EEC367E6D3}"/>
              </a:ext>
            </a:extLst>
          </p:cNvPr>
          <p:cNvSpPr txBox="1"/>
          <p:nvPr/>
        </p:nvSpPr>
        <p:spPr>
          <a:xfrm>
            <a:off x="155427" y="856509"/>
            <a:ext cx="372623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Here is our basic idea for UNIQ: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FA819B-0599-4C3C-BEE1-7FF891ED7614}"/>
              </a:ext>
            </a:extLst>
          </p:cNvPr>
          <p:cNvSpPr txBox="1"/>
          <p:nvPr/>
        </p:nvSpPr>
        <p:spPr>
          <a:xfrm>
            <a:off x="155427" y="3282918"/>
            <a:ext cx="6248458" cy="25327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remaining slides are organized as following: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UNIQ System Sketch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technical parts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Phone localization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Near-far HRTF conversion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Implementation &amp; Evaluation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BDFEA-6F65-4923-8874-82AA1D00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401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2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6523B7-2E72-C643-A329-3A74DAFE20C9}"/>
              </a:ext>
            </a:extLst>
          </p:cNvPr>
          <p:cNvSpPr txBox="1"/>
          <p:nvPr/>
        </p:nvSpPr>
        <p:spPr>
          <a:xfrm>
            <a:off x="0" y="186460"/>
            <a:ext cx="262543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UNIQ: System Sketch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DA1A12-F70A-4C4B-8319-9261C237F56E}"/>
              </a:ext>
            </a:extLst>
          </p:cNvPr>
          <p:cNvSpPr/>
          <p:nvPr/>
        </p:nvSpPr>
        <p:spPr>
          <a:xfrm>
            <a:off x="4604451" y="2931998"/>
            <a:ext cx="895649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ACF447-0877-4027-8CFD-168C63F90976}"/>
              </a:ext>
            </a:extLst>
          </p:cNvPr>
          <p:cNvSpPr/>
          <p:nvPr/>
        </p:nvSpPr>
        <p:spPr>
          <a:xfrm flipH="1">
            <a:off x="1991317" y="3074671"/>
            <a:ext cx="3254163" cy="115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CC966-373E-453E-B7D9-BD82DF8B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2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6523B7-2E72-C643-A329-3A74DAFE20C9}"/>
              </a:ext>
            </a:extLst>
          </p:cNvPr>
          <p:cNvSpPr txBox="1"/>
          <p:nvPr/>
        </p:nvSpPr>
        <p:spPr>
          <a:xfrm>
            <a:off x="0" y="186460"/>
            <a:ext cx="26279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UNIQ: System Sketch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DA1A12-F70A-4C4B-8319-9261C237F56E}"/>
              </a:ext>
            </a:extLst>
          </p:cNvPr>
          <p:cNvSpPr/>
          <p:nvPr/>
        </p:nvSpPr>
        <p:spPr>
          <a:xfrm>
            <a:off x="4604451" y="2931998"/>
            <a:ext cx="895649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20EF40-F59B-334F-8D03-E5263D5D187F}"/>
                  </a:ext>
                </a:extLst>
              </p:cNvPr>
              <p:cNvSpPr txBox="1"/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 smartphone as a transmitter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Smartphone transmits a known signal 𝑠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Two in-ear microphones receive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ungsuh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User moves the phone; IMU records motion</a:t>
                </a:r>
              </a:p>
              <a:p>
                <a:pPr defTabSz="457200">
                  <a:lnSpc>
                    <a:spcPct val="200000"/>
                  </a:lnSpc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defTabSz="457200">
                  <a:lnSpc>
                    <a:spcPct val="200000"/>
                  </a:lnSpc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defTabSz="457200">
                  <a:lnSpc>
                    <a:spcPct val="200000"/>
                  </a:lnSpc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sz="900" dirty="0">
                  <a:solidFill>
                    <a:srgbClr val="000000"/>
                  </a:solidFill>
                  <a:ea typeface="Gungsuh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20EF40-F59B-334F-8D03-E5263D5D1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blipFill>
                <a:blip r:embed="rId4"/>
                <a:stretch>
                  <a:fillRect l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4FACF447-0877-4027-8CFD-168C63F90976}"/>
              </a:ext>
            </a:extLst>
          </p:cNvPr>
          <p:cNvSpPr/>
          <p:nvPr/>
        </p:nvSpPr>
        <p:spPr>
          <a:xfrm flipH="1">
            <a:off x="1991317" y="3074671"/>
            <a:ext cx="3254163" cy="115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BF631D-3B19-4060-9FE5-A881782963F5}"/>
              </a:ext>
            </a:extLst>
          </p:cNvPr>
          <p:cNvSpPr/>
          <p:nvPr/>
        </p:nvSpPr>
        <p:spPr>
          <a:xfrm flipH="1">
            <a:off x="1631171" y="3047999"/>
            <a:ext cx="1320683" cy="1721742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C8BE8F-1290-4938-9971-82B0E01FF819}"/>
              </a:ext>
            </a:extLst>
          </p:cNvPr>
          <p:cNvSpPr/>
          <p:nvPr/>
        </p:nvSpPr>
        <p:spPr>
          <a:xfrm flipH="1">
            <a:off x="856136" y="4040560"/>
            <a:ext cx="3254163" cy="115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F338B4-AD6D-41FF-9F8A-7D69BE6E71D8}"/>
              </a:ext>
            </a:extLst>
          </p:cNvPr>
          <p:cNvSpPr/>
          <p:nvPr/>
        </p:nvSpPr>
        <p:spPr>
          <a:xfrm flipH="1">
            <a:off x="1593567" y="3467561"/>
            <a:ext cx="1336229" cy="1100465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0B701-1F7E-42E7-9D87-AB2EFED09E11}"/>
              </a:ext>
            </a:extLst>
          </p:cNvPr>
          <p:cNvSpPr/>
          <p:nvPr/>
        </p:nvSpPr>
        <p:spPr>
          <a:xfrm flipH="1">
            <a:off x="2844503" y="3893341"/>
            <a:ext cx="217327" cy="25224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151CD45-1CB4-43C0-AAF2-4125E0A2D66F}"/>
              </a:ext>
            </a:extLst>
          </p:cNvPr>
          <p:cNvSpPr/>
          <p:nvPr/>
        </p:nvSpPr>
        <p:spPr>
          <a:xfrm flipH="1">
            <a:off x="1459272" y="3884547"/>
            <a:ext cx="318189" cy="27747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70F13B-A0C7-4DBF-944B-C9D4A10C700A}"/>
              </a:ext>
            </a:extLst>
          </p:cNvPr>
          <p:cNvCxnSpPr>
            <a:cxnSpLocks/>
          </p:cNvCxnSpPr>
          <p:nvPr/>
        </p:nvCxnSpPr>
        <p:spPr>
          <a:xfrm flipH="1">
            <a:off x="963893" y="4014194"/>
            <a:ext cx="2331397" cy="1936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8DB1045-B78B-4593-99D6-DFFD841387B5}"/>
              </a:ext>
            </a:extLst>
          </p:cNvPr>
          <p:cNvCxnSpPr>
            <a:cxnSpLocks/>
          </p:cNvCxnSpPr>
          <p:nvPr/>
        </p:nvCxnSpPr>
        <p:spPr>
          <a:xfrm flipH="1">
            <a:off x="2262164" y="2735797"/>
            <a:ext cx="5213" cy="220085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207818-61EB-4433-A887-2DD28270EC16}"/>
              </a:ext>
            </a:extLst>
          </p:cNvPr>
          <p:cNvSpPr txBox="1"/>
          <p:nvPr/>
        </p:nvSpPr>
        <p:spPr>
          <a:xfrm>
            <a:off x="1862329" y="2216076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Front</a:t>
            </a:r>
          </a:p>
        </p:txBody>
      </p:sp>
      <p:pic>
        <p:nvPicPr>
          <p:cNvPr id="57" name="Picture 4" descr="Image result for speaker icon">
            <a:extLst>
              <a:ext uri="{FF2B5EF4-FFF2-40B4-BE49-F238E27FC236}">
                <a16:creationId xmlns:a16="http://schemas.microsoft.com/office/drawing/2014/main" id="{351866F4-84B3-4E15-BDBD-27D090766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6" t="-34199"/>
          <a:stretch/>
        </p:blipFill>
        <p:spPr bwMode="auto">
          <a:xfrm rot="7889821">
            <a:off x="3581058" y="2144485"/>
            <a:ext cx="389486" cy="73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B63635-9930-4EBB-9570-C3DF047FA182}"/>
              </a:ext>
            </a:extLst>
          </p:cNvPr>
          <p:cNvGrpSpPr/>
          <p:nvPr/>
        </p:nvGrpSpPr>
        <p:grpSpPr>
          <a:xfrm>
            <a:off x="3741760" y="1697389"/>
            <a:ext cx="963725" cy="1239480"/>
            <a:chOff x="3741760" y="1697389"/>
            <a:chExt cx="963725" cy="123948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D53EBB1-241D-4BFB-9BE5-7B4CAEAB19F6}"/>
                </a:ext>
              </a:extLst>
            </p:cNvPr>
            <p:cNvSpPr txBox="1"/>
            <p:nvPr/>
          </p:nvSpPr>
          <p:spPr>
            <a:xfrm>
              <a:off x="3741760" y="2352094"/>
              <a:ext cx="963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(phone)</a:t>
              </a:r>
            </a:p>
          </p:txBody>
        </p:sp>
        <p:pic>
          <p:nvPicPr>
            <p:cNvPr id="56" name="Picture 2" descr="Hand holding smartphone icon | Pre-Designed Illustrator Graphics ~ Creative  Market">
              <a:extLst>
                <a:ext uri="{FF2B5EF4-FFF2-40B4-BE49-F238E27FC236}">
                  <a16:creationId xmlns:a16="http://schemas.microsoft.com/office/drawing/2014/main" id="{4B35C4CE-13BF-4F5D-9DEB-4C9A2F3277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3" t="15536" r="29087" b="24925"/>
            <a:stretch/>
          </p:blipFill>
          <p:spPr bwMode="auto">
            <a:xfrm rot="471330">
              <a:off x="3820525" y="1697389"/>
              <a:ext cx="547343" cy="67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486D41-2884-4833-89CA-F53F7C64EC03}"/>
              </a:ext>
            </a:extLst>
          </p:cNvPr>
          <p:cNvGrpSpPr/>
          <p:nvPr/>
        </p:nvGrpSpPr>
        <p:grpSpPr>
          <a:xfrm>
            <a:off x="1230970" y="3992159"/>
            <a:ext cx="2067141" cy="379671"/>
            <a:chOff x="1230970" y="3992159"/>
            <a:chExt cx="2067141" cy="37967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1645B46-7E78-4200-B35B-FFA4D94B1EAD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D7786D7-667F-4C71-96E7-D40DF373CC75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</p:grpSp>
      <p:sp>
        <p:nvSpPr>
          <p:cNvPr id="45" name="Arc 44">
            <a:extLst>
              <a:ext uri="{FF2B5EF4-FFF2-40B4-BE49-F238E27FC236}">
                <a16:creationId xmlns:a16="http://schemas.microsoft.com/office/drawing/2014/main" id="{A25C8ACF-5C7F-49C7-9F8E-9946426E52B5}"/>
              </a:ext>
            </a:extLst>
          </p:cNvPr>
          <p:cNvSpPr/>
          <p:nvPr/>
        </p:nvSpPr>
        <p:spPr>
          <a:xfrm rot="1792231">
            <a:off x="336324" y="1813803"/>
            <a:ext cx="4879079" cy="4259472"/>
          </a:xfrm>
          <a:prstGeom prst="arc">
            <a:avLst>
              <a:gd name="adj1" fmla="val 11681265"/>
              <a:gd name="adj2" fmla="val 20080306"/>
            </a:avLst>
          </a:prstGeom>
          <a:ln w="28575">
            <a:solidFill>
              <a:schemeClr val="bg1">
                <a:lumMod val="65000"/>
              </a:schemeClr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9A9EE3-116C-452B-8D05-D5FFFA8EBC5F}"/>
              </a:ext>
            </a:extLst>
          </p:cNvPr>
          <p:cNvGrpSpPr/>
          <p:nvPr/>
        </p:nvGrpSpPr>
        <p:grpSpPr>
          <a:xfrm>
            <a:off x="856136" y="1697389"/>
            <a:ext cx="3837326" cy="3501383"/>
            <a:chOff x="984175" y="1940550"/>
            <a:chExt cx="3164978" cy="297856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A54A264-FB74-4451-9764-3ADD9DEEDD2F}"/>
                </a:ext>
              </a:extLst>
            </p:cNvPr>
            <p:cNvSpPr/>
            <p:nvPr/>
          </p:nvSpPr>
          <p:spPr>
            <a:xfrm flipH="1">
              <a:off x="1407798" y="3512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489BCAF-FBB0-46F3-8F4E-32C1DC5548D5}"/>
                </a:ext>
              </a:extLst>
            </p:cNvPr>
            <p:cNvSpPr/>
            <p:nvPr/>
          </p:nvSpPr>
          <p:spPr>
            <a:xfrm flipH="1">
              <a:off x="1573703" y="3098214"/>
              <a:ext cx="1112518" cy="158422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6425705-B8D7-4E83-AD1F-86EF74613AD3}"/>
                </a:ext>
              </a:extLst>
            </p:cNvPr>
            <p:cNvCxnSpPr>
              <a:cxnSpLocks/>
              <a:stCxn id="121" idx="3"/>
            </p:cNvCxnSpPr>
            <p:nvPr/>
          </p:nvCxnSpPr>
          <p:spPr>
            <a:xfrm flipH="1">
              <a:off x="2759148" y="2758750"/>
              <a:ext cx="523364" cy="1077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539640B-866C-4971-B7B4-10781118FD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3652" y="2642314"/>
              <a:ext cx="1147781" cy="46954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1FCF1FF-1AC0-493C-AF7B-D1571EDC06C3}"/>
                </a:ext>
              </a:extLst>
            </p:cNvPr>
            <p:cNvSpPr/>
            <p:nvPr/>
          </p:nvSpPr>
          <p:spPr>
            <a:xfrm flipH="1">
              <a:off x="1623414" y="3089488"/>
              <a:ext cx="1089283" cy="146465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63321B-4EE3-4D9F-99AD-7AC287C06282}"/>
                </a:ext>
              </a:extLst>
            </p:cNvPr>
            <p:cNvSpPr/>
            <p:nvPr/>
          </p:nvSpPr>
          <p:spPr>
            <a:xfrm flipH="1">
              <a:off x="984175" y="3933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7801108-35BC-44EE-BBCA-8215A1F65F08}"/>
                </a:ext>
              </a:extLst>
            </p:cNvPr>
            <p:cNvSpPr/>
            <p:nvPr/>
          </p:nvSpPr>
          <p:spPr>
            <a:xfrm flipH="1">
              <a:off x="1592399" y="3446402"/>
              <a:ext cx="1102105" cy="93614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C1CFDA7-F484-41AF-BF25-1208759B76DE}"/>
                </a:ext>
              </a:extLst>
            </p:cNvPr>
            <p:cNvSpPr/>
            <p:nvPr/>
          </p:nvSpPr>
          <p:spPr>
            <a:xfrm flipH="1">
              <a:off x="2624155" y="3808605"/>
              <a:ext cx="179249" cy="21458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DAA885C-E4BB-4EA0-8DF2-560CA3021E0A}"/>
                </a:ext>
              </a:extLst>
            </p:cNvPr>
            <p:cNvSpPr/>
            <p:nvPr/>
          </p:nvSpPr>
          <p:spPr>
            <a:xfrm flipH="1">
              <a:off x="1481634" y="3801124"/>
              <a:ext cx="262438" cy="23604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8D18264-6802-4422-AD84-510D43B94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5004" y="3669658"/>
              <a:ext cx="37396" cy="1387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6A389F4-7EB0-46A9-9A88-2B1CD2DBD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052" y="3911412"/>
              <a:ext cx="1922907" cy="1647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62BFBBE0-F67E-4A46-9E68-1C6F17DA11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849" y="2823904"/>
              <a:ext cx="4300" cy="1872223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C102098-6877-4ECE-BCD4-A6F3FFDF7DB7}"/>
                </a:ext>
              </a:extLst>
            </p:cNvPr>
            <p:cNvSpPr txBox="1"/>
            <p:nvPr/>
          </p:nvSpPr>
          <p:spPr>
            <a:xfrm>
              <a:off x="1814070" y="2381787"/>
              <a:ext cx="593904" cy="28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Front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9180C8C-8B47-4766-941E-9335C962896B}"/>
                </a:ext>
              </a:extLst>
            </p:cNvPr>
            <p:cNvSpPr txBox="1"/>
            <p:nvPr/>
          </p:nvSpPr>
          <p:spPr>
            <a:xfrm>
              <a:off x="3374117" y="2497495"/>
              <a:ext cx="775036" cy="497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(phone)</a:t>
              </a:r>
            </a:p>
          </p:txBody>
        </p:sp>
        <p:pic>
          <p:nvPicPr>
            <p:cNvPr id="120" name="Picture 2" descr="Hand holding smartphone icon | Pre-Designed Illustrator Graphics ~ Creative  Market">
              <a:extLst>
                <a:ext uri="{FF2B5EF4-FFF2-40B4-BE49-F238E27FC236}">
                  <a16:creationId xmlns:a16="http://schemas.microsoft.com/office/drawing/2014/main" id="{A7040541-5BED-4FDE-AC01-AE3529702D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3" t="15536" r="29087" b="24925"/>
            <a:stretch/>
          </p:blipFill>
          <p:spPr bwMode="auto">
            <a:xfrm rot="471330">
              <a:off x="3429166" y="1940550"/>
              <a:ext cx="451442" cy="570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4" descr="Image result for speaker icon">
              <a:extLst>
                <a:ext uri="{FF2B5EF4-FFF2-40B4-BE49-F238E27FC236}">
                  <a16:creationId xmlns:a16="http://schemas.microsoft.com/office/drawing/2014/main" id="{BF20D9DE-8CC7-4875-BBA9-B84C57629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6" t="-34199"/>
            <a:stretch/>
          </p:blipFill>
          <p:spPr bwMode="auto">
            <a:xfrm rot="7889821">
              <a:off x="3226614" y="2330437"/>
              <a:ext cx="331328" cy="6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8498C-8D4C-4CA8-89CE-715C638DE5BF}"/>
              </a:ext>
            </a:extLst>
          </p:cNvPr>
          <p:cNvGrpSpPr/>
          <p:nvPr/>
        </p:nvGrpSpPr>
        <p:grpSpPr>
          <a:xfrm>
            <a:off x="1230970" y="3949269"/>
            <a:ext cx="2067141" cy="422561"/>
            <a:chOff x="1230970" y="3949269"/>
            <a:chExt cx="2067141" cy="42256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173ACE-997C-4B86-B0CC-5B49D1A0BB23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5DB23E-4BE2-40B0-9EE0-69DC4336C2FD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26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F8FCFB28-18AC-4B26-8EF5-204A111C7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F2B8F3C1-11A0-49B7-BB06-81054DBB0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95B97-79D3-45EE-BD30-03C19345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8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DA1A12-F70A-4C4B-8319-9261C237F56E}"/>
              </a:ext>
            </a:extLst>
          </p:cNvPr>
          <p:cNvSpPr/>
          <p:nvPr/>
        </p:nvSpPr>
        <p:spPr>
          <a:xfrm>
            <a:off x="4604451" y="2931998"/>
            <a:ext cx="895649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01EC08-056D-3F4B-9D49-0E8EAC99AEC6}"/>
              </a:ext>
            </a:extLst>
          </p:cNvPr>
          <p:cNvSpPr/>
          <p:nvPr/>
        </p:nvSpPr>
        <p:spPr>
          <a:xfrm>
            <a:off x="5191149" y="3432913"/>
            <a:ext cx="414477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0E7B479-0A42-E748-A22A-3E8F03022DDF}"/>
              </a:ext>
            </a:extLst>
          </p:cNvPr>
          <p:cNvSpPr/>
          <p:nvPr/>
        </p:nvSpPr>
        <p:spPr>
          <a:xfrm rot="1792231">
            <a:off x="336324" y="1813803"/>
            <a:ext cx="4879079" cy="4259472"/>
          </a:xfrm>
          <a:prstGeom prst="arc">
            <a:avLst>
              <a:gd name="adj1" fmla="val 11681265"/>
              <a:gd name="adj2" fmla="val 20080306"/>
            </a:avLst>
          </a:prstGeom>
          <a:ln w="28575">
            <a:solidFill>
              <a:schemeClr val="bg1">
                <a:lumMod val="65000"/>
              </a:schemeClr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752A8A-A12D-45C6-A484-1CE46191F5AA}"/>
              </a:ext>
            </a:extLst>
          </p:cNvPr>
          <p:cNvGrpSpPr/>
          <p:nvPr/>
        </p:nvGrpSpPr>
        <p:grpSpPr>
          <a:xfrm>
            <a:off x="856136" y="1697389"/>
            <a:ext cx="3837326" cy="3501383"/>
            <a:chOff x="984175" y="1940550"/>
            <a:chExt cx="3164978" cy="2978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6DD363-83B8-44DB-B36B-4B1C9EFEFA56}"/>
                </a:ext>
              </a:extLst>
            </p:cNvPr>
            <p:cNvSpPr/>
            <p:nvPr/>
          </p:nvSpPr>
          <p:spPr>
            <a:xfrm flipH="1">
              <a:off x="1407798" y="3512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257856-C918-4117-A2C5-83EEC46B36F6}"/>
                </a:ext>
              </a:extLst>
            </p:cNvPr>
            <p:cNvSpPr/>
            <p:nvPr/>
          </p:nvSpPr>
          <p:spPr>
            <a:xfrm flipH="1">
              <a:off x="1573703" y="3098214"/>
              <a:ext cx="1112518" cy="158422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D175384-D9FE-46BE-8B97-E2A4CE372073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H="1">
              <a:off x="2759148" y="2758750"/>
              <a:ext cx="523364" cy="1077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6DEA16F-15E1-408B-9317-AE89643E1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3652" y="2642314"/>
              <a:ext cx="1147781" cy="46954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A630DEF-2564-4BE3-9E42-11C80A7BD40E}"/>
                </a:ext>
              </a:extLst>
            </p:cNvPr>
            <p:cNvSpPr/>
            <p:nvPr/>
          </p:nvSpPr>
          <p:spPr>
            <a:xfrm flipH="1">
              <a:off x="1623414" y="3089488"/>
              <a:ext cx="1089283" cy="146465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6D05CC-B457-49CF-A1C2-95AE78097791}"/>
                </a:ext>
              </a:extLst>
            </p:cNvPr>
            <p:cNvSpPr/>
            <p:nvPr/>
          </p:nvSpPr>
          <p:spPr>
            <a:xfrm flipH="1">
              <a:off x="984175" y="3933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7D115DD-5155-425A-91C3-39A649FFDF2E}"/>
                </a:ext>
              </a:extLst>
            </p:cNvPr>
            <p:cNvSpPr/>
            <p:nvPr/>
          </p:nvSpPr>
          <p:spPr>
            <a:xfrm flipH="1">
              <a:off x="1592399" y="3446402"/>
              <a:ext cx="1102105" cy="93614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31127BA-F248-4BD0-904A-4D8E55BF41C8}"/>
                </a:ext>
              </a:extLst>
            </p:cNvPr>
            <p:cNvSpPr/>
            <p:nvPr/>
          </p:nvSpPr>
          <p:spPr>
            <a:xfrm flipH="1">
              <a:off x="2624155" y="3808605"/>
              <a:ext cx="179249" cy="21458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2FBA5E2-5AC2-4509-928F-73639B3D1CEB}"/>
                </a:ext>
              </a:extLst>
            </p:cNvPr>
            <p:cNvSpPr/>
            <p:nvPr/>
          </p:nvSpPr>
          <p:spPr>
            <a:xfrm flipH="1">
              <a:off x="1481634" y="3801124"/>
              <a:ext cx="262438" cy="23604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8CDD06-DD64-4801-9BC7-609199B08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5004" y="3669658"/>
              <a:ext cx="37396" cy="1387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ECBCC9B-D6B7-4ACE-A8C1-F49F9D168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052" y="3911412"/>
              <a:ext cx="1922907" cy="1647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539F1C5-ACD9-462A-A746-425248F1F2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849" y="2823904"/>
              <a:ext cx="4300" cy="1872223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53FDCE5-AA03-4B34-9E03-A3AAD285209B}"/>
                </a:ext>
              </a:extLst>
            </p:cNvPr>
            <p:cNvSpPr txBox="1"/>
            <p:nvPr/>
          </p:nvSpPr>
          <p:spPr>
            <a:xfrm>
              <a:off x="1814070" y="2381787"/>
              <a:ext cx="593904" cy="28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Front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ED36E9-186C-4068-9DC1-AA0801D9E048}"/>
                </a:ext>
              </a:extLst>
            </p:cNvPr>
            <p:cNvSpPr txBox="1"/>
            <p:nvPr/>
          </p:nvSpPr>
          <p:spPr>
            <a:xfrm>
              <a:off x="3374117" y="2497495"/>
              <a:ext cx="775036" cy="497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(phone)</a:t>
              </a:r>
            </a:p>
          </p:txBody>
        </p:sp>
        <p:pic>
          <p:nvPicPr>
            <p:cNvPr id="67" name="Picture 2" descr="Hand holding smartphone icon | Pre-Designed Illustrator Graphics ~ Creative  Market">
              <a:extLst>
                <a:ext uri="{FF2B5EF4-FFF2-40B4-BE49-F238E27FC236}">
                  <a16:creationId xmlns:a16="http://schemas.microsoft.com/office/drawing/2014/main" id="{F5A6FF49-FDC6-41AB-ACFC-34CFE8544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3" t="15536" r="29087" b="24925"/>
            <a:stretch/>
          </p:blipFill>
          <p:spPr bwMode="auto">
            <a:xfrm rot="471330">
              <a:off x="3429166" y="1940550"/>
              <a:ext cx="451442" cy="570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Image result for speaker icon">
              <a:extLst>
                <a:ext uri="{FF2B5EF4-FFF2-40B4-BE49-F238E27FC236}">
                  <a16:creationId xmlns:a16="http://schemas.microsoft.com/office/drawing/2014/main" id="{F77A6577-24C5-434F-BFA9-E56BD6606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6" t="-34199"/>
            <a:stretch/>
          </p:blipFill>
          <p:spPr bwMode="auto">
            <a:xfrm rot="7889821">
              <a:off x="3226614" y="2330437"/>
              <a:ext cx="331328" cy="6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2C19EFA-DED9-4D32-B1F6-35D846FD315C}"/>
                  </a:ext>
                </a:extLst>
              </p:cNvPr>
              <p:cNvSpPr txBox="1"/>
              <p:nvPr/>
            </p:nvSpPr>
            <p:spPr>
              <a:xfrm>
                <a:off x="2190466" y="2568499"/>
                <a:ext cx="520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Gungsu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2C19EFA-DED9-4D32-B1F6-35D846FD3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466" y="2568499"/>
                <a:ext cx="52094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00A062D-C776-4DD7-9386-CEF381DF28D0}"/>
                  </a:ext>
                </a:extLst>
              </p:cNvPr>
              <p:cNvSpPr txBox="1"/>
              <p:nvPr/>
            </p:nvSpPr>
            <p:spPr>
              <a:xfrm>
                <a:off x="3279494" y="3300744"/>
                <a:ext cx="375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Gungsu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00A062D-C776-4DD7-9386-CEF381DF2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494" y="3300744"/>
                <a:ext cx="3751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Location icon gps marker symbol map pin icon Vector Image">
            <a:extLst>
              <a:ext uri="{FF2B5EF4-FFF2-40B4-BE49-F238E27FC236}">
                <a16:creationId xmlns:a16="http://schemas.microsoft.com/office/drawing/2014/main" id="{3E8ACF83-6E0C-4FF7-BF1F-191BBDDD0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352" b="78241" l="24200" r="73500">
                        <a14:foregroundMark x1="32200" y1="45926" x2="32200" y2="45926"/>
                        <a14:foregroundMark x1="44500" y1="58333" x2="44500" y2="58333"/>
                        <a14:foregroundMark x1="61600" y1="61296" x2="61600" y2="61296"/>
                        <a14:foregroundMark x1="50400" y1="17778" x2="50400" y2="17778"/>
                        <a14:foregroundMark x1="48800" y1="14352" x2="48800" y2="14352"/>
                        <a14:foregroundMark x1="49700" y1="75370" x2="49700" y2="75370"/>
                        <a14:foregroundMark x1="61100" y1="78241" x2="611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9953" r="20275" b="17466"/>
          <a:stretch/>
        </p:blipFill>
        <p:spPr bwMode="auto">
          <a:xfrm>
            <a:off x="3869571" y="1308192"/>
            <a:ext cx="449250" cy="5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CB1A7-5A74-4E4F-AEF7-25EA82BF1779}"/>
              </a:ext>
            </a:extLst>
          </p:cNvPr>
          <p:cNvGrpSpPr/>
          <p:nvPr/>
        </p:nvGrpSpPr>
        <p:grpSpPr>
          <a:xfrm>
            <a:off x="1230970" y="3949269"/>
            <a:ext cx="2067141" cy="422561"/>
            <a:chOff x="1230970" y="3949269"/>
            <a:chExt cx="2067141" cy="42256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6398EB-742E-43E2-8022-7B2392CF7EB8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160416-9ACD-4A0B-BB18-DC276B1646EB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59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A19FAC4B-2609-4E49-9FEC-7CB5489E0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D1E49A19-115E-4E0C-AF7C-2CCDCE47F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815DAD5-BBE4-49D6-876F-9C037EB797DA}"/>
              </a:ext>
            </a:extLst>
          </p:cNvPr>
          <p:cNvSpPr/>
          <p:nvPr/>
        </p:nvSpPr>
        <p:spPr>
          <a:xfrm>
            <a:off x="2058816" y="4752751"/>
            <a:ext cx="3388741" cy="869514"/>
          </a:xfrm>
          <a:prstGeom prst="wedgeRoundRectCallout">
            <a:avLst>
              <a:gd name="adj1" fmla="val 72502"/>
              <a:gd name="adj2" fmla="val -906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we have the precise phone location, then we have near field HRTF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BC997B-C93A-4BAE-A2FE-A20D59C8C5BA}"/>
              </a:ext>
            </a:extLst>
          </p:cNvPr>
          <p:cNvSpPr txBox="1"/>
          <p:nvPr/>
        </p:nvSpPr>
        <p:spPr>
          <a:xfrm>
            <a:off x="0" y="186460"/>
            <a:ext cx="26279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UNIQ: System Sketch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3762A-BB11-4C9A-B968-D8E39F2B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3BABDD-760E-4B4A-8331-C13BCAE3E17C}"/>
                  </a:ext>
                </a:extLst>
              </p:cNvPr>
              <p:cNvSpPr txBox="1"/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 smartphone as a transmitter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Smartphone transmits a known signal 𝑠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Two in-ear microphones receive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ungsuh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User moves the phone; IMU records motion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Estimate channel h from known s and r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Localize phone using IMU + Mic fusion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sz="900" dirty="0">
                  <a:solidFill>
                    <a:srgbClr val="000000"/>
                  </a:solidFill>
                  <a:ea typeface="Gungsuh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3BABDD-760E-4B4A-8331-C13BCAE3E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blipFill>
                <a:blip r:embed="rId13"/>
                <a:stretch>
                  <a:fillRect l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377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95B89B-DD73-42F1-B7B3-E8D1914B6373}"/>
                  </a:ext>
                </a:extLst>
              </p:cNvPr>
              <p:cNvSpPr txBox="1"/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 smartphone as a transmitter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Smartphone transmits a known signal 𝑠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Two in-ear microphones receive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ungsuh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User moves the phone; IMU records motion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Estimate channel h from known s and r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Localize phone using IMU + Mic fusion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Near to far field HRTF conversion</a:t>
                </a:r>
              </a:p>
              <a:p>
                <a:pPr marL="285750" indent="-285750" defTabSz="457200">
                  <a:lnSpc>
                    <a:spcPct val="20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sz="900" dirty="0">
                  <a:solidFill>
                    <a:srgbClr val="000000"/>
                  </a:solidFill>
                  <a:ea typeface="Gungsuh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95B89B-DD73-42F1-B7B3-E8D1914B6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64" y="1254310"/>
                <a:ext cx="5616049" cy="4203715"/>
              </a:xfrm>
              <a:prstGeom prst="rect">
                <a:avLst/>
              </a:prstGeom>
              <a:blipFill>
                <a:blip r:embed="rId3"/>
                <a:stretch>
                  <a:fillRect l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3DA1A12-F70A-4C4B-8319-9261C237F56E}"/>
              </a:ext>
            </a:extLst>
          </p:cNvPr>
          <p:cNvSpPr/>
          <p:nvPr/>
        </p:nvSpPr>
        <p:spPr>
          <a:xfrm>
            <a:off x="4604451" y="2931998"/>
            <a:ext cx="895649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01EC08-056D-3F4B-9D49-0E8EAC99AEC6}"/>
              </a:ext>
            </a:extLst>
          </p:cNvPr>
          <p:cNvSpPr/>
          <p:nvPr/>
        </p:nvSpPr>
        <p:spPr>
          <a:xfrm>
            <a:off x="5191149" y="3432913"/>
            <a:ext cx="414477" cy="49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0E7B479-0A42-E748-A22A-3E8F03022DDF}"/>
              </a:ext>
            </a:extLst>
          </p:cNvPr>
          <p:cNvSpPr/>
          <p:nvPr/>
        </p:nvSpPr>
        <p:spPr>
          <a:xfrm rot="1792231">
            <a:off x="336324" y="1813803"/>
            <a:ext cx="4879079" cy="4259472"/>
          </a:xfrm>
          <a:prstGeom prst="arc">
            <a:avLst>
              <a:gd name="adj1" fmla="val 11681265"/>
              <a:gd name="adj2" fmla="val 20080306"/>
            </a:avLst>
          </a:prstGeom>
          <a:ln w="28575">
            <a:solidFill>
              <a:schemeClr val="bg1">
                <a:lumMod val="65000"/>
              </a:schemeClr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752A8A-A12D-45C6-A484-1CE46191F5AA}"/>
              </a:ext>
            </a:extLst>
          </p:cNvPr>
          <p:cNvGrpSpPr/>
          <p:nvPr/>
        </p:nvGrpSpPr>
        <p:grpSpPr>
          <a:xfrm>
            <a:off x="856136" y="1697389"/>
            <a:ext cx="3837326" cy="3501383"/>
            <a:chOff x="984175" y="1940550"/>
            <a:chExt cx="3164978" cy="2978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6DD363-83B8-44DB-B36B-4B1C9EFEFA56}"/>
                </a:ext>
              </a:extLst>
            </p:cNvPr>
            <p:cNvSpPr/>
            <p:nvPr/>
          </p:nvSpPr>
          <p:spPr>
            <a:xfrm flipH="1">
              <a:off x="1407798" y="3512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257856-C918-4117-A2C5-83EEC46B36F6}"/>
                </a:ext>
              </a:extLst>
            </p:cNvPr>
            <p:cNvSpPr/>
            <p:nvPr/>
          </p:nvSpPr>
          <p:spPr>
            <a:xfrm flipH="1">
              <a:off x="1573703" y="3098214"/>
              <a:ext cx="1112518" cy="158422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D175384-D9FE-46BE-8B97-E2A4CE372073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H="1">
              <a:off x="2759148" y="2758750"/>
              <a:ext cx="523364" cy="1077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6DEA16F-15E1-408B-9317-AE89643E1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3652" y="2642314"/>
              <a:ext cx="1147781" cy="46954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A630DEF-2564-4BE3-9E42-11C80A7BD40E}"/>
                </a:ext>
              </a:extLst>
            </p:cNvPr>
            <p:cNvSpPr/>
            <p:nvPr/>
          </p:nvSpPr>
          <p:spPr>
            <a:xfrm flipH="1">
              <a:off x="1623414" y="3089488"/>
              <a:ext cx="1089283" cy="146465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6D05CC-B457-49CF-A1C2-95AE78097791}"/>
                </a:ext>
              </a:extLst>
            </p:cNvPr>
            <p:cNvSpPr/>
            <p:nvPr/>
          </p:nvSpPr>
          <p:spPr>
            <a:xfrm flipH="1">
              <a:off x="984175" y="393384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7D115DD-5155-425A-91C3-39A649FFDF2E}"/>
                </a:ext>
              </a:extLst>
            </p:cNvPr>
            <p:cNvSpPr/>
            <p:nvPr/>
          </p:nvSpPr>
          <p:spPr>
            <a:xfrm flipH="1">
              <a:off x="1592399" y="3446402"/>
              <a:ext cx="1102105" cy="93614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31127BA-F248-4BD0-904A-4D8E55BF41C8}"/>
                </a:ext>
              </a:extLst>
            </p:cNvPr>
            <p:cNvSpPr/>
            <p:nvPr/>
          </p:nvSpPr>
          <p:spPr>
            <a:xfrm flipH="1">
              <a:off x="2624155" y="3808605"/>
              <a:ext cx="179249" cy="21458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2FBA5E2-5AC2-4509-928F-73639B3D1CEB}"/>
                </a:ext>
              </a:extLst>
            </p:cNvPr>
            <p:cNvSpPr/>
            <p:nvPr/>
          </p:nvSpPr>
          <p:spPr>
            <a:xfrm flipH="1">
              <a:off x="1481634" y="3801124"/>
              <a:ext cx="262438" cy="23604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8CDD06-DD64-4801-9BC7-609199B08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5004" y="3669658"/>
              <a:ext cx="37396" cy="1387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ECBCC9B-D6B7-4ACE-A8C1-F49F9D168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052" y="3911412"/>
              <a:ext cx="1922907" cy="1647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539F1C5-ACD9-462A-A746-425248F1F2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849" y="2823904"/>
              <a:ext cx="4300" cy="1872223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53FDCE5-AA03-4B34-9E03-A3AAD285209B}"/>
                </a:ext>
              </a:extLst>
            </p:cNvPr>
            <p:cNvSpPr txBox="1"/>
            <p:nvPr/>
          </p:nvSpPr>
          <p:spPr>
            <a:xfrm>
              <a:off x="1814070" y="2381787"/>
              <a:ext cx="593904" cy="28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Front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ED36E9-186C-4068-9DC1-AA0801D9E048}"/>
                </a:ext>
              </a:extLst>
            </p:cNvPr>
            <p:cNvSpPr txBox="1"/>
            <p:nvPr/>
          </p:nvSpPr>
          <p:spPr>
            <a:xfrm>
              <a:off x="3374117" y="2497495"/>
              <a:ext cx="775036" cy="497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(phone)</a:t>
              </a:r>
            </a:p>
          </p:txBody>
        </p:sp>
        <p:pic>
          <p:nvPicPr>
            <p:cNvPr id="67" name="Picture 2" descr="Hand holding smartphone icon | Pre-Designed Illustrator Graphics ~ Creative  Market">
              <a:extLst>
                <a:ext uri="{FF2B5EF4-FFF2-40B4-BE49-F238E27FC236}">
                  <a16:creationId xmlns:a16="http://schemas.microsoft.com/office/drawing/2014/main" id="{F5A6FF49-FDC6-41AB-ACFC-34CFE8544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3" t="15536" r="29087" b="24925"/>
            <a:stretch/>
          </p:blipFill>
          <p:spPr bwMode="auto">
            <a:xfrm rot="471330">
              <a:off x="3429166" y="1940550"/>
              <a:ext cx="451442" cy="570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Image result for speaker icon">
              <a:extLst>
                <a:ext uri="{FF2B5EF4-FFF2-40B4-BE49-F238E27FC236}">
                  <a16:creationId xmlns:a16="http://schemas.microsoft.com/office/drawing/2014/main" id="{F77A6577-24C5-434F-BFA9-E56BD6606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6" t="-34199"/>
            <a:stretch/>
          </p:blipFill>
          <p:spPr bwMode="auto">
            <a:xfrm rot="7889821">
              <a:off x="3226614" y="2330437"/>
              <a:ext cx="331328" cy="6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2C19EFA-DED9-4D32-B1F6-35D846FD315C}"/>
                  </a:ext>
                </a:extLst>
              </p:cNvPr>
              <p:cNvSpPr txBox="1"/>
              <p:nvPr/>
            </p:nvSpPr>
            <p:spPr>
              <a:xfrm>
                <a:off x="2190466" y="2568499"/>
                <a:ext cx="520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Gungsu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2C19EFA-DED9-4D32-B1F6-35D846FD3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466" y="2568499"/>
                <a:ext cx="52094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00A062D-C776-4DD7-9386-CEF381DF28D0}"/>
                  </a:ext>
                </a:extLst>
              </p:cNvPr>
              <p:cNvSpPr txBox="1"/>
              <p:nvPr/>
            </p:nvSpPr>
            <p:spPr>
              <a:xfrm>
                <a:off x="3279494" y="3300744"/>
                <a:ext cx="375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Gungsu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00A062D-C776-4DD7-9386-CEF381DF2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494" y="3300744"/>
                <a:ext cx="3751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Location icon gps marker symbol map pin icon Vector Image">
            <a:extLst>
              <a:ext uri="{FF2B5EF4-FFF2-40B4-BE49-F238E27FC236}">
                <a16:creationId xmlns:a16="http://schemas.microsoft.com/office/drawing/2014/main" id="{3E8ACF83-6E0C-4FF7-BF1F-191BBDDD0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352" b="78241" l="24200" r="73500">
                        <a14:foregroundMark x1="32200" y1="45926" x2="32200" y2="45926"/>
                        <a14:foregroundMark x1="44500" y1="58333" x2="44500" y2="58333"/>
                        <a14:foregroundMark x1="61600" y1="61296" x2="61600" y2="61296"/>
                        <a14:foregroundMark x1="50400" y1="17778" x2="50400" y2="17778"/>
                        <a14:foregroundMark x1="48800" y1="14352" x2="48800" y2="14352"/>
                        <a14:foregroundMark x1="49700" y1="75370" x2="49700" y2="75370"/>
                        <a14:foregroundMark x1="61100" y1="78241" x2="611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9953" r="20275" b="17466"/>
          <a:stretch/>
        </p:blipFill>
        <p:spPr bwMode="auto">
          <a:xfrm>
            <a:off x="3869571" y="1308192"/>
            <a:ext cx="449250" cy="5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12AFA9-2A64-4874-8A67-5C28DD151012}"/>
              </a:ext>
            </a:extLst>
          </p:cNvPr>
          <p:cNvSpPr/>
          <p:nvPr/>
        </p:nvSpPr>
        <p:spPr>
          <a:xfrm>
            <a:off x="6436718" y="4226271"/>
            <a:ext cx="1759975" cy="29111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CC41D9-3137-420E-B5D8-79DE643B90FB}"/>
              </a:ext>
            </a:extLst>
          </p:cNvPr>
          <p:cNvSpPr/>
          <p:nvPr/>
        </p:nvSpPr>
        <p:spPr>
          <a:xfrm>
            <a:off x="6478055" y="4730854"/>
            <a:ext cx="3883743" cy="37939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CB1A7-5A74-4E4F-AEF7-25EA82BF1779}"/>
              </a:ext>
            </a:extLst>
          </p:cNvPr>
          <p:cNvGrpSpPr/>
          <p:nvPr/>
        </p:nvGrpSpPr>
        <p:grpSpPr>
          <a:xfrm>
            <a:off x="1230970" y="3949269"/>
            <a:ext cx="2067141" cy="422561"/>
            <a:chOff x="1230970" y="3949269"/>
            <a:chExt cx="2067141" cy="42256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6398EB-742E-43E2-8022-7B2392CF7EB8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160416-9ACD-4A0B-BB18-DC276B1646EB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59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A19FAC4B-2609-4E49-9FEC-7CB5489E0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D1E49A19-115E-4E0C-AF7C-2CCDCE47F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EFA429C-8E5E-40D5-811D-E4BDF93058FE}"/>
              </a:ext>
            </a:extLst>
          </p:cNvPr>
          <p:cNvSpPr/>
          <p:nvPr/>
        </p:nvSpPr>
        <p:spPr>
          <a:xfrm>
            <a:off x="1750027" y="4930810"/>
            <a:ext cx="3388741" cy="869514"/>
          </a:xfrm>
          <a:prstGeom prst="wedgeRoundRectCallout">
            <a:avLst>
              <a:gd name="adj1" fmla="val 82844"/>
              <a:gd name="adj2" fmla="val -468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Near field is not enough since we want to create the effect for far field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D72CF5-B2CF-4752-819D-8223E2BB98C6}"/>
              </a:ext>
            </a:extLst>
          </p:cNvPr>
          <p:cNvSpPr txBox="1"/>
          <p:nvPr/>
        </p:nvSpPr>
        <p:spPr>
          <a:xfrm>
            <a:off x="4765972" y="6266814"/>
            <a:ext cx="43586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1: Phone Localization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EC6561-24D7-4014-8FAB-B41562578392}"/>
              </a:ext>
            </a:extLst>
          </p:cNvPr>
          <p:cNvSpPr txBox="1"/>
          <p:nvPr/>
        </p:nvSpPr>
        <p:spPr>
          <a:xfrm>
            <a:off x="2785338" y="6267583"/>
            <a:ext cx="19247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Let’s start with: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22E9D6-6F94-43EA-9268-C59243BFB706}"/>
              </a:ext>
            </a:extLst>
          </p:cNvPr>
          <p:cNvSpPr txBox="1"/>
          <p:nvPr/>
        </p:nvSpPr>
        <p:spPr>
          <a:xfrm>
            <a:off x="0" y="186460"/>
            <a:ext cx="26279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UNIQ: System Sketch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5E870-7D89-4A04-9F78-004D63A8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26</a:t>
            </a:fld>
            <a:endParaRPr lang="en-US"/>
          </a:p>
        </p:txBody>
      </p:sp>
      <p:pic>
        <p:nvPicPr>
          <p:cNvPr id="42" name="Picture 41" descr="Silhouette Drawing, Profile Silhouette, face, head png | PNGEgg">
            <a:extLst>
              <a:ext uri="{FF2B5EF4-FFF2-40B4-BE49-F238E27FC236}">
                <a16:creationId xmlns:a16="http://schemas.microsoft.com/office/drawing/2014/main" id="{DA694A48-FABD-465D-91A5-36B7687F5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6269216" y="183550"/>
            <a:ext cx="512694" cy="6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Image result for speaker icon">
            <a:extLst>
              <a:ext uri="{FF2B5EF4-FFF2-40B4-BE49-F238E27FC236}">
                <a16:creationId xmlns:a16="http://schemas.microsoft.com/office/drawing/2014/main" id="{813AC876-1340-46ED-B606-6FEAEC845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6" t="-34199"/>
          <a:stretch/>
        </p:blipFill>
        <p:spPr bwMode="auto">
          <a:xfrm rot="9293813">
            <a:off x="5888873" y="403454"/>
            <a:ext cx="389486" cy="73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7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7" grpId="0" animBg="1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and holding smartphone icon | Pre-Designed Illustrator Graphics ~ Creative  Market">
            <a:extLst>
              <a:ext uri="{FF2B5EF4-FFF2-40B4-BE49-F238E27FC236}">
                <a16:creationId xmlns:a16="http://schemas.microsoft.com/office/drawing/2014/main" id="{B081A314-6F11-44CB-BF77-9CA3A9182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5536" r="29087" b="24925"/>
          <a:stretch/>
        </p:blipFill>
        <p:spPr bwMode="auto">
          <a:xfrm rot="471330">
            <a:off x="2627583" y="881729"/>
            <a:ext cx="307469" cy="3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/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350" dirty="0">
                    <a:ln w="0"/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</a:rPr>
                  <a:t>,</a:t>
                </a:r>
              </a:p>
            </p:txBody>
          </p:sp>
        </mc:Choice>
        <mc:Fallback xmlns="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blipFill>
                <a:blip r:embed="rId9"/>
                <a:stretch>
                  <a:fillRect l="-2941" r="-5882" b="-1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/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350" dirty="0">
                  <a:ln w="0"/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blipFill>
                <a:blip r:embed="rId10"/>
                <a:stretch>
                  <a:fillRect l="-3636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3048869-36A4-43FA-A381-16FD172CA5C8}"/>
              </a:ext>
            </a:extLst>
          </p:cNvPr>
          <p:cNvSpPr txBox="1"/>
          <p:nvPr/>
        </p:nvSpPr>
        <p:spPr>
          <a:xfrm>
            <a:off x="4320729" y="118248"/>
            <a:ext cx="7934102" cy="2117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Goal: As user rotates the phone around the head,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    localize each phone location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Gungsuh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A</a:t>
            </a:r>
            <a:r>
              <a:rPr lang="en-US" altLang="zh-CN" dirty="0">
                <a:solidFill>
                  <a:srgbClr val="000000"/>
                </a:solidFill>
                <a:ea typeface="Gungsuh"/>
              </a:rPr>
              <a:t>ssume we know the distance between mic, and there’s no head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Then localization is straightforward…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244126-2A4B-EB49-99C5-D84C52EC912A}"/>
              </a:ext>
            </a:extLst>
          </p:cNvPr>
          <p:cNvSpPr txBox="1"/>
          <p:nvPr/>
        </p:nvSpPr>
        <p:spPr>
          <a:xfrm>
            <a:off x="12303" y="240513"/>
            <a:ext cx="43586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1: Phone Localization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44DD0-89E3-49E5-9AEC-C855BBC1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1924E8-F83F-41B3-9E70-13CB044FC730}"/>
              </a:ext>
            </a:extLst>
          </p:cNvPr>
          <p:cNvGrpSpPr/>
          <p:nvPr/>
        </p:nvGrpSpPr>
        <p:grpSpPr>
          <a:xfrm>
            <a:off x="684912" y="2356552"/>
            <a:ext cx="2067141" cy="422561"/>
            <a:chOff x="1230970" y="3949269"/>
            <a:chExt cx="2067141" cy="4225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76A75-D837-48A4-840B-73FD2D0F2F5C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801A70-9422-4617-828E-F2267A267C9C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10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981EF391-F355-4287-BE6C-BE339C351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AC053260-6669-4C3C-AF9D-6570BDB74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38">
            <a:extLst>
              <a:ext uri="{FF2B5EF4-FFF2-40B4-BE49-F238E27FC236}">
                <a16:creationId xmlns:a16="http://schemas.microsoft.com/office/drawing/2014/main" id="{99A5FDCA-7CEC-4131-9635-AF0213952105}"/>
              </a:ext>
            </a:extLst>
          </p:cNvPr>
          <p:cNvCxnSpPr>
            <a:cxnSpLocks/>
          </p:cNvCxnSpPr>
          <p:nvPr/>
        </p:nvCxnSpPr>
        <p:spPr>
          <a:xfrm flipH="1">
            <a:off x="1062126" y="1159334"/>
            <a:ext cx="1689927" cy="12960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8">
            <a:extLst>
              <a:ext uri="{FF2B5EF4-FFF2-40B4-BE49-F238E27FC236}">
                <a16:creationId xmlns:a16="http://schemas.microsoft.com/office/drawing/2014/main" id="{4BD62C9D-17CD-4ABC-9D58-1EAC99577387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2422366" y="1194877"/>
            <a:ext cx="311266" cy="11616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/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/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Location icon gps marker symbol map pin icon Vector Image">
            <a:extLst>
              <a:ext uri="{FF2B5EF4-FFF2-40B4-BE49-F238E27FC236}">
                <a16:creationId xmlns:a16="http://schemas.microsoft.com/office/drawing/2014/main" id="{6A1B0A73-A6E8-499C-874A-51E4AE1E0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352" b="78241" l="24200" r="73500">
                        <a14:foregroundMark x1="32200" y1="45926" x2="32200" y2="45926"/>
                        <a14:foregroundMark x1="44500" y1="58333" x2="44500" y2="58333"/>
                        <a14:foregroundMark x1="61600" y1="61296" x2="61600" y2="61296"/>
                        <a14:foregroundMark x1="50400" y1="17778" x2="50400" y2="17778"/>
                        <a14:foregroundMark x1="48800" y1="14352" x2="48800" y2="14352"/>
                        <a14:foregroundMark x1="49700" y1="75370" x2="49700" y2="75370"/>
                        <a14:foregroundMark x1="61100" y1="78241" x2="611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9953" r="20275" b="17466"/>
          <a:stretch/>
        </p:blipFill>
        <p:spPr bwMode="auto">
          <a:xfrm>
            <a:off x="2657005" y="857137"/>
            <a:ext cx="248624" cy="3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304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3048869-36A4-43FA-A381-16FD172CA5C8}"/>
              </a:ext>
            </a:extLst>
          </p:cNvPr>
          <p:cNvSpPr txBox="1"/>
          <p:nvPr/>
        </p:nvSpPr>
        <p:spPr>
          <a:xfrm>
            <a:off x="4320729" y="118248"/>
            <a:ext cx="7934102" cy="50257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Goal: As user rotates the phone around the head,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    localize each phone location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Gungsuh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A</a:t>
            </a:r>
            <a:r>
              <a:rPr lang="en-US" altLang="zh-CN" dirty="0">
                <a:solidFill>
                  <a:srgbClr val="000000"/>
                </a:solidFill>
                <a:ea typeface="Gungsuh"/>
              </a:rPr>
              <a:t>ssume we know the distance between mic, and there’s no head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Then localization is straightforward…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Gungsuh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But what happens when there’s a head in between?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Signal diffracts around head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To model diffraction, we need head size &amp; shape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Gungsuh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Diffraction-aware sensor fusion</a:t>
            </a:r>
          </a:p>
          <a:p>
            <a:pPr marL="742950" lvl="1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ea typeface="Gungsuh"/>
            </a:endParaRPr>
          </a:p>
        </p:txBody>
      </p:sp>
      <p:pic>
        <p:nvPicPr>
          <p:cNvPr id="17" name="Picture 2" descr="Hand holding smartphone icon | Pre-Designed Illustrator Graphics ~ Creative  Market">
            <a:extLst>
              <a:ext uri="{FF2B5EF4-FFF2-40B4-BE49-F238E27FC236}">
                <a16:creationId xmlns:a16="http://schemas.microsoft.com/office/drawing/2014/main" id="{B081A314-6F11-44CB-BF77-9CA3A9182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5536" r="29087" b="24925"/>
          <a:stretch/>
        </p:blipFill>
        <p:spPr bwMode="auto">
          <a:xfrm rot="471330">
            <a:off x="2627583" y="881729"/>
            <a:ext cx="307469" cy="3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/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350" dirty="0">
                    <a:ln w="0"/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</a:rPr>
                  <a:t>,</a:t>
                </a:r>
              </a:p>
            </p:txBody>
          </p:sp>
        </mc:Choice>
        <mc:Fallback xmlns="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blipFill>
                <a:blip r:embed="rId9"/>
                <a:stretch>
                  <a:fillRect l="-2941" r="-5882" b="-1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/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350" dirty="0">
                  <a:ln w="0"/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blipFill>
                <a:blip r:embed="rId10"/>
                <a:stretch>
                  <a:fillRect l="-3636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6244126-2A4B-EB49-99C5-D84C52EC912A}"/>
              </a:ext>
            </a:extLst>
          </p:cNvPr>
          <p:cNvSpPr txBox="1"/>
          <p:nvPr/>
        </p:nvSpPr>
        <p:spPr>
          <a:xfrm>
            <a:off x="12303" y="240513"/>
            <a:ext cx="43586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1: Phone Localization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44DD0-89E3-49E5-9AEC-C855BBC1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1924E8-F83F-41B3-9E70-13CB044FC730}"/>
              </a:ext>
            </a:extLst>
          </p:cNvPr>
          <p:cNvGrpSpPr/>
          <p:nvPr/>
        </p:nvGrpSpPr>
        <p:grpSpPr>
          <a:xfrm>
            <a:off x="684912" y="2356552"/>
            <a:ext cx="2067141" cy="422561"/>
            <a:chOff x="1230970" y="3949269"/>
            <a:chExt cx="2067141" cy="4225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76A75-D837-48A4-840B-73FD2D0F2F5C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801A70-9422-4617-828E-F2267A267C9C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10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981EF391-F355-4287-BE6C-BE339C351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AC053260-6669-4C3C-AF9D-6570BDB74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38">
            <a:extLst>
              <a:ext uri="{FF2B5EF4-FFF2-40B4-BE49-F238E27FC236}">
                <a16:creationId xmlns:a16="http://schemas.microsoft.com/office/drawing/2014/main" id="{99A5FDCA-7CEC-4131-9635-AF0213952105}"/>
              </a:ext>
            </a:extLst>
          </p:cNvPr>
          <p:cNvCxnSpPr>
            <a:cxnSpLocks/>
          </p:cNvCxnSpPr>
          <p:nvPr/>
        </p:nvCxnSpPr>
        <p:spPr>
          <a:xfrm flipH="1">
            <a:off x="1062126" y="1159334"/>
            <a:ext cx="1689927" cy="12960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8">
            <a:extLst>
              <a:ext uri="{FF2B5EF4-FFF2-40B4-BE49-F238E27FC236}">
                <a16:creationId xmlns:a16="http://schemas.microsoft.com/office/drawing/2014/main" id="{4BD62C9D-17CD-4ABC-9D58-1EAC99577387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2422366" y="1194877"/>
            <a:ext cx="311266" cy="11616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/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/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Location icon gps marker symbol map pin icon Vector Image">
            <a:extLst>
              <a:ext uri="{FF2B5EF4-FFF2-40B4-BE49-F238E27FC236}">
                <a16:creationId xmlns:a16="http://schemas.microsoft.com/office/drawing/2014/main" id="{6A1B0A73-A6E8-499C-874A-51E4AE1E0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352" b="78241" l="24200" r="73500">
                        <a14:foregroundMark x1="32200" y1="45926" x2="32200" y2="45926"/>
                        <a14:foregroundMark x1="44500" y1="58333" x2="44500" y2="58333"/>
                        <a14:foregroundMark x1="61600" y1="61296" x2="61600" y2="61296"/>
                        <a14:foregroundMark x1="50400" y1="17778" x2="50400" y2="17778"/>
                        <a14:foregroundMark x1="48800" y1="14352" x2="48800" y2="14352"/>
                        <a14:foregroundMark x1="49700" y1="75370" x2="49700" y2="75370"/>
                        <a14:foregroundMark x1="61100" y1="78241" x2="611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9953" r="20275" b="17466"/>
          <a:stretch/>
        </p:blipFill>
        <p:spPr bwMode="auto">
          <a:xfrm>
            <a:off x="2657005" y="857137"/>
            <a:ext cx="248624" cy="3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0FF9CCC-0352-459A-82CF-E72EEEC6DAF1}"/>
              </a:ext>
            </a:extLst>
          </p:cNvPr>
          <p:cNvGrpSpPr/>
          <p:nvPr/>
        </p:nvGrpSpPr>
        <p:grpSpPr>
          <a:xfrm>
            <a:off x="181570" y="3208498"/>
            <a:ext cx="3969893" cy="3047582"/>
            <a:chOff x="253686" y="3870512"/>
            <a:chExt cx="3969893" cy="3047582"/>
          </a:xfrm>
        </p:grpSpPr>
        <p:sp>
          <p:nvSpPr>
            <p:cNvPr id="20" name="Oval 36">
              <a:extLst>
                <a:ext uri="{FF2B5EF4-FFF2-40B4-BE49-F238E27FC236}">
                  <a16:creationId xmlns:a16="http://schemas.microsoft.com/office/drawing/2014/main" id="{429ACCB4-236E-479D-9D58-F3596F5665F5}"/>
                </a:ext>
              </a:extLst>
            </p:cNvPr>
            <p:cNvSpPr/>
            <p:nvPr/>
          </p:nvSpPr>
          <p:spPr>
            <a:xfrm flipH="1">
              <a:off x="989774" y="4731013"/>
              <a:ext cx="1389097" cy="19028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1" name="Straight Arrow Connector 37">
              <a:extLst>
                <a:ext uri="{FF2B5EF4-FFF2-40B4-BE49-F238E27FC236}">
                  <a16:creationId xmlns:a16="http://schemas.microsoft.com/office/drawing/2014/main" id="{EE78BA8A-6AB6-475D-8E10-66285EC11D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929" y="4208702"/>
              <a:ext cx="631668" cy="14090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38">
              <a:extLst>
                <a:ext uri="{FF2B5EF4-FFF2-40B4-BE49-F238E27FC236}">
                  <a16:creationId xmlns:a16="http://schemas.microsoft.com/office/drawing/2014/main" id="{6DAAA58E-324A-428E-B7B7-BEAAE242F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4128" y="4208702"/>
              <a:ext cx="1587468" cy="538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39">
              <a:extLst>
                <a:ext uri="{FF2B5EF4-FFF2-40B4-BE49-F238E27FC236}">
                  <a16:creationId xmlns:a16="http://schemas.microsoft.com/office/drawing/2014/main" id="{8FCFF937-DB19-4A46-8C7B-BE9B89AC960F}"/>
                </a:ext>
              </a:extLst>
            </p:cNvPr>
            <p:cNvSpPr/>
            <p:nvPr/>
          </p:nvSpPr>
          <p:spPr>
            <a:xfrm flipH="1">
              <a:off x="1051844" y="4720532"/>
              <a:ext cx="1360086" cy="175919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40">
              <a:extLst>
                <a:ext uri="{FF2B5EF4-FFF2-40B4-BE49-F238E27FC236}">
                  <a16:creationId xmlns:a16="http://schemas.microsoft.com/office/drawing/2014/main" id="{1D2A2D3C-D7E2-41A3-844C-8BDD5110113F}"/>
                </a:ext>
              </a:extLst>
            </p:cNvPr>
            <p:cNvSpPr/>
            <p:nvPr/>
          </p:nvSpPr>
          <p:spPr>
            <a:xfrm flipH="1">
              <a:off x="253686" y="5734686"/>
              <a:ext cx="3351251" cy="118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41">
              <a:extLst>
                <a:ext uri="{FF2B5EF4-FFF2-40B4-BE49-F238E27FC236}">
                  <a16:creationId xmlns:a16="http://schemas.microsoft.com/office/drawing/2014/main" id="{7782E1B8-2EF4-4F1C-9DFE-B781010E847C}"/>
                </a:ext>
              </a:extLst>
            </p:cNvPr>
            <p:cNvSpPr/>
            <p:nvPr/>
          </p:nvSpPr>
          <p:spPr>
            <a:xfrm flipH="1">
              <a:off x="1013118" y="5149222"/>
              <a:ext cx="1376095" cy="112440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42">
              <a:extLst>
                <a:ext uri="{FF2B5EF4-FFF2-40B4-BE49-F238E27FC236}">
                  <a16:creationId xmlns:a16="http://schemas.microsoft.com/office/drawing/2014/main" id="{B050B31C-BBE8-4146-AA2D-190C2BD7CB35}"/>
                </a:ext>
              </a:extLst>
            </p:cNvPr>
            <p:cNvSpPr/>
            <p:nvPr/>
          </p:nvSpPr>
          <p:spPr>
            <a:xfrm flipH="1">
              <a:off x="2301376" y="5584264"/>
              <a:ext cx="223811" cy="25773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43">
              <a:extLst>
                <a:ext uri="{FF2B5EF4-FFF2-40B4-BE49-F238E27FC236}">
                  <a16:creationId xmlns:a16="http://schemas.microsoft.com/office/drawing/2014/main" id="{F9743E95-3809-40BA-86BA-CC3B6F10EB18}"/>
                </a:ext>
              </a:extLst>
            </p:cNvPr>
            <p:cNvSpPr/>
            <p:nvPr/>
          </p:nvSpPr>
          <p:spPr>
            <a:xfrm flipH="1">
              <a:off x="874817" y="5575279"/>
              <a:ext cx="327682" cy="28350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8" name="Straight Arrow Connector 47">
              <a:extLst>
                <a:ext uri="{FF2B5EF4-FFF2-40B4-BE49-F238E27FC236}">
                  <a16:creationId xmlns:a16="http://schemas.microsoft.com/office/drawing/2014/main" id="{BC192EBE-ED7E-4591-8EEF-BE5FCD845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427" y="5417375"/>
              <a:ext cx="46693" cy="1666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49">
              <a:extLst>
                <a:ext uri="{FF2B5EF4-FFF2-40B4-BE49-F238E27FC236}">
                  <a16:creationId xmlns:a16="http://schemas.microsoft.com/office/drawing/2014/main" id="{7108CCA9-BF81-41AB-9337-6593E6F6F5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658" y="5707746"/>
              <a:ext cx="2400954" cy="1978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52">
              <a:extLst>
                <a:ext uri="{FF2B5EF4-FFF2-40B4-BE49-F238E27FC236}">
                  <a16:creationId xmlns:a16="http://schemas.microsoft.com/office/drawing/2014/main" id="{7C1CF190-9AD6-4588-AC3C-BFD779BB7F37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32" y="4401539"/>
              <a:ext cx="5392" cy="207818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65">
              <a:extLst>
                <a:ext uri="{FF2B5EF4-FFF2-40B4-BE49-F238E27FC236}">
                  <a16:creationId xmlns:a16="http://schemas.microsoft.com/office/drawing/2014/main" id="{CA0F3DB3-D62A-4DD9-8090-25EEC471DFB5}"/>
                </a:ext>
              </a:extLst>
            </p:cNvPr>
            <p:cNvSpPr txBox="1"/>
            <p:nvPr/>
          </p:nvSpPr>
          <p:spPr>
            <a:xfrm>
              <a:off x="1289898" y="3870512"/>
              <a:ext cx="51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dirty="0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Front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66">
                  <a:extLst>
                    <a:ext uri="{FF2B5EF4-FFF2-40B4-BE49-F238E27FC236}">
                      <a16:creationId xmlns:a16="http://schemas.microsoft.com/office/drawing/2014/main" id="{DB1A702F-0585-41C9-9315-3FDF3276E9F7}"/>
                    </a:ext>
                  </a:extLst>
                </p:cNvPr>
                <p:cNvSpPr txBox="1"/>
                <p:nvPr/>
              </p:nvSpPr>
              <p:spPr>
                <a:xfrm>
                  <a:off x="3170378" y="4117157"/>
                  <a:ext cx="10532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200" dirty="0">
                      <a:solidFill>
                        <a:prstClr val="white">
                          <a:lumMod val="50000"/>
                        </a:prstClr>
                      </a:solidFill>
                      <a:latin typeface="Calibri" panose="020F0502020204030204"/>
                    </a:rPr>
                    <a:t> </a:t>
                  </a:r>
                </a:p>
                <a:p>
                  <a:pPr algn="ctr" defTabSz="685800">
                    <a:defRPr/>
                  </a:pPr>
                  <a:r>
                    <a:rPr lang="en-US" sz="1200" dirty="0">
                      <a:solidFill>
                        <a:prstClr val="white">
                          <a:lumMod val="50000"/>
                        </a:prstClr>
                      </a:solidFill>
                      <a:latin typeface="Calibri" panose="020F0502020204030204"/>
                    </a:rPr>
                    <a:t>(phone)</a:t>
                  </a:r>
                </a:p>
              </p:txBody>
            </p:sp>
          </mc:Choice>
          <mc:Fallback xmlns="">
            <p:sp>
              <p:nvSpPr>
                <p:cNvPr id="23" name="TextBox 66">
                  <a:extLst>
                    <a:ext uri="{FF2B5EF4-FFF2-40B4-BE49-F238E27FC236}">
                      <a16:creationId xmlns:a16="http://schemas.microsoft.com/office/drawing/2014/main" id="{8D72CC70-D657-4149-9139-5F123B821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378" y="4117157"/>
                  <a:ext cx="105320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2" descr="mobile phone, Views, Apple, Mobile Phones, Tools And Utensils, Side View, outline, tool, Frontal View, Iphone Icon">
              <a:extLst>
                <a:ext uri="{FF2B5EF4-FFF2-40B4-BE49-F238E27FC236}">
                  <a16:creationId xmlns:a16="http://schemas.microsoft.com/office/drawing/2014/main" id="{B3AF6E9E-B5EF-4DE5-85EA-3CC706C1D1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4"/>
            <a:stretch/>
          </p:blipFill>
          <p:spPr bwMode="auto">
            <a:xfrm rot="8000971">
              <a:off x="2970560" y="3751598"/>
              <a:ext cx="243601" cy="8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61">
                  <a:extLst>
                    <a:ext uri="{FF2B5EF4-FFF2-40B4-BE49-F238E27FC236}">
                      <a16:creationId xmlns:a16="http://schemas.microsoft.com/office/drawing/2014/main" id="{00E161C4-BA98-4163-BB07-F9E6E4DF3782}"/>
                    </a:ext>
                  </a:extLst>
                </p:cNvPr>
                <p:cNvSpPr/>
                <p:nvPr/>
              </p:nvSpPr>
              <p:spPr>
                <a:xfrm>
                  <a:off x="2023797" y="5316174"/>
                  <a:ext cx="3375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Rectangle 61">
                  <a:extLst>
                    <a:ext uri="{FF2B5EF4-FFF2-40B4-BE49-F238E27FC236}">
                      <a16:creationId xmlns:a16="http://schemas.microsoft.com/office/drawing/2014/main" id="{C4FEC023-3AC3-9044-BAF1-3EC365BA63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3797" y="5316174"/>
                  <a:ext cx="337528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60">
              <a:extLst>
                <a:ext uri="{FF2B5EF4-FFF2-40B4-BE49-F238E27FC236}">
                  <a16:creationId xmlns:a16="http://schemas.microsoft.com/office/drawing/2014/main" id="{1BF67CCA-5944-4F6F-81FC-8822D1805402}"/>
                </a:ext>
              </a:extLst>
            </p:cNvPr>
            <p:cNvSpPr/>
            <p:nvPr/>
          </p:nvSpPr>
          <p:spPr>
            <a:xfrm rot="1782441">
              <a:off x="1690750" y="5544758"/>
              <a:ext cx="295777" cy="241961"/>
            </a:xfrm>
            <a:prstGeom prst="arc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AC25108-D300-42BF-84A4-BED736FBDCF6}"/>
                    </a:ext>
                  </a:extLst>
                </p:cNvPr>
                <p:cNvSpPr txBox="1"/>
                <p:nvPr/>
              </p:nvSpPr>
              <p:spPr>
                <a:xfrm rot="20211585">
                  <a:off x="1356113" y="4270641"/>
                  <a:ext cx="51993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1F69781-6F42-4EBD-B9D1-9629E6F48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11585">
                  <a:off x="1356113" y="4270641"/>
                  <a:ext cx="519935" cy="38151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2F952C2-4FEC-4D2A-9747-F2F4965122B7}"/>
                    </a:ext>
                  </a:extLst>
                </p:cNvPr>
                <p:cNvSpPr txBox="1"/>
                <p:nvPr/>
              </p:nvSpPr>
              <p:spPr>
                <a:xfrm rot="17153122">
                  <a:off x="2637795" y="4825060"/>
                  <a:ext cx="520314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4ACAF89-5912-4F1A-A04C-5BEB9234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153122">
                  <a:off x="2637795" y="4825060"/>
                  <a:ext cx="520314" cy="38151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D5CE6F-93D2-4BDE-8DBB-83378E7CA480}"/>
                </a:ext>
              </a:extLst>
            </p:cNvPr>
            <p:cNvGrpSpPr/>
            <p:nvPr/>
          </p:nvGrpSpPr>
          <p:grpSpPr>
            <a:xfrm>
              <a:off x="671444" y="5632287"/>
              <a:ext cx="2067141" cy="422561"/>
              <a:chOff x="1230970" y="3949269"/>
              <a:chExt cx="2067141" cy="422561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B85F646-2C68-4150-87EB-FBA8A11684DC}"/>
                  </a:ext>
                </a:extLst>
              </p:cNvPr>
              <p:cNvSpPr txBox="1"/>
              <p:nvPr/>
            </p:nvSpPr>
            <p:spPr>
              <a:xfrm>
                <a:off x="1230970" y="399215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L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EA91049-BFCF-43C6-A369-2EE3B6B561C5}"/>
                  </a:ext>
                </a:extLst>
              </p:cNvPr>
              <p:cNvSpPr txBox="1"/>
              <p:nvPr/>
            </p:nvSpPr>
            <p:spPr>
              <a:xfrm>
                <a:off x="2965969" y="4033276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R</a:t>
                </a:r>
              </a:p>
            </p:txBody>
          </p:sp>
          <p:pic>
            <p:nvPicPr>
              <p:cNvPr id="74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DDABD3EA-10F8-49F5-81BF-19DD95B58A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548" y="3954057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3478EBB8-AC05-436A-90A7-57CE66A9D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190" y="3949269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24C7AB29-3974-4400-8A4C-F376174FD772}"/>
                </a:ext>
              </a:extLst>
            </p:cNvPr>
            <p:cNvSpPr/>
            <p:nvPr/>
          </p:nvSpPr>
          <p:spPr>
            <a:xfrm flipH="1">
              <a:off x="989774" y="4731014"/>
              <a:ext cx="1389097" cy="19028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4" name="Straight Arrow Connector 37">
              <a:extLst>
                <a:ext uri="{FF2B5EF4-FFF2-40B4-BE49-F238E27FC236}">
                  <a16:creationId xmlns:a16="http://schemas.microsoft.com/office/drawing/2014/main" id="{98980A44-1201-4121-8777-C7B881A10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929" y="4208703"/>
              <a:ext cx="631668" cy="14090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38">
              <a:extLst>
                <a:ext uri="{FF2B5EF4-FFF2-40B4-BE49-F238E27FC236}">
                  <a16:creationId xmlns:a16="http://schemas.microsoft.com/office/drawing/2014/main" id="{6A19356F-B298-4E9C-8EA8-BEB143D85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4128" y="4208703"/>
              <a:ext cx="1587468" cy="538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39">
              <a:extLst>
                <a:ext uri="{FF2B5EF4-FFF2-40B4-BE49-F238E27FC236}">
                  <a16:creationId xmlns:a16="http://schemas.microsoft.com/office/drawing/2014/main" id="{EEDEB6D0-88D7-4D76-924A-1DE4306B0EA0}"/>
                </a:ext>
              </a:extLst>
            </p:cNvPr>
            <p:cNvSpPr/>
            <p:nvPr/>
          </p:nvSpPr>
          <p:spPr>
            <a:xfrm flipH="1">
              <a:off x="1051844" y="4720533"/>
              <a:ext cx="1360086" cy="175919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0">
              <a:extLst>
                <a:ext uri="{FF2B5EF4-FFF2-40B4-BE49-F238E27FC236}">
                  <a16:creationId xmlns:a16="http://schemas.microsoft.com/office/drawing/2014/main" id="{2D06AD3E-4609-427D-B0B6-D2C3E3DF801A}"/>
                </a:ext>
              </a:extLst>
            </p:cNvPr>
            <p:cNvSpPr/>
            <p:nvPr/>
          </p:nvSpPr>
          <p:spPr>
            <a:xfrm flipH="1">
              <a:off x="253686" y="5734687"/>
              <a:ext cx="3351251" cy="118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Oval 41">
              <a:extLst>
                <a:ext uri="{FF2B5EF4-FFF2-40B4-BE49-F238E27FC236}">
                  <a16:creationId xmlns:a16="http://schemas.microsoft.com/office/drawing/2014/main" id="{C581166A-3010-4582-8C21-91223EFB00F2}"/>
                </a:ext>
              </a:extLst>
            </p:cNvPr>
            <p:cNvSpPr/>
            <p:nvPr/>
          </p:nvSpPr>
          <p:spPr>
            <a:xfrm flipH="1">
              <a:off x="1013118" y="5149223"/>
              <a:ext cx="1376095" cy="112440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Oval 42">
              <a:extLst>
                <a:ext uri="{FF2B5EF4-FFF2-40B4-BE49-F238E27FC236}">
                  <a16:creationId xmlns:a16="http://schemas.microsoft.com/office/drawing/2014/main" id="{CD35698A-93A7-43F5-908D-A1FC34A7CA8C}"/>
                </a:ext>
              </a:extLst>
            </p:cNvPr>
            <p:cNvSpPr/>
            <p:nvPr/>
          </p:nvSpPr>
          <p:spPr>
            <a:xfrm flipH="1">
              <a:off x="2301376" y="5584265"/>
              <a:ext cx="223811" cy="25773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Oval 43">
              <a:extLst>
                <a:ext uri="{FF2B5EF4-FFF2-40B4-BE49-F238E27FC236}">
                  <a16:creationId xmlns:a16="http://schemas.microsoft.com/office/drawing/2014/main" id="{B3AFB0F4-27E6-4A58-92D7-BFA28626D4BC}"/>
                </a:ext>
              </a:extLst>
            </p:cNvPr>
            <p:cNvSpPr/>
            <p:nvPr/>
          </p:nvSpPr>
          <p:spPr>
            <a:xfrm flipH="1">
              <a:off x="874817" y="5575280"/>
              <a:ext cx="327682" cy="28350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4" name="Straight Arrow Connector 47">
              <a:extLst>
                <a:ext uri="{FF2B5EF4-FFF2-40B4-BE49-F238E27FC236}">
                  <a16:creationId xmlns:a16="http://schemas.microsoft.com/office/drawing/2014/main" id="{34C53A8F-69BF-4DA5-A087-57B1A71E3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427" y="5417376"/>
              <a:ext cx="46693" cy="1666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49">
              <a:extLst>
                <a:ext uri="{FF2B5EF4-FFF2-40B4-BE49-F238E27FC236}">
                  <a16:creationId xmlns:a16="http://schemas.microsoft.com/office/drawing/2014/main" id="{92D5433B-3F65-4771-A1E7-2713C1F7E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658" y="5707747"/>
              <a:ext cx="2400954" cy="1978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2">
              <a:extLst>
                <a:ext uri="{FF2B5EF4-FFF2-40B4-BE49-F238E27FC236}">
                  <a16:creationId xmlns:a16="http://schemas.microsoft.com/office/drawing/2014/main" id="{72CF4017-C8F1-42D7-9F55-72EE0B414487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32" y="4401540"/>
              <a:ext cx="5392" cy="207818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65">
              <a:extLst>
                <a:ext uri="{FF2B5EF4-FFF2-40B4-BE49-F238E27FC236}">
                  <a16:creationId xmlns:a16="http://schemas.microsoft.com/office/drawing/2014/main" id="{EAF65209-AF2C-4C46-A4C0-04AECB9E3894}"/>
                </a:ext>
              </a:extLst>
            </p:cNvPr>
            <p:cNvSpPr txBox="1"/>
            <p:nvPr/>
          </p:nvSpPr>
          <p:spPr>
            <a:xfrm>
              <a:off x="1289898" y="3870513"/>
              <a:ext cx="51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dirty="0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Front</a:t>
              </a:r>
            </a:p>
          </p:txBody>
        </p:sp>
        <p:pic>
          <p:nvPicPr>
            <p:cNvPr id="59" name="Picture 2" descr="mobile phone, Views, Apple, Mobile Phones, Tools And Utensils, Side View, outline, tool, Frontal View, Iphone Icon">
              <a:extLst>
                <a:ext uri="{FF2B5EF4-FFF2-40B4-BE49-F238E27FC236}">
                  <a16:creationId xmlns:a16="http://schemas.microsoft.com/office/drawing/2014/main" id="{B8D4391A-0F4D-4DF8-938D-6DB6C53934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4"/>
            <a:stretch/>
          </p:blipFill>
          <p:spPr bwMode="auto">
            <a:xfrm rot="8000971">
              <a:off x="2970560" y="3751599"/>
              <a:ext cx="243601" cy="8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B091028-EA3C-4442-AB3B-4A28A6F1BC30}"/>
                    </a:ext>
                  </a:extLst>
                </p:cNvPr>
                <p:cNvSpPr txBox="1"/>
                <p:nvPr/>
              </p:nvSpPr>
              <p:spPr>
                <a:xfrm rot="20211585">
                  <a:off x="1356113" y="4270642"/>
                  <a:ext cx="51993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8C637684-B53A-40DE-9CBD-270C4CCA9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11585">
                  <a:off x="1356113" y="4270642"/>
                  <a:ext cx="519935" cy="38151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FD0AF6-0F0D-4F72-A6C8-F9F39599BA0A}"/>
                    </a:ext>
                  </a:extLst>
                </p:cNvPr>
                <p:cNvSpPr txBox="1"/>
                <p:nvPr/>
              </p:nvSpPr>
              <p:spPr>
                <a:xfrm rot="17153122">
                  <a:off x="2637795" y="4825061"/>
                  <a:ext cx="520314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6F53D64E-29CC-47B6-BC23-25E3387ECB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153122">
                  <a:off x="2637795" y="4825061"/>
                  <a:ext cx="520314" cy="38151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431270F-AD08-49CE-B399-F31E448504D3}"/>
                </a:ext>
              </a:extLst>
            </p:cNvPr>
            <p:cNvGrpSpPr/>
            <p:nvPr/>
          </p:nvGrpSpPr>
          <p:grpSpPr>
            <a:xfrm>
              <a:off x="671444" y="5632288"/>
              <a:ext cx="2067141" cy="422561"/>
              <a:chOff x="1230970" y="3949269"/>
              <a:chExt cx="2067141" cy="422561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39F8D50-0B67-4E3F-B89A-62DED0526023}"/>
                  </a:ext>
                </a:extLst>
              </p:cNvPr>
              <p:cNvSpPr txBox="1"/>
              <p:nvPr/>
            </p:nvSpPr>
            <p:spPr>
              <a:xfrm>
                <a:off x="1230970" y="399215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L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E6126A-4F29-4D40-96D7-90CD7ACC9BBB}"/>
                  </a:ext>
                </a:extLst>
              </p:cNvPr>
              <p:cNvSpPr txBox="1"/>
              <p:nvPr/>
            </p:nvSpPr>
            <p:spPr>
              <a:xfrm>
                <a:off x="2965969" y="4033276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R</a:t>
                </a:r>
              </a:p>
            </p:txBody>
          </p:sp>
          <p:pic>
            <p:nvPicPr>
              <p:cNvPr id="70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CDC1A2F8-C997-4F33-A6D4-865CBE8A16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548" y="3954057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6570E5E7-F3E7-4B60-ACE9-18F4AC0233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190" y="3949269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CC054BF-2F99-41DF-9837-361AE16C2854}"/>
              </a:ext>
            </a:extLst>
          </p:cNvPr>
          <p:cNvSpPr txBox="1"/>
          <p:nvPr/>
        </p:nvSpPr>
        <p:spPr>
          <a:xfrm>
            <a:off x="10557084" y="3500794"/>
            <a:ext cx="151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(unknown!)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and holding smartphone icon | Pre-Designed Illustrator Graphics ~ Creative  Market">
            <a:extLst>
              <a:ext uri="{FF2B5EF4-FFF2-40B4-BE49-F238E27FC236}">
                <a16:creationId xmlns:a16="http://schemas.microsoft.com/office/drawing/2014/main" id="{B081A314-6F11-44CB-BF77-9CA3A9182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15536" r="29087" b="24925"/>
          <a:stretch/>
        </p:blipFill>
        <p:spPr bwMode="auto">
          <a:xfrm rot="471330">
            <a:off x="2627583" y="881729"/>
            <a:ext cx="307469" cy="3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/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dirty="0">
                            <a:ln w="0"/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350" dirty="0">
                    <a:ln w="0"/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</a:rPr>
                  <a:t>,</a:t>
                </a:r>
              </a:p>
            </p:txBody>
          </p:sp>
        </mc:Choice>
        <mc:Fallback xmlns=""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7FC64C41-6B07-EB4F-80EC-E4B54C992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568" y="8533378"/>
                <a:ext cx="414216" cy="377026"/>
              </a:xfrm>
              <a:prstGeom prst="rect">
                <a:avLst/>
              </a:prstGeom>
              <a:blipFill>
                <a:blip r:embed="rId9"/>
                <a:stretch>
                  <a:fillRect l="-2941" r="-5882" b="-1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/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b="0" i="1" dirty="0">
                              <a:ln w="0"/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350" dirty="0">
                  <a:ln w="0"/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8A941881-3D66-6D4A-A3A3-FD0889488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141" y="8523104"/>
                <a:ext cx="332897" cy="377026"/>
              </a:xfrm>
              <a:prstGeom prst="rect">
                <a:avLst/>
              </a:prstGeom>
              <a:blipFill>
                <a:blip r:embed="rId10"/>
                <a:stretch>
                  <a:fillRect l="-3636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3048869-36A4-43FA-A381-16FD172CA5C8}"/>
                  </a:ext>
                </a:extLst>
              </p:cNvPr>
              <p:cNvSpPr txBox="1"/>
              <p:nvPr/>
            </p:nvSpPr>
            <p:spPr>
              <a:xfrm>
                <a:off x="4320729" y="118248"/>
                <a:ext cx="7934102" cy="58567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Goal: As user rotates the phone around the head,</a:t>
                </a:r>
              </a:p>
              <a:p>
                <a:pPr defTabSz="457200">
                  <a:lnSpc>
                    <a:spcPct val="150000"/>
                  </a:lnSpc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   localize each phone location</a:t>
                </a:r>
              </a:p>
              <a:p>
                <a:pPr marL="285750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285750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A</a:t>
                </a:r>
                <a:r>
                  <a:rPr lang="en-US" altLang="zh-CN" dirty="0">
                    <a:solidFill>
                      <a:srgbClr val="000000"/>
                    </a:solidFill>
                    <a:ea typeface="Gungsuh"/>
                  </a:rPr>
                  <a:t>ssume we know the distance between mic, and there’s no head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Then localization is straightforward…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285750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But what happens when there’s a head in between?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Signal diffracts around head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To model diffraction, we need head size &amp; shape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285750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Diffraction-aware sensor fusion</a:t>
                </a: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Phone IMU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Diffraction based trilateration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ngsu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ea typeface="Gungsuh"/>
                </a:endParaRPr>
              </a:p>
              <a:p>
                <a:pPr marL="742950" lvl="1" indent="-285750" defTabSz="4572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Gungsuh"/>
                  </a:rPr>
                  <a:t>Over-determined: jointly solve for head shape and phone loc.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3048869-36A4-43FA-A381-16FD172CA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729" y="118248"/>
                <a:ext cx="7934102" cy="5856732"/>
              </a:xfrm>
              <a:prstGeom prst="rect">
                <a:avLst/>
              </a:prstGeom>
              <a:blipFill>
                <a:blip r:embed="rId11"/>
                <a:stretch>
                  <a:fillRect l="-538" b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6244126-2A4B-EB49-99C5-D84C52EC912A}"/>
              </a:ext>
            </a:extLst>
          </p:cNvPr>
          <p:cNvSpPr txBox="1"/>
          <p:nvPr/>
        </p:nvSpPr>
        <p:spPr>
          <a:xfrm>
            <a:off x="12303" y="240513"/>
            <a:ext cx="43586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1: Phone Localization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44DD0-89E3-49E5-9AEC-C855BBC1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29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1924E8-F83F-41B3-9E70-13CB044FC730}"/>
              </a:ext>
            </a:extLst>
          </p:cNvPr>
          <p:cNvGrpSpPr/>
          <p:nvPr/>
        </p:nvGrpSpPr>
        <p:grpSpPr>
          <a:xfrm>
            <a:off x="684912" y="2356552"/>
            <a:ext cx="2067141" cy="422561"/>
            <a:chOff x="1230970" y="3949269"/>
            <a:chExt cx="2067141" cy="4225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76A75-D837-48A4-840B-73FD2D0F2F5C}"/>
                </a:ext>
              </a:extLst>
            </p:cNvPr>
            <p:cNvSpPr txBox="1"/>
            <p:nvPr/>
          </p:nvSpPr>
          <p:spPr>
            <a:xfrm>
              <a:off x="1230970" y="3992159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801A70-9422-4617-828E-F2267A267C9C}"/>
                </a:ext>
              </a:extLst>
            </p:cNvPr>
            <p:cNvSpPr txBox="1"/>
            <p:nvPr/>
          </p:nvSpPr>
          <p:spPr>
            <a:xfrm>
              <a:off x="2965969" y="40332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10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981EF391-F355-4287-BE6C-BE339C351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8" y="3954057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Mic, mic on, microphone icon - Download on Iconfinder">
              <a:extLst>
                <a:ext uri="{FF2B5EF4-FFF2-40B4-BE49-F238E27FC236}">
                  <a16:creationId xmlns:a16="http://schemas.microsoft.com/office/drawing/2014/main" id="{AC053260-6669-4C3C-AF9D-6570BDB74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90" y="3949269"/>
              <a:ext cx="254467" cy="25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38">
            <a:extLst>
              <a:ext uri="{FF2B5EF4-FFF2-40B4-BE49-F238E27FC236}">
                <a16:creationId xmlns:a16="http://schemas.microsoft.com/office/drawing/2014/main" id="{99A5FDCA-7CEC-4131-9635-AF0213952105}"/>
              </a:ext>
            </a:extLst>
          </p:cNvPr>
          <p:cNvCxnSpPr>
            <a:cxnSpLocks/>
          </p:cNvCxnSpPr>
          <p:nvPr/>
        </p:nvCxnSpPr>
        <p:spPr>
          <a:xfrm flipH="1">
            <a:off x="1062126" y="1159334"/>
            <a:ext cx="1689927" cy="12960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8">
            <a:extLst>
              <a:ext uri="{FF2B5EF4-FFF2-40B4-BE49-F238E27FC236}">
                <a16:creationId xmlns:a16="http://schemas.microsoft.com/office/drawing/2014/main" id="{4BD62C9D-17CD-4ABC-9D58-1EAC99577387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2422366" y="1194877"/>
            <a:ext cx="311266" cy="11616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/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1BB947-819A-43B3-9385-4EF20F2A3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17275">
                <a:off x="1395407" y="1545625"/>
                <a:ext cx="519935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/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Gungsu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311B79-05C2-46AC-B081-D337FDC39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68556">
                <a:off x="2449476" y="1785928"/>
                <a:ext cx="520314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Location icon gps marker symbol map pin icon Vector Image">
            <a:extLst>
              <a:ext uri="{FF2B5EF4-FFF2-40B4-BE49-F238E27FC236}">
                <a16:creationId xmlns:a16="http://schemas.microsoft.com/office/drawing/2014/main" id="{6A1B0A73-A6E8-499C-874A-51E4AE1E0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352" b="78241" l="24200" r="73500">
                        <a14:foregroundMark x1="32200" y1="45926" x2="32200" y2="45926"/>
                        <a14:foregroundMark x1="44500" y1="58333" x2="44500" y2="58333"/>
                        <a14:foregroundMark x1="61600" y1="61296" x2="61600" y2="61296"/>
                        <a14:foregroundMark x1="50400" y1="17778" x2="50400" y2="17778"/>
                        <a14:foregroundMark x1="48800" y1="14352" x2="48800" y2="14352"/>
                        <a14:foregroundMark x1="49700" y1="75370" x2="49700" y2="75370"/>
                        <a14:foregroundMark x1="61100" y1="78241" x2="611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9953" r="20275" b="17466"/>
          <a:stretch/>
        </p:blipFill>
        <p:spPr bwMode="auto">
          <a:xfrm>
            <a:off x="2657005" y="857137"/>
            <a:ext cx="248624" cy="3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A5FAE81C-9D60-4D71-9368-925CA65B2AD5}"/>
              </a:ext>
            </a:extLst>
          </p:cNvPr>
          <p:cNvSpPr/>
          <p:nvPr/>
        </p:nvSpPr>
        <p:spPr>
          <a:xfrm>
            <a:off x="3076776" y="3040563"/>
            <a:ext cx="275264" cy="32684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F16457-EC4D-4095-A7F0-8934BD72AB93}"/>
              </a:ext>
            </a:extLst>
          </p:cNvPr>
          <p:cNvSpPr/>
          <p:nvPr/>
        </p:nvSpPr>
        <p:spPr>
          <a:xfrm>
            <a:off x="1951885" y="4668698"/>
            <a:ext cx="275264" cy="32684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018B57D-34FA-4763-BF5B-BB4E8D0E4891}"/>
              </a:ext>
            </a:extLst>
          </p:cNvPr>
          <p:cNvGrpSpPr/>
          <p:nvPr/>
        </p:nvGrpSpPr>
        <p:grpSpPr>
          <a:xfrm>
            <a:off x="185050" y="2949326"/>
            <a:ext cx="3969893" cy="3309488"/>
            <a:chOff x="253686" y="3608606"/>
            <a:chExt cx="3969893" cy="3309488"/>
          </a:xfrm>
        </p:grpSpPr>
        <p:sp>
          <p:nvSpPr>
            <p:cNvPr id="198" name="Oval 36">
              <a:extLst>
                <a:ext uri="{FF2B5EF4-FFF2-40B4-BE49-F238E27FC236}">
                  <a16:creationId xmlns:a16="http://schemas.microsoft.com/office/drawing/2014/main" id="{30B8F70D-2343-4684-9149-A31B496C85F2}"/>
                </a:ext>
              </a:extLst>
            </p:cNvPr>
            <p:cNvSpPr/>
            <p:nvPr/>
          </p:nvSpPr>
          <p:spPr>
            <a:xfrm flipH="1">
              <a:off x="989774" y="4731013"/>
              <a:ext cx="1389097" cy="19028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99" name="Straight Arrow Connector 37">
              <a:extLst>
                <a:ext uri="{FF2B5EF4-FFF2-40B4-BE49-F238E27FC236}">
                  <a16:creationId xmlns:a16="http://schemas.microsoft.com/office/drawing/2014/main" id="{7797A27D-6F70-473F-B3C2-7755389CF3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929" y="4208702"/>
              <a:ext cx="631668" cy="14090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38">
              <a:extLst>
                <a:ext uri="{FF2B5EF4-FFF2-40B4-BE49-F238E27FC236}">
                  <a16:creationId xmlns:a16="http://schemas.microsoft.com/office/drawing/2014/main" id="{F78D2EBE-99FA-4A83-A745-F56A62327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4128" y="4208702"/>
              <a:ext cx="1587468" cy="538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Oval 39">
              <a:extLst>
                <a:ext uri="{FF2B5EF4-FFF2-40B4-BE49-F238E27FC236}">
                  <a16:creationId xmlns:a16="http://schemas.microsoft.com/office/drawing/2014/main" id="{70906D89-93F6-44CF-8739-790EBFC9E8D8}"/>
                </a:ext>
              </a:extLst>
            </p:cNvPr>
            <p:cNvSpPr/>
            <p:nvPr/>
          </p:nvSpPr>
          <p:spPr>
            <a:xfrm flipH="1">
              <a:off x="1051844" y="4720532"/>
              <a:ext cx="1360086" cy="175919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40">
              <a:extLst>
                <a:ext uri="{FF2B5EF4-FFF2-40B4-BE49-F238E27FC236}">
                  <a16:creationId xmlns:a16="http://schemas.microsoft.com/office/drawing/2014/main" id="{14CCB25A-0F36-4892-B73D-0C41BD9945B0}"/>
                </a:ext>
              </a:extLst>
            </p:cNvPr>
            <p:cNvSpPr/>
            <p:nvPr/>
          </p:nvSpPr>
          <p:spPr>
            <a:xfrm flipH="1">
              <a:off x="253686" y="5734686"/>
              <a:ext cx="3351251" cy="118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3" name="Oval 41">
              <a:extLst>
                <a:ext uri="{FF2B5EF4-FFF2-40B4-BE49-F238E27FC236}">
                  <a16:creationId xmlns:a16="http://schemas.microsoft.com/office/drawing/2014/main" id="{7FC682CC-78F0-443F-8443-8C8932BC8F7F}"/>
                </a:ext>
              </a:extLst>
            </p:cNvPr>
            <p:cNvSpPr/>
            <p:nvPr/>
          </p:nvSpPr>
          <p:spPr>
            <a:xfrm flipH="1">
              <a:off x="1013118" y="5149222"/>
              <a:ext cx="1376095" cy="112440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4" name="Oval 42">
              <a:extLst>
                <a:ext uri="{FF2B5EF4-FFF2-40B4-BE49-F238E27FC236}">
                  <a16:creationId xmlns:a16="http://schemas.microsoft.com/office/drawing/2014/main" id="{826732A3-A201-4486-B707-F2EA7ECD9F7A}"/>
                </a:ext>
              </a:extLst>
            </p:cNvPr>
            <p:cNvSpPr/>
            <p:nvPr/>
          </p:nvSpPr>
          <p:spPr>
            <a:xfrm flipH="1">
              <a:off x="2301376" y="5584264"/>
              <a:ext cx="223811" cy="25773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5" name="Oval 43">
              <a:extLst>
                <a:ext uri="{FF2B5EF4-FFF2-40B4-BE49-F238E27FC236}">
                  <a16:creationId xmlns:a16="http://schemas.microsoft.com/office/drawing/2014/main" id="{BB06F86B-33E4-4199-A5F6-D2A92F8238A7}"/>
                </a:ext>
              </a:extLst>
            </p:cNvPr>
            <p:cNvSpPr/>
            <p:nvPr/>
          </p:nvSpPr>
          <p:spPr>
            <a:xfrm flipH="1">
              <a:off x="874817" y="5575279"/>
              <a:ext cx="327682" cy="28350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06" name="Straight Arrow Connector 47">
              <a:extLst>
                <a:ext uri="{FF2B5EF4-FFF2-40B4-BE49-F238E27FC236}">
                  <a16:creationId xmlns:a16="http://schemas.microsoft.com/office/drawing/2014/main" id="{F8EDBFBB-1E84-41C6-AFB5-457E3D0B9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427" y="5417375"/>
              <a:ext cx="46693" cy="1666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49">
              <a:extLst>
                <a:ext uri="{FF2B5EF4-FFF2-40B4-BE49-F238E27FC236}">
                  <a16:creationId xmlns:a16="http://schemas.microsoft.com/office/drawing/2014/main" id="{83B912A7-57C7-4559-94AD-E80F535E1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658" y="5707746"/>
              <a:ext cx="2400954" cy="1978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52">
              <a:extLst>
                <a:ext uri="{FF2B5EF4-FFF2-40B4-BE49-F238E27FC236}">
                  <a16:creationId xmlns:a16="http://schemas.microsoft.com/office/drawing/2014/main" id="{327FDED3-6813-421E-8E75-D72B190D9C3B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32" y="4401539"/>
              <a:ext cx="5392" cy="207818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65">
              <a:extLst>
                <a:ext uri="{FF2B5EF4-FFF2-40B4-BE49-F238E27FC236}">
                  <a16:creationId xmlns:a16="http://schemas.microsoft.com/office/drawing/2014/main" id="{91DE6550-A761-4F36-BA47-68C27905DD12}"/>
                </a:ext>
              </a:extLst>
            </p:cNvPr>
            <p:cNvSpPr txBox="1"/>
            <p:nvPr/>
          </p:nvSpPr>
          <p:spPr>
            <a:xfrm>
              <a:off x="1289898" y="3870512"/>
              <a:ext cx="51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dirty="0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Front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66">
                  <a:extLst>
                    <a:ext uri="{FF2B5EF4-FFF2-40B4-BE49-F238E27FC236}">
                      <a16:creationId xmlns:a16="http://schemas.microsoft.com/office/drawing/2014/main" id="{057AE913-4A73-4944-8219-48FBE6F2186A}"/>
                    </a:ext>
                  </a:extLst>
                </p:cNvPr>
                <p:cNvSpPr txBox="1"/>
                <p:nvPr/>
              </p:nvSpPr>
              <p:spPr>
                <a:xfrm>
                  <a:off x="3170378" y="4117157"/>
                  <a:ext cx="10532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dirty="0"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200" dirty="0">
                      <a:solidFill>
                        <a:prstClr val="white">
                          <a:lumMod val="50000"/>
                        </a:prstClr>
                      </a:solidFill>
                      <a:latin typeface="Calibri" panose="020F0502020204030204"/>
                    </a:rPr>
                    <a:t> </a:t>
                  </a:r>
                </a:p>
                <a:p>
                  <a:pPr algn="ctr" defTabSz="685800">
                    <a:defRPr/>
                  </a:pPr>
                  <a:r>
                    <a:rPr lang="en-US" sz="1200" dirty="0">
                      <a:solidFill>
                        <a:prstClr val="white">
                          <a:lumMod val="50000"/>
                        </a:prstClr>
                      </a:solidFill>
                      <a:latin typeface="Calibri" panose="020F0502020204030204"/>
                    </a:rPr>
                    <a:t>(phone)</a:t>
                  </a:r>
                </a:p>
              </p:txBody>
            </p:sp>
          </mc:Choice>
          <mc:Fallback xmlns="">
            <p:sp>
              <p:nvSpPr>
                <p:cNvPr id="23" name="TextBox 66">
                  <a:extLst>
                    <a:ext uri="{FF2B5EF4-FFF2-40B4-BE49-F238E27FC236}">
                      <a16:creationId xmlns:a16="http://schemas.microsoft.com/office/drawing/2014/main" id="{8D72CC70-D657-4149-9139-5F123B821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378" y="4117157"/>
                  <a:ext cx="105320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1" name="Straight Arrow Connector 20">
              <a:extLst>
                <a:ext uri="{FF2B5EF4-FFF2-40B4-BE49-F238E27FC236}">
                  <a16:creationId xmlns:a16="http://schemas.microsoft.com/office/drawing/2014/main" id="{789EDF27-BAE8-4B86-A06C-EB267BB10A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025" y="4208702"/>
              <a:ext cx="1387571" cy="152550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2" name="Straight Arrow Connector 52">
              <a:extLst>
                <a:ext uri="{FF2B5EF4-FFF2-40B4-BE49-F238E27FC236}">
                  <a16:creationId xmlns:a16="http://schemas.microsoft.com/office/drawing/2014/main" id="{9EDB86B0-4040-4211-B49C-3923A1AC421B}"/>
                </a:ext>
              </a:extLst>
            </p:cNvPr>
            <p:cNvCxnSpPr>
              <a:cxnSpLocks/>
            </p:cNvCxnSpPr>
            <p:nvPr/>
          </p:nvCxnSpPr>
          <p:spPr>
            <a:xfrm>
              <a:off x="3437982" y="3608606"/>
              <a:ext cx="16223" cy="742356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3" name="Picture 2" descr="mobile phone, Views, Apple, Mobile Phones, Tools And Utensils, Side View, outline, tool, Frontal View, Iphone Icon">
              <a:extLst>
                <a:ext uri="{FF2B5EF4-FFF2-40B4-BE49-F238E27FC236}">
                  <a16:creationId xmlns:a16="http://schemas.microsoft.com/office/drawing/2014/main" id="{A107419A-51EC-4A52-804A-6EE7634B59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4"/>
            <a:stretch/>
          </p:blipFill>
          <p:spPr bwMode="auto">
            <a:xfrm rot="8000971">
              <a:off x="2970560" y="3751598"/>
              <a:ext cx="243601" cy="8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" name="Arc 38">
              <a:extLst>
                <a:ext uri="{FF2B5EF4-FFF2-40B4-BE49-F238E27FC236}">
                  <a16:creationId xmlns:a16="http://schemas.microsoft.com/office/drawing/2014/main" id="{AD6D95A7-01F3-405B-AE79-5DED7E3C8417}"/>
                </a:ext>
              </a:extLst>
            </p:cNvPr>
            <p:cNvSpPr/>
            <p:nvPr/>
          </p:nvSpPr>
          <p:spPr>
            <a:xfrm rot="18192573">
              <a:off x="3222191" y="4117665"/>
              <a:ext cx="284524" cy="251531"/>
            </a:xfrm>
            <a:prstGeom prst="arc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Rectangle 39">
                  <a:extLst>
                    <a:ext uri="{FF2B5EF4-FFF2-40B4-BE49-F238E27FC236}">
                      <a16:creationId xmlns:a16="http://schemas.microsoft.com/office/drawing/2014/main" id="{C0B0C627-897C-4C2E-986E-493831502F90}"/>
                    </a:ext>
                  </a:extLst>
                </p:cNvPr>
                <p:cNvSpPr/>
                <p:nvPr/>
              </p:nvSpPr>
              <p:spPr>
                <a:xfrm>
                  <a:off x="3173027" y="3715014"/>
                  <a:ext cx="32502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1" name="Rectangle 39">
                  <a:extLst>
                    <a:ext uri="{FF2B5EF4-FFF2-40B4-BE49-F238E27FC236}">
                      <a16:creationId xmlns:a16="http://schemas.microsoft.com/office/drawing/2014/main" id="{6C7E56DE-69DC-AD43-804E-29376ACA0E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027" y="3715014"/>
                  <a:ext cx="325023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Rectangle 61">
                  <a:extLst>
                    <a:ext uri="{FF2B5EF4-FFF2-40B4-BE49-F238E27FC236}">
                      <a16:creationId xmlns:a16="http://schemas.microsoft.com/office/drawing/2014/main" id="{2492C5BD-EBDC-48A9-93AC-0F571A96A720}"/>
                    </a:ext>
                  </a:extLst>
                </p:cNvPr>
                <p:cNvSpPr/>
                <p:nvPr/>
              </p:nvSpPr>
              <p:spPr>
                <a:xfrm>
                  <a:off x="2023797" y="5316174"/>
                  <a:ext cx="3375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Rectangle 61">
                  <a:extLst>
                    <a:ext uri="{FF2B5EF4-FFF2-40B4-BE49-F238E27FC236}">
                      <a16:creationId xmlns:a16="http://schemas.microsoft.com/office/drawing/2014/main" id="{C4FEC023-3AC3-9044-BAF1-3EC365BA63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3797" y="5316174"/>
                  <a:ext cx="337528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7" name="Arc 60">
              <a:extLst>
                <a:ext uri="{FF2B5EF4-FFF2-40B4-BE49-F238E27FC236}">
                  <a16:creationId xmlns:a16="http://schemas.microsoft.com/office/drawing/2014/main" id="{48B26E4D-54E7-4BD2-83E7-EC8EF80F8CBC}"/>
                </a:ext>
              </a:extLst>
            </p:cNvPr>
            <p:cNvSpPr/>
            <p:nvPr/>
          </p:nvSpPr>
          <p:spPr>
            <a:xfrm rot="1782441">
              <a:off x="1690750" y="5544758"/>
              <a:ext cx="295777" cy="241961"/>
            </a:xfrm>
            <a:prstGeom prst="arc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Right Brace 19">
              <a:extLst>
                <a:ext uri="{FF2B5EF4-FFF2-40B4-BE49-F238E27FC236}">
                  <a16:creationId xmlns:a16="http://schemas.microsoft.com/office/drawing/2014/main" id="{7B6A3F98-97E7-43EA-AB34-E5B81FDA2269}"/>
                </a:ext>
              </a:extLst>
            </p:cNvPr>
            <p:cNvSpPr/>
            <p:nvPr/>
          </p:nvSpPr>
          <p:spPr>
            <a:xfrm rot="13360267">
              <a:off x="2210527" y="3902357"/>
              <a:ext cx="241500" cy="2050062"/>
            </a:xfrm>
            <a:prstGeom prst="rightBrace">
              <a:avLst>
                <a:gd name="adj1" fmla="val 125331"/>
                <a:gd name="adj2" fmla="val 51337"/>
              </a:avLst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Rectangle 23">
                  <a:extLst>
                    <a:ext uri="{FF2B5EF4-FFF2-40B4-BE49-F238E27FC236}">
                      <a16:creationId xmlns:a16="http://schemas.microsoft.com/office/drawing/2014/main" id="{A8C11D8E-8917-44D1-AF2B-F918FFC0F3A1}"/>
                    </a:ext>
                  </a:extLst>
                </p:cNvPr>
                <p:cNvSpPr/>
                <p:nvPr/>
              </p:nvSpPr>
              <p:spPr>
                <a:xfrm>
                  <a:off x="1997440" y="4506169"/>
                  <a:ext cx="332897" cy="27699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5" name="Rectangle 23">
                  <a:extLst>
                    <a:ext uri="{FF2B5EF4-FFF2-40B4-BE49-F238E27FC236}">
                      <a16:creationId xmlns:a16="http://schemas.microsoft.com/office/drawing/2014/main" id="{7ED995F8-E7DF-444B-B540-252C6715C2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7440" y="4506169"/>
                  <a:ext cx="332897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B57D8C51-6C4F-485A-A79F-76D283CA40EC}"/>
                    </a:ext>
                  </a:extLst>
                </p:cNvPr>
                <p:cNvSpPr txBox="1"/>
                <p:nvPr/>
              </p:nvSpPr>
              <p:spPr>
                <a:xfrm rot="20211585">
                  <a:off x="1356113" y="4270641"/>
                  <a:ext cx="51993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1F69781-6F42-4EBD-B9D1-9629E6F48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11585">
                  <a:off x="1356113" y="4270641"/>
                  <a:ext cx="519935" cy="38151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E865F011-C0B1-4559-95D3-6613F5B45625}"/>
                    </a:ext>
                  </a:extLst>
                </p:cNvPr>
                <p:cNvSpPr txBox="1"/>
                <p:nvPr/>
              </p:nvSpPr>
              <p:spPr>
                <a:xfrm rot="17153122">
                  <a:off x="2637795" y="4825060"/>
                  <a:ext cx="520314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4ACAF89-5912-4F1A-A04C-5BEB9234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153122">
                  <a:off x="2637795" y="4825060"/>
                  <a:ext cx="520314" cy="38151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07F8146-B5BB-4CF3-8FDE-0AFDEB358ADD}"/>
                </a:ext>
              </a:extLst>
            </p:cNvPr>
            <p:cNvGrpSpPr/>
            <p:nvPr/>
          </p:nvGrpSpPr>
          <p:grpSpPr>
            <a:xfrm>
              <a:off x="671444" y="5632287"/>
              <a:ext cx="2067141" cy="422561"/>
              <a:chOff x="1230970" y="3949269"/>
              <a:chExt cx="2067141" cy="422561"/>
            </a:xfrm>
          </p:grpSpPr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A7DCA55E-0CB5-4F76-8997-47E9FED48C19}"/>
                  </a:ext>
                </a:extLst>
              </p:cNvPr>
              <p:cNvSpPr txBox="1"/>
              <p:nvPr/>
            </p:nvSpPr>
            <p:spPr>
              <a:xfrm>
                <a:off x="1230970" y="399215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L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069B844F-0B56-4D22-8AC5-1C1931841ACC}"/>
                  </a:ext>
                </a:extLst>
              </p:cNvPr>
              <p:cNvSpPr txBox="1"/>
              <p:nvPr/>
            </p:nvSpPr>
            <p:spPr>
              <a:xfrm>
                <a:off x="2965969" y="4033276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R</a:t>
                </a:r>
              </a:p>
            </p:txBody>
          </p:sp>
          <p:pic>
            <p:nvPicPr>
              <p:cNvPr id="254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26200EA9-558D-47B0-8278-DB1CC9B36C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548" y="3954057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96ED2B5C-F8CF-41FA-B6E1-EEDBB470CD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190" y="3949269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3" name="Oval 36">
              <a:extLst>
                <a:ext uri="{FF2B5EF4-FFF2-40B4-BE49-F238E27FC236}">
                  <a16:creationId xmlns:a16="http://schemas.microsoft.com/office/drawing/2014/main" id="{C3F856CD-240C-4E9D-B273-E8654AA53D0D}"/>
                </a:ext>
              </a:extLst>
            </p:cNvPr>
            <p:cNvSpPr/>
            <p:nvPr/>
          </p:nvSpPr>
          <p:spPr>
            <a:xfrm flipH="1">
              <a:off x="989774" y="4731014"/>
              <a:ext cx="1389097" cy="19028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24" name="Straight Arrow Connector 37">
              <a:extLst>
                <a:ext uri="{FF2B5EF4-FFF2-40B4-BE49-F238E27FC236}">
                  <a16:creationId xmlns:a16="http://schemas.microsoft.com/office/drawing/2014/main" id="{660DF24C-50C7-438A-8557-F2E6FCD13C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929" y="4208703"/>
              <a:ext cx="631668" cy="14090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38">
              <a:extLst>
                <a:ext uri="{FF2B5EF4-FFF2-40B4-BE49-F238E27FC236}">
                  <a16:creationId xmlns:a16="http://schemas.microsoft.com/office/drawing/2014/main" id="{B8D6FB13-E241-4E79-8003-870EA9AE9E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4128" y="4208703"/>
              <a:ext cx="1587468" cy="53869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39">
              <a:extLst>
                <a:ext uri="{FF2B5EF4-FFF2-40B4-BE49-F238E27FC236}">
                  <a16:creationId xmlns:a16="http://schemas.microsoft.com/office/drawing/2014/main" id="{3835A96C-832D-4950-97FE-CE955C44E838}"/>
                </a:ext>
              </a:extLst>
            </p:cNvPr>
            <p:cNvSpPr/>
            <p:nvPr/>
          </p:nvSpPr>
          <p:spPr>
            <a:xfrm flipH="1">
              <a:off x="1051844" y="4720533"/>
              <a:ext cx="1360086" cy="175919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40">
              <a:extLst>
                <a:ext uri="{FF2B5EF4-FFF2-40B4-BE49-F238E27FC236}">
                  <a16:creationId xmlns:a16="http://schemas.microsoft.com/office/drawing/2014/main" id="{DAC0B231-90A6-4ECE-B3DD-FF402668AA95}"/>
                </a:ext>
              </a:extLst>
            </p:cNvPr>
            <p:cNvSpPr/>
            <p:nvPr/>
          </p:nvSpPr>
          <p:spPr>
            <a:xfrm flipH="1">
              <a:off x="253686" y="5734687"/>
              <a:ext cx="3351251" cy="118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8" name="Oval 41">
              <a:extLst>
                <a:ext uri="{FF2B5EF4-FFF2-40B4-BE49-F238E27FC236}">
                  <a16:creationId xmlns:a16="http://schemas.microsoft.com/office/drawing/2014/main" id="{4E455987-A69C-499B-A886-EF01042C39FA}"/>
                </a:ext>
              </a:extLst>
            </p:cNvPr>
            <p:cNvSpPr/>
            <p:nvPr/>
          </p:nvSpPr>
          <p:spPr>
            <a:xfrm flipH="1">
              <a:off x="1013118" y="5149223"/>
              <a:ext cx="1376095" cy="112440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9" name="Oval 42">
              <a:extLst>
                <a:ext uri="{FF2B5EF4-FFF2-40B4-BE49-F238E27FC236}">
                  <a16:creationId xmlns:a16="http://schemas.microsoft.com/office/drawing/2014/main" id="{7B5116A8-7DD1-4C42-A9F5-7C6D7BB4B1D3}"/>
                </a:ext>
              </a:extLst>
            </p:cNvPr>
            <p:cNvSpPr/>
            <p:nvPr/>
          </p:nvSpPr>
          <p:spPr>
            <a:xfrm flipH="1">
              <a:off x="2301376" y="5584265"/>
              <a:ext cx="223811" cy="25773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0" name="Oval 43">
              <a:extLst>
                <a:ext uri="{FF2B5EF4-FFF2-40B4-BE49-F238E27FC236}">
                  <a16:creationId xmlns:a16="http://schemas.microsoft.com/office/drawing/2014/main" id="{E9C79D9E-5D9D-41E6-AD57-D6E3E91BD4FA}"/>
                </a:ext>
              </a:extLst>
            </p:cNvPr>
            <p:cNvSpPr/>
            <p:nvPr/>
          </p:nvSpPr>
          <p:spPr>
            <a:xfrm flipH="1">
              <a:off x="874817" y="5575280"/>
              <a:ext cx="327682" cy="28350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31" name="Straight Arrow Connector 47">
              <a:extLst>
                <a:ext uri="{FF2B5EF4-FFF2-40B4-BE49-F238E27FC236}">
                  <a16:creationId xmlns:a16="http://schemas.microsoft.com/office/drawing/2014/main" id="{93E31D0A-937C-440C-B418-1B311782C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427" y="5417376"/>
              <a:ext cx="46693" cy="1666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49">
              <a:extLst>
                <a:ext uri="{FF2B5EF4-FFF2-40B4-BE49-F238E27FC236}">
                  <a16:creationId xmlns:a16="http://schemas.microsoft.com/office/drawing/2014/main" id="{C2837B35-0325-4AEF-A5CF-42B248585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658" y="5707747"/>
              <a:ext cx="2400954" cy="1978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52">
              <a:extLst>
                <a:ext uri="{FF2B5EF4-FFF2-40B4-BE49-F238E27FC236}">
                  <a16:creationId xmlns:a16="http://schemas.microsoft.com/office/drawing/2014/main" id="{395A8BAE-F1BE-4B30-992C-E2A6BF360AD9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32" y="4401540"/>
              <a:ext cx="5392" cy="207818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65">
              <a:extLst>
                <a:ext uri="{FF2B5EF4-FFF2-40B4-BE49-F238E27FC236}">
                  <a16:creationId xmlns:a16="http://schemas.microsoft.com/office/drawing/2014/main" id="{E9546D45-46CD-46E3-9B78-2494F6D123F8}"/>
                </a:ext>
              </a:extLst>
            </p:cNvPr>
            <p:cNvSpPr txBox="1"/>
            <p:nvPr/>
          </p:nvSpPr>
          <p:spPr>
            <a:xfrm>
              <a:off x="1289898" y="3870513"/>
              <a:ext cx="51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dirty="0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Front</a:t>
              </a:r>
            </a:p>
          </p:txBody>
        </p:sp>
        <p:cxnSp>
          <p:nvCxnSpPr>
            <p:cNvPr id="235" name="Straight Arrow Connector 20">
              <a:extLst>
                <a:ext uri="{FF2B5EF4-FFF2-40B4-BE49-F238E27FC236}">
                  <a16:creationId xmlns:a16="http://schemas.microsoft.com/office/drawing/2014/main" id="{D9CF9521-8165-4205-A467-E675595921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025" y="4208703"/>
              <a:ext cx="1387571" cy="152550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Straight Arrow Connector 52">
              <a:extLst>
                <a:ext uri="{FF2B5EF4-FFF2-40B4-BE49-F238E27FC236}">
                  <a16:creationId xmlns:a16="http://schemas.microsoft.com/office/drawing/2014/main" id="{6A0E3FB1-CDB6-4653-B088-2EEF7680A32D}"/>
                </a:ext>
              </a:extLst>
            </p:cNvPr>
            <p:cNvCxnSpPr>
              <a:cxnSpLocks/>
            </p:cNvCxnSpPr>
            <p:nvPr/>
          </p:nvCxnSpPr>
          <p:spPr>
            <a:xfrm>
              <a:off x="3437982" y="3608607"/>
              <a:ext cx="16223" cy="742356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7" name="Picture 2" descr="mobile phone, Views, Apple, Mobile Phones, Tools And Utensils, Side View, outline, tool, Frontal View, Iphone Icon">
              <a:extLst>
                <a:ext uri="{FF2B5EF4-FFF2-40B4-BE49-F238E27FC236}">
                  <a16:creationId xmlns:a16="http://schemas.microsoft.com/office/drawing/2014/main" id="{63601A30-BF60-45BC-8941-E181D3C87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4"/>
            <a:stretch/>
          </p:blipFill>
          <p:spPr bwMode="auto">
            <a:xfrm rot="8000971">
              <a:off x="2970560" y="3751599"/>
              <a:ext cx="243601" cy="8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8" name="Arc 38">
              <a:extLst>
                <a:ext uri="{FF2B5EF4-FFF2-40B4-BE49-F238E27FC236}">
                  <a16:creationId xmlns:a16="http://schemas.microsoft.com/office/drawing/2014/main" id="{428874A3-CC2F-4F16-8A4B-99F36A72E662}"/>
                </a:ext>
              </a:extLst>
            </p:cNvPr>
            <p:cNvSpPr/>
            <p:nvPr/>
          </p:nvSpPr>
          <p:spPr>
            <a:xfrm rot="18192573">
              <a:off x="3222191" y="4117666"/>
              <a:ext cx="284524" cy="251531"/>
            </a:xfrm>
            <a:prstGeom prst="arc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39">
                  <a:extLst>
                    <a:ext uri="{FF2B5EF4-FFF2-40B4-BE49-F238E27FC236}">
                      <a16:creationId xmlns:a16="http://schemas.microsoft.com/office/drawing/2014/main" id="{BD7B7258-707E-47F1-8353-668FC06742F4}"/>
                    </a:ext>
                  </a:extLst>
                </p:cNvPr>
                <p:cNvSpPr/>
                <p:nvPr/>
              </p:nvSpPr>
              <p:spPr>
                <a:xfrm>
                  <a:off x="3173027" y="3715015"/>
                  <a:ext cx="32502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18" name="Rectangle 39">
                  <a:extLst>
                    <a:ext uri="{FF2B5EF4-FFF2-40B4-BE49-F238E27FC236}">
                      <a16:creationId xmlns:a16="http://schemas.microsoft.com/office/drawing/2014/main" id="{AA2F9CCD-C3A6-42EF-94BA-4B6F4A21F6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027" y="3715015"/>
                  <a:ext cx="325023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61">
                  <a:extLst>
                    <a:ext uri="{FF2B5EF4-FFF2-40B4-BE49-F238E27FC236}">
                      <a16:creationId xmlns:a16="http://schemas.microsoft.com/office/drawing/2014/main" id="{06581231-ACDE-4B5B-ACAD-8E29B83CE4B2}"/>
                    </a:ext>
                  </a:extLst>
                </p:cNvPr>
                <p:cNvSpPr/>
                <p:nvPr/>
              </p:nvSpPr>
              <p:spPr>
                <a:xfrm>
                  <a:off x="2023797" y="5316175"/>
                  <a:ext cx="33752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19" name="Rectangle 61">
                  <a:extLst>
                    <a:ext uri="{FF2B5EF4-FFF2-40B4-BE49-F238E27FC236}">
                      <a16:creationId xmlns:a16="http://schemas.microsoft.com/office/drawing/2014/main" id="{E277AEA0-7692-49EF-AF50-ECC1C558A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3797" y="5316175"/>
                  <a:ext cx="337528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1" name="Arc 60">
              <a:extLst>
                <a:ext uri="{FF2B5EF4-FFF2-40B4-BE49-F238E27FC236}">
                  <a16:creationId xmlns:a16="http://schemas.microsoft.com/office/drawing/2014/main" id="{72FF5E6F-180A-42F4-AF31-C5100F7147EC}"/>
                </a:ext>
              </a:extLst>
            </p:cNvPr>
            <p:cNvSpPr/>
            <p:nvPr/>
          </p:nvSpPr>
          <p:spPr>
            <a:xfrm rot="1782441">
              <a:off x="1690750" y="5544759"/>
              <a:ext cx="295777" cy="241961"/>
            </a:xfrm>
            <a:prstGeom prst="arc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Right Brace 19">
              <a:extLst>
                <a:ext uri="{FF2B5EF4-FFF2-40B4-BE49-F238E27FC236}">
                  <a16:creationId xmlns:a16="http://schemas.microsoft.com/office/drawing/2014/main" id="{389D97CF-42D6-4351-8F5F-CE71F0C21F3A}"/>
                </a:ext>
              </a:extLst>
            </p:cNvPr>
            <p:cNvSpPr/>
            <p:nvPr/>
          </p:nvSpPr>
          <p:spPr>
            <a:xfrm rot="13360267">
              <a:off x="2210527" y="3902358"/>
              <a:ext cx="241500" cy="2050062"/>
            </a:xfrm>
            <a:prstGeom prst="rightBrace">
              <a:avLst>
                <a:gd name="adj1" fmla="val 125331"/>
                <a:gd name="adj2" fmla="val 51337"/>
              </a:avLst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Rectangle 23">
                  <a:extLst>
                    <a:ext uri="{FF2B5EF4-FFF2-40B4-BE49-F238E27FC236}">
                      <a16:creationId xmlns:a16="http://schemas.microsoft.com/office/drawing/2014/main" id="{1400D969-2982-4085-AADE-C6B4D1C5823C}"/>
                    </a:ext>
                  </a:extLst>
                </p:cNvPr>
                <p:cNvSpPr/>
                <p:nvPr/>
              </p:nvSpPr>
              <p:spPr>
                <a:xfrm>
                  <a:off x="1997440" y="4506170"/>
                  <a:ext cx="332897" cy="276999"/>
                </a:xfrm>
                <a:prstGeom prst="rect">
                  <a:avLst/>
                </a:prstGeom>
                <a:noFill/>
              </p:spPr>
              <p:txBody>
                <a:bodyPr wrap="square" lIns="68580" tIns="34290" rIns="68580" bIns="34290">
                  <a:spAutoFit/>
                </a:bodyPr>
                <a:lstStyle/>
                <a:p>
                  <a:pPr algn="ctr" defTabSz="6858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350" b="0" i="1" dirty="0">
                                <a:ln w="0"/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ln w="0"/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2" name="Rectangle 23">
                  <a:extLst>
                    <a:ext uri="{FF2B5EF4-FFF2-40B4-BE49-F238E27FC236}">
                      <a16:creationId xmlns:a16="http://schemas.microsoft.com/office/drawing/2014/main" id="{320C5117-DE92-473A-B0FA-50D2D8AF17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7440" y="4506170"/>
                  <a:ext cx="332897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AEB3276F-C575-4E0C-ABE9-48A257395F7F}"/>
                    </a:ext>
                  </a:extLst>
                </p:cNvPr>
                <p:cNvSpPr txBox="1"/>
                <p:nvPr/>
              </p:nvSpPr>
              <p:spPr>
                <a:xfrm rot="20211585">
                  <a:off x="1356113" y="4270642"/>
                  <a:ext cx="51993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8C637684-B53A-40DE-9CBD-270C4CCA9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11585">
                  <a:off x="1356113" y="4270642"/>
                  <a:ext cx="519935" cy="38151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4581876B-5D05-4E28-B496-FA0B80E39496}"/>
                    </a:ext>
                  </a:extLst>
                </p:cNvPr>
                <p:cNvSpPr txBox="1"/>
                <p:nvPr/>
              </p:nvSpPr>
              <p:spPr>
                <a:xfrm rot="17153122">
                  <a:off x="2637795" y="4825061"/>
                  <a:ext cx="520314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Gungsuh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6F53D64E-29CC-47B6-BC23-25E3387ECB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153122">
                  <a:off x="2637795" y="4825061"/>
                  <a:ext cx="520314" cy="38151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C79754DF-DB4E-4C94-B470-1FB5F0F7B5F8}"/>
                </a:ext>
              </a:extLst>
            </p:cNvPr>
            <p:cNvGrpSpPr/>
            <p:nvPr/>
          </p:nvGrpSpPr>
          <p:grpSpPr>
            <a:xfrm>
              <a:off x="671444" y="5632288"/>
              <a:ext cx="2067141" cy="422561"/>
              <a:chOff x="1230970" y="3949269"/>
              <a:chExt cx="2067141" cy="422561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8714819F-BAF9-4028-B489-BCB2566848C0}"/>
                  </a:ext>
                </a:extLst>
              </p:cNvPr>
              <p:cNvSpPr txBox="1"/>
              <p:nvPr/>
            </p:nvSpPr>
            <p:spPr>
              <a:xfrm>
                <a:off x="1230970" y="399215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L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9F6A76E-AB18-4644-A9D1-CBBC4C679868}"/>
                  </a:ext>
                </a:extLst>
              </p:cNvPr>
              <p:cNvSpPr txBox="1"/>
              <p:nvPr/>
            </p:nvSpPr>
            <p:spPr>
              <a:xfrm>
                <a:off x="2965969" y="4033276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R</a:t>
                </a:r>
              </a:p>
            </p:txBody>
          </p:sp>
          <p:pic>
            <p:nvPicPr>
              <p:cNvPr id="250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A9D34722-2435-4644-9629-BFA4107E5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548" y="3954057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4" descr="Mic, mic on, microphone icon - Download on Iconfinder">
                <a:extLst>
                  <a:ext uri="{FF2B5EF4-FFF2-40B4-BE49-F238E27FC236}">
                    <a16:creationId xmlns:a16="http://schemas.microsoft.com/office/drawing/2014/main" id="{A82CE8E6-AA96-41AA-92E5-65EF668318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190" y="3949269"/>
                <a:ext cx="254467" cy="254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1672FA09-AD56-4211-B7C5-0793B3577A6F}"/>
              </a:ext>
            </a:extLst>
          </p:cNvPr>
          <p:cNvSpPr/>
          <p:nvPr/>
        </p:nvSpPr>
        <p:spPr>
          <a:xfrm>
            <a:off x="1960369" y="4628790"/>
            <a:ext cx="275264" cy="32684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D49A5497-5437-46BF-852D-3432463A2ED7}"/>
              </a:ext>
            </a:extLst>
          </p:cNvPr>
          <p:cNvSpPr txBox="1"/>
          <p:nvPr/>
        </p:nvSpPr>
        <p:spPr>
          <a:xfrm>
            <a:off x="10557084" y="3500794"/>
            <a:ext cx="151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(unknown!)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79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2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Custom Cartoon Avatar by Gergő Sztuchlak on Dribbble">
            <a:extLst>
              <a:ext uri="{FF2B5EF4-FFF2-40B4-BE49-F238E27FC236}">
                <a16:creationId xmlns:a16="http://schemas.microsoft.com/office/drawing/2014/main" id="{E33E9136-8E01-094B-BACD-04B5FA13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1" y="153652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7EA50-FCC3-4422-BE5F-55EA323FCCDD}"/>
              </a:ext>
            </a:extLst>
          </p:cNvPr>
          <p:cNvSpPr txBox="1"/>
          <p:nvPr/>
        </p:nvSpPr>
        <p:spPr>
          <a:xfrm>
            <a:off x="-105294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95EE3-172B-8C49-AFC6-274FA70C3ABB}"/>
              </a:ext>
            </a:extLst>
          </p:cNvPr>
          <p:cNvSpPr txBox="1"/>
          <p:nvPr/>
        </p:nvSpPr>
        <p:spPr>
          <a:xfrm>
            <a:off x="4938612" y="1213361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01C8C-693B-4EDD-AAB3-C31089D8D06F}"/>
              </a:ext>
            </a:extLst>
          </p:cNvPr>
          <p:cNvSpPr txBox="1"/>
          <p:nvPr/>
        </p:nvSpPr>
        <p:spPr>
          <a:xfrm>
            <a:off x="4942728" y="1217478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8C84C68-B875-4790-A5AB-6305990D1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76891" y="2359742"/>
            <a:ext cx="304311" cy="51127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492E3B4-9CF7-44F6-B7C0-9E739F9EA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823234" y="2359742"/>
            <a:ext cx="304311" cy="5112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CB364-75BB-46B8-81A8-AEDBA456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1E8D62-75CC-4F73-9460-97E51CB79B9A}"/>
              </a:ext>
            </a:extLst>
          </p:cNvPr>
          <p:cNvSpPr txBox="1"/>
          <p:nvPr/>
        </p:nvSpPr>
        <p:spPr>
          <a:xfrm>
            <a:off x="0" y="730149"/>
            <a:ext cx="100999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By mapping the phone location with the acoustic channel, we get the </a:t>
            </a:r>
            <a:r>
              <a:rPr lang="en-US" i="1" dirty="0">
                <a:solidFill>
                  <a:srgbClr val="000000"/>
                </a:solidFill>
                <a:ea typeface="Gungsuh"/>
              </a:rPr>
              <a:t>near field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HRTF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000C3-F089-47C3-B4FA-A854FE94DD6C}"/>
              </a:ext>
            </a:extLst>
          </p:cNvPr>
          <p:cNvSpPr txBox="1"/>
          <p:nvPr/>
        </p:nvSpPr>
        <p:spPr>
          <a:xfrm>
            <a:off x="0" y="157315"/>
            <a:ext cx="483523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have phone location estimated now.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53DBA-1082-4DFC-9763-A67ACE24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19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43">
            <a:extLst>
              <a:ext uri="{FF2B5EF4-FFF2-40B4-BE49-F238E27FC236}">
                <a16:creationId xmlns:a16="http://schemas.microsoft.com/office/drawing/2014/main" id="{54F27256-0DDE-47A5-BC2A-E8FC78044497}"/>
              </a:ext>
            </a:extLst>
          </p:cNvPr>
          <p:cNvSpPr/>
          <p:nvPr/>
        </p:nvSpPr>
        <p:spPr>
          <a:xfrm flipH="1">
            <a:off x="1383110" y="3481933"/>
            <a:ext cx="203084" cy="560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15EEC028-8480-4550-84F2-CCAFAA2F25AB}"/>
              </a:ext>
            </a:extLst>
          </p:cNvPr>
          <p:cNvGrpSpPr/>
          <p:nvPr/>
        </p:nvGrpSpPr>
        <p:grpSpPr>
          <a:xfrm>
            <a:off x="119193" y="3583231"/>
            <a:ext cx="3052079" cy="2135605"/>
            <a:chOff x="4445116" y="4650858"/>
            <a:chExt cx="2683993" cy="1829622"/>
          </a:xfrm>
        </p:grpSpPr>
        <p:sp>
          <p:nvSpPr>
            <p:cNvPr id="25" name="Oval 39">
              <a:extLst>
                <a:ext uri="{FF2B5EF4-FFF2-40B4-BE49-F238E27FC236}">
                  <a16:creationId xmlns:a16="http://schemas.microsoft.com/office/drawing/2014/main" id="{D04BB2BF-E4F8-4900-8F24-F10868C8FE5A}"/>
                </a:ext>
              </a:extLst>
            </p:cNvPr>
            <p:cNvSpPr/>
            <p:nvPr/>
          </p:nvSpPr>
          <p:spPr>
            <a:xfrm flipH="1">
              <a:off x="5084355" y="4650858"/>
              <a:ext cx="1089283" cy="146465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40">
              <a:extLst>
                <a:ext uri="{FF2B5EF4-FFF2-40B4-BE49-F238E27FC236}">
                  <a16:creationId xmlns:a16="http://schemas.microsoft.com/office/drawing/2014/main" id="{F6ADE3A0-D606-47E7-887A-F56250C6D189}"/>
                </a:ext>
              </a:extLst>
            </p:cNvPr>
            <p:cNvSpPr/>
            <p:nvPr/>
          </p:nvSpPr>
          <p:spPr>
            <a:xfrm flipH="1">
              <a:off x="4445116" y="5495211"/>
              <a:ext cx="2683993" cy="985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41">
              <a:extLst>
                <a:ext uri="{FF2B5EF4-FFF2-40B4-BE49-F238E27FC236}">
                  <a16:creationId xmlns:a16="http://schemas.microsoft.com/office/drawing/2014/main" id="{4AAF2852-907D-4DB5-8C35-BA0C394BC541}"/>
                </a:ext>
              </a:extLst>
            </p:cNvPr>
            <p:cNvSpPr/>
            <p:nvPr/>
          </p:nvSpPr>
          <p:spPr>
            <a:xfrm flipH="1">
              <a:off x="5053340" y="5007772"/>
              <a:ext cx="1102105" cy="93614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42">
              <a:extLst>
                <a:ext uri="{FF2B5EF4-FFF2-40B4-BE49-F238E27FC236}">
                  <a16:creationId xmlns:a16="http://schemas.microsoft.com/office/drawing/2014/main" id="{F7CFBC4E-205B-4CB3-B93D-5D6995B6C787}"/>
                </a:ext>
              </a:extLst>
            </p:cNvPr>
            <p:cNvSpPr/>
            <p:nvPr/>
          </p:nvSpPr>
          <p:spPr>
            <a:xfrm flipH="1">
              <a:off x="6085096" y="5369975"/>
              <a:ext cx="179249" cy="21458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43">
              <a:extLst>
                <a:ext uri="{FF2B5EF4-FFF2-40B4-BE49-F238E27FC236}">
                  <a16:creationId xmlns:a16="http://schemas.microsoft.com/office/drawing/2014/main" id="{543A8019-0C27-4D41-A665-0D29D79E0791}"/>
                </a:ext>
              </a:extLst>
            </p:cNvPr>
            <p:cNvSpPr/>
            <p:nvPr/>
          </p:nvSpPr>
          <p:spPr>
            <a:xfrm flipH="1">
              <a:off x="4942575" y="5362494"/>
              <a:ext cx="262438" cy="23604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Arrow Connector 24">
            <a:extLst>
              <a:ext uri="{FF2B5EF4-FFF2-40B4-BE49-F238E27FC236}">
                <a16:creationId xmlns:a16="http://schemas.microsoft.com/office/drawing/2014/main" id="{82DED049-DED3-43E0-BDD3-BF4A6E876BBA}"/>
              </a:ext>
            </a:extLst>
          </p:cNvPr>
          <p:cNvCxnSpPr>
            <a:cxnSpLocks/>
          </p:cNvCxnSpPr>
          <p:nvPr/>
        </p:nvCxnSpPr>
        <p:spPr>
          <a:xfrm flipH="1">
            <a:off x="2365468" y="3624859"/>
            <a:ext cx="618540" cy="552699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8">
            <a:extLst>
              <a:ext uri="{FF2B5EF4-FFF2-40B4-BE49-F238E27FC236}">
                <a16:creationId xmlns:a16="http://schemas.microsoft.com/office/drawing/2014/main" id="{75C02A62-B003-482C-A1EC-A75CB7EF0776}"/>
              </a:ext>
            </a:extLst>
          </p:cNvPr>
          <p:cNvCxnSpPr>
            <a:cxnSpLocks/>
          </p:cNvCxnSpPr>
          <p:nvPr/>
        </p:nvCxnSpPr>
        <p:spPr>
          <a:xfrm flipH="1" flipV="1">
            <a:off x="1791287" y="3560082"/>
            <a:ext cx="1170814" cy="13644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1">
            <a:extLst>
              <a:ext uri="{FF2B5EF4-FFF2-40B4-BE49-F238E27FC236}">
                <a16:creationId xmlns:a16="http://schemas.microsoft.com/office/drawing/2014/main" id="{D3A632E6-71CE-45EF-8EE1-81E626E35AD9}"/>
              </a:ext>
            </a:extLst>
          </p:cNvPr>
          <p:cNvCxnSpPr>
            <a:cxnSpLocks/>
          </p:cNvCxnSpPr>
          <p:nvPr/>
        </p:nvCxnSpPr>
        <p:spPr>
          <a:xfrm flipH="1">
            <a:off x="2420522" y="3263763"/>
            <a:ext cx="3459618" cy="104389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46">
            <a:extLst>
              <a:ext uri="{FF2B5EF4-FFF2-40B4-BE49-F238E27FC236}">
                <a16:creationId xmlns:a16="http://schemas.microsoft.com/office/drawing/2014/main" id="{1DE07067-3734-44FC-8FAA-AF016F04CCD2}"/>
              </a:ext>
            </a:extLst>
          </p:cNvPr>
          <p:cNvCxnSpPr>
            <a:cxnSpLocks/>
          </p:cNvCxnSpPr>
          <p:nvPr/>
        </p:nvCxnSpPr>
        <p:spPr>
          <a:xfrm flipH="1">
            <a:off x="1493297" y="3638940"/>
            <a:ext cx="1397101" cy="46222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4">
            <a:extLst>
              <a:ext uri="{FF2B5EF4-FFF2-40B4-BE49-F238E27FC236}">
                <a16:creationId xmlns:a16="http://schemas.microsoft.com/office/drawing/2014/main" id="{5C93511E-D1E8-4C61-AD2F-3202FFB0375D}"/>
              </a:ext>
            </a:extLst>
          </p:cNvPr>
          <p:cNvCxnSpPr>
            <a:cxnSpLocks/>
          </p:cNvCxnSpPr>
          <p:nvPr/>
        </p:nvCxnSpPr>
        <p:spPr>
          <a:xfrm flipH="1">
            <a:off x="994074" y="2243509"/>
            <a:ext cx="4680973" cy="1262985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弧形 13">
            <a:extLst>
              <a:ext uri="{FF2B5EF4-FFF2-40B4-BE49-F238E27FC236}">
                <a16:creationId xmlns:a16="http://schemas.microsoft.com/office/drawing/2014/main" id="{9AD4A758-74FE-4AF1-9747-DDE065807D62}"/>
              </a:ext>
            </a:extLst>
          </p:cNvPr>
          <p:cNvSpPr/>
          <p:nvPr/>
        </p:nvSpPr>
        <p:spPr>
          <a:xfrm rot="16565459">
            <a:off x="566024" y="3457307"/>
            <a:ext cx="1973730" cy="2045110"/>
          </a:xfrm>
          <a:prstGeom prst="arc">
            <a:avLst>
              <a:gd name="adj1" fmla="val 15667058"/>
              <a:gd name="adj2" fmla="val 19961052"/>
            </a:avLst>
          </a:prstGeom>
          <a:ln w="28575"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弧形 19">
            <a:extLst>
              <a:ext uri="{FF2B5EF4-FFF2-40B4-BE49-F238E27FC236}">
                <a16:creationId xmlns:a16="http://schemas.microsoft.com/office/drawing/2014/main" id="{9F3C506A-E03E-4871-95DE-DD576A84DA69}"/>
              </a:ext>
            </a:extLst>
          </p:cNvPr>
          <p:cNvSpPr/>
          <p:nvPr/>
        </p:nvSpPr>
        <p:spPr>
          <a:xfrm rot="16565459">
            <a:off x="492988" y="3368692"/>
            <a:ext cx="1973729" cy="2045110"/>
          </a:xfrm>
          <a:prstGeom prst="arc">
            <a:avLst>
              <a:gd name="adj1" fmla="val 16000512"/>
              <a:gd name="adj2" fmla="val 19595226"/>
            </a:avLst>
          </a:prstGeom>
          <a:ln w="28575"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46">
            <a:extLst>
              <a:ext uri="{FF2B5EF4-FFF2-40B4-BE49-F238E27FC236}">
                <a16:creationId xmlns:a16="http://schemas.microsoft.com/office/drawing/2014/main" id="{36CEC37B-0D83-4407-A4B8-E8BCB51343B7}"/>
              </a:ext>
            </a:extLst>
          </p:cNvPr>
          <p:cNvCxnSpPr>
            <a:cxnSpLocks/>
          </p:cNvCxnSpPr>
          <p:nvPr/>
        </p:nvCxnSpPr>
        <p:spPr>
          <a:xfrm flipH="1" flipV="1">
            <a:off x="1490651" y="3734143"/>
            <a:ext cx="14246" cy="669203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024">
            <a:extLst>
              <a:ext uri="{FF2B5EF4-FFF2-40B4-BE49-F238E27FC236}">
                <a16:creationId xmlns:a16="http://schemas.microsoft.com/office/drawing/2014/main" id="{04EDE911-937F-4C0D-837F-7823077CD3F6}"/>
              </a:ext>
            </a:extLst>
          </p:cNvPr>
          <p:cNvGrpSpPr/>
          <p:nvPr/>
        </p:nvGrpSpPr>
        <p:grpSpPr>
          <a:xfrm rot="17736341">
            <a:off x="1315079" y="3686525"/>
            <a:ext cx="630795" cy="452877"/>
            <a:chOff x="8370590" y="3371335"/>
            <a:chExt cx="630795" cy="452877"/>
          </a:xfrm>
        </p:grpSpPr>
        <p:sp>
          <p:nvSpPr>
            <p:cNvPr id="23" name="Arc 64">
              <a:extLst>
                <a:ext uri="{FF2B5EF4-FFF2-40B4-BE49-F238E27FC236}">
                  <a16:creationId xmlns:a16="http://schemas.microsoft.com/office/drawing/2014/main" id="{6B065278-40B0-4124-933C-790F4D382856}"/>
                </a:ext>
              </a:extLst>
            </p:cNvPr>
            <p:cNvSpPr/>
            <p:nvPr/>
          </p:nvSpPr>
          <p:spPr>
            <a:xfrm rot="4075277">
              <a:off x="8349136" y="3392789"/>
              <a:ext cx="305696" cy="262787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65">
                  <a:extLst>
                    <a:ext uri="{FF2B5EF4-FFF2-40B4-BE49-F238E27FC236}">
                      <a16:creationId xmlns:a16="http://schemas.microsoft.com/office/drawing/2014/main" id="{D08C896B-F7F2-4005-A7F3-F337FF31B056}"/>
                    </a:ext>
                  </a:extLst>
                </p:cNvPr>
                <p:cNvSpPr/>
                <p:nvPr/>
              </p:nvSpPr>
              <p:spPr>
                <a:xfrm rot="3863659">
                  <a:off x="8625513" y="3448340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0" i="1" u="none" strike="noStrike" kern="1200" cap="none" spc="0" normalizeH="0" baseline="0" noProof="0" dirty="0" smtClean="0">
                            <a:ln w="0"/>
                            <a:solidFill>
                              <a:prstClr val="black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𝛼</m:t>
                        </m:r>
                      </m:oMath>
                    </m:oMathPara>
                  </a14:m>
                  <a:endParaRPr kumimoji="0" lang="en-US" sz="1800" i="0" u="none" strike="noStrike" kern="1200" cap="none" spc="0" normalizeH="0" baseline="0" noProof="0" dirty="0">
                    <a:ln w="0"/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Rectangle 65">
                  <a:extLst>
                    <a:ext uri="{FF2B5EF4-FFF2-40B4-BE49-F238E27FC236}">
                      <a16:creationId xmlns:a16="http://schemas.microsoft.com/office/drawing/2014/main" id="{A0395718-87FA-46FE-9392-F72EAA39B6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63659">
                  <a:off x="8625513" y="3448340"/>
                  <a:ext cx="38241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AD87519-EDF4-4868-BD42-1B1988A6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43473">
            <a:off x="2959186" y="3260775"/>
            <a:ext cx="667972" cy="4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157A6B01-A232-4102-A1C4-AE9F8E1E43D2}"/>
              </a:ext>
            </a:extLst>
          </p:cNvPr>
          <p:cNvSpPr/>
          <p:nvPr/>
        </p:nvSpPr>
        <p:spPr>
          <a:xfrm rot="19548737">
            <a:off x="1030579" y="3473098"/>
            <a:ext cx="859890" cy="793003"/>
          </a:xfrm>
          <a:prstGeom prst="arc">
            <a:avLst>
              <a:gd name="adj1" fmla="val 15767055"/>
              <a:gd name="adj2" fmla="val 20791101"/>
            </a:avLst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23D72ED1-FC53-4F37-BB78-3B58B995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19086">
            <a:off x="5621946" y="2522183"/>
            <a:ext cx="654434" cy="4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46">
            <a:extLst>
              <a:ext uri="{FF2B5EF4-FFF2-40B4-BE49-F238E27FC236}">
                <a16:creationId xmlns:a16="http://schemas.microsoft.com/office/drawing/2014/main" id="{12FF11DC-5884-45BA-8ABE-C19CBEBD66E5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3622791" y="2868565"/>
            <a:ext cx="1891230" cy="58608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4">
            <a:extLst>
              <a:ext uri="{FF2B5EF4-FFF2-40B4-BE49-F238E27FC236}">
                <a16:creationId xmlns:a16="http://schemas.microsoft.com/office/drawing/2014/main" id="{51337B70-A1FC-41AF-BFDB-9371C39627AE}"/>
              </a:ext>
            </a:extLst>
          </p:cNvPr>
          <p:cNvSpPr txBox="1"/>
          <p:nvPr/>
        </p:nvSpPr>
        <p:spPr>
          <a:xfrm>
            <a:off x="2550424" y="4169886"/>
            <a:ext cx="115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BCE03C7A-684A-4E88-B86A-76D6852E9166}"/>
              </a:ext>
            </a:extLst>
          </p:cNvPr>
          <p:cNvSpPr txBox="1"/>
          <p:nvPr/>
        </p:nvSpPr>
        <p:spPr>
          <a:xfrm>
            <a:off x="5494219" y="3247880"/>
            <a:ext cx="115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716EE3-3505-4BA4-BD3D-E5219CEAA968}"/>
              </a:ext>
            </a:extLst>
          </p:cNvPr>
          <p:cNvSpPr txBox="1"/>
          <p:nvPr/>
        </p:nvSpPr>
        <p:spPr>
          <a:xfrm>
            <a:off x="0" y="1425750"/>
            <a:ext cx="64839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But in most of the cases, we will need </a:t>
            </a:r>
            <a:r>
              <a:rPr lang="en-US" i="1" dirty="0">
                <a:solidFill>
                  <a:srgbClr val="000000"/>
                </a:solidFill>
                <a:ea typeface="Gungsuh"/>
              </a:rPr>
              <a:t>far field </a:t>
            </a:r>
            <a:r>
              <a:rPr lang="en-US" dirty="0">
                <a:solidFill>
                  <a:srgbClr val="000000"/>
                </a:solidFill>
                <a:ea typeface="Gungsuh"/>
              </a:rPr>
              <a:t>HRTF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AA8B14-FA10-4819-91C9-6FD6E67D0485}"/>
              </a:ext>
            </a:extLst>
          </p:cNvPr>
          <p:cNvSpPr txBox="1"/>
          <p:nvPr/>
        </p:nvSpPr>
        <p:spPr>
          <a:xfrm>
            <a:off x="-12305" y="2053389"/>
            <a:ext cx="220021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Our next module: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B3FC8D-AF0A-4C47-92B4-FDB3D479E1AB}"/>
              </a:ext>
            </a:extLst>
          </p:cNvPr>
          <p:cNvSpPr txBox="1"/>
          <p:nvPr/>
        </p:nvSpPr>
        <p:spPr>
          <a:xfrm>
            <a:off x="-176050" y="5760453"/>
            <a:ext cx="6320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Near field HRTF: coming from a point source</a:t>
            </a:r>
            <a:endParaRPr lang="en-US" sz="1800" dirty="0">
              <a:solidFill>
                <a:prstClr val="black"/>
              </a:solidFill>
            </a:endParaRPr>
          </a:p>
          <a:p>
            <a:pPr marL="742950" lvl="1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</a:rPr>
              <a:t>Far field HRTF: coming from parallel lines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39AB80-0605-4B2F-88D3-FB59C9867D24}"/>
              </a:ext>
            </a:extLst>
          </p:cNvPr>
          <p:cNvSpPr txBox="1"/>
          <p:nvPr/>
        </p:nvSpPr>
        <p:spPr>
          <a:xfrm>
            <a:off x="-1" y="730149"/>
            <a:ext cx="1008610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By mapping the phone location with the acoustic channel, we get the </a:t>
            </a:r>
            <a:r>
              <a:rPr lang="en-US" i="1" dirty="0">
                <a:solidFill>
                  <a:srgbClr val="000000"/>
                </a:solidFill>
                <a:ea typeface="Gungsuh"/>
              </a:rPr>
              <a:t>near field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HRTF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81EA99-AC52-4522-8993-B16D43231993}"/>
              </a:ext>
            </a:extLst>
          </p:cNvPr>
          <p:cNvSpPr txBox="1"/>
          <p:nvPr/>
        </p:nvSpPr>
        <p:spPr>
          <a:xfrm>
            <a:off x="2172773" y="2050806"/>
            <a:ext cx="274462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814135-3560-4287-B324-202FD3C4D5C9}"/>
              </a:ext>
            </a:extLst>
          </p:cNvPr>
          <p:cNvSpPr txBox="1"/>
          <p:nvPr/>
        </p:nvSpPr>
        <p:spPr>
          <a:xfrm>
            <a:off x="0" y="157315"/>
            <a:ext cx="483523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have phone location estimated now.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EA8FF-30F5-48DB-BACE-AF49820C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8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30" grpId="0" animBg="1"/>
      <p:bldP spid="31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925B320-9ED3-4E9D-94B7-5F8806AA2FE3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FB43E5-45FA-4EF1-8157-20D1A2C6624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103157"/>
            <a:ext cx="22141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4DC3C-9741-4F6A-A1BA-9B604A5EBCF7}"/>
              </a:ext>
            </a:extLst>
          </p:cNvPr>
          <p:cNvSpPr txBox="1"/>
          <p:nvPr/>
        </p:nvSpPr>
        <p:spPr>
          <a:xfrm>
            <a:off x="2180292" y="104471"/>
            <a:ext cx="28155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68AE89-4D55-4301-8CB6-FBF9EB23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8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/>
              <p:nvPr/>
            </p:nvSpPr>
            <p:spPr>
              <a:xfrm>
                <a:off x="5643795" y="654836"/>
                <a:ext cx="620125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Goal: synthesize the far-field HRTF at angle</a:t>
                </a:r>
              </a:p>
              <a:p>
                <a:pPr defTabSz="68580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using near field HRTFs on trajectory A</a:t>
                </a:r>
              </a:p>
              <a:p>
                <a:pPr defTabSz="6858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95" y="654836"/>
                <a:ext cx="6201253" cy="1477328"/>
              </a:xfrm>
              <a:prstGeom prst="rect">
                <a:avLst/>
              </a:prstGeom>
              <a:blipFill>
                <a:blip r:embed="rId2"/>
                <a:stretch>
                  <a:fillRect l="-688" t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90FB43E5-45FA-4EF1-8157-20D1A2C6624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103157"/>
            <a:ext cx="2204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4DC3C-9741-4F6A-A1BA-9B604A5EBCF7}"/>
              </a:ext>
            </a:extLst>
          </p:cNvPr>
          <p:cNvSpPr txBox="1"/>
          <p:nvPr/>
        </p:nvSpPr>
        <p:spPr>
          <a:xfrm>
            <a:off x="2181876" y="103380"/>
            <a:ext cx="28323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22676-DA32-455B-BDAB-1675638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3E3AB1-D728-41D8-91BB-E13D4C3D1FAF}"/>
              </a:ext>
            </a:extLst>
          </p:cNvPr>
          <p:cNvGrpSpPr/>
          <p:nvPr/>
        </p:nvGrpSpPr>
        <p:grpSpPr>
          <a:xfrm>
            <a:off x="-747592" y="373263"/>
            <a:ext cx="6032554" cy="5007453"/>
            <a:chOff x="244583" y="452673"/>
            <a:chExt cx="4232296" cy="3896916"/>
          </a:xfrm>
        </p:grpSpPr>
        <p:cxnSp>
          <p:nvCxnSpPr>
            <p:cNvPr id="9" name="Straight Arrow Connector 9">
              <a:extLst>
                <a:ext uri="{FF2B5EF4-FFF2-40B4-BE49-F238E27FC236}">
                  <a16:creationId xmlns:a16="http://schemas.microsoft.com/office/drawing/2014/main" id="{ADCBE003-C0DC-4EFD-9AA5-ACC96EB56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2949" y="812729"/>
              <a:ext cx="1313667" cy="797118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CFB897-875E-42DA-97C9-C1F53DA98A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6820" y="1288362"/>
              <a:ext cx="1452414" cy="89237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34">
              <a:extLst>
                <a:ext uri="{FF2B5EF4-FFF2-40B4-BE49-F238E27FC236}">
                  <a16:creationId xmlns:a16="http://schemas.microsoft.com/office/drawing/2014/main" id="{656457DB-206E-411C-89D6-94FF5285BCE5}"/>
                </a:ext>
              </a:extLst>
            </p:cNvPr>
            <p:cNvGrpSpPr/>
            <p:nvPr/>
          </p:nvGrpSpPr>
          <p:grpSpPr>
            <a:xfrm>
              <a:off x="244583" y="452673"/>
              <a:ext cx="4232296" cy="3896916"/>
              <a:chOff x="2573335" y="1594821"/>
              <a:chExt cx="4586060" cy="389691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8D445CF-EDDA-4D2A-86C9-690D49ED6EB4}"/>
                  </a:ext>
                </a:extLst>
              </p:cNvPr>
              <p:cNvGrpSpPr/>
              <p:nvPr/>
            </p:nvGrpSpPr>
            <p:grpSpPr>
              <a:xfrm flipH="1">
                <a:off x="2573335" y="3644781"/>
                <a:ext cx="3061975" cy="1846956"/>
                <a:chOff x="4066193" y="3782804"/>
                <a:chExt cx="3119393" cy="184695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44D7D59-672B-4272-A019-FCF1A305F368}"/>
                    </a:ext>
                  </a:extLst>
                </p:cNvPr>
                <p:cNvSpPr/>
                <p:nvPr/>
              </p:nvSpPr>
              <p:spPr>
                <a:xfrm>
                  <a:off x="4451264" y="4644491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3A5330D-94BD-42EA-AFEF-8BCE87B17B35}"/>
                    </a:ext>
                  </a:extLst>
                </p:cNvPr>
                <p:cNvSpPr/>
                <p:nvPr/>
              </p:nvSpPr>
              <p:spPr>
                <a:xfrm>
                  <a:off x="4066193" y="3881933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DF9321E-AFD7-483D-BCE2-3F7F91C39A9A}"/>
                    </a:ext>
                  </a:extLst>
                </p:cNvPr>
                <p:cNvSpPr/>
                <p:nvPr/>
              </p:nvSpPr>
              <p:spPr>
                <a:xfrm>
                  <a:off x="4940299" y="3790707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BEC72C11-43DC-4AAA-8812-284BFF4D9439}"/>
                    </a:ext>
                  </a:extLst>
                </p:cNvPr>
                <p:cNvSpPr/>
                <p:nvPr/>
              </p:nvSpPr>
              <p:spPr>
                <a:xfrm>
                  <a:off x="6107310" y="3782804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组合 133">
                <a:extLst>
                  <a:ext uri="{FF2B5EF4-FFF2-40B4-BE49-F238E27FC236}">
                    <a16:creationId xmlns:a16="http://schemas.microsoft.com/office/drawing/2014/main" id="{5B96C841-4406-47AB-9285-EDAE29142F27}"/>
                  </a:ext>
                </a:extLst>
              </p:cNvPr>
              <p:cNvGrpSpPr/>
              <p:nvPr/>
            </p:nvGrpSpPr>
            <p:grpSpPr>
              <a:xfrm>
                <a:off x="2944906" y="1594821"/>
                <a:ext cx="4214489" cy="3145267"/>
                <a:chOff x="2944906" y="1594821"/>
                <a:chExt cx="4214489" cy="3145267"/>
              </a:xfrm>
            </p:grpSpPr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B6512D79-7A99-4412-BB74-4944D6960C06}"/>
                    </a:ext>
                  </a:extLst>
                </p:cNvPr>
                <p:cNvSpPr/>
                <p:nvPr/>
              </p:nvSpPr>
              <p:spPr>
                <a:xfrm rot="1782441">
                  <a:off x="4719646" y="3239268"/>
                  <a:ext cx="236886" cy="201449"/>
                </a:xfrm>
                <a:prstGeom prst="arc">
                  <a:avLst>
                    <a:gd name="adj1" fmla="val 16200000"/>
                    <a:gd name="adj2" fmla="val 20466719"/>
                  </a:avLst>
                </a:prstGeom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2A25299-A8C3-4D47-AF3C-B6F6F83599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cap="none" spc="0" smtClean="0">
                                <a:ln w="0"/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oMath>
                        </m:oMathPara>
                      </a14:m>
                      <a:endParaRPr lang="en-US" sz="1400" b="0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0A184E7E-8F61-454C-AC8C-D0A16196669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2977E1E-C9EB-4512-94BF-BD5912501931}"/>
                    </a:ext>
                  </a:extLst>
                </p:cNvPr>
                <p:cNvSpPr/>
                <p:nvPr/>
              </p:nvSpPr>
              <p:spPr>
                <a:xfrm>
                  <a:off x="2944906" y="2104337"/>
                  <a:ext cx="2454088" cy="2635751"/>
                </a:xfrm>
                <a:custGeom>
                  <a:avLst/>
                  <a:gdLst>
                    <a:gd name="connsiteX0" fmla="*/ 1149723 w 2454088"/>
                    <a:gd name="connsiteY0" fmla="*/ 20298 h 2635751"/>
                    <a:gd name="connsiteX1" fmla="*/ 867335 w 2454088"/>
                    <a:gd name="connsiteY1" fmla="*/ 27022 h 2635751"/>
                    <a:gd name="connsiteX2" fmla="*/ 847165 w 2454088"/>
                    <a:gd name="connsiteY2" fmla="*/ 33745 h 2635751"/>
                    <a:gd name="connsiteX3" fmla="*/ 820270 w 2454088"/>
                    <a:gd name="connsiteY3" fmla="*/ 40469 h 2635751"/>
                    <a:gd name="connsiteX4" fmla="*/ 779929 w 2454088"/>
                    <a:gd name="connsiteY4" fmla="*/ 53916 h 2635751"/>
                    <a:gd name="connsiteX5" fmla="*/ 732865 w 2454088"/>
                    <a:gd name="connsiteY5" fmla="*/ 67363 h 2635751"/>
                    <a:gd name="connsiteX6" fmla="*/ 665629 w 2454088"/>
                    <a:gd name="connsiteY6" fmla="*/ 100981 h 2635751"/>
                    <a:gd name="connsiteX7" fmla="*/ 632012 w 2454088"/>
                    <a:gd name="connsiteY7" fmla="*/ 121151 h 2635751"/>
                    <a:gd name="connsiteX8" fmla="*/ 611841 w 2454088"/>
                    <a:gd name="connsiteY8" fmla="*/ 134598 h 2635751"/>
                    <a:gd name="connsiteX9" fmla="*/ 578223 w 2454088"/>
                    <a:gd name="connsiteY9" fmla="*/ 141322 h 2635751"/>
                    <a:gd name="connsiteX10" fmla="*/ 537882 w 2454088"/>
                    <a:gd name="connsiteY10" fmla="*/ 168216 h 2635751"/>
                    <a:gd name="connsiteX11" fmla="*/ 517712 w 2454088"/>
                    <a:gd name="connsiteY11" fmla="*/ 188387 h 2635751"/>
                    <a:gd name="connsiteX12" fmla="*/ 497541 w 2454088"/>
                    <a:gd name="connsiteY12" fmla="*/ 201834 h 2635751"/>
                    <a:gd name="connsiteX13" fmla="*/ 457200 w 2454088"/>
                    <a:gd name="connsiteY13" fmla="*/ 242175 h 2635751"/>
                    <a:gd name="connsiteX14" fmla="*/ 437029 w 2454088"/>
                    <a:gd name="connsiteY14" fmla="*/ 262345 h 2635751"/>
                    <a:gd name="connsiteX15" fmla="*/ 416859 w 2454088"/>
                    <a:gd name="connsiteY15" fmla="*/ 275792 h 2635751"/>
                    <a:gd name="connsiteX16" fmla="*/ 396688 w 2454088"/>
                    <a:gd name="connsiteY16" fmla="*/ 309410 h 2635751"/>
                    <a:gd name="connsiteX17" fmla="*/ 369794 w 2454088"/>
                    <a:gd name="connsiteY17" fmla="*/ 322857 h 2635751"/>
                    <a:gd name="connsiteX18" fmla="*/ 349623 w 2454088"/>
                    <a:gd name="connsiteY18" fmla="*/ 336304 h 2635751"/>
                    <a:gd name="connsiteX19" fmla="*/ 342900 w 2454088"/>
                    <a:gd name="connsiteY19" fmla="*/ 356475 h 2635751"/>
                    <a:gd name="connsiteX20" fmla="*/ 302559 w 2454088"/>
                    <a:gd name="connsiteY20" fmla="*/ 383369 h 2635751"/>
                    <a:gd name="connsiteX21" fmla="*/ 282388 w 2454088"/>
                    <a:gd name="connsiteY21" fmla="*/ 410263 h 2635751"/>
                    <a:gd name="connsiteX22" fmla="*/ 262218 w 2454088"/>
                    <a:gd name="connsiteY22" fmla="*/ 423710 h 2635751"/>
                    <a:gd name="connsiteX23" fmla="*/ 228600 w 2454088"/>
                    <a:gd name="connsiteY23" fmla="*/ 457328 h 2635751"/>
                    <a:gd name="connsiteX24" fmla="*/ 215153 w 2454088"/>
                    <a:gd name="connsiteY24" fmla="*/ 484222 h 2635751"/>
                    <a:gd name="connsiteX25" fmla="*/ 194982 w 2454088"/>
                    <a:gd name="connsiteY25" fmla="*/ 511116 h 2635751"/>
                    <a:gd name="connsiteX26" fmla="*/ 168088 w 2454088"/>
                    <a:gd name="connsiteY26" fmla="*/ 571628 h 2635751"/>
                    <a:gd name="connsiteX27" fmla="*/ 147918 w 2454088"/>
                    <a:gd name="connsiteY27" fmla="*/ 591798 h 2635751"/>
                    <a:gd name="connsiteX28" fmla="*/ 114300 w 2454088"/>
                    <a:gd name="connsiteY28" fmla="*/ 645587 h 2635751"/>
                    <a:gd name="connsiteX29" fmla="*/ 100853 w 2454088"/>
                    <a:gd name="connsiteY29" fmla="*/ 699375 h 2635751"/>
                    <a:gd name="connsiteX30" fmla="*/ 87406 w 2454088"/>
                    <a:gd name="connsiteY30" fmla="*/ 739716 h 2635751"/>
                    <a:gd name="connsiteX31" fmla="*/ 80682 w 2454088"/>
                    <a:gd name="connsiteY31" fmla="*/ 766610 h 2635751"/>
                    <a:gd name="connsiteX32" fmla="*/ 67235 w 2454088"/>
                    <a:gd name="connsiteY32" fmla="*/ 786781 h 2635751"/>
                    <a:gd name="connsiteX33" fmla="*/ 53788 w 2454088"/>
                    <a:gd name="connsiteY33" fmla="*/ 827122 h 2635751"/>
                    <a:gd name="connsiteX34" fmla="*/ 33618 w 2454088"/>
                    <a:gd name="connsiteY34" fmla="*/ 934698 h 2635751"/>
                    <a:gd name="connsiteX35" fmla="*/ 26894 w 2454088"/>
                    <a:gd name="connsiteY35" fmla="*/ 1203639 h 2635751"/>
                    <a:gd name="connsiteX36" fmla="*/ 20170 w 2454088"/>
                    <a:gd name="connsiteY36" fmla="*/ 1297769 h 2635751"/>
                    <a:gd name="connsiteX37" fmla="*/ 0 w 2454088"/>
                    <a:gd name="connsiteY37" fmla="*/ 1593604 h 2635751"/>
                    <a:gd name="connsiteX38" fmla="*/ 6723 w 2454088"/>
                    <a:gd name="connsiteY38" fmla="*/ 1822204 h 2635751"/>
                    <a:gd name="connsiteX39" fmla="*/ 20170 w 2454088"/>
                    <a:gd name="connsiteY39" fmla="*/ 1862545 h 2635751"/>
                    <a:gd name="connsiteX40" fmla="*/ 40341 w 2454088"/>
                    <a:gd name="connsiteY40" fmla="*/ 1923057 h 2635751"/>
                    <a:gd name="connsiteX41" fmla="*/ 47065 w 2454088"/>
                    <a:gd name="connsiteY41" fmla="*/ 1943228 h 2635751"/>
                    <a:gd name="connsiteX42" fmla="*/ 73959 w 2454088"/>
                    <a:gd name="connsiteY42" fmla="*/ 2010463 h 2635751"/>
                    <a:gd name="connsiteX43" fmla="*/ 94129 w 2454088"/>
                    <a:gd name="connsiteY43" fmla="*/ 2064251 h 2635751"/>
                    <a:gd name="connsiteX44" fmla="*/ 114300 w 2454088"/>
                    <a:gd name="connsiteY44" fmla="*/ 2091145 h 2635751"/>
                    <a:gd name="connsiteX45" fmla="*/ 134470 w 2454088"/>
                    <a:gd name="connsiteY45" fmla="*/ 2138210 h 2635751"/>
                    <a:gd name="connsiteX46" fmla="*/ 154641 w 2454088"/>
                    <a:gd name="connsiteY46" fmla="*/ 2151657 h 2635751"/>
                    <a:gd name="connsiteX47" fmla="*/ 188259 w 2454088"/>
                    <a:gd name="connsiteY47" fmla="*/ 2212169 h 2635751"/>
                    <a:gd name="connsiteX48" fmla="*/ 208429 w 2454088"/>
                    <a:gd name="connsiteY48" fmla="*/ 2239063 h 2635751"/>
                    <a:gd name="connsiteX49" fmla="*/ 228600 w 2454088"/>
                    <a:gd name="connsiteY49" fmla="*/ 2245787 h 2635751"/>
                    <a:gd name="connsiteX50" fmla="*/ 235323 w 2454088"/>
                    <a:gd name="connsiteY50" fmla="*/ 2265957 h 2635751"/>
                    <a:gd name="connsiteX51" fmla="*/ 275665 w 2454088"/>
                    <a:gd name="connsiteY51" fmla="*/ 2292851 h 2635751"/>
                    <a:gd name="connsiteX52" fmla="*/ 302559 w 2454088"/>
                    <a:gd name="connsiteY52" fmla="*/ 2313022 h 2635751"/>
                    <a:gd name="connsiteX53" fmla="*/ 322729 w 2454088"/>
                    <a:gd name="connsiteY53" fmla="*/ 2319745 h 2635751"/>
                    <a:gd name="connsiteX54" fmla="*/ 336176 w 2454088"/>
                    <a:gd name="connsiteY54" fmla="*/ 2339916 h 2635751"/>
                    <a:gd name="connsiteX55" fmla="*/ 349623 w 2454088"/>
                    <a:gd name="connsiteY55" fmla="*/ 2366810 h 2635751"/>
                    <a:gd name="connsiteX56" fmla="*/ 376518 w 2454088"/>
                    <a:gd name="connsiteY56" fmla="*/ 2373534 h 2635751"/>
                    <a:gd name="connsiteX57" fmla="*/ 430306 w 2454088"/>
                    <a:gd name="connsiteY57" fmla="*/ 2393704 h 2635751"/>
                    <a:gd name="connsiteX58" fmla="*/ 437029 w 2454088"/>
                    <a:gd name="connsiteY58" fmla="*/ 2413875 h 2635751"/>
                    <a:gd name="connsiteX59" fmla="*/ 490818 w 2454088"/>
                    <a:gd name="connsiteY59" fmla="*/ 2440769 h 2635751"/>
                    <a:gd name="connsiteX60" fmla="*/ 497541 w 2454088"/>
                    <a:gd name="connsiteY60" fmla="*/ 2460939 h 2635751"/>
                    <a:gd name="connsiteX61" fmla="*/ 537882 w 2454088"/>
                    <a:gd name="connsiteY61" fmla="*/ 2474387 h 2635751"/>
                    <a:gd name="connsiteX62" fmla="*/ 605118 w 2454088"/>
                    <a:gd name="connsiteY62" fmla="*/ 2494557 h 2635751"/>
                    <a:gd name="connsiteX63" fmla="*/ 632012 w 2454088"/>
                    <a:gd name="connsiteY63" fmla="*/ 2514728 h 2635751"/>
                    <a:gd name="connsiteX64" fmla="*/ 679076 w 2454088"/>
                    <a:gd name="connsiteY64" fmla="*/ 2528175 h 2635751"/>
                    <a:gd name="connsiteX65" fmla="*/ 746312 w 2454088"/>
                    <a:gd name="connsiteY65" fmla="*/ 2548345 h 2635751"/>
                    <a:gd name="connsiteX66" fmla="*/ 820270 w 2454088"/>
                    <a:gd name="connsiteY66" fmla="*/ 2561792 h 2635751"/>
                    <a:gd name="connsiteX67" fmla="*/ 840441 w 2454088"/>
                    <a:gd name="connsiteY67" fmla="*/ 2568516 h 2635751"/>
                    <a:gd name="connsiteX68" fmla="*/ 880782 w 2454088"/>
                    <a:gd name="connsiteY68" fmla="*/ 2575239 h 2635751"/>
                    <a:gd name="connsiteX69" fmla="*/ 900953 w 2454088"/>
                    <a:gd name="connsiteY69" fmla="*/ 2588687 h 2635751"/>
                    <a:gd name="connsiteX70" fmla="*/ 1055594 w 2454088"/>
                    <a:gd name="connsiteY70" fmla="*/ 2602134 h 2635751"/>
                    <a:gd name="connsiteX71" fmla="*/ 1102659 w 2454088"/>
                    <a:gd name="connsiteY71" fmla="*/ 2608857 h 2635751"/>
                    <a:gd name="connsiteX72" fmla="*/ 1183341 w 2454088"/>
                    <a:gd name="connsiteY72" fmla="*/ 2629028 h 2635751"/>
                    <a:gd name="connsiteX73" fmla="*/ 1237129 w 2454088"/>
                    <a:gd name="connsiteY73" fmla="*/ 2635751 h 2635751"/>
                    <a:gd name="connsiteX74" fmla="*/ 1465729 w 2454088"/>
                    <a:gd name="connsiteY74" fmla="*/ 2629028 h 2635751"/>
                    <a:gd name="connsiteX75" fmla="*/ 1660712 w 2454088"/>
                    <a:gd name="connsiteY75" fmla="*/ 2608857 h 2635751"/>
                    <a:gd name="connsiteX76" fmla="*/ 1694329 w 2454088"/>
                    <a:gd name="connsiteY76" fmla="*/ 2595410 h 2635751"/>
                    <a:gd name="connsiteX77" fmla="*/ 1714500 w 2454088"/>
                    <a:gd name="connsiteY77" fmla="*/ 2581963 h 2635751"/>
                    <a:gd name="connsiteX78" fmla="*/ 1781735 w 2454088"/>
                    <a:gd name="connsiteY78" fmla="*/ 2568516 h 2635751"/>
                    <a:gd name="connsiteX79" fmla="*/ 1835523 w 2454088"/>
                    <a:gd name="connsiteY79" fmla="*/ 2555069 h 2635751"/>
                    <a:gd name="connsiteX80" fmla="*/ 1862418 w 2454088"/>
                    <a:gd name="connsiteY80" fmla="*/ 2541622 h 2635751"/>
                    <a:gd name="connsiteX81" fmla="*/ 1902759 w 2454088"/>
                    <a:gd name="connsiteY81" fmla="*/ 2528175 h 2635751"/>
                    <a:gd name="connsiteX82" fmla="*/ 1922929 w 2454088"/>
                    <a:gd name="connsiteY82" fmla="*/ 2514728 h 2635751"/>
                    <a:gd name="connsiteX83" fmla="*/ 1963270 w 2454088"/>
                    <a:gd name="connsiteY83" fmla="*/ 2501281 h 2635751"/>
                    <a:gd name="connsiteX84" fmla="*/ 1969994 w 2454088"/>
                    <a:gd name="connsiteY84" fmla="*/ 2481110 h 2635751"/>
                    <a:gd name="connsiteX85" fmla="*/ 2010335 w 2454088"/>
                    <a:gd name="connsiteY85" fmla="*/ 2460939 h 2635751"/>
                    <a:gd name="connsiteX86" fmla="*/ 2050676 w 2454088"/>
                    <a:gd name="connsiteY86" fmla="*/ 2420598 h 2635751"/>
                    <a:gd name="connsiteX87" fmla="*/ 2084294 w 2454088"/>
                    <a:gd name="connsiteY87" fmla="*/ 2380257 h 2635751"/>
                    <a:gd name="connsiteX88" fmla="*/ 2124635 w 2454088"/>
                    <a:gd name="connsiteY88" fmla="*/ 2360087 h 2635751"/>
                    <a:gd name="connsiteX89" fmla="*/ 2144806 w 2454088"/>
                    <a:gd name="connsiteY89" fmla="*/ 2346639 h 2635751"/>
                    <a:gd name="connsiteX90" fmla="*/ 2191870 w 2454088"/>
                    <a:gd name="connsiteY90" fmla="*/ 2306298 h 2635751"/>
                    <a:gd name="connsiteX91" fmla="*/ 2205318 w 2454088"/>
                    <a:gd name="connsiteY91" fmla="*/ 2279404 h 2635751"/>
                    <a:gd name="connsiteX92" fmla="*/ 2225488 w 2454088"/>
                    <a:gd name="connsiteY92" fmla="*/ 2272681 h 2635751"/>
                    <a:gd name="connsiteX93" fmla="*/ 2259106 w 2454088"/>
                    <a:gd name="connsiteY93" fmla="*/ 2232339 h 2635751"/>
                    <a:gd name="connsiteX94" fmla="*/ 2292723 w 2454088"/>
                    <a:gd name="connsiteY94" fmla="*/ 2171828 h 2635751"/>
                    <a:gd name="connsiteX95" fmla="*/ 2299447 w 2454088"/>
                    <a:gd name="connsiteY95" fmla="*/ 2151657 h 2635751"/>
                    <a:gd name="connsiteX96" fmla="*/ 2319618 w 2454088"/>
                    <a:gd name="connsiteY96" fmla="*/ 2118039 h 2635751"/>
                    <a:gd name="connsiteX97" fmla="*/ 2326341 w 2454088"/>
                    <a:gd name="connsiteY97" fmla="*/ 2097869 h 2635751"/>
                    <a:gd name="connsiteX98" fmla="*/ 2339788 w 2454088"/>
                    <a:gd name="connsiteY98" fmla="*/ 2077698 h 2635751"/>
                    <a:gd name="connsiteX99" fmla="*/ 2353235 w 2454088"/>
                    <a:gd name="connsiteY99" fmla="*/ 2044081 h 2635751"/>
                    <a:gd name="connsiteX100" fmla="*/ 2366682 w 2454088"/>
                    <a:gd name="connsiteY100" fmla="*/ 2023910 h 2635751"/>
                    <a:gd name="connsiteX101" fmla="*/ 2386853 w 2454088"/>
                    <a:gd name="connsiteY101" fmla="*/ 1983569 h 2635751"/>
                    <a:gd name="connsiteX102" fmla="*/ 2400300 w 2454088"/>
                    <a:gd name="connsiteY102" fmla="*/ 1882716 h 2635751"/>
                    <a:gd name="connsiteX103" fmla="*/ 2413747 w 2454088"/>
                    <a:gd name="connsiteY103" fmla="*/ 1849098 h 2635751"/>
                    <a:gd name="connsiteX104" fmla="*/ 2427194 w 2454088"/>
                    <a:gd name="connsiteY104" fmla="*/ 1707904 h 2635751"/>
                    <a:gd name="connsiteX105" fmla="*/ 2440641 w 2454088"/>
                    <a:gd name="connsiteY105" fmla="*/ 1654116 h 2635751"/>
                    <a:gd name="connsiteX106" fmla="*/ 2447365 w 2454088"/>
                    <a:gd name="connsiteY106" fmla="*/ 1586881 h 2635751"/>
                    <a:gd name="connsiteX107" fmla="*/ 2454088 w 2454088"/>
                    <a:gd name="connsiteY107" fmla="*/ 1533092 h 2635751"/>
                    <a:gd name="connsiteX108" fmla="*/ 2447365 w 2454088"/>
                    <a:gd name="connsiteY108" fmla="*/ 1122957 h 2635751"/>
                    <a:gd name="connsiteX109" fmla="*/ 2433918 w 2454088"/>
                    <a:gd name="connsiteY109" fmla="*/ 995210 h 2635751"/>
                    <a:gd name="connsiteX110" fmla="*/ 2427194 w 2454088"/>
                    <a:gd name="connsiteY110" fmla="*/ 927975 h 2635751"/>
                    <a:gd name="connsiteX111" fmla="*/ 2400300 w 2454088"/>
                    <a:gd name="connsiteY111" fmla="*/ 867463 h 2635751"/>
                    <a:gd name="connsiteX112" fmla="*/ 2393576 w 2454088"/>
                    <a:gd name="connsiteY112" fmla="*/ 847292 h 2635751"/>
                    <a:gd name="connsiteX113" fmla="*/ 2353235 w 2454088"/>
                    <a:gd name="connsiteY113" fmla="*/ 806951 h 2635751"/>
                    <a:gd name="connsiteX114" fmla="*/ 2326341 w 2454088"/>
                    <a:gd name="connsiteY114" fmla="*/ 766610 h 2635751"/>
                    <a:gd name="connsiteX115" fmla="*/ 2299447 w 2454088"/>
                    <a:gd name="connsiteY115" fmla="*/ 719545 h 2635751"/>
                    <a:gd name="connsiteX116" fmla="*/ 2279276 w 2454088"/>
                    <a:gd name="connsiteY116" fmla="*/ 665757 h 2635751"/>
                    <a:gd name="connsiteX117" fmla="*/ 2259106 w 2454088"/>
                    <a:gd name="connsiteY117" fmla="*/ 638863 h 2635751"/>
                    <a:gd name="connsiteX118" fmla="*/ 2212041 w 2454088"/>
                    <a:gd name="connsiteY118" fmla="*/ 578351 h 2635751"/>
                    <a:gd name="connsiteX119" fmla="*/ 2205318 w 2454088"/>
                    <a:gd name="connsiteY119" fmla="*/ 558181 h 2635751"/>
                    <a:gd name="connsiteX120" fmla="*/ 2164976 w 2454088"/>
                    <a:gd name="connsiteY120" fmla="*/ 524563 h 2635751"/>
                    <a:gd name="connsiteX121" fmla="*/ 2117912 w 2454088"/>
                    <a:gd name="connsiteY121" fmla="*/ 477498 h 2635751"/>
                    <a:gd name="connsiteX122" fmla="*/ 2097741 w 2454088"/>
                    <a:gd name="connsiteY122" fmla="*/ 464051 h 2635751"/>
                    <a:gd name="connsiteX123" fmla="*/ 2043953 w 2454088"/>
                    <a:gd name="connsiteY123" fmla="*/ 437157 h 2635751"/>
                    <a:gd name="connsiteX124" fmla="*/ 2017059 w 2454088"/>
                    <a:gd name="connsiteY124" fmla="*/ 416987 h 2635751"/>
                    <a:gd name="connsiteX125" fmla="*/ 2003612 w 2454088"/>
                    <a:gd name="connsiteY125" fmla="*/ 403539 h 2635751"/>
                    <a:gd name="connsiteX126" fmla="*/ 1956547 w 2454088"/>
                    <a:gd name="connsiteY126" fmla="*/ 383369 h 2635751"/>
                    <a:gd name="connsiteX127" fmla="*/ 1936376 w 2454088"/>
                    <a:gd name="connsiteY127" fmla="*/ 363198 h 2635751"/>
                    <a:gd name="connsiteX128" fmla="*/ 1916206 w 2454088"/>
                    <a:gd name="connsiteY128" fmla="*/ 336304 h 2635751"/>
                    <a:gd name="connsiteX129" fmla="*/ 1869141 w 2454088"/>
                    <a:gd name="connsiteY129" fmla="*/ 309410 h 2635751"/>
                    <a:gd name="connsiteX130" fmla="*/ 1842247 w 2454088"/>
                    <a:gd name="connsiteY130" fmla="*/ 282516 h 2635751"/>
                    <a:gd name="connsiteX131" fmla="*/ 1801906 w 2454088"/>
                    <a:gd name="connsiteY131" fmla="*/ 269069 h 2635751"/>
                    <a:gd name="connsiteX132" fmla="*/ 1775012 w 2454088"/>
                    <a:gd name="connsiteY132" fmla="*/ 255622 h 2635751"/>
                    <a:gd name="connsiteX133" fmla="*/ 1727947 w 2454088"/>
                    <a:gd name="connsiteY133" fmla="*/ 222004 h 2635751"/>
                    <a:gd name="connsiteX134" fmla="*/ 1701053 w 2454088"/>
                    <a:gd name="connsiteY134" fmla="*/ 215281 h 2635751"/>
                    <a:gd name="connsiteX135" fmla="*/ 1640541 w 2454088"/>
                    <a:gd name="connsiteY135" fmla="*/ 174939 h 2635751"/>
                    <a:gd name="connsiteX136" fmla="*/ 1580029 w 2454088"/>
                    <a:gd name="connsiteY136" fmla="*/ 148045 h 2635751"/>
                    <a:gd name="connsiteX137" fmla="*/ 1532965 w 2454088"/>
                    <a:gd name="connsiteY137" fmla="*/ 100981 h 2635751"/>
                    <a:gd name="connsiteX138" fmla="*/ 1512794 w 2454088"/>
                    <a:gd name="connsiteY138" fmla="*/ 87534 h 2635751"/>
                    <a:gd name="connsiteX139" fmla="*/ 1472453 w 2454088"/>
                    <a:gd name="connsiteY139" fmla="*/ 74087 h 2635751"/>
                    <a:gd name="connsiteX140" fmla="*/ 1452282 w 2454088"/>
                    <a:gd name="connsiteY140" fmla="*/ 53916 h 2635751"/>
                    <a:gd name="connsiteX141" fmla="*/ 1432112 w 2454088"/>
                    <a:gd name="connsiteY141" fmla="*/ 47192 h 2635751"/>
                    <a:gd name="connsiteX142" fmla="*/ 1351429 w 2454088"/>
                    <a:gd name="connsiteY142" fmla="*/ 33745 h 2635751"/>
                    <a:gd name="connsiteX143" fmla="*/ 1331259 w 2454088"/>
                    <a:gd name="connsiteY143" fmla="*/ 27022 h 2635751"/>
                    <a:gd name="connsiteX144" fmla="*/ 1304365 w 2454088"/>
                    <a:gd name="connsiteY144" fmla="*/ 20298 h 2635751"/>
                    <a:gd name="connsiteX145" fmla="*/ 1257300 w 2454088"/>
                    <a:gd name="connsiteY145" fmla="*/ 128 h 2635751"/>
                    <a:gd name="connsiteX146" fmla="*/ 1149723 w 2454088"/>
                    <a:gd name="connsiteY146" fmla="*/ 20298 h 263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2454088" h="2635751">
                      <a:moveTo>
                        <a:pt x="1149723" y="20298"/>
                      </a:moveTo>
                      <a:cubicBezTo>
                        <a:pt x="1084729" y="24780"/>
                        <a:pt x="961398" y="22841"/>
                        <a:pt x="867335" y="27022"/>
                      </a:cubicBezTo>
                      <a:cubicBezTo>
                        <a:pt x="860255" y="27337"/>
                        <a:pt x="853979" y="31798"/>
                        <a:pt x="847165" y="33745"/>
                      </a:cubicBezTo>
                      <a:cubicBezTo>
                        <a:pt x="838280" y="36284"/>
                        <a:pt x="829121" y="37814"/>
                        <a:pt x="820270" y="40469"/>
                      </a:cubicBezTo>
                      <a:cubicBezTo>
                        <a:pt x="806693" y="44542"/>
                        <a:pt x="793558" y="50022"/>
                        <a:pt x="779929" y="53916"/>
                      </a:cubicBezTo>
                      <a:lnTo>
                        <a:pt x="732865" y="67363"/>
                      </a:lnTo>
                      <a:cubicBezTo>
                        <a:pt x="684834" y="99383"/>
                        <a:pt x="708202" y="90337"/>
                        <a:pt x="665629" y="100981"/>
                      </a:cubicBezTo>
                      <a:cubicBezTo>
                        <a:pt x="654423" y="107704"/>
                        <a:pt x="643094" y="114225"/>
                        <a:pt x="632012" y="121151"/>
                      </a:cubicBezTo>
                      <a:cubicBezTo>
                        <a:pt x="625159" y="125434"/>
                        <a:pt x="619407" y="131761"/>
                        <a:pt x="611841" y="134598"/>
                      </a:cubicBezTo>
                      <a:cubicBezTo>
                        <a:pt x="601141" y="138611"/>
                        <a:pt x="589429" y="139081"/>
                        <a:pt x="578223" y="141322"/>
                      </a:cubicBezTo>
                      <a:cubicBezTo>
                        <a:pt x="513876" y="205669"/>
                        <a:pt x="596267" y="129291"/>
                        <a:pt x="537882" y="168216"/>
                      </a:cubicBezTo>
                      <a:cubicBezTo>
                        <a:pt x="529971" y="173490"/>
                        <a:pt x="525017" y="182300"/>
                        <a:pt x="517712" y="188387"/>
                      </a:cubicBezTo>
                      <a:cubicBezTo>
                        <a:pt x="511504" y="193560"/>
                        <a:pt x="503581" y="196465"/>
                        <a:pt x="497541" y="201834"/>
                      </a:cubicBezTo>
                      <a:cubicBezTo>
                        <a:pt x="483328" y="214468"/>
                        <a:pt x="470647" y="228728"/>
                        <a:pt x="457200" y="242175"/>
                      </a:cubicBezTo>
                      <a:cubicBezTo>
                        <a:pt x="450476" y="248898"/>
                        <a:pt x="444940" y="257071"/>
                        <a:pt x="437029" y="262345"/>
                      </a:cubicBezTo>
                      <a:lnTo>
                        <a:pt x="416859" y="275792"/>
                      </a:lnTo>
                      <a:cubicBezTo>
                        <a:pt x="410135" y="286998"/>
                        <a:pt x="405929" y="300169"/>
                        <a:pt x="396688" y="309410"/>
                      </a:cubicBezTo>
                      <a:cubicBezTo>
                        <a:pt x="389601" y="316497"/>
                        <a:pt x="378496" y="317884"/>
                        <a:pt x="369794" y="322857"/>
                      </a:cubicBezTo>
                      <a:cubicBezTo>
                        <a:pt x="362778" y="326866"/>
                        <a:pt x="356347" y="331822"/>
                        <a:pt x="349623" y="336304"/>
                      </a:cubicBezTo>
                      <a:cubicBezTo>
                        <a:pt x="347382" y="343028"/>
                        <a:pt x="346831" y="350578"/>
                        <a:pt x="342900" y="356475"/>
                      </a:cubicBezTo>
                      <a:cubicBezTo>
                        <a:pt x="328511" y="378058"/>
                        <a:pt x="323704" y="376320"/>
                        <a:pt x="302559" y="383369"/>
                      </a:cubicBezTo>
                      <a:cubicBezTo>
                        <a:pt x="295835" y="392334"/>
                        <a:pt x="290312" y="402339"/>
                        <a:pt x="282388" y="410263"/>
                      </a:cubicBezTo>
                      <a:cubicBezTo>
                        <a:pt x="276674" y="415977"/>
                        <a:pt x="267932" y="417996"/>
                        <a:pt x="262218" y="423710"/>
                      </a:cubicBezTo>
                      <a:cubicBezTo>
                        <a:pt x="217395" y="468533"/>
                        <a:pt x="282385" y="421470"/>
                        <a:pt x="228600" y="457328"/>
                      </a:cubicBezTo>
                      <a:cubicBezTo>
                        <a:pt x="224118" y="466293"/>
                        <a:pt x="220465" y="475723"/>
                        <a:pt x="215153" y="484222"/>
                      </a:cubicBezTo>
                      <a:cubicBezTo>
                        <a:pt x="209214" y="493725"/>
                        <a:pt x="200424" y="501320"/>
                        <a:pt x="194982" y="511116"/>
                      </a:cubicBezTo>
                      <a:cubicBezTo>
                        <a:pt x="181802" y="534839"/>
                        <a:pt x="183619" y="549884"/>
                        <a:pt x="168088" y="571628"/>
                      </a:cubicBezTo>
                      <a:cubicBezTo>
                        <a:pt x="162561" y="579365"/>
                        <a:pt x="154641" y="585075"/>
                        <a:pt x="147918" y="591798"/>
                      </a:cubicBezTo>
                      <a:cubicBezTo>
                        <a:pt x="112720" y="679787"/>
                        <a:pt x="157357" y="581002"/>
                        <a:pt x="114300" y="645587"/>
                      </a:cubicBezTo>
                      <a:cubicBezTo>
                        <a:pt x="108021" y="655006"/>
                        <a:pt x="102421" y="693625"/>
                        <a:pt x="100853" y="699375"/>
                      </a:cubicBezTo>
                      <a:cubicBezTo>
                        <a:pt x="97124" y="713050"/>
                        <a:pt x="90844" y="725965"/>
                        <a:pt x="87406" y="739716"/>
                      </a:cubicBezTo>
                      <a:cubicBezTo>
                        <a:pt x="85165" y="748681"/>
                        <a:pt x="84322" y="758117"/>
                        <a:pt x="80682" y="766610"/>
                      </a:cubicBezTo>
                      <a:cubicBezTo>
                        <a:pt x="77499" y="774037"/>
                        <a:pt x="71717" y="780057"/>
                        <a:pt x="67235" y="786781"/>
                      </a:cubicBezTo>
                      <a:cubicBezTo>
                        <a:pt x="62753" y="800228"/>
                        <a:pt x="55198" y="813018"/>
                        <a:pt x="53788" y="827122"/>
                      </a:cubicBezTo>
                      <a:cubicBezTo>
                        <a:pt x="45655" y="908461"/>
                        <a:pt x="54188" y="872989"/>
                        <a:pt x="33618" y="934698"/>
                      </a:cubicBezTo>
                      <a:cubicBezTo>
                        <a:pt x="31377" y="1024345"/>
                        <a:pt x="30213" y="1114025"/>
                        <a:pt x="26894" y="1203639"/>
                      </a:cubicBezTo>
                      <a:cubicBezTo>
                        <a:pt x="25730" y="1235074"/>
                        <a:pt x="21453" y="1266339"/>
                        <a:pt x="20170" y="1297769"/>
                      </a:cubicBezTo>
                      <a:cubicBezTo>
                        <a:pt x="9017" y="1571028"/>
                        <a:pt x="31481" y="1451937"/>
                        <a:pt x="0" y="1593604"/>
                      </a:cubicBezTo>
                      <a:cubicBezTo>
                        <a:pt x="2241" y="1669804"/>
                        <a:pt x="1022" y="1746185"/>
                        <a:pt x="6723" y="1822204"/>
                      </a:cubicBezTo>
                      <a:cubicBezTo>
                        <a:pt x="7783" y="1836339"/>
                        <a:pt x="16732" y="1848794"/>
                        <a:pt x="20170" y="1862545"/>
                      </a:cubicBezTo>
                      <a:cubicBezTo>
                        <a:pt x="31437" y="1907608"/>
                        <a:pt x="21353" y="1872421"/>
                        <a:pt x="40341" y="1923057"/>
                      </a:cubicBezTo>
                      <a:cubicBezTo>
                        <a:pt x="42830" y="1929693"/>
                        <a:pt x="44521" y="1936613"/>
                        <a:pt x="47065" y="1943228"/>
                      </a:cubicBezTo>
                      <a:cubicBezTo>
                        <a:pt x="55730" y="1965757"/>
                        <a:pt x="66327" y="1987563"/>
                        <a:pt x="73959" y="2010463"/>
                      </a:cubicBezTo>
                      <a:cubicBezTo>
                        <a:pt x="78992" y="2025563"/>
                        <a:pt x="87427" y="2052187"/>
                        <a:pt x="94129" y="2064251"/>
                      </a:cubicBezTo>
                      <a:cubicBezTo>
                        <a:pt x="99571" y="2074047"/>
                        <a:pt x="107576" y="2082180"/>
                        <a:pt x="114300" y="2091145"/>
                      </a:cubicBezTo>
                      <a:cubicBezTo>
                        <a:pt x="118971" y="2105159"/>
                        <a:pt x="125237" y="2127131"/>
                        <a:pt x="134470" y="2138210"/>
                      </a:cubicBezTo>
                      <a:cubicBezTo>
                        <a:pt x="139643" y="2144418"/>
                        <a:pt x="147917" y="2147175"/>
                        <a:pt x="154641" y="2151657"/>
                      </a:cubicBezTo>
                      <a:cubicBezTo>
                        <a:pt x="165124" y="2183105"/>
                        <a:pt x="160516" y="2175177"/>
                        <a:pt x="188259" y="2212169"/>
                      </a:cubicBezTo>
                      <a:cubicBezTo>
                        <a:pt x="194982" y="2221134"/>
                        <a:pt x="199821" y="2231889"/>
                        <a:pt x="208429" y="2239063"/>
                      </a:cubicBezTo>
                      <a:cubicBezTo>
                        <a:pt x="213874" y="2243600"/>
                        <a:pt x="221876" y="2243546"/>
                        <a:pt x="228600" y="2245787"/>
                      </a:cubicBezTo>
                      <a:cubicBezTo>
                        <a:pt x="230841" y="2252510"/>
                        <a:pt x="230312" y="2260946"/>
                        <a:pt x="235323" y="2265957"/>
                      </a:cubicBezTo>
                      <a:cubicBezTo>
                        <a:pt x="246751" y="2277385"/>
                        <a:pt x="262736" y="2283154"/>
                        <a:pt x="275665" y="2292851"/>
                      </a:cubicBezTo>
                      <a:cubicBezTo>
                        <a:pt x="284630" y="2299575"/>
                        <a:pt x="292830" y="2307462"/>
                        <a:pt x="302559" y="2313022"/>
                      </a:cubicBezTo>
                      <a:cubicBezTo>
                        <a:pt x="308712" y="2316538"/>
                        <a:pt x="316006" y="2317504"/>
                        <a:pt x="322729" y="2319745"/>
                      </a:cubicBezTo>
                      <a:cubicBezTo>
                        <a:pt x="327211" y="2326469"/>
                        <a:pt x="332167" y="2332900"/>
                        <a:pt x="336176" y="2339916"/>
                      </a:cubicBezTo>
                      <a:cubicBezTo>
                        <a:pt x="341149" y="2348618"/>
                        <a:pt x="341923" y="2360394"/>
                        <a:pt x="349623" y="2366810"/>
                      </a:cubicBezTo>
                      <a:cubicBezTo>
                        <a:pt x="356722" y="2372726"/>
                        <a:pt x="367633" y="2370995"/>
                        <a:pt x="376518" y="2373534"/>
                      </a:cubicBezTo>
                      <a:cubicBezTo>
                        <a:pt x="394966" y="2378805"/>
                        <a:pt x="412539" y="2386597"/>
                        <a:pt x="430306" y="2393704"/>
                      </a:cubicBezTo>
                      <a:cubicBezTo>
                        <a:pt x="432547" y="2400428"/>
                        <a:pt x="431435" y="2409524"/>
                        <a:pt x="437029" y="2413875"/>
                      </a:cubicBezTo>
                      <a:cubicBezTo>
                        <a:pt x="452852" y="2426182"/>
                        <a:pt x="490818" y="2440769"/>
                        <a:pt x="490818" y="2440769"/>
                      </a:cubicBezTo>
                      <a:cubicBezTo>
                        <a:pt x="493059" y="2447492"/>
                        <a:pt x="491774" y="2456820"/>
                        <a:pt x="497541" y="2460939"/>
                      </a:cubicBezTo>
                      <a:cubicBezTo>
                        <a:pt x="509075" y="2469178"/>
                        <a:pt x="524721" y="2469123"/>
                        <a:pt x="537882" y="2474387"/>
                      </a:cubicBezTo>
                      <a:cubicBezTo>
                        <a:pt x="582111" y="2492078"/>
                        <a:pt x="559665" y="2485467"/>
                        <a:pt x="605118" y="2494557"/>
                      </a:cubicBezTo>
                      <a:cubicBezTo>
                        <a:pt x="614083" y="2501281"/>
                        <a:pt x="622283" y="2509168"/>
                        <a:pt x="632012" y="2514728"/>
                      </a:cubicBezTo>
                      <a:cubicBezTo>
                        <a:pt x="640069" y="2519332"/>
                        <a:pt x="672532" y="2526305"/>
                        <a:pt x="679076" y="2528175"/>
                      </a:cubicBezTo>
                      <a:cubicBezTo>
                        <a:pt x="738838" y="2545250"/>
                        <a:pt x="636923" y="2520997"/>
                        <a:pt x="746312" y="2548345"/>
                      </a:cubicBezTo>
                      <a:cubicBezTo>
                        <a:pt x="765119" y="2553047"/>
                        <a:pt x="802271" y="2558792"/>
                        <a:pt x="820270" y="2561792"/>
                      </a:cubicBezTo>
                      <a:cubicBezTo>
                        <a:pt x="826994" y="2564033"/>
                        <a:pt x="833522" y="2566979"/>
                        <a:pt x="840441" y="2568516"/>
                      </a:cubicBezTo>
                      <a:cubicBezTo>
                        <a:pt x="853749" y="2571473"/>
                        <a:pt x="867849" y="2570928"/>
                        <a:pt x="880782" y="2575239"/>
                      </a:cubicBezTo>
                      <a:cubicBezTo>
                        <a:pt x="888448" y="2577794"/>
                        <a:pt x="892966" y="2587458"/>
                        <a:pt x="900953" y="2588687"/>
                      </a:cubicBezTo>
                      <a:cubicBezTo>
                        <a:pt x="952093" y="2596555"/>
                        <a:pt x="1004372" y="2594817"/>
                        <a:pt x="1055594" y="2602134"/>
                      </a:cubicBezTo>
                      <a:cubicBezTo>
                        <a:pt x="1071282" y="2604375"/>
                        <a:pt x="1087151" y="2605592"/>
                        <a:pt x="1102659" y="2608857"/>
                      </a:cubicBezTo>
                      <a:cubicBezTo>
                        <a:pt x="1129786" y="2614568"/>
                        <a:pt x="1155833" y="2625590"/>
                        <a:pt x="1183341" y="2629028"/>
                      </a:cubicBezTo>
                      <a:lnTo>
                        <a:pt x="1237129" y="2635751"/>
                      </a:lnTo>
                      <a:lnTo>
                        <a:pt x="1465729" y="2629028"/>
                      </a:lnTo>
                      <a:cubicBezTo>
                        <a:pt x="1497783" y="2627818"/>
                        <a:pt x="1615188" y="2627067"/>
                        <a:pt x="1660712" y="2608857"/>
                      </a:cubicBezTo>
                      <a:cubicBezTo>
                        <a:pt x="1671918" y="2604375"/>
                        <a:pt x="1683534" y="2600807"/>
                        <a:pt x="1694329" y="2595410"/>
                      </a:cubicBezTo>
                      <a:cubicBezTo>
                        <a:pt x="1701557" y="2591796"/>
                        <a:pt x="1707073" y="2585146"/>
                        <a:pt x="1714500" y="2581963"/>
                      </a:cubicBezTo>
                      <a:cubicBezTo>
                        <a:pt x="1728641" y="2575902"/>
                        <a:pt x="1770604" y="2570901"/>
                        <a:pt x="1781735" y="2568516"/>
                      </a:cubicBezTo>
                      <a:cubicBezTo>
                        <a:pt x="1799806" y="2564644"/>
                        <a:pt x="1835523" y="2555069"/>
                        <a:pt x="1835523" y="2555069"/>
                      </a:cubicBezTo>
                      <a:cubicBezTo>
                        <a:pt x="1844488" y="2550587"/>
                        <a:pt x="1853112" y="2545344"/>
                        <a:pt x="1862418" y="2541622"/>
                      </a:cubicBezTo>
                      <a:cubicBezTo>
                        <a:pt x="1875579" y="2536358"/>
                        <a:pt x="1902759" y="2528175"/>
                        <a:pt x="1902759" y="2528175"/>
                      </a:cubicBezTo>
                      <a:cubicBezTo>
                        <a:pt x="1909482" y="2523693"/>
                        <a:pt x="1915545" y="2518010"/>
                        <a:pt x="1922929" y="2514728"/>
                      </a:cubicBezTo>
                      <a:cubicBezTo>
                        <a:pt x="1935882" y="2508971"/>
                        <a:pt x="1963270" y="2501281"/>
                        <a:pt x="1963270" y="2501281"/>
                      </a:cubicBezTo>
                      <a:cubicBezTo>
                        <a:pt x="1965511" y="2494557"/>
                        <a:pt x="1965566" y="2486644"/>
                        <a:pt x="1969994" y="2481110"/>
                      </a:cubicBezTo>
                      <a:cubicBezTo>
                        <a:pt x="1979472" y="2469262"/>
                        <a:pt x="1997048" y="2465368"/>
                        <a:pt x="2010335" y="2460939"/>
                      </a:cubicBezTo>
                      <a:cubicBezTo>
                        <a:pt x="2048986" y="2409405"/>
                        <a:pt x="2011352" y="2453367"/>
                        <a:pt x="2050676" y="2420598"/>
                      </a:cubicBezTo>
                      <a:cubicBezTo>
                        <a:pt x="2116770" y="2365520"/>
                        <a:pt x="2031401" y="2433150"/>
                        <a:pt x="2084294" y="2380257"/>
                      </a:cubicBezTo>
                      <a:cubicBezTo>
                        <a:pt x="2097328" y="2367223"/>
                        <a:pt x="2108230" y="2365555"/>
                        <a:pt x="2124635" y="2360087"/>
                      </a:cubicBezTo>
                      <a:cubicBezTo>
                        <a:pt x="2131359" y="2355604"/>
                        <a:pt x="2138671" y="2351898"/>
                        <a:pt x="2144806" y="2346639"/>
                      </a:cubicBezTo>
                      <a:cubicBezTo>
                        <a:pt x="2201868" y="2297728"/>
                        <a:pt x="2145565" y="2337169"/>
                        <a:pt x="2191870" y="2306298"/>
                      </a:cubicBezTo>
                      <a:cubicBezTo>
                        <a:pt x="2196353" y="2297333"/>
                        <a:pt x="2198231" y="2286491"/>
                        <a:pt x="2205318" y="2279404"/>
                      </a:cubicBezTo>
                      <a:cubicBezTo>
                        <a:pt x="2210329" y="2274393"/>
                        <a:pt x="2220477" y="2277692"/>
                        <a:pt x="2225488" y="2272681"/>
                      </a:cubicBezTo>
                      <a:cubicBezTo>
                        <a:pt x="2293737" y="2204432"/>
                        <a:pt x="2189325" y="2278862"/>
                        <a:pt x="2259106" y="2232339"/>
                      </a:cubicBezTo>
                      <a:cubicBezTo>
                        <a:pt x="2293117" y="2147313"/>
                        <a:pt x="2250083" y="2246449"/>
                        <a:pt x="2292723" y="2171828"/>
                      </a:cubicBezTo>
                      <a:cubicBezTo>
                        <a:pt x="2296239" y="2165674"/>
                        <a:pt x="2296277" y="2157996"/>
                        <a:pt x="2299447" y="2151657"/>
                      </a:cubicBezTo>
                      <a:cubicBezTo>
                        <a:pt x="2305291" y="2139968"/>
                        <a:pt x="2313774" y="2129728"/>
                        <a:pt x="2319618" y="2118039"/>
                      </a:cubicBezTo>
                      <a:cubicBezTo>
                        <a:pt x="2322787" y="2111700"/>
                        <a:pt x="2323172" y="2104208"/>
                        <a:pt x="2326341" y="2097869"/>
                      </a:cubicBezTo>
                      <a:cubicBezTo>
                        <a:pt x="2329955" y="2090641"/>
                        <a:pt x="2336174" y="2084926"/>
                        <a:pt x="2339788" y="2077698"/>
                      </a:cubicBezTo>
                      <a:cubicBezTo>
                        <a:pt x="2345185" y="2066903"/>
                        <a:pt x="2347838" y="2054876"/>
                        <a:pt x="2353235" y="2044081"/>
                      </a:cubicBezTo>
                      <a:cubicBezTo>
                        <a:pt x="2356849" y="2036853"/>
                        <a:pt x="2362758" y="2030974"/>
                        <a:pt x="2366682" y="2023910"/>
                      </a:cubicBezTo>
                      <a:cubicBezTo>
                        <a:pt x="2373983" y="2010768"/>
                        <a:pt x="2380129" y="1997016"/>
                        <a:pt x="2386853" y="1983569"/>
                      </a:cubicBezTo>
                      <a:cubicBezTo>
                        <a:pt x="2387609" y="1977522"/>
                        <a:pt x="2397978" y="1892004"/>
                        <a:pt x="2400300" y="1882716"/>
                      </a:cubicBezTo>
                      <a:cubicBezTo>
                        <a:pt x="2403227" y="1871007"/>
                        <a:pt x="2409265" y="1860304"/>
                        <a:pt x="2413747" y="1849098"/>
                      </a:cubicBezTo>
                      <a:cubicBezTo>
                        <a:pt x="2416036" y="1819334"/>
                        <a:pt x="2420444" y="1743905"/>
                        <a:pt x="2427194" y="1707904"/>
                      </a:cubicBezTo>
                      <a:cubicBezTo>
                        <a:pt x="2430600" y="1689739"/>
                        <a:pt x="2436159" y="1672045"/>
                        <a:pt x="2440641" y="1654116"/>
                      </a:cubicBezTo>
                      <a:cubicBezTo>
                        <a:pt x="2442882" y="1631704"/>
                        <a:pt x="2444878" y="1609267"/>
                        <a:pt x="2447365" y="1586881"/>
                      </a:cubicBezTo>
                      <a:cubicBezTo>
                        <a:pt x="2449360" y="1568922"/>
                        <a:pt x="2454088" y="1551161"/>
                        <a:pt x="2454088" y="1533092"/>
                      </a:cubicBezTo>
                      <a:cubicBezTo>
                        <a:pt x="2454088" y="1396362"/>
                        <a:pt x="2451010" y="1259638"/>
                        <a:pt x="2447365" y="1122957"/>
                      </a:cubicBezTo>
                      <a:cubicBezTo>
                        <a:pt x="2442775" y="950846"/>
                        <a:pt x="2445738" y="1083863"/>
                        <a:pt x="2433918" y="995210"/>
                      </a:cubicBezTo>
                      <a:cubicBezTo>
                        <a:pt x="2430941" y="972884"/>
                        <a:pt x="2431345" y="950113"/>
                        <a:pt x="2427194" y="927975"/>
                      </a:cubicBezTo>
                      <a:cubicBezTo>
                        <a:pt x="2416787" y="872470"/>
                        <a:pt x="2418420" y="903703"/>
                        <a:pt x="2400300" y="867463"/>
                      </a:cubicBezTo>
                      <a:cubicBezTo>
                        <a:pt x="2397130" y="861124"/>
                        <a:pt x="2396746" y="853631"/>
                        <a:pt x="2393576" y="847292"/>
                      </a:cubicBezTo>
                      <a:cubicBezTo>
                        <a:pt x="2381778" y="823697"/>
                        <a:pt x="2375686" y="823789"/>
                        <a:pt x="2353235" y="806951"/>
                      </a:cubicBezTo>
                      <a:cubicBezTo>
                        <a:pt x="2332245" y="743978"/>
                        <a:pt x="2366631" y="837119"/>
                        <a:pt x="2326341" y="766610"/>
                      </a:cubicBezTo>
                      <a:cubicBezTo>
                        <a:pt x="2290222" y="703401"/>
                        <a:pt x="2354028" y="774126"/>
                        <a:pt x="2299447" y="719545"/>
                      </a:cubicBezTo>
                      <a:cubicBezTo>
                        <a:pt x="2292993" y="693733"/>
                        <a:pt x="2293925" y="689196"/>
                        <a:pt x="2279276" y="665757"/>
                      </a:cubicBezTo>
                      <a:cubicBezTo>
                        <a:pt x="2273337" y="656255"/>
                        <a:pt x="2265322" y="648187"/>
                        <a:pt x="2259106" y="638863"/>
                      </a:cubicBezTo>
                      <a:cubicBezTo>
                        <a:pt x="2223516" y="585478"/>
                        <a:pt x="2256806" y="623116"/>
                        <a:pt x="2212041" y="578351"/>
                      </a:cubicBezTo>
                      <a:cubicBezTo>
                        <a:pt x="2209800" y="571628"/>
                        <a:pt x="2208964" y="564258"/>
                        <a:pt x="2205318" y="558181"/>
                      </a:cubicBezTo>
                      <a:cubicBezTo>
                        <a:pt x="2198958" y="547581"/>
                        <a:pt x="2170404" y="529498"/>
                        <a:pt x="2164976" y="524563"/>
                      </a:cubicBezTo>
                      <a:cubicBezTo>
                        <a:pt x="2148560" y="509639"/>
                        <a:pt x="2136372" y="489805"/>
                        <a:pt x="2117912" y="477498"/>
                      </a:cubicBezTo>
                      <a:cubicBezTo>
                        <a:pt x="2111188" y="473016"/>
                        <a:pt x="2104969" y="467665"/>
                        <a:pt x="2097741" y="464051"/>
                      </a:cubicBezTo>
                      <a:cubicBezTo>
                        <a:pt x="2047455" y="438909"/>
                        <a:pt x="2080301" y="463120"/>
                        <a:pt x="2043953" y="437157"/>
                      </a:cubicBezTo>
                      <a:cubicBezTo>
                        <a:pt x="2034835" y="430644"/>
                        <a:pt x="2025667" y="424161"/>
                        <a:pt x="2017059" y="416987"/>
                      </a:cubicBezTo>
                      <a:cubicBezTo>
                        <a:pt x="2012189" y="412929"/>
                        <a:pt x="2009153" y="406618"/>
                        <a:pt x="2003612" y="403539"/>
                      </a:cubicBezTo>
                      <a:cubicBezTo>
                        <a:pt x="1988692" y="395250"/>
                        <a:pt x="1972235" y="390092"/>
                        <a:pt x="1956547" y="383369"/>
                      </a:cubicBezTo>
                      <a:cubicBezTo>
                        <a:pt x="1949823" y="376645"/>
                        <a:pt x="1942564" y="370418"/>
                        <a:pt x="1936376" y="363198"/>
                      </a:cubicBezTo>
                      <a:cubicBezTo>
                        <a:pt x="1929083" y="354690"/>
                        <a:pt x="1924130" y="344228"/>
                        <a:pt x="1916206" y="336304"/>
                      </a:cubicBezTo>
                      <a:cubicBezTo>
                        <a:pt x="1898201" y="318299"/>
                        <a:pt x="1890232" y="325228"/>
                        <a:pt x="1869141" y="309410"/>
                      </a:cubicBezTo>
                      <a:cubicBezTo>
                        <a:pt x="1858999" y="301803"/>
                        <a:pt x="1853118" y="289039"/>
                        <a:pt x="1842247" y="282516"/>
                      </a:cubicBezTo>
                      <a:cubicBezTo>
                        <a:pt x="1830093" y="275223"/>
                        <a:pt x="1814584" y="275408"/>
                        <a:pt x="1801906" y="269069"/>
                      </a:cubicBezTo>
                      <a:cubicBezTo>
                        <a:pt x="1792941" y="264587"/>
                        <a:pt x="1783511" y="260934"/>
                        <a:pt x="1775012" y="255622"/>
                      </a:cubicBezTo>
                      <a:cubicBezTo>
                        <a:pt x="1769998" y="252488"/>
                        <a:pt x="1737002" y="225885"/>
                        <a:pt x="1727947" y="222004"/>
                      </a:cubicBezTo>
                      <a:cubicBezTo>
                        <a:pt x="1719454" y="218364"/>
                        <a:pt x="1710018" y="217522"/>
                        <a:pt x="1701053" y="215281"/>
                      </a:cubicBezTo>
                      <a:cubicBezTo>
                        <a:pt x="1678531" y="198389"/>
                        <a:pt x="1666477" y="187907"/>
                        <a:pt x="1640541" y="174939"/>
                      </a:cubicBezTo>
                      <a:cubicBezTo>
                        <a:pt x="1617246" y="163292"/>
                        <a:pt x="1601417" y="162304"/>
                        <a:pt x="1580029" y="148045"/>
                      </a:cubicBezTo>
                      <a:cubicBezTo>
                        <a:pt x="1499044" y="94054"/>
                        <a:pt x="1577492" y="145506"/>
                        <a:pt x="1532965" y="100981"/>
                      </a:cubicBezTo>
                      <a:cubicBezTo>
                        <a:pt x="1527251" y="95267"/>
                        <a:pt x="1520178" y="90816"/>
                        <a:pt x="1512794" y="87534"/>
                      </a:cubicBezTo>
                      <a:cubicBezTo>
                        <a:pt x="1499841" y="81777"/>
                        <a:pt x="1472453" y="74087"/>
                        <a:pt x="1472453" y="74087"/>
                      </a:cubicBezTo>
                      <a:cubicBezTo>
                        <a:pt x="1465729" y="67363"/>
                        <a:pt x="1460194" y="59191"/>
                        <a:pt x="1452282" y="53916"/>
                      </a:cubicBezTo>
                      <a:cubicBezTo>
                        <a:pt x="1446385" y="49985"/>
                        <a:pt x="1438926" y="49139"/>
                        <a:pt x="1432112" y="47192"/>
                      </a:cubicBezTo>
                      <a:cubicBezTo>
                        <a:pt x="1397566" y="37322"/>
                        <a:pt x="1395071" y="39201"/>
                        <a:pt x="1351429" y="33745"/>
                      </a:cubicBezTo>
                      <a:cubicBezTo>
                        <a:pt x="1344706" y="31504"/>
                        <a:pt x="1338073" y="28969"/>
                        <a:pt x="1331259" y="27022"/>
                      </a:cubicBezTo>
                      <a:cubicBezTo>
                        <a:pt x="1322374" y="24483"/>
                        <a:pt x="1313017" y="23543"/>
                        <a:pt x="1304365" y="20298"/>
                      </a:cubicBezTo>
                      <a:cubicBezTo>
                        <a:pt x="1293961" y="16396"/>
                        <a:pt x="1270837" y="1030"/>
                        <a:pt x="1257300" y="128"/>
                      </a:cubicBezTo>
                      <a:cubicBezTo>
                        <a:pt x="1230466" y="-1661"/>
                        <a:pt x="1214717" y="15816"/>
                        <a:pt x="1149723" y="202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5" name="图片 21">
                  <a:extLst>
                    <a:ext uri="{FF2B5EF4-FFF2-40B4-BE49-F238E27FC236}">
                      <a16:creationId xmlns:a16="http://schemas.microsoft.com/office/drawing/2014/main" id="{61197CDA-383B-4BE6-9470-911F4A8E5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2239" b="97761" l="9777" r="89665">
                              <a14:foregroundMark x1="49162" y1="2425" x2="49162" y2="2425"/>
                              <a14:foregroundMark x1="49581" y1="92537" x2="49581" y2="92537"/>
                              <a14:foregroundMark x1="47626" y1="97761" x2="47626" y2="977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2019" y="2899913"/>
                  <a:ext cx="1736434" cy="1307962"/>
                </a:xfrm>
                <a:prstGeom prst="rect">
                  <a:avLst/>
                </a:prstGeom>
              </p:spPr>
            </p:pic>
            <p:pic>
              <p:nvPicPr>
                <p:cNvPr id="27" name="Picture 4" descr="Image result for speaker icon">
                  <a:extLst>
                    <a:ext uri="{FF2B5EF4-FFF2-40B4-BE49-F238E27FC236}">
                      <a16:creationId xmlns:a16="http://schemas.microsoft.com/office/drawing/2014/main" id="{E75ECA09-67AB-47FA-8BF9-8BCF4D8D90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583675">
                  <a:off x="6187153" y="1594821"/>
                  <a:ext cx="660963" cy="643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8" name="Straight Arrow Connector 9">
                  <a:extLst>
                    <a:ext uri="{FF2B5EF4-FFF2-40B4-BE49-F238E27FC236}">
                      <a16:creationId xmlns:a16="http://schemas.microsoft.com/office/drawing/2014/main" id="{D9AC8BDD-6F57-4303-B1B8-DAAE22A52B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425" y="2205224"/>
                  <a:ext cx="1345925" cy="79133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文本框 73">
                  <a:extLst>
                    <a:ext uri="{FF2B5EF4-FFF2-40B4-BE49-F238E27FC236}">
                      <a16:creationId xmlns:a16="http://schemas.microsoft.com/office/drawing/2014/main" id="{34DE5986-46BB-4AA4-8BB7-9151DD85C910}"/>
                    </a:ext>
                  </a:extLst>
                </p:cNvPr>
                <p:cNvSpPr txBox="1"/>
                <p:nvPr/>
              </p:nvSpPr>
              <p:spPr>
                <a:xfrm>
                  <a:off x="5978564" y="2561068"/>
                  <a:ext cx="118083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Far field source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1B8E482-1067-45C4-B56C-B9B62D5EE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754" y="3726918"/>
                  <a:ext cx="2035768" cy="10826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A71E842-2100-4617-9731-9517B42E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891" y="2514289"/>
                  <a:ext cx="0" cy="209817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29">
                  <a:extLst>
                    <a:ext uri="{FF2B5EF4-FFF2-40B4-BE49-F238E27FC236}">
                      <a16:creationId xmlns:a16="http://schemas.microsoft.com/office/drawing/2014/main" id="{3951A213-609E-47E8-8769-41F276E484F1}"/>
                    </a:ext>
                  </a:extLst>
                </p:cNvPr>
                <p:cNvSpPr/>
                <p:nvPr/>
              </p:nvSpPr>
              <p:spPr>
                <a:xfrm>
                  <a:off x="3326681" y="3328241"/>
                  <a:ext cx="29206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L</a:t>
                  </a: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0F9E57F7-F5CB-4EA4-AE65-F4AFA62AC8EE}"/>
                    </a:ext>
                  </a:extLst>
                </p:cNvPr>
                <p:cNvSpPr/>
                <p:nvPr/>
              </p:nvSpPr>
              <p:spPr>
                <a:xfrm>
                  <a:off x="4641245" y="3332221"/>
                  <a:ext cx="32412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R</a:t>
                  </a:r>
                </a:p>
              </p:txBody>
            </p:sp>
            <p:cxnSp>
              <p:nvCxnSpPr>
                <p:cNvPr id="36" name="Straight Arrow Connector 16">
                  <a:extLst>
                    <a:ext uri="{FF2B5EF4-FFF2-40B4-BE49-F238E27FC236}">
                      <a16:creationId xmlns:a16="http://schemas.microsoft.com/office/drawing/2014/main" id="{F2E3E90F-CDB2-457F-9BF9-A9A9E13FD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8148" y="3190050"/>
                  <a:ext cx="414325" cy="266743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16">
                  <a:extLst>
                    <a:ext uri="{FF2B5EF4-FFF2-40B4-BE49-F238E27FC236}">
                      <a16:creationId xmlns:a16="http://schemas.microsoft.com/office/drawing/2014/main" id="{F933EE25-C16E-44DC-B9F3-D10CCD0892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77711" y="1839992"/>
                  <a:ext cx="255581" cy="1647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16">
                  <a:extLst>
                    <a:ext uri="{FF2B5EF4-FFF2-40B4-BE49-F238E27FC236}">
                      <a16:creationId xmlns:a16="http://schemas.microsoft.com/office/drawing/2014/main" id="{C22F69FD-7F47-499B-A4F4-CE69905918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70568" y="2114069"/>
                  <a:ext cx="284495" cy="1693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16">
                  <a:extLst>
                    <a:ext uri="{FF2B5EF4-FFF2-40B4-BE49-F238E27FC236}">
                      <a16:creationId xmlns:a16="http://schemas.microsoft.com/office/drawing/2014/main" id="{6529C7E5-3901-43C4-B67C-6DE6AA031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48625" y="2185447"/>
                  <a:ext cx="24021" cy="414091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86977E9-5A61-4452-9967-AE12C74E1773}"/>
                    </a:ext>
                  </a:extLst>
                </p:cNvPr>
                <p:cNvSpPr/>
                <p:nvPr/>
              </p:nvSpPr>
              <p:spPr>
                <a:xfrm>
                  <a:off x="5191300" y="3549126"/>
                  <a:ext cx="177984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A (Near field trajectory)</a:t>
                  </a:r>
                </a:p>
              </p:txBody>
            </p:sp>
          </p:grpSp>
        </p:grpSp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43CD67ED-3C45-4405-B926-EEB9E780A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9848" y="1315014"/>
              <a:ext cx="238732" cy="151571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21D3AD-DA14-450E-B214-58C8891865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3930" y="2213358"/>
              <a:ext cx="577456" cy="11356"/>
            </a:xfrm>
            <a:prstGeom prst="straightConnector1">
              <a:avLst/>
            </a:prstGeom>
            <a:ln w="19050">
              <a:solidFill>
                <a:schemeClr val="accent3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24BF910E-7E94-45D8-ABE6-DEA7F83DCBD8}"/>
              </a:ext>
            </a:extLst>
          </p:cNvPr>
          <p:cNvSpPr/>
          <p:nvPr/>
        </p:nvSpPr>
        <p:spPr>
          <a:xfrm flipH="1">
            <a:off x="-595192" y="39110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25B320-9ED3-4E9D-94B7-5F8806AA2FE3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05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103157"/>
            <a:ext cx="2204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4DC3C-9741-4F6A-A1BA-9B604A5EBCF7}"/>
              </a:ext>
            </a:extLst>
          </p:cNvPr>
          <p:cNvSpPr txBox="1"/>
          <p:nvPr/>
        </p:nvSpPr>
        <p:spPr>
          <a:xfrm>
            <a:off x="2181876" y="103380"/>
            <a:ext cx="28323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09E206-CC4E-49DB-82C1-1927C27875D7}"/>
              </a:ext>
            </a:extLst>
          </p:cNvPr>
          <p:cNvGrpSpPr/>
          <p:nvPr/>
        </p:nvGrpSpPr>
        <p:grpSpPr>
          <a:xfrm>
            <a:off x="-747592" y="1027980"/>
            <a:ext cx="5784929" cy="4352736"/>
            <a:chOff x="244583" y="962189"/>
            <a:chExt cx="4058568" cy="3387400"/>
          </a:xfrm>
        </p:grpSpPr>
        <p:grpSp>
          <p:nvGrpSpPr>
            <p:cNvPr id="49" name="组合 134">
              <a:extLst>
                <a:ext uri="{FF2B5EF4-FFF2-40B4-BE49-F238E27FC236}">
                  <a16:creationId xmlns:a16="http://schemas.microsoft.com/office/drawing/2014/main" id="{3EF60A41-B3D3-4679-8592-2F288929B8D6}"/>
                </a:ext>
              </a:extLst>
            </p:cNvPr>
            <p:cNvGrpSpPr/>
            <p:nvPr/>
          </p:nvGrpSpPr>
          <p:grpSpPr>
            <a:xfrm>
              <a:off x="244583" y="962189"/>
              <a:ext cx="4058568" cy="3387400"/>
              <a:chOff x="2573335" y="2104337"/>
              <a:chExt cx="4397811" cy="338740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3630101-A776-4320-BE83-08E0E9262446}"/>
                  </a:ext>
                </a:extLst>
              </p:cNvPr>
              <p:cNvGrpSpPr/>
              <p:nvPr/>
            </p:nvGrpSpPr>
            <p:grpSpPr>
              <a:xfrm flipH="1">
                <a:off x="2573335" y="3644781"/>
                <a:ext cx="3061975" cy="1846956"/>
                <a:chOff x="4066193" y="3782804"/>
                <a:chExt cx="3119393" cy="1846956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23203F5-8660-4CE9-9354-51CF32650382}"/>
                    </a:ext>
                  </a:extLst>
                </p:cNvPr>
                <p:cNvSpPr/>
                <p:nvPr/>
              </p:nvSpPr>
              <p:spPr>
                <a:xfrm>
                  <a:off x="4451264" y="4644491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7D16EF39-D518-425E-ADE6-153E80A88722}"/>
                    </a:ext>
                  </a:extLst>
                </p:cNvPr>
                <p:cNvSpPr/>
                <p:nvPr/>
              </p:nvSpPr>
              <p:spPr>
                <a:xfrm>
                  <a:off x="4066193" y="3881933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CAEB14B-5CB6-4D3D-9BDE-BD9C6C8CD348}"/>
                    </a:ext>
                  </a:extLst>
                </p:cNvPr>
                <p:cNvSpPr/>
                <p:nvPr/>
              </p:nvSpPr>
              <p:spPr>
                <a:xfrm>
                  <a:off x="4940299" y="3790707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4B3C33E-AFCF-4307-8902-3431CDBC6C86}"/>
                    </a:ext>
                  </a:extLst>
                </p:cNvPr>
                <p:cNvSpPr/>
                <p:nvPr/>
              </p:nvSpPr>
              <p:spPr>
                <a:xfrm>
                  <a:off x="6107310" y="3782804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组合 133">
                <a:extLst>
                  <a:ext uri="{FF2B5EF4-FFF2-40B4-BE49-F238E27FC236}">
                    <a16:creationId xmlns:a16="http://schemas.microsoft.com/office/drawing/2014/main" id="{BB4BFB3B-90AA-4E86-B2D4-5A0A9BC59F95}"/>
                  </a:ext>
                </a:extLst>
              </p:cNvPr>
              <p:cNvGrpSpPr/>
              <p:nvPr/>
            </p:nvGrpSpPr>
            <p:grpSpPr>
              <a:xfrm>
                <a:off x="2944906" y="2104337"/>
                <a:ext cx="4026240" cy="2635751"/>
                <a:chOff x="2944906" y="2104337"/>
                <a:chExt cx="4026240" cy="26357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55A57FCC-238D-45CE-A7AE-9D0FEAA6FD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6C0A5C85-4D31-4E08-8076-C37040CD403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4" name="Arc 63">
                  <a:extLst>
                    <a:ext uri="{FF2B5EF4-FFF2-40B4-BE49-F238E27FC236}">
                      <a16:creationId xmlns:a16="http://schemas.microsoft.com/office/drawing/2014/main" id="{E6276BFB-42F3-402B-8D55-6C1D9677E3F4}"/>
                    </a:ext>
                  </a:extLst>
                </p:cNvPr>
                <p:cNvSpPr/>
                <p:nvPr/>
              </p:nvSpPr>
              <p:spPr>
                <a:xfrm rot="1782441">
                  <a:off x="4719646" y="3239268"/>
                  <a:ext cx="236886" cy="201449"/>
                </a:xfrm>
                <a:prstGeom prst="arc">
                  <a:avLst>
                    <a:gd name="adj1" fmla="val 16200000"/>
                    <a:gd name="adj2" fmla="val 20466719"/>
                  </a:avLst>
                </a:prstGeom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3E75379F-CEEE-4E35-9E3A-4B268B07C437}"/>
                    </a:ext>
                  </a:extLst>
                </p:cNvPr>
                <p:cNvSpPr/>
                <p:nvPr/>
              </p:nvSpPr>
              <p:spPr>
                <a:xfrm>
                  <a:off x="2944906" y="2104337"/>
                  <a:ext cx="2454088" cy="2635751"/>
                </a:xfrm>
                <a:custGeom>
                  <a:avLst/>
                  <a:gdLst>
                    <a:gd name="connsiteX0" fmla="*/ 1149723 w 2454088"/>
                    <a:gd name="connsiteY0" fmla="*/ 20298 h 2635751"/>
                    <a:gd name="connsiteX1" fmla="*/ 867335 w 2454088"/>
                    <a:gd name="connsiteY1" fmla="*/ 27022 h 2635751"/>
                    <a:gd name="connsiteX2" fmla="*/ 847165 w 2454088"/>
                    <a:gd name="connsiteY2" fmla="*/ 33745 h 2635751"/>
                    <a:gd name="connsiteX3" fmla="*/ 820270 w 2454088"/>
                    <a:gd name="connsiteY3" fmla="*/ 40469 h 2635751"/>
                    <a:gd name="connsiteX4" fmla="*/ 779929 w 2454088"/>
                    <a:gd name="connsiteY4" fmla="*/ 53916 h 2635751"/>
                    <a:gd name="connsiteX5" fmla="*/ 732865 w 2454088"/>
                    <a:gd name="connsiteY5" fmla="*/ 67363 h 2635751"/>
                    <a:gd name="connsiteX6" fmla="*/ 665629 w 2454088"/>
                    <a:gd name="connsiteY6" fmla="*/ 100981 h 2635751"/>
                    <a:gd name="connsiteX7" fmla="*/ 632012 w 2454088"/>
                    <a:gd name="connsiteY7" fmla="*/ 121151 h 2635751"/>
                    <a:gd name="connsiteX8" fmla="*/ 611841 w 2454088"/>
                    <a:gd name="connsiteY8" fmla="*/ 134598 h 2635751"/>
                    <a:gd name="connsiteX9" fmla="*/ 578223 w 2454088"/>
                    <a:gd name="connsiteY9" fmla="*/ 141322 h 2635751"/>
                    <a:gd name="connsiteX10" fmla="*/ 537882 w 2454088"/>
                    <a:gd name="connsiteY10" fmla="*/ 168216 h 2635751"/>
                    <a:gd name="connsiteX11" fmla="*/ 517712 w 2454088"/>
                    <a:gd name="connsiteY11" fmla="*/ 188387 h 2635751"/>
                    <a:gd name="connsiteX12" fmla="*/ 497541 w 2454088"/>
                    <a:gd name="connsiteY12" fmla="*/ 201834 h 2635751"/>
                    <a:gd name="connsiteX13" fmla="*/ 457200 w 2454088"/>
                    <a:gd name="connsiteY13" fmla="*/ 242175 h 2635751"/>
                    <a:gd name="connsiteX14" fmla="*/ 437029 w 2454088"/>
                    <a:gd name="connsiteY14" fmla="*/ 262345 h 2635751"/>
                    <a:gd name="connsiteX15" fmla="*/ 416859 w 2454088"/>
                    <a:gd name="connsiteY15" fmla="*/ 275792 h 2635751"/>
                    <a:gd name="connsiteX16" fmla="*/ 396688 w 2454088"/>
                    <a:gd name="connsiteY16" fmla="*/ 309410 h 2635751"/>
                    <a:gd name="connsiteX17" fmla="*/ 369794 w 2454088"/>
                    <a:gd name="connsiteY17" fmla="*/ 322857 h 2635751"/>
                    <a:gd name="connsiteX18" fmla="*/ 349623 w 2454088"/>
                    <a:gd name="connsiteY18" fmla="*/ 336304 h 2635751"/>
                    <a:gd name="connsiteX19" fmla="*/ 342900 w 2454088"/>
                    <a:gd name="connsiteY19" fmla="*/ 356475 h 2635751"/>
                    <a:gd name="connsiteX20" fmla="*/ 302559 w 2454088"/>
                    <a:gd name="connsiteY20" fmla="*/ 383369 h 2635751"/>
                    <a:gd name="connsiteX21" fmla="*/ 282388 w 2454088"/>
                    <a:gd name="connsiteY21" fmla="*/ 410263 h 2635751"/>
                    <a:gd name="connsiteX22" fmla="*/ 262218 w 2454088"/>
                    <a:gd name="connsiteY22" fmla="*/ 423710 h 2635751"/>
                    <a:gd name="connsiteX23" fmla="*/ 228600 w 2454088"/>
                    <a:gd name="connsiteY23" fmla="*/ 457328 h 2635751"/>
                    <a:gd name="connsiteX24" fmla="*/ 215153 w 2454088"/>
                    <a:gd name="connsiteY24" fmla="*/ 484222 h 2635751"/>
                    <a:gd name="connsiteX25" fmla="*/ 194982 w 2454088"/>
                    <a:gd name="connsiteY25" fmla="*/ 511116 h 2635751"/>
                    <a:gd name="connsiteX26" fmla="*/ 168088 w 2454088"/>
                    <a:gd name="connsiteY26" fmla="*/ 571628 h 2635751"/>
                    <a:gd name="connsiteX27" fmla="*/ 147918 w 2454088"/>
                    <a:gd name="connsiteY27" fmla="*/ 591798 h 2635751"/>
                    <a:gd name="connsiteX28" fmla="*/ 114300 w 2454088"/>
                    <a:gd name="connsiteY28" fmla="*/ 645587 h 2635751"/>
                    <a:gd name="connsiteX29" fmla="*/ 100853 w 2454088"/>
                    <a:gd name="connsiteY29" fmla="*/ 699375 h 2635751"/>
                    <a:gd name="connsiteX30" fmla="*/ 87406 w 2454088"/>
                    <a:gd name="connsiteY30" fmla="*/ 739716 h 2635751"/>
                    <a:gd name="connsiteX31" fmla="*/ 80682 w 2454088"/>
                    <a:gd name="connsiteY31" fmla="*/ 766610 h 2635751"/>
                    <a:gd name="connsiteX32" fmla="*/ 67235 w 2454088"/>
                    <a:gd name="connsiteY32" fmla="*/ 786781 h 2635751"/>
                    <a:gd name="connsiteX33" fmla="*/ 53788 w 2454088"/>
                    <a:gd name="connsiteY33" fmla="*/ 827122 h 2635751"/>
                    <a:gd name="connsiteX34" fmla="*/ 33618 w 2454088"/>
                    <a:gd name="connsiteY34" fmla="*/ 934698 h 2635751"/>
                    <a:gd name="connsiteX35" fmla="*/ 26894 w 2454088"/>
                    <a:gd name="connsiteY35" fmla="*/ 1203639 h 2635751"/>
                    <a:gd name="connsiteX36" fmla="*/ 20170 w 2454088"/>
                    <a:gd name="connsiteY36" fmla="*/ 1297769 h 2635751"/>
                    <a:gd name="connsiteX37" fmla="*/ 0 w 2454088"/>
                    <a:gd name="connsiteY37" fmla="*/ 1593604 h 2635751"/>
                    <a:gd name="connsiteX38" fmla="*/ 6723 w 2454088"/>
                    <a:gd name="connsiteY38" fmla="*/ 1822204 h 2635751"/>
                    <a:gd name="connsiteX39" fmla="*/ 20170 w 2454088"/>
                    <a:gd name="connsiteY39" fmla="*/ 1862545 h 2635751"/>
                    <a:gd name="connsiteX40" fmla="*/ 40341 w 2454088"/>
                    <a:gd name="connsiteY40" fmla="*/ 1923057 h 2635751"/>
                    <a:gd name="connsiteX41" fmla="*/ 47065 w 2454088"/>
                    <a:gd name="connsiteY41" fmla="*/ 1943228 h 2635751"/>
                    <a:gd name="connsiteX42" fmla="*/ 73959 w 2454088"/>
                    <a:gd name="connsiteY42" fmla="*/ 2010463 h 2635751"/>
                    <a:gd name="connsiteX43" fmla="*/ 94129 w 2454088"/>
                    <a:gd name="connsiteY43" fmla="*/ 2064251 h 2635751"/>
                    <a:gd name="connsiteX44" fmla="*/ 114300 w 2454088"/>
                    <a:gd name="connsiteY44" fmla="*/ 2091145 h 2635751"/>
                    <a:gd name="connsiteX45" fmla="*/ 134470 w 2454088"/>
                    <a:gd name="connsiteY45" fmla="*/ 2138210 h 2635751"/>
                    <a:gd name="connsiteX46" fmla="*/ 154641 w 2454088"/>
                    <a:gd name="connsiteY46" fmla="*/ 2151657 h 2635751"/>
                    <a:gd name="connsiteX47" fmla="*/ 188259 w 2454088"/>
                    <a:gd name="connsiteY47" fmla="*/ 2212169 h 2635751"/>
                    <a:gd name="connsiteX48" fmla="*/ 208429 w 2454088"/>
                    <a:gd name="connsiteY48" fmla="*/ 2239063 h 2635751"/>
                    <a:gd name="connsiteX49" fmla="*/ 228600 w 2454088"/>
                    <a:gd name="connsiteY49" fmla="*/ 2245787 h 2635751"/>
                    <a:gd name="connsiteX50" fmla="*/ 235323 w 2454088"/>
                    <a:gd name="connsiteY50" fmla="*/ 2265957 h 2635751"/>
                    <a:gd name="connsiteX51" fmla="*/ 275665 w 2454088"/>
                    <a:gd name="connsiteY51" fmla="*/ 2292851 h 2635751"/>
                    <a:gd name="connsiteX52" fmla="*/ 302559 w 2454088"/>
                    <a:gd name="connsiteY52" fmla="*/ 2313022 h 2635751"/>
                    <a:gd name="connsiteX53" fmla="*/ 322729 w 2454088"/>
                    <a:gd name="connsiteY53" fmla="*/ 2319745 h 2635751"/>
                    <a:gd name="connsiteX54" fmla="*/ 336176 w 2454088"/>
                    <a:gd name="connsiteY54" fmla="*/ 2339916 h 2635751"/>
                    <a:gd name="connsiteX55" fmla="*/ 349623 w 2454088"/>
                    <a:gd name="connsiteY55" fmla="*/ 2366810 h 2635751"/>
                    <a:gd name="connsiteX56" fmla="*/ 376518 w 2454088"/>
                    <a:gd name="connsiteY56" fmla="*/ 2373534 h 2635751"/>
                    <a:gd name="connsiteX57" fmla="*/ 430306 w 2454088"/>
                    <a:gd name="connsiteY57" fmla="*/ 2393704 h 2635751"/>
                    <a:gd name="connsiteX58" fmla="*/ 437029 w 2454088"/>
                    <a:gd name="connsiteY58" fmla="*/ 2413875 h 2635751"/>
                    <a:gd name="connsiteX59" fmla="*/ 490818 w 2454088"/>
                    <a:gd name="connsiteY59" fmla="*/ 2440769 h 2635751"/>
                    <a:gd name="connsiteX60" fmla="*/ 497541 w 2454088"/>
                    <a:gd name="connsiteY60" fmla="*/ 2460939 h 2635751"/>
                    <a:gd name="connsiteX61" fmla="*/ 537882 w 2454088"/>
                    <a:gd name="connsiteY61" fmla="*/ 2474387 h 2635751"/>
                    <a:gd name="connsiteX62" fmla="*/ 605118 w 2454088"/>
                    <a:gd name="connsiteY62" fmla="*/ 2494557 h 2635751"/>
                    <a:gd name="connsiteX63" fmla="*/ 632012 w 2454088"/>
                    <a:gd name="connsiteY63" fmla="*/ 2514728 h 2635751"/>
                    <a:gd name="connsiteX64" fmla="*/ 679076 w 2454088"/>
                    <a:gd name="connsiteY64" fmla="*/ 2528175 h 2635751"/>
                    <a:gd name="connsiteX65" fmla="*/ 746312 w 2454088"/>
                    <a:gd name="connsiteY65" fmla="*/ 2548345 h 2635751"/>
                    <a:gd name="connsiteX66" fmla="*/ 820270 w 2454088"/>
                    <a:gd name="connsiteY66" fmla="*/ 2561792 h 2635751"/>
                    <a:gd name="connsiteX67" fmla="*/ 840441 w 2454088"/>
                    <a:gd name="connsiteY67" fmla="*/ 2568516 h 2635751"/>
                    <a:gd name="connsiteX68" fmla="*/ 880782 w 2454088"/>
                    <a:gd name="connsiteY68" fmla="*/ 2575239 h 2635751"/>
                    <a:gd name="connsiteX69" fmla="*/ 900953 w 2454088"/>
                    <a:gd name="connsiteY69" fmla="*/ 2588687 h 2635751"/>
                    <a:gd name="connsiteX70" fmla="*/ 1055594 w 2454088"/>
                    <a:gd name="connsiteY70" fmla="*/ 2602134 h 2635751"/>
                    <a:gd name="connsiteX71" fmla="*/ 1102659 w 2454088"/>
                    <a:gd name="connsiteY71" fmla="*/ 2608857 h 2635751"/>
                    <a:gd name="connsiteX72" fmla="*/ 1183341 w 2454088"/>
                    <a:gd name="connsiteY72" fmla="*/ 2629028 h 2635751"/>
                    <a:gd name="connsiteX73" fmla="*/ 1237129 w 2454088"/>
                    <a:gd name="connsiteY73" fmla="*/ 2635751 h 2635751"/>
                    <a:gd name="connsiteX74" fmla="*/ 1465729 w 2454088"/>
                    <a:gd name="connsiteY74" fmla="*/ 2629028 h 2635751"/>
                    <a:gd name="connsiteX75" fmla="*/ 1660712 w 2454088"/>
                    <a:gd name="connsiteY75" fmla="*/ 2608857 h 2635751"/>
                    <a:gd name="connsiteX76" fmla="*/ 1694329 w 2454088"/>
                    <a:gd name="connsiteY76" fmla="*/ 2595410 h 2635751"/>
                    <a:gd name="connsiteX77" fmla="*/ 1714500 w 2454088"/>
                    <a:gd name="connsiteY77" fmla="*/ 2581963 h 2635751"/>
                    <a:gd name="connsiteX78" fmla="*/ 1781735 w 2454088"/>
                    <a:gd name="connsiteY78" fmla="*/ 2568516 h 2635751"/>
                    <a:gd name="connsiteX79" fmla="*/ 1835523 w 2454088"/>
                    <a:gd name="connsiteY79" fmla="*/ 2555069 h 2635751"/>
                    <a:gd name="connsiteX80" fmla="*/ 1862418 w 2454088"/>
                    <a:gd name="connsiteY80" fmla="*/ 2541622 h 2635751"/>
                    <a:gd name="connsiteX81" fmla="*/ 1902759 w 2454088"/>
                    <a:gd name="connsiteY81" fmla="*/ 2528175 h 2635751"/>
                    <a:gd name="connsiteX82" fmla="*/ 1922929 w 2454088"/>
                    <a:gd name="connsiteY82" fmla="*/ 2514728 h 2635751"/>
                    <a:gd name="connsiteX83" fmla="*/ 1963270 w 2454088"/>
                    <a:gd name="connsiteY83" fmla="*/ 2501281 h 2635751"/>
                    <a:gd name="connsiteX84" fmla="*/ 1969994 w 2454088"/>
                    <a:gd name="connsiteY84" fmla="*/ 2481110 h 2635751"/>
                    <a:gd name="connsiteX85" fmla="*/ 2010335 w 2454088"/>
                    <a:gd name="connsiteY85" fmla="*/ 2460939 h 2635751"/>
                    <a:gd name="connsiteX86" fmla="*/ 2050676 w 2454088"/>
                    <a:gd name="connsiteY86" fmla="*/ 2420598 h 2635751"/>
                    <a:gd name="connsiteX87" fmla="*/ 2084294 w 2454088"/>
                    <a:gd name="connsiteY87" fmla="*/ 2380257 h 2635751"/>
                    <a:gd name="connsiteX88" fmla="*/ 2124635 w 2454088"/>
                    <a:gd name="connsiteY88" fmla="*/ 2360087 h 2635751"/>
                    <a:gd name="connsiteX89" fmla="*/ 2144806 w 2454088"/>
                    <a:gd name="connsiteY89" fmla="*/ 2346639 h 2635751"/>
                    <a:gd name="connsiteX90" fmla="*/ 2191870 w 2454088"/>
                    <a:gd name="connsiteY90" fmla="*/ 2306298 h 2635751"/>
                    <a:gd name="connsiteX91" fmla="*/ 2205318 w 2454088"/>
                    <a:gd name="connsiteY91" fmla="*/ 2279404 h 2635751"/>
                    <a:gd name="connsiteX92" fmla="*/ 2225488 w 2454088"/>
                    <a:gd name="connsiteY92" fmla="*/ 2272681 h 2635751"/>
                    <a:gd name="connsiteX93" fmla="*/ 2259106 w 2454088"/>
                    <a:gd name="connsiteY93" fmla="*/ 2232339 h 2635751"/>
                    <a:gd name="connsiteX94" fmla="*/ 2292723 w 2454088"/>
                    <a:gd name="connsiteY94" fmla="*/ 2171828 h 2635751"/>
                    <a:gd name="connsiteX95" fmla="*/ 2299447 w 2454088"/>
                    <a:gd name="connsiteY95" fmla="*/ 2151657 h 2635751"/>
                    <a:gd name="connsiteX96" fmla="*/ 2319618 w 2454088"/>
                    <a:gd name="connsiteY96" fmla="*/ 2118039 h 2635751"/>
                    <a:gd name="connsiteX97" fmla="*/ 2326341 w 2454088"/>
                    <a:gd name="connsiteY97" fmla="*/ 2097869 h 2635751"/>
                    <a:gd name="connsiteX98" fmla="*/ 2339788 w 2454088"/>
                    <a:gd name="connsiteY98" fmla="*/ 2077698 h 2635751"/>
                    <a:gd name="connsiteX99" fmla="*/ 2353235 w 2454088"/>
                    <a:gd name="connsiteY99" fmla="*/ 2044081 h 2635751"/>
                    <a:gd name="connsiteX100" fmla="*/ 2366682 w 2454088"/>
                    <a:gd name="connsiteY100" fmla="*/ 2023910 h 2635751"/>
                    <a:gd name="connsiteX101" fmla="*/ 2386853 w 2454088"/>
                    <a:gd name="connsiteY101" fmla="*/ 1983569 h 2635751"/>
                    <a:gd name="connsiteX102" fmla="*/ 2400300 w 2454088"/>
                    <a:gd name="connsiteY102" fmla="*/ 1882716 h 2635751"/>
                    <a:gd name="connsiteX103" fmla="*/ 2413747 w 2454088"/>
                    <a:gd name="connsiteY103" fmla="*/ 1849098 h 2635751"/>
                    <a:gd name="connsiteX104" fmla="*/ 2427194 w 2454088"/>
                    <a:gd name="connsiteY104" fmla="*/ 1707904 h 2635751"/>
                    <a:gd name="connsiteX105" fmla="*/ 2440641 w 2454088"/>
                    <a:gd name="connsiteY105" fmla="*/ 1654116 h 2635751"/>
                    <a:gd name="connsiteX106" fmla="*/ 2447365 w 2454088"/>
                    <a:gd name="connsiteY106" fmla="*/ 1586881 h 2635751"/>
                    <a:gd name="connsiteX107" fmla="*/ 2454088 w 2454088"/>
                    <a:gd name="connsiteY107" fmla="*/ 1533092 h 2635751"/>
                    <a:gd name="connsiteX108" fmla="*/ 2447365 w 2454088"/>
                    <a:gd name="connsiteY108" fmla="*/ 1122957 h 2635751"/>
                    <a:gd name="connsiteX109" fmla="*/ 2433918 w 2454088"/>
                    <a:gd name="connsiteY109" fmla="*/ 995210 h 2635751"/>
                    <a:gd name="connsiteX110" fmla="*/ 2427194 w 2454088"/>
                    <a:gd name="connsiteY110" fmla="*/ 927975 h 2635751"/>
                    <a:gd name="connsiteX111" fmla="*/ 2400300 w 2454088"/>
                    <a:gd name="connsiteY111" fmla="*/ 867463 h 2635751"/>
                    <a:gd name="connsiteX112" fmla="*/ 2393576 w 2454088"/>
                    <a:gd name="connsiteY112" fmla="*/ 847292 h 2635751"/>
                    <a:gd name="connsiteX113" fmla="*/ 2353235 w 2454088"/>
                    <a:gd name="connsiteY113" fmla="*/ 806951 h 2635751"/>
                    <a:gd name="connsiteX114" fmla="*/ 2326341 w 2454088"/>
                    <a:gd name="connsiteY114" fmla="*/ 766610 h 2635751"/>
                    <a:gd name="connsiteX115" fmla="*/ 2299447 w 2454088"/>
                    <a:gd name="connsiteY115" fmla="*/ 719545 h 2635751"/>
                    <a:gd name="connsiteX116" fmla="*/ 2279276 w 2454088"/>
                    <a:gd name="connsiteY116" fmla="*/ 665757 h 2635751"/>
                    <a:gd name="connsiteX117" fmla="*/ 2259106 w 2454088"/>
                    <a:gd name="connsiteY117" fmla="*/ 638863 h 2635751"/>
                    <a:gd name="connsiteX118" fmla="*/ 2212041 w 2454088"/>
                    <a:gd name="connsiteY118" fmla="*/ 578351 h 2635751"/>
                    <a:gd name="connsiteX119" fmla="*/ 2205318 w 2454088"/>
                    <a:gd name="connsiteY119" fmla="*/ 558181 h 2635751"/>
                    <a:gd name="connsiteX120" fmla="*/ 2164976 w 2454088"/>
                    <a:gd name="connsiteY120" fmla="*/ 524563 h 2635751"/>
                    <a:gd name="connsiteX121" fmla="*/ 2117912 w 2454088"/>
                    <a:gd name="connsiteY121" fmla="*/ 477498 h 2635751"/>
                    <a:gd name="connsiteX122" fmla="*/ 2097741 w 2454088"/>
                    <a:gd name="connsiteY122" fmla="*/ 464051 h 2635751"/>
                    <a:gd name="connsiteX123" fmla="*/ 2043953 w 2454088"/>
                    <a:gd name="connsiteY123" fmla="*/ 437157 h 2635751"/>
                    <a:gd name="connsiteX124" fmla="*/ 2017059 w 2454088"/>
                    <a:gd name="connsiteY124" fmla="*/ 416987 h 2635751"/>
                    <a:gd name="connsiteX125" fmla="*/ 2003612 w 2454088"/>
                    <a:gd name="connsiteY125" fmla="*/ 403539 h 2635751"/>
                    <a:gd name="connsiteX126" fmla="*/ 1956547 w 2454088"/>
                    <a:gd name="connsiteY126" fmla="*/ 383369 h 2635751"/>
                    <a:gd name="connsiteX127" fmla="*/ 1936376 w 2454088"/>
                    <a:gd name="connsiteY127" fmla="*/ 363198 h 2635751"/>
                    <a:gd name="connsiteX128" fmla="*/ 1916206 w 2454088"/>
                    <a:gd name="connsiteY128" fmla="*/ 336304 h 2635751"/>
                    <a:gd name="connsiteX129" fmla="*/ 1869141 w 2454088"/>
                    <a:gd name="connsiteY129" fmla="*/ 309410 h 2635751"/>
                    <a:gd name="connsiteX130" fmla="*/ 1842247 w 2454088"/>
                    <a:gd name="connsiteY130" fmla="*/ 282516 h 2635751"/>
                    <a:gd name="connsiteX131" fmla="*/ 1801906 w 2454088"/>
                    <a:gd name="connsiteY131" fmla="*/ 269069 h 2635751"/>
                    <a:gd name="connsiteX132" fmla="*/ 1775012 w 2454088"/>
                    <a:gd name="connsiteY132" fmla="*/ 255622 h 2635751"/>
                    <a:gd name="connsiteX133" fmla="*/ 1727947 w 2454088"/>
                    <a:gd name="connsiteY133" fmla="*/ 222004 h 2635751"/>
                    <a:gd name="connsiteX134" fmla="*/ 1701053 w 2454088"/>
                    <a:gd name="connsiteY134" fmla="*/ 215281 h 2635751"/>
                    <a:gd name="connsiteX135" fmla="*/ 1640541 w 2454088"/>
                    <a:gd name="connsiteY135" fmla="*/ 174939 h 2635751"/>
                    <a:gd name="connsiteX136" fmla="*/ 1580029 w 2454088"/>
                    <a:gd name="connsiteY136" fmla="*/ 148045 h 2635751"/>
                    <a:gd name="connsiteX137" fmla="*/ 1532965 w 2454088"/>
                    <a:gd name="connsiteY137" fmla="*/ 100981 h 2635751"/>
                    <a:gd name="connsiteX138" fmla="*/ 1512794 w 2454088"/>
                    <a:gd name="connsiteY138" fmla="*/ 87534 h 2635751"/>
                    <a:gd name="connsiteX139" fmla="*/ 1472453 w 2454088"/>
                    <a:gd name="connsiteY139" fmla="*/ 74087 h 2635751"/>
                    <a:gd name="connsiteX140" fmla="*/ 1452282 w 2454088"/>
                    <a:gd name="connsiteY140" fmla="*/ 53916 h 2635751"/>
                    <a:gd name="connsiteX141" fmla="*/ 1432112 w 2454088"/>
                    <a:gd name="connsiteY141" fmla="*/ 47192 h 2635751"/>
                    <a:gd name="connsiteX142" fmla="*/ 1351429 w 2454088"/>
                    <a:gd name="connsiteY142" fmla="*/ 33745 h 2635751"/>
                    <a:gd name="connsiteX143" fmla="*/ 1331259 w 2454088"/>
                    <a:gd name="connsiteY143" fmla="*/ 27022 h 2635751"/>
                    <a:gd name="connsiteX144" fmla="*/ 1304365 w 2454088"/>
                    <a:gd name="connsiteY144" fmla="*/ 20298 h 2635751"/>
                    <a:gd name="connsiteX145" fmla="*/ 1257300 w 2454088"/>
                    <a:gd name="connsiteY145" fmla="*/ 128 h 2635751"/>
                    <a:gd name="connsiteX146" fmla="*/ 1149723 w 2454088"/>
                    <a:gd name="connsiteY146" fmla="*/ 20298 h 263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2454088" h="2635751">
                      <a:moveTo>
                        <a:pt x="1149723" y="20298"/>
                      </a:moveTo>
                      <a:cubicBezTo>
                        <a:pt x="1084729" y="24780"/>
                        <a:pt x="961398" y="22841"/>
                        <a:pt x="867335" y="27022"/>
                      </a:cubicBezTo>
                      <a:cubicBezTo>
                        <a:pt x="860255" y="27337"/>
                        <a:pt x="853979" y="31798"/>
                        <a:pt x="847165" y="33745"/>
                      </a:cubicBezTo>
                      <a:cubicBezTo>
                        <a:pt x="838280" y="36284"/>
                        <a:pt x="829121" y="37814"/>
                        <a:pt x="820270" y="40469"/>
                      </a:cubicBezTo>
                      <a:cubicBezTo>
                        <a:pt x="806693" y="44542"/>
                        <a:pt x="793558" y="50022"/>
                        <a:pt x="779929" y="53916"/>
                      </a:cubicBezTo>
                      <a:lnTo>
                        <a:pt x="732865" y="67363"/>
                      </a:lnTo>
                      <a:cubicBezTo>
                        <a:pt x="684834" y="99383"/>
                        <a:pt x="708202" y="90337"/>
                        <a:pt x="665629" y="100981"/>
                      </a:cubicBezTo>
                      <a:cubicBezTo>
                        <a:pt x="654423" y="107704"/>
                        <a:pt x="643094" y="114225"/>
                        <a:pt x="632012" y="121151"/>
                      </a:cubicBezTo>
                      <a:cubicBezTo>
                        <a:pt x="625159" y="125434"/>
                        <a:pt x="619407" y="131761"/>
                        <a:pt x="611841" y="134598"/>
                      </a:cubicBezTo>
                      <a:cubicBezTo>
                        <a:pt x="601141" y="138611"/>
                        <a:pt x="589429" y="139081"/>
                        <a:pt x="578223" y="141322"/>
                      </a:cubicBezTo>
                      <a:cubicBezTo>
                        <a:pt x="513876" y="205669"/>
                        <a:pt x="596267" y="129291"/>
                        <a:pt x="537882" y="168216"/>
                      </a:cubicBezTo>
                      <a:cubicBezTo>
                        <a:pt x="529971" y="173490"/>
                        <a:pt x="525017" y="182300"/>
                        <a:pt x="517712" y="188387"/>
                      </a:cubicBezTo>
                      <a:cubicBezTo>
                        <a:pt x="511504" y="193560"/>
                        <a:pt x="503581" y="196465"/>
                        <a:pt x="497541" y="201834"/>
                      </a:cubicBezTo>
                      <a:cubicBezTo>
                        <a:pt x="483328" y="214468"/>
                        <a:pt x="470647" y="228728"/>
                        <a:pt x="457200" y="242175"/>
                      </a:cubicBezTo>
                      <a:cubicBezTo>
                        <a:pt x="450476" y="248898"/>
                        <a:pt x="444940" y="257071"/>
                        <a:pt x="437029" y="262345"/>
                      </a:cubicBezTo>
                      <a:lnTo>
                        <a:pt x="416859" y="275792"/>
                      </a:lnTo>
                      <a:cubicBezTo>
                        <a:pt x="410135" y="286998"/>
                        <a:pt x="405929" y="300169"/>
                        <a:pt x="396688" y="309410"/>
                      </a:cubicBezTo>
                      <a:cubicBezTo>
                        <a:pt x="389601" y="316497"/>
                        <a:pt x="378496" y="317884"/>
                        <a:pt x="369794" y="322857"/>
                      </a:cubicBezTo>
                      <a:cubicBezTo>
                        <a:pt x="362778" y="326866"/>
                        <a:pt x="356347" y="331822"/>
                        <a:pt x="349623" y="336304"/>
                      </a:cubicBezTo>
                      <a:cubicBezTo>
                        <a:pt x="347382" y="343028"/>
                        <a:pt x="346831" y="350578"/>
                        <a:pt x="342900" y="356475"/>
                      </a:cubicBezTo>
                      <a:cubicBezTo>
                        <a:pt x="328511" y="378058"/>
                        <a:pt x="323704" y="376320"/>
                        <a:pt x="302559" y="383369"/>
                      </a:cubicBezTo>
                      <a:cubicBezTo>
                        <a:pt x="295835" y="392334"/>
                        <a:pt x="290312" y="402339"/>
                        <a:pt x="282388" y="410263"/>
                      </a:cubicBezTo>
                      <a:cubicBezTo>
                        <a:pt x="276674" y="415977"/>
                        <a:pt x="267932" y="417996"/>
                        <a:pt x="262218" y="423710"/>
                      </a:cubicBezTo>
                      <a:cubicBezTo>
                        <a:pt x="217395" y="468533"/>
                        <a:pt x="282385" y="421470"/>
                        <a:pt x="228600" y="457328"/>
                      </a:cubicBezTo>
                      <a:cubicBezTo>
                        <a:pt x="224118" y="466293"/>
                        <a:pt x="220465" y="475723"/>
                        <a:pt x="215153" y="484222"/>
                      </a:cubicBezTo>
                      <a:cubicBezTo>
                        <a:pt x="209214" y="493725"/>
                        <a:pt x="200424" y="501320"/>
                        <a:pt x="194982" y="511116"/>
                      </a:cubicBezTo>
                      <a:cubicBezTo>
                        <a:pt x="181802" y="534839"/>
                        <a:pt x="183619" y="549884"/>
                        <a:pt x="168088" y="571628"/>
                      </a:cubicBezTo>
                      <a:cubicBezTo>
                        <a:pt x="162561" y="579365"/>
                        <a:pt x="154641" y="585075"/>
                        <a:pt x="147918" y="591798"/>
                      </a:cubicBezTo>
                      <a:cubicBezTo>
                        <a:pt x="112720" y="679787"/>
                        <a:pt x="157357" y="581002"/>
                        <a:pt x="114300" y="645587"/>
                      </a:cubicBezTo>
                      <a:cubicBezTo>
                        <a:pt x="108021" y="655006"/>
                        <a:pt x="102421" y="693625"/>
                        <a:pt x="100853" y="699375"/>
                      </a:cubicBezTo>
                      <a:cubicBezTo>
                        <a:pt x="97124" y="713050"/>
                        <a:pt x="90844" y="725965"/>
                        <a:pt x="87406" y="739716"/>
                      </a:cubicBezTo>
                      <a:cubicBezTo>
                        <a:pt x="85165" y="748681"/>
                        <a:pt x="84322" y="758117"/>
                        <a:pt x="80682" y="766610"/>
                      </a:cubicBezTo>
                      <a:cubicBezTo>
                        <a:pt x="77499" y="774037"/>
                        <a:pt x="71717" y="780057"/>
                        <a:pt x="67235" y="786781"/>
                      </a:cubicBezTo>
                      <a:cubicBezTo>
                        <a:pt x="62753" y="800228"/>
                        <a:pt x="55198" y="813018"/>
                        <a:pt x="53788" y="827122"/>
                      </a:cubicBezTo>
                      <a:cubicBezTo>
                        <a:pt x="45655" y="908461"/>
                        <a:pt x="54188" y="872989"/>
                        <a:pt x="33618" y="934698"/>
                      </a:cubicBezTo>
                      <a:cubicBezTo>
                        <a:pt x="31377" y="1024345"/>
                        <a:pt x="30213" y="1114025"/>
                        <a:pt x="26894" y="1203639"/>
                      </a:cubicBezTo>
                      <a:cubicBezTo>
                        <a:pt x="25730" y="1235074"/>
                        <a:pt x="21453" y="1266339"/>
                        <a:pt x="20170" y="1297769"/>
                      </a:cubicBezTo>
                      <a:cubicBezTo>
                        <a:pt x="9017" y="1571028"/>
                        <a:pt x="31481" y="1451937"/>
                        <a:pt x="0" y="1593604"/>
                      </a:cubicBezTo>
                      <a:cubicBezTo>
                        <a:pt x="2241" y="1669804"/>
                        <a:pt x="1022" y="1746185"/>
                        <a:pt x="6723" y="1822204"/>
                      </a:cubicBezTo>
                      <a:cubicBezTo>
                        <a:pt x="7783" y="1836339"/>
                        <a:pt x="16732" y="1848794"/>
                        <a:pt x="20170" y="1862545"/>
                      </a:cubicBezTo>
                      <a:cubicBezTo>
                        <a:pt x="31437" y="1907608"/>
                        <a:pt x="21353" y="1872421"/>
                        <a:pt x="40341" y="1923057"/>
                      </a:cubicBezTo>
                      <a:cubicBezTo>
                        <a:pt x="42830" y="1929693"/>
                        <a:pt x="44521" y="1936613"/>
                        <a:pt x="47065" y="1943228"/>
                      </a:cubicBezTo>
                      <a:cubicBezTo>
                        <a:pt x="55730" y="1965757"/>
                        <a:pt x="66327" y="1987563"/>
                        <a:pt x="73959" y="2010463"/>
                      </a:cubicBezTo>
                      <a:cubicBezTo>
                        <a:pt x="78992" y="2025563"/>
                        <a:pt x="87427" y="2052187"/>
                        <a:pt x="94129" y="2064251"/>
                      </a:cubicBezTo>
                      <a:cubicBezTo>
                        <a:pt x="99571" y="2074047"/>
                        <a:pt x="107576" y="2082180"/>
                        <a:pt x="114300" y="2091145"/>
                      </a:cubicBezTo>
                      <a:cubicBezTo>
                        <a:pt x="118971" y="2105159"/>
                        <a:pt x="125237" y="2127131"/>
                        <a:pt x="134470" y="2138210"/>
                      </a:cubicBezTo>
                      <a:cubicBezTo>
                        <a:pt x="139643" y="2144418"/>
                        <a:pt x="147917" y="2147175"/>
                        <a:pt x="154641" y="2151657"/>
                      </a:cubicBezTo>
                      <a:cubicBezTo>
                        <a:pt x="165124" y="2183105"/>
                        <a:pt x="160516" y="2175177"/>
                        <a:pt x="188259" y="2212169"/>
                      </a:cubicBezTo>
                      <a:cubicBezTo>
                        <a:pt x="194982" y="2221134"/>
                        <a:pt x="199821" y="2231889"/>
                        <a:pt x="208429" y="2239063"/>
                      </a:cubicBezTo>
                      <a:cubicBezTo>
                        <a:pt x="213874" y="2243600"/>
                        <a:pt x="221876" y="2243546"/>
                        <a:pt x="228600" y="2245787"/>
                      </a:cubicBezTo>
                      <a:cubicBezTo>
                        <a:pt x="230841" y="2252510"/>
                        <a:pt x="230312" y="2260946"/>
                        <a:pt x="235323" y="2265957"/>
                      </a:cubicBezTo>
                      <a:cubicBezTo>
                        <a:pt x="246751" y="2277385"/>
                        <a:pt x="262736" y="2283154"/>
                        <a:pt x="275665" y="2292851"/>
                      </a:cubicBezTo>
                      <a:cubicBezTo>
                        <a:pt x="284630" y="2299575"/>
                        <a:pt x="292830" y="2307462"/>
                        <a:pt x="302559" y="2313022"/>
                      </a:cubicBezTo>
                      <a:cubicBezTo>
                        <a:pt x="308712" y="2316538"/>
                        <a:pt x="316006" y="2317504"/>
                        <a:pt x="322729" y="2319745"/>
                      </a:cubicBezTo>
                      <a:cubicBezTo>
                        <a:pt x="327211" y="2326469"/>
                        <a:pt x="332167" y="2332900"/>
                        <a:pt x="336176" y="2339916"/>
                      </a:cubicBezTo>
                      <a:cubicBezTo>
                        <a:pt x="341149" y="2348618"/>
                        <a:pt x="341923" y="2360394"/>
                        <a:pt x="349623" y="2366810"/>
                      </a:cubicBezTo>
                      <a:cubicBezTo>
                        <a:pt x="356722" y="2372726"/>
                        <a:pt x="367633" y="2370995"/>
                        <a:pt x="376518" y="2373534"/>
                      </a:cubicBezTo>
                      <a:cubicBezTo>
                        <a:pt x="394966" y="2378805"/>
                        <a:pt x="412539" y="2386597"/>
                        <a:pt x="430306" y="2393704"/>
                      </a:cubicBezTo>
                      <a:cubicBezTo>
                        <a:pt x="432547" y="2400428"/>
                        <a:pt x="431435" y="2409524"/>
                        <a:pt x="437029" y="2413875"/>
                      </a:cubicBezTo>
                      <a:cubicBezTo>
                        <a:pt x="452852" y="2426182"/>
                        <a:pt x="490818" y="2440769"/>
                        <a:pt x="490818" y="2440769"/>
                      </a:cubicBezTo>
                      <a:cubicBezTo>
                        <a:pt x="493059" y="2447492"/>
                        <a:pt x="491774" y="2456820"/>
                        <a:pt x="497541" y="2460939"/>
                      </a:cubicBezTo>
                      <a:cubicBezTo>
                        <a:pt x="509075" y="2469178"/>
                        <a:pt x="524721" y="2469123"/>
                        <a:pt x="537882" y="2474387"/>
                      </a:cubicBezTo>
                      <a:cubicBezTo>
                        <a:pt x="582111" y="2492078"/>
                        <a:pt x="559665" y="2485467"/>
                        <a:pt x="605118" y="2494557"/>
                      </a:cubicBezTo>
                      <a:cubicBezTo>
                        <a:pt x="614083" y="2501281"/>
                        <a:pt x="622283" y="2509168"/>
                        <a:pt x="632012" y="2514728"/>
                      </a:cubicBezTo>
                      <a:cubicBezTo>
                        <a:pt x="640069" y="2519332"/>
                        <a:pt x="672532" y="2526305"/>
                        <a:pt x="679076" y="2528175"/>
                      </a:cubicBezTo>
                      <a:cubicBezTo>
                        <a:pt x="738838" y="2545250"/>
                        <a:pt x="636923" y="2520997"/>
                        <a:pt x="746312" y="2548345"/>
                      </a:cubicBezTo>
                      <a:cubicBezTo>
                        <a:pt x="765119" y="2553047"/>
                        <a:pt x="802271" y="2558792"/>
                        <a:pt x="820270" y="2561792"/>
                      </a:cubicBezTo>
                      <a:cubicBezTo>
                        <a:pt x="826994" y="2564033"/>
                        <a:pt x="833522" y="2566979"/>
                        <a:pt x="840441" y="2568516"/>
                      </a:cubicBezTo>
                      <a:cubicBezTo>
                        <a:pt x="853749" y="2571473"/>
                        <a:pt x="867849" y="2570928"/>
                        <a:pt x="880782" y="2575239"/>
                      </a:cubicBezTo>
                      <a:cubicBezTo>
                        <a:pt x="888448" y="2577794"/>
                        <a:pt x="892966" y="2587458"/>
                        <a:pt x="900953" y="2588687"/>
                      </a:cubicBezTo>
                      <a:cubicBezTo>
                        <a:pt x="952093" y="2596555"/>
                        <a:pt x="1004372" y="2594817"/>
                        <a:pt x="1055594" y="2602134"/>
                      </a:cubicBezTo>
                      <a:cubicBezTo>
                        <a:pt x="1071282" y="2604375"/>
                        <a:pt x="1087151" y="2605592"/>
                        <a:pt x="1102659" y="2608857"/>
                      </a:cubicBezTo>
                      <a:cubicBezTo>
                        <a:pt x="1129786" y="2614568"/>
                        <a:pt x="1155833" y="2625590"/>
                        <a:pt x="1183341" y="2629028"/>
                      </a:cubicBezTo>
                      <a:lnTo>
                        <a:pt x="1237129" y="2635751"/>
                      </a:lnTo>
                      <a:lnTo>
                        <a:pt x="1465729" y="2629028"/>
                      </a:lnTo>
                      <a:cubicBezTo>
                        <a:pt x="1497783" y="2627818"/>
                        <a:pt x="1615188" y="2627067"/>
                        <a:pt x="1660712" y="2608857"/>
                      </a:cubicBezTo>
                      <a:cubicBezTo>
                        <a:pt x="1671918" y="2604375"/>
                        <a:pt x="1683534" y="2600807"/>
                        <a:pt x="1694329" y="2595410"/>
                      </a:cubicBezTo>
                      <a:cubicBezTo>
                        <a:pt x="1701557" y="2591796"/>
                        <a:pt x="1707073" y="2585146"/>
                        <a:pt x="1714500" y="2581963"/>
                      </a:cubicBezTo>
                      <a:cubicBezTo>
                        <a:pt x="1728641" y="2575902"/>
                        <a:pt x="1770604" y="2570901"/>
                        <a:pt x="1781735" y="2568516"/>
                      </a:cubicBezTo>
                      <a:cubicBezTo>
                        <a:pt x="1799806" y="2564644"/>
                        <a:pt x="1835523" y="2555069"/>
                        <a:pt x="1835523" y="2555069"/>
                      </a:cubicBezTo>
                      <a:cubicBezTo>
                        <a:pt x="1844488" y="2550587"/>
                        <a:pt x="1853112" y="2545344"/>
                        <a:pt x="1862418" y="2541622"/>
                      </a:cubicBezTo>
                      <a:cubicBezTo>
                        <a:pt x="1875579" y="2536358"/>
                        <a:pt x="1902759" y="2528175"/>
                        <a:pt x="1902759" y="2528175"/>
                      </a:cubicBezTo>
                      <a:cubicBezTo>
                        <a:pt x="1909482" y="2523693"/>
                        <a:pt x="1915545" y="2518010"/>
                        <a:pt x="1922929" y="2514728"/>
                      </a:cubicBezTo>
                      <a:cubicBezTo>
                        <a:pt x="1935882" y="2508971"/>
                        <a:pt x="1963270" y="2501281"/>
                        <a:pt x="1963270" y="2501281"/>
                      </a:cubicBezTo>
                      <a:cubicBezTo>
                        <a:pt x="1965511" y="2494557"/>
                        <a:pt x="1965566" y="2486644"/>
                        <a:pt x="1969994" y="2481110"/>
                      </a:cubicBezTo>
                      <a:cubicBezTo>
                        <a:pt x="1979472" y="2469262"/>
                        <a:pt x="1997048" y="2465368"/>
                        <a:pt x="2010335" y="2460939"/>
                      </a:cubicBezTo>
                      <a:cubicBezTo>
                        <a:pt x="2048986" y="2409405"/>
                        <a:pt x="2011352" y="2453367"/>
                        <a:pt x="2050676" y="2420598"/>
                      </a:cubicBezTo>
                      <a:cubicBezTo>
                        <a:pt x="2116770" y="2365520"/>
                        <a:pt x="2031401" y="2433150"/>
                        <a:pt x="2084294" y="2380257"/>
                      </a:cubicBezTo>
                      <a:cubicBezTo>
                        <a:pt x="2097328" y="2367223"/>
                        <a:pt x="2108230" y="2365555"/>
                        <a:pt x="2124635" y="2360087"/>
                      </a:cubicBezTo>
                      <a:cubicBezTo>
                        <a:pt x="2131359" y="2355604"/>
                        <a:pt x="2138671" y="2351898"/>
                        <a:pt x="2144806" y="2346639"/>
                      </a:cubicBezTo>
                      <a:cubicBezTo>
                        <a:pt x="2201868" y="2297728"/>
                        <a:pt x="2145565" y="2337169"/>
                        <a:pt x="2191870" y="2306298"/>
                      </a:cubicBezTo>
                      <a:cubicBezTo>
                        <a:pt x="2196353" y="2297333"/>
                        <a:pt x="2198231" y="2286491"/>
                        <a:pt x="2205318" y="2279404"/>
                      </a:cubicBezTo>
                      <a:cubicBezTo>
                        <a:pt x="2210329" y="2274393"/>
                        <a:pt x="2220477" y="2277692"/>
                        <a:pt x="2225488" y="2272681"/>
                      </a:cubicBezTo>
                      <a:cubicBezTo>
                        <a:pt x="2293737" y="2204432"/>
                        <a:pt x="2189325" y="2278862"/>
                        <a:pt x="2259106" y="2232339"/>
                      </a:cubicBezTo>
                      <a:cubicBezTo>
                        <a:pt x="2293117" y="2147313"/>
                        <a:pt x="2250083" y="2246449"/>
                        <a:pt x="2292723" y="2171828"/>
                      </a:cubicBezTo>
                      <a:cubicBezTo>
                        <a:pt x="2296239" y="2165674"/>
                        <a:pt x="2296277" y="2157996"/>
                        <a:pt x="2299447" y="2151657"/>
                      </a:cubicBezTo>
                      <a:cubicBezTo>
                        <a:pt x="2305291" y="2139968"/>
                        <a:pt x="2313774" y="2129728"/>
                        <a:pt x="2319618" y="2118039"/>
                      </a:cubicBezTo>
                      <a:cubicBezTo>
                        <a:pt x="2322787" y="2111700"/>
                        <a:pt x="2323172" y="2104208"/>
                        <a:pt x="2326341" y="2097869"/>
                      </a:cubicBezTo>
                      <a:cubicBezTo>
                        <a:pt x="2329955" y="2090641"/>
                        <a:pt x="2336174" y="2084926"/>
                        <a:pt x="2339788" y="2077698"/>
                      </a:cubicBezTo>
                      <a:cubicBezTo>
                        <a:pt x="2345185" y="2066903"/>
                        <a:pt x="2347838" y="2054876"/>
                        <a:pt x="2353235" y="2044081"/>
                      </a:cubicBezTo>
                      <a:cubicBezTo>
                        <a:pt x="2356849" y="2036853"/>
                        <a:pt x="2362758" y="2030974"/>
                        <a:pt x="2366682" y="2023910"/>
                      </a:cubicBezTo>
                      <a:cubicBezTo>
                        <a:pt x="2373983" y="2010768"/>
                        <a:pt x="2380129" y="1997016"/>
                        <a:pt x="2386853" y="1983569"/>
                      </a:cubicBezTo>
                      <a:cubicBezTo>
                        <a:pt x="2387609" y="1977522"/>
                        <a:pt x="2397978" y="1892004"/>
                        <a:pt x="2400300" y="1882716"/>
                      </a:cubicBezTo>
                      <a:cubicBezTo>
                        <a:pt x="2403227" y="1871007"/>
                        <a:pt x="2409265" y="1860304"/>
                        <a:pt x="2413747" y="1849098"/>
                      </a:cubicBezTo>
                      <a:cubicBezTo>
                        <a:pt x="2416036" y="1819334"/>
                        <a:pt x="2420444" y="1743905"/>
                        <a:pt x="2427194" y="1707904"/>
                      </a:cubicBezTo>
                      <a:cubicBezTo>
                        <a:pt x="2430600" y="1689739"/>
                        <a:pt x="2436159" y="1672045"/>
                        <a:pt x="2440641" y="1654116"/>
                      </a:cubicBezTo>
                      <a:cubicBezTo>
                        <a:pt x="2442882" y="1631704"/>
                        <a:pt x="2444878" y="1609267"/>
                        <a:pt x="2447365" y="1586881"/>
                      </a:cubicBezTo>
                      <a:cubicBezTo>
                        <a:pt x="2449360" y="1568922"/>
                        <a:pt x="2454088" y="1551161"/>
                        <a:pt x="2454088" y="1533092"/>
                      </a:cubicBezTo>
                      <a:cubicBezTo>
                        <a:pt x="2454088" y="1396362"/>
                        <a:pt x="2451010" y="1259638"/>
                        <a:pt x="2447365" y="1122957"/>
                      </a:cubicBezTo>
                      <a:cubicBezTo>
                        <a:pt x="2442775" y="950846"/>
                        <a:pt x="2445738" y="1083863"/>
                        <a:pt x="2433918" y="995210"/>
                      </a:cubicBezTo>
                      <a:cubicBezTo>
                        <a:pt x="2430941" y="972884"/>
                        <a:pt x="2431345" y="950113"/>
                        <a:pt x="2427194" y="927975"/>
                      </a:cubicBezTo>
                      <a:cubicBezTo>
                        <a:pt x="2416787" y="872470"/>
                        <a:pt x="2418420" y="903703"/>
                        <a:pt x="2400300" y="867463"/>
                      </a:cubicBezTo>
                      <a:cubicBezTo>
                        <a:pt x="2397130" y="861124"/>
                        <a:pt x="2396746" y="853631"/>
                        <a:pt x="2393576" y="847292"/>
                      </a:cubicBezTo>
                      <a:cubicBezTo>
                        <a:pt x="2381778" y="823697"/>
                        <a:pt x="2375686" y="823789"/>
                        <a:pt x="2353235" y="806951"/>
                      </a:cubicBezTo>
                      <a:cubicBezTo>
                        <a:pt x="2332245" y="743978"/>
                        <a:pt x="2366631" y="837119"/>
                        <a:pt x="2326341" y="766610"/>
                      </a:cubicBezTo>
                      <a:cubicBezTo>
                        <a:pt x="2290222" y="703401"/>
                        <a:pt x="2354028" y="774126"/>
                        <a:pt x="2299447" y="719545"/>
                      </a:cubicBezTo>
                      <a:cubicBezTo>
                        <a:pt x="2292993" y="693733"/>
                        <a:pt x="2293925" y="689196"/>
                        <a:pt x="2279276" y="665757"/>
                      </a:cubicBezTo>
                      <a:cubicBezTo>
                        <a:pt x="2273337" y="656255"/>
                        <a:pt x="2265322" y="648187"/>
                        <a:pt x="2259106" y="638863"/>
                      </a:cubicBezTo>
                      <a:cubicBezTo>
                        <a:pt x="2223516" y="585478"/>
                        <a:pt x="2256806" y="623116"/>
                        <a:pt x="2212041" y="578351"/>
                      </a:cubicBezTo>
                      <a:cubicBezTo>
                        <a:pt x="2209800" y="571628"/>
                        <a:pt x="2208964" y="564258"/>
                        <a:pt x="2205318" y="558181"/>
                      </a:cubicBezTo>
                      <a:cubicBezTo>
                        <a:pt x="2198958" y="547581"/>
                        <a:pt x="2170404" y="529498"/>
                        <a:pt x="2164976" y="524563"/>
                      </a:cubicBezTo>
                      <a:cubicBezTo>
                        <a:pt x="2148560" y="509639"/>
                        <a:pt x="2136372" y="489805"/>
                        <a:pt x="2117912" y="477498"/>
                      </a:cubicBezTo>
                      <a:cubicBezTo>
                        <a:pt x="2111188" y="473016"/>
                        <a:pt x="2104969" y="467665"/>
                        <a:pt x="2097741" y="464051"/>
                      </a:cubicBezTo>
                      <a:cubicBezTo>
                        <a:pt x="2047455" y="438909"/>
                        <a:pt x="2080301" y="463120"/>
                        <a:pt x="2043953" y="437157"/>
                      </a:cubicBezTo>
                      <a:cubicBezTo>
                        <a:pt x="2034835" y="430644"/>
                        <a:pt x="2025667" y="424161"/>
                        <a:pt x="2017059" y="416987"/>
                      </a:cubicBezTo>
                      <a:cubicBezTo>
                        <a:pt x="2012189" y="412929"/>
                        <a:pt x="2009153" y="406618"/>
                        <a:pt x="2003612" y="403539"/>
                      </a:cubicBezTo>
                      <a:cubicBezTo>
                        <a:pt x="1988692" y="395250"/>
                        <a:pt x="1972235" y="390092"/>
                        <a:pt x="1956547" y="383369"/>
                      </a:cubicBezTo>
                      <a:cubicBezTo>
                        <a:pt x="1949823" y="376645"/>
                        <a:pt x="1942564" y="370418"/>
                        <a:pt x="1936376" y="363198"/>
                      </a:cubicBezTo>
                      <a:cubicBezTo>
                        <a:pt x="1929083" y="354690"/>
                        <a:pt x="1924130" y="344228"/>
                        <a:pt x="1916206" y="336304"/>
                      </a:cubicBezTo>
                      <a:cubicBezTo>
                        <a:pt x="1898201" y="318299"/>
                        <a:pt x="1890232" y="325228"/>
                        <a:pt x="1869141" y="309410"/>
                      </a:cubicBezTo>
                      <a:cubicBezTo>
                        <a:pt x="1858999" y="301803"/>
                        <a:pt x="1853118" y="289039"/>
                        <a:pt x="1842247" y="282516"/>
                      </a:cubicBezTo>
                      <a:cubicBezTo>
                        <a:pt x="1830093" y="275223"/>
                        <a:pt x="1814584" y="275408"/>
                        <a:pt x="1801906" y="269069"/>
                      </a:cubicBezTo>
                      <a:cubicBezTo>
                        <a:pt x="1792941" y="264587"/>
                        <a:pt x="1783511" y="260934"/>
                        <a:pt x="1775012" y="255622"/>
                      </a:cubicBezTo>
                      <a:cubicBezTo>
                        <a:pt x="1769998" y="252488"/>
                        <a:pt x="1737002" y="225885"/>
                        <a:pt x="1727947" y="222004"/>
                      </a:cubicBezTo>
                      <a:cubicBezTo>
                        <a:pt x="1719454" y="218364"/>
                        <a:pt x="1710018" y="217522"/>
                        <a:pt x="1701053" y="215281"/>
                      </a:cubicBezTo>
                      <a:cubicBezTo>
                        <a:pt x="1678531" y="198389"/>
                        <a:pt x="1666477" y="187907"/>
                        <a:pt x="1640541" y="174939"/>
                      </a:cubicBezTo>
                      <a:cubicBezTo>
                        <a:pt x="1617246" y="163292"/>
                        <a:pt x="1601417" y="162304"/>
                        <a:pt x="1580029" y="148045"/>
                      </a:cubicBezTo>
                      <a:cubicBezTo>
                        <a:pt x="1499044" y="94054"/>
                        <a:pt x="1577492" y="145506"/>
                        <a:pt x="1532965" y="100981"/>
                      </a:cubicBezTo>
                      <a:cubicBezTo>
                        <a:pt x="1527251" y="95267"/>
                        <a:pt x="1520178" y="90816"/>
                        <a:pt x="1512794" y="87534"/>
                      </a:cubicBezTo>
                      <a:cubicBezTo>
                        <a:pt x="1499841" y="81777"/>
                        <a:pt x="1472453" y="74087"/>
                        <a:pt x="1472453" y="74087"/>
                      </a:cubicBezTo>
                      <a:cubicBezTo>
                        <a:pt x="1465729" y="67363"/>
                        <a:pt x="1460194" y="59191"/>
                        <a:pt x="1452282" y="53916"/>
                      </a:cubicBezTo>
                      <a:cubicBezTo>
                        <a:pt x="1446385" y="49985"/>
                        <a:pt x="1438926" y="49139"/>
                        <a:pt x="1432112" y="47192"/>
                      </a:cubicBezTo>
                      <a:cubicBezTo>
                        <a:pt x="1397566" y="37322"/>
                        <a:pt x="1395071" y="39201"/>
                        <a:pt x="1351429" y="33745"/>
                      </a:cubicBezTo>
                      <a:cubicBezTo>
                        <a:pt x="1344706" y="31504"/>
                        <a:pt x="1338073" y="28969"/>
                        <a:pt x="1331259" y="27022"/>
                      </a:cubicBezTo>
                      <a:cubicBezTo>
                        <a:pt x="1322374" y="24483"/>
                        <a:pt x="1313017" y="23543"/>
                        <a:pt x="1304365" y="20298"/>
                      </a:cubicBezTo>
                      <a:cubicBezTo>
                        <a:pt x="1293961" y="16396"/>
                        <a:pt x="1270837" y="1030"/>
                        <a:pt x="1257300" y="128"/>
                      </a:cubicBezTo>
                      <a:cubicBezTo>
                        <a:pt x="1230466" y="-1661"/>
                        <a:pt x="1214717" y="15816"/>
                        <a:pt x="1149723" y="202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7" name="图片 21">
                  <a:extLst>
                    <a:ext uri="{FF2B5EF4-FFF2-40B4-BE49-F238E27FC236}">
                      <a16:creationId xmlns:a16="http://schemas.microsoft.com/office/drawing/2014/main" id="{72F826F6-C8EB-4DB2-9DAA-6EB3E99C5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239" b="97761" l="9777" r="89665">
                              <a14:foregroundMark x1="49162" y1="2425" x2="49162" y2="2425"/>
                              <a14:foregroundMark x1="49581" y1="92537" x2="49581" y2="92537"/>
                              <a14:foregroundMark x1="47626" y1="97761" x2="47626" y2="977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2019" y="2899913"/>
                  <a:ext cx="1736434" cy="130796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D3C442E-070C-405E-9B82-6C921D200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40C967E6-5EA8-4974-8A13-694BABCAEB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1" name="Straight Arrow Connector 9">
                  <a:extLst>
                    <a:ext uri="{FF2B5EF4-FFF2-40B4-BE49-F238E27FC236}">
                      <a16:creationId xmlns:a16="http://schemas.microsoft.com/office/drawing/2014/main" id="{EF51DDAA-C735-405C-8C50-45BB0A317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5346" y="2654677"/>
                  <a:ext cx="265743" cy="76063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A82AB133-29C7-405B-B7BB-9CBE2265E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754" y="3726918"/>
                  <a:ext cx="2035768" cy="10826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B275BFB8-9626-44D8-9D9B-2797145B3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891" y="2514289"/>
                  <a:ext cx="0" cy="209817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29">
                  <a:extLst>
                    <a:ext uri="{FF2B5EF4-FFF2-40B4-BE49-F238E27FC236}">
                      <a16:creationId xmlns:a16="http://schemas.microsoft.com/office/drawing/2014/main" id="{48D6A00B-0BA0-44E2-A86C-8044B7A6F4E3}"/>
                    </a:ext>
                  </a:extLst>
                </p:cNvPr>
                <p:cNvSpPr/>
                <p:nvPr/>
              </p:nvSpPr>
              <p:spPr>
                <a:xfrm>
                  <a:off x="3326681" y="3328241"/>
                  <a:ext cx="29206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L</a:t>
                  </a:r>
                </a:p>
              </p:txBody>
            </p:sp>
            <p:sp>
              <p:nvSpPr>
                <p:cNvPr id="76" name="Rectangle 29">
                  <a:extLst>
                    <a:ext uri="{FF2B5EF4-FFF2-40B4-BE49-F238E27FC236}">
                      <a16:creationId xmlns:a16="http://schemas.microsoft.com/office/drawing/2014/main" id="{97ACF5C5-4158-4F76-B5CC-AC1658B9D41B}"/>
                    </a:ext>
                  </a:extLst>
                </p:cNvPr>
                <p:cNvSpPr/>
                <p:nvPr/>
              </p:nvSpPr>
              <p:spPr>
                <a:xfrm>
                  <a:off x="4641245" y="3332221"/>
                  <a:ext cx="32412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F88D7733-3BDC-43D2-A1D7-2C75998E0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67D0C6CA-7DE1-4B2C-98EA-BFCCC76CEC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Straight Arrow Connector 16">
                  <a:extLst>
                    <a:ext uri="{FF2B5EF4-FFF2-40B4-BE49-F238E27FC236}">
                      <a16:creationId xmlns:a16="http://schemas.microsoft.com/office/drawing/2014/main" id="{C30B7220-9E44-45E0-AEE2-17D6B4B9D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8148" y="3190050"/>
                  <a:ext cx="414325" cy="266743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16">
                  <a:extLst>
                    <a:ext uri="{FF2B5EF4-FFF2-40B4-BE49-F238E27FC236}">
                      <a16:creationId xmlns:a16="http://schemas.microsoft.com/office/drawing/2014/main" id="{C041C0B3-F50F-4A16-8CB2-151395D6B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8783" y="2436676"/>
                  <a:ext cx="279773" cy="344221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16">
                  <a:extLst>
                    <a:ext uri="{FF2B5EF4-FFF2-40B4-BE49-F238E27FC236}">
                      <a16:creationId xmlns:a16="http://schemas.microsoft.com/office/drawing/2014/main" id="{26EFD63C-6A11-42AE-8317-87850825FC38}"/>
                    </a:ext>
                  </a:extLst>
                </p:cNvPr>
                <p:cNvCxnSpPr>
                  <a:cxnSpLocks/>
                  <a:stCxn id="86" idx="4"/>
                </p:cNvCxnSpPr>
                <p:nvPr/>
              </p:nvCxnSpPr>
              <p:spPr>
                <a:xfrm flipH="1">
                  <a:off x="4691364" y="2463045"/>
                  <a:ext cx="130639" cy="306269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16">
                  <a:extLst>
                    <a:ext uri="{FF2B5EF4-FFF2-40B4-BE49-F238E27FC236}">
                      <a16:creationId xmlns:a16="http://schemas.microsoft.com/office/drawing/2014/main" id="{01FCB598-6948-4BC0-8211-F5DB26485E76}"/>
                    </a:ext>
                  </a:extLst>
                </p:cNvPr>
                <p:cNvCxnSpPr>
                  <a:cxnSpLocks/>
                  <a:stCxn id="86" idx="2"/>
                </p:cNvCxnSpPr>
                <p:nvPr/>
              </p:nvCxnSpPr>
              <p:spPr>
                <a:xfrm flipH="1">
                  <a:off x="4404213" y="2421677"/>
                  <a:ext cx="379869" cy="4801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9">
                  <a:extLst>
                    <a:ext uri="{FF2B5EF4-FFF2-40B4-BE49-F238E27FC236}">
                      <a16:creationId xmlns:a16="http://schemas.microsoft.com/office/drawing/2014/main" id="{56A977CE-01D0-40E4-951A-02BED4555101}"/>
                    </a:ext>
                  </a:extLst>
                </p:cNvPr>
                <p:cNvCxnSpPr>
                  <a:cxnSpLocks/>
                  <a:stCxn id="88" idx="4"/>
                </p:cNvCxnSpPr>
                <p:nvPr/>
              </p:nvCxnSpPr>
              <p:spPr>
                <a:xfrm flipH="1">
                  <a:off x="4999503" y="2682274"/>
                  <a:ext cx="126387" cy="221317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椭圆 85">
                  <a:extLst>
                    <a:ext uri="{FF2B5EF4-FFF2-40B4-BE49-F238E27FC236}">
                      <a16:creationId xmlns:a16="http://schemas.microsoft.com/office/drawing/2014/main" id="{571E56F1-9003-4C56-8C07-E159DA16B5B4}"/>
                    </a:ext>
                  </a:extLst>
                </p:cNvPr>
                <p:cNvSpPr/>
                <p:nvPr/>
              </p:nvSpPr>
              <p:spPr>
                <a:xfrm>
                  <a:off x="4784081" y="2380309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椭圆 84">
                  <a:extLst>
                    <a:ext uri="{FF2B5EF4-FFF2-40B4-BE49-F238E27FC236}">
                      <a16:creationId xmlns:a16="http://schemas.microsoft.com/office/drawing/2014/main" id="{C5084451-4408-442E-8E7C-E2F423AFA2C3}"/>
                    </a:ext>
                  </a:extLst>
                </p:cNvPr>
                <p:cNvSpPr/>
                <p:nvPr/>
              </p:nvSpPr>
              <p:spPr>
                <a:xfrm>
                  <a:off x="5307791" y="2922854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椭圆 83">
                  <a:extLst>
                    <a:ext uri="{FF2B5EF4-FFF2-40B4-BE49-F238E27FC236}">
                      <a16:creationId xmlns:a16="http://schemas.microsoft.com/office/drawing/2014/main" id="{4EB02E9B-F5A2-4FFC-99E9-323EA34CFA9C}"/>
                    </a:ext>
                  </a:extLst>
                </p:cNvPr>
                <p:cNvSpPr/>
                <p:nvPr/>
              </p:nvSpPr>
              <p:spPr>
                <a:xfrm>
                  <a:off x="5087968" y="2599538"/>
                  <a:ext cx="75843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87F3895-395E-48D2-8B6D-7BF36FA68BF9}"/>
                    </a:ext>
                  </a:extLst>
                </p:cNvPr>
                <p:cNvSpPr/>
                <p:nvPr/>
              </p:nvSpPr>
              <p:spPr>
                <a:xfrm>
                  <a:off x="5191300" y="3549126"/>
                  <a:ext cx="177984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A (Near field trajectory)</a:t>
                  </a:r>
                </a:p>
              </p:txBody>
            </p:sp>
          </p:grpSp>
        </p:grpSp>
        <p:cxnSp>
          <p:nvCxnSpPr>
            <p:cNvPr id="54" name="Straight Arrow Connector 9">
              <a:extLst>
                <a:ext uri="{FF2B5EF4-FFF2-40B4-BE49-F238E27FC236}">
                  <a16:creationId xmlns:a16="http://schemas.microsoft.com/office/drawing/2014/main" id="{B5BB4281-AE60-4EB5-825D-C507CDC812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5839" y="1869608"/>
              <a:ext cx="128575" cy="218376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9">
              <a:extLst>
                <a:ext uri="{FF2B5EF4-FFF2-40B4-BE49-F238E27FC236}">
                  <a16:creationId xmlns:a16="http://schemas.microsoft.com/office/drawing/2014/main" id="{CB5730A8-F419-4409-8E48-98C873825886}"/>
                </a:ext>
              </a:extLst>
            </p:cNvPr>
            <p:cNvCxnSpPr>
              <a:cxnSpLocks/>
              <a:stCxn id="88" idx="6"/>
            </p:cNvCxnSpPr>
            <p:nvPr/>
          </p:nvCxnSpPr>
          <p:spPr>
            <a:xfrm flipH="1">
              <a:off x="2262918" y="1498758"/>
              <a:ext cx="372314" cy="221317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16">
              <a:extLst>
                <a:ext uri="{FF2B5EF4-FFF2-40B4-BE49-F238E27FC236}">
                  <a16:creationId xmlns:a16="http://schemas.microsoft.com/office/drawing/2014/main" id="{132E9FC1-918A-42EB-BEAA-85C29A4FA75E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 flipH="1">
              <a:off x="1863583" y="1308781"/>
              <a:ext cx="431461" cy="254483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9">
              <a:extLst>
                <a:ext uri="{FF2B5EF4-FFF2-40B4-BE49-F238E27FC236}">
                  <a16:creationId xmlns:a16="http://schemas.microsoft.com/office/drawing/2014/main" id="{2F4E460F-7897-46DE-9044-F54A302E6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4332" y="1829130"/>
              <a:ext cx="321102" cy="44138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9">
              <a:extLst>
                <a:ext uri="{FF2B5EF4-FFF2-40B4-BE49-F238E27FC236}">
                  <a16:creationId xmlns:a16="http://schemas.microsoft.com/office/drawing/2014/main" id="{0A1A2BC0-72E4-4943-A01B-021D2C87F1E7}"/>
                </a:ext>
              </a:extLst>
            </p:cNvPr>
            <p:cNvCxnSpPr>
              <a:cxnSpLocks/>
              <a:stCxn id="87" idx="3"/>
            </p:cNvCxnSpPr>
            <p:nvPr/>
          </p:nvCxnSpPr>
          <p:spPr>
            <a:xfrm flipH="1">
              <a:off x="2483598" y="1851326"/>
              <a:ext cx="294757" cy="173934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462724A-0453-447E-8D44-F7A12B7EBE85}"/>
                  </a:ext>
                </a:extLst>
              </p:cNvPr>
              <p:cNvSpPr txBox="1"/>
              <p:nvPr/>
            </p:nvSpPr>
            <p:spPr>
              <a:xfrm>
                <a:off x="5643795" y="654836"/>
                <a:ext cx="620125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Goal: synthesize the far-field HRTF at angle</a:t>
                </a:r>
              </a:p>
              <a:p>
                <a:pPr defTabSz="68580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using near field HRTFs on trajectory A</a:t>
                </a:r>
              </a:p>
              <a:p>
                <a:pPr defTabSz="6858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Intuition: far field HRTF is a recombination of different rays for near field HRTF at different locations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462724A-0453-447E-8D44-F7A12B7EB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95" y="654836"/>
                <a:ext cx="6201253" cy="2862322"/>
              </a:xfrm>
              <a:prstGeom prst="rect">
                <a:avLst/>
              </a:prstGeom>
              <a:blipFill>
                <a:blip r:embed="rId13"/>
                <a:stretch>
                  <a:fillRect l="-688" t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0925B320-9ED3-4E9D-94B7-5F8806AA2FE3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FB43E5-45FA-4EF1-8157-20D1A2C6624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C104176-888A-4704-A16D-48EC7A8D58BD}"/>
              </a:ext>
            </a:extLst>
          </p:cNvPr>
          <p:cNvSpPr/>
          <p:nvPr/>
        </p:nvSpPr>
        <p:spPr>
          <a:xfrm flipH="1">
            <a:off x="2128478" y="2490969"/>
            <a:ext cx="366935" cy="187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E32DAB-0BAE-47CC-A099-E077D147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8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103157"/>
            <a:ext cx="2204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4DC3C-9741-4F6A-A1BA-9B604A5EBCF7}"/>
              </a:ext>
            </a:extLst>
          </p:cNvPr>
          <p:cNvSpPr txBox="1"/>
          <p:nvPr/>
        </p:nvSpPr>
        <p:spPr>
          <a:xfrm>
            <a:off x="2181876" y="103380"/>
            <a:ext cx="28323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09E206-CC4E-49DB-82C1-1927C27875D7}"/>
              </a:ext>
            </a:extLst>
          </p:cNvPr>
          <p:cNvGrpSpPr/>
          <p:nvPr/>
        </p:nvGrpSpPr>
        <p:grpSpPr>
          <a:xfrm>
            <a:off x="-747592" y="1027980"/>
            <a:ext cx="5784929" cy="4352736"/>
            <a:chOff x="244583" y="962189"/>
            <a:chExt cx="4058568" cy="3387400"/>
          </a:xfrm>
        </p:grpSpPr>
        <p:grpSp>
          <p:nvGrpSpPr>
            <p:cNvPr id="49" name="组合 134">
              <a:extLst>
                <a:ext uri="{FF2B5EF4-FFF2-40B4-BE49-F238E27FC236}">
                  <a16:creationId xmlns:a16="http://schemas.microsoft.com/office/drawing/2014/main" id="{3EF60A41-B3D3-4679-8592-2F288929B8D6}"/>
                </a:ext>
              </a:extLst>
            </p:cNvPr>
            <p:cNvGrpSpPr/>
            <p:nvPr/>
          </p:nvGrpSpPr>
          <p:grpSpPr>
            <a:xfrm>
              <a:off x="244583" y="962189"/>
              <a:ext cx="4058568" cy="3387400"/>
              <a:chOff x="2573335" y="2104337"/>
              <a:chExt cx="4397811" cy="338740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3630101-A776-4320-BE83-08E0E9262446}"/>
                  </a:ext>
                </a:extLst>
              </p:cNvPr>
              <p:cNvGrpSpPr/>
              <p:nvPr/>
            </p:nvGrpSpPr>
            <p:grpSpPr>
              <a:xfrm flipH="1">
                <a:off x="2573335" y="3644781"/>
                <a:ext cx="3061975" cy="1846956"/>
                <a:chOff x="4066193" y="3782804"/>
                <a:chExt cx="3119393" cy="1846956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23203F5-8660-4CE9-9354-51CF32650382}"/>
                    </a:ext>
                  </a:extLst>
                </p:cNvPr>
                <p:cNvSpPr/>
                <p:nvPr/>
              </p:nvSpPr>
              <p:spPr>
                <a:xfrm>
                  <a:off x="4451264" y="4644491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7D16EF39-D518-425E-ADE6-153E80A88722}"/>
                    </a:ext>
                  </a:extLst>
                </p:cNvPr>
                <p:cNvSpPr/>
                <p:nvPr/>
              </p:nvSpPr>
              <p:spPr>
                <a:xfrm>
                  <a:off x="4066193" y="3881933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CAEB14B-5CB6-4D3D-9BDE-BD9C6C8CD348}"/>
                    </a:ext>
                  </a:extLst>
                </p:cNvPr>
                <p:cNvSpPr/>
                <p:nvPr/>
              </p:nvSpPr>
              <p:spPr>
                <a:xfrm>
                  <a:off x="4940299" y="3790707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4B3C33E-AFCF-4307-8902-3431CDBC6C86}"/>
                    </a:ext>
                  </a:extLst>
                </p:cNvPr>
                <p:cNvSpPr/>
                <p:nvPr/>
              </p:nvSpPr>
              <p:spPr>
                <a:xfrm>
                  <a:off x="6107310" y="3782804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组合 133">
                <a:extLst>
                  <a:ext uri="{FF2B5EF4-FFF2-40B4-BE49-F238E27FC236}">
                    <a16:creationId xmlns:a16="http://schemas.microsoft.com/office/drawing/2014/main" id="{BB4BFB3B-90AA-4E86-B2D4-5A0A9BC59F95}"/>
                  </a:ext>
                </a:extLst>
              </p:cNvPr>
              <p:cNvGrpSpPr/>
              <p:nvPr/>
            </p:nvGrpSpPr>
            <p:grpSpPr>
              <a:xfrm>
                <a:off x="2944906" y="2104337"/>
                <a:ext cx="4026240" cy="2635751"/>
                <a:chOff x="2944906" y="2104337"/>
                <a:chExt cx="4026240" cy="26357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55A57FCC-238D-45CE-A7AE-9D0FEAA6FD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6C0A5C85-4D31-4E08-8076-C37040CD403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4" name="Arc 63">
                  <a:extLst>
                    <a:ext uri="{FF2B5EF4-FFF2-40B4-BE49-F238E27FC236}">
                      <a16:creationId xmlns:a16="http://schemas.microsoft.com/office/drawing/2014/main" id="{E6276BFB-42F3-402B-8D55-6C1D9677E3F4}"/>
                    </a:ext>
                  </a:extLst>
                </p:cNvPr>
                <p:cNvSpPr/>
                <p:nvPr/>
              </p:nvSpPr>
              <p:spPr>
                <a:xfrm rot="1782441">
                  <a:off x="4719646" y="3239268"/>
                  <a:ext cx="236886" cy="201449"/>
                </a:xfrm>
                <a:prstGeom prst="arc">
                  <a:avLst>
                    <a:gd name="adj1" fmla="val 16200000"/>
                    <a:gd name="adj2" fmla="val 20466719"/>
                  </a:avLst>
                </a:prstGeom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3E75379F-CEEE-4E35-9E3A-4B268B07C437}"/>
                    </a:ext>
                  </a:extLst>
                </p:cNvPr>
                <p:cNvSpPr/>
                <p:nvPr/>
              </p:nvSpPr>
              <p:spPr>
                <a:xfrm>
                  <a:off x="2944906" y="2104337"/>
                  <a:ext cx="2454088" cy="2635751"/>
                </a:xfrm>
                <a:custGeom>
                  <a:avLst/>
                  <a:gdLst>
                    <a:gd name="connsiteX0" fmla="*/ 1149723 w 2454088"/>
                    <a:gd name="connsiteY0" fmla="*/ 20298 h 2635751"/>
                    <a:gd name="connsiteX1" fmla="*/ 867335 w 2454088"/>
                    <a:gd name="connsiteY1" fmla="*/ 27022 h 2635751"/>
                    <a:gd name="connsiteX2" fmla="*/ 847165 w 2454088"/>
                    <a:gd name="connsiteY2" fmla="*/ 33745 h 2635751"/>
                    <a:gd name="connsiteX3" fmla="*/ 820270 w 2454088"/>
                    <a:gd name="connsiteY3" fmla="*/ 40469 h 2635751"/>
                    <a:gd name="connsiteX4" fmla="*/ 779929 w 2454088"/>
                    <a:gd name="connsiteY4" fmla="*/ 53916 h 2635751"/>
                    <a:gd name="connsiteX5" fmla="*/ 732865 w 2454088"/>
                    <a:gd name="connsiteY5" fmla="*/ 67363 h 2635751"/>
                    <a:gd name="connsiteX6" fmla="*/ 665629 w 2454088"/>
                    <a:gd name="connsiteY6" fmla="*/ 100981 h 2635751"/>
                    <a:gd name="connsiteX7" fmla="*/ 632012 w 2454088"/>
                    <a:gd name="connsiteY7" fmla="*/ 121151 h 2635751"/>
                    <a:gd name="connsiteX8" fmla="*/ 611841 w 2454088"/>
                    <a:gd name="connsiteY8" fmla="*/ 134598 h 2635751"/>
                    <a:gd name="connsiteX9" fmla="*/ 578223 w 2454088"/>
                    <a:gd name="connsiteY9" fmla="*/ 141322 h 2635751"/>
                    <a:gd name="connsiteX10" fmla="*/ 537882 w 2454088"/>
                    <a:gd name="connsiteY10" fmla="*/ 168216 h 2635751"/>
                    <a:gd name="connsiteX11" fmla="*/ 517712 w 2454088"/>
                    <a:gd name="connsiteY11" fmla="*/ 188387 h 2635751"/>
                    <a:gd name="connsiteX12" fmla="*/ 497541 w 2454088"/>
                    <a:gd name="connsiteY12" fmla="*/ 201834 h 2635751"/>
                    <a:gd name="connsiteX13" fmla="*/ 457200 w 2454088"/>
                    <a:gd name="connsiteY13" fmla="*/ 242175 h 2635751"/>
                    <a:gd name="connsiteX14" fmla="*/ 437029 w 2454088"/>
                    <a:gd name="connsiteY14" fmla="*/ 262345 h 2635751"/>
                    <a:gd name="connsiteX15" fmla="*/ 416859 w 2454088"/>
                    <a:gd name="connsiteY15" fmla="*/ 275792 h 2635751"/>
                    <a:gd name="connsiteX16" fmla="*/ 396688 w 2454088"/>
                    <a:gd name="connsiteY16" fmla="*/ 309410 h 2635751"/>
                    <a:gd name="connsiteX17" fmla="*/ 369794 w 2454088"/>
                    <a:gd name="connsiteY17" fmla="*/ 322857 h 2635751"/>
                    <a:gd name="connsiteX18" fmla="*/ 349623 w 2454088"/>
                    <a:gd name="connsiteY18" fmla="*/ 336304 h 2635751"/>
                    <a:gd name="connsiteX19" fmla="*/ 342900 w 2454088"/>
                    <a:gd name="connsiteY19" fmla="*/ 356475 h 2635751"/>
                    <a:gd name="connsiteX20" fmla="*/ 302559 w 2454088"/>
                    <a:gd name="connsiteY20" fmla="*/ 383369 h 2635751"/>
                    <a:gd name="connsiteX21" fmla="*/ 282388 w 2454088"/>
                    <a:gd name="connsiteY21" fmla="*/ 410263 h 2635751"/>
                    <a:gd name="connsiteX22" fmla="*/ 262218 w 2454088"/>
                    <a:gd name="connsiteY22" fmla="*/ 423710 h 2635751"/>
                    <a:gd name="connsiteX23" fmla="*/ 228600 w 2454088"/>
                    <a:gd name="connsiteY23" fmla="*/ 457328 h 2635751"/>
                    <a:gd name="connsiteX24" fmla="*/ 215153 w 2454088"/>
                    <a:gd name="connsiteY24" fmla="*/ 484222 h 2635751"/>
                    <a:gd name="connsiteX25" fmla="*/ 194982 w 2454088"/>
                    <a:gd name="connsiteY25" fmla="*/ 511116 h 2635751"/>
                    <a:gd name="connsiteX26" fmla="*/ 168088 w 2454088"/>
                    <a:gd name="connsiteY26" fmla="*/ 571628 h 2635751"/>
                    <a:gd name="connsiteX27" fmla="*/ 147918 w 2454088"/>
                    <a:gd name="connsiteY27" fmla="*/ 591798 h 2635751"/>
                    <a:gd name="connsiteX28" fmla="*/ 114300 w 2454088"/>
                    <a:gd name="connsiteY28" fmla="*/ 645587 h 2635751"/>
                    <a:gd name="connsiteX29" fmla="*/ 100853 w 2454088"/>
                    <a:gd name="connsiteY29" fmla="*/ 699375 h 2635751"/>
                    <a:gd name="connsiteX30" fmla="*/ 87406 w 2454088"/>
                    <a:gd name="connsiteY30" fmla="*/ 739716 h 2635751"/>
                    <a:gd name="connsiteX31" fmla="*/ 80682 w 2454088"/>
                    <a:gd name="connsiteY31" fmla="*/ 766610 h 2635751"/>
                    <a:gd name="connsiteX32" fmla="*/ 67235 w 2454088"/>
                    <a:gd name="connsiteY32" fmla="*/ 786781 h 2635751"/>
                    <a:gd name="connsiteX33" fmla="*/ 53788 w 2454088"/>
                    <a:gd name="connsiteY33" fmla="*/ 827122 h 2635751"/>
                    <a:gd name="connsiteX34" fmla="*/ 33618 w 2454088"/>
                    <a:gd name="connsiteY34" fmla="*/ 934698 h 2635751"/>
                    <a:gd name="connsiteX35" fmla="*/ 26894 w 2454088"/>
                    <a:gd name="connsiteY35" fmla="*/ 1203639 h 2635751"/>
                    <a:gd name="connsiteX36" fmla="*/ 20170 w 2454088"/>
                    <a:gd name="connsiteY36" fmla="*/ 1297769 h 2635751"/>
                    <a:gd name="connsiteX37" fmla="*/ 0 w 2454088"/>
                    <a:gd name="connsiteY37" fmla="*/ 1593604 h 2635751"/>
                    <a:gd name="connsiteX38" fmla="*/ 6723 w 2454088"/>
                    <a:gd name="connsiteY38" fmla="*/ 1822204 h 2635751"/>
                    <a:gd name="connsiteX39" fmla="*/ 20170 w 2454088"/>
                    <a:gd name="connsiteY39" fmla="*/ 1862545 h 2635751"/>
                    <a:gd name="connsiteX40" fmla="*/ 40341 w 2454088"/>
                    <a:gd name="connsiteY40" fmla="*/ 1923057 h 2635751"/>
                    <a:gd name="connsiteX41" fmla="*/ 47065 w 2454088"/>
                    <a:gd name="connsiteY41" fmla="*/ 1943228 h 2635751"/>
                    <a:gd name="connsiteX42" fmla="*/ 73959 w 2454088"/>
                    <a:gd name="connsiteY42" fmla="*/ 2010463 h 2635751"/>
                    <a:gd name="connsiteX43" fmla="*/ 94129 w 2454088"/>
                    <a:gd name="connsiteY43" fmla="*/ 2064251 h 2635751"/>
                    <a:gd name="connsiteX44" fmla="*/ 114300 w 2454088"/>
                    <a:gd name="connsiteY44" fmla="*/ 2091145 h 2635751"/>
                    <a:gd name="connsiteX45" fmla="*/ 134470 w 2454088"/>
                    <a:gd name="connsiteY45" fmla="*/ 2138210 h 2635751"/>
                    <a:gd name="connsiteX46" fmla="*/ 154641 w 2454088"/>
                    <a:gd name="connsiteY46" fmla="*/ 2151657 h 2635751"/>
                    <a:gd name="connsiteX47" fmla="*/ 188259 w 2454088"/>
                    <a:gd name="connsiteY47" fmla="*/ 2212169 h 2635751"/>
                    <a:gd name="connsiteX48" fmla="*/ 208429 w 2454088"/>
                    <a:gd name="connsiteY48" fmla="*/ 2239063 h 2635751"/>
                    <a:gd name="connsiteX49" fmla="*/ 228600 w 2454088"/>
                    <a:gd name="connsiteY49" fmla="*/ 2245787 h 2635751"/>
                    <a:gd name="connsiteX50" fmla="*/ 235323 w 2454088"/>
                    <a:gd name="connsiteY50" fmla="*/ 2265957 h 2635751"/>
                    <a:gd name="connsiteX51" fmla="*/ 275665 w 2454088"/>
                    <a:gd name="connsiteY51" fmla="*/ 2292851 h 2635751"/>
                    <a:gd name="connsiteX52" fmla="*/ 302559 w 2454088"/>
                    <a:gd name="connsiteY52" fmla="*/ 2313022 h 2635751"/>
                    <a:gd name="connsiteX53" fmla="*/ 322729 w 2454088"/>
                    <a:gd name="connsiteY53" fmla="*/ 2319745 h 2635751"/>
                    <a:gd name="connsiteX54" fmla="*/ 336176 w 2454088"/>
                    <a:gd name="connsiteY54" fmla="*/ 2339916 h 2635751"/>
                    <a:gd name="connsiteX55" fmla="*/ 349623 w 2454088"/>
                    <a:gd name="connsiteY55" fmla="*/ 2366810 h 2635751"/>
                    <a:gd name="connsiteX56" fmla="*/ 376518 w 2454088"/>
                    <a:gd name="connsiteY56" fmla="*/ 2373534 h 2635751"/>
                    <a:gd name="connsiteX57" fmla="*/ 430306 w 2454088"/>
                    <a:gd name="connsiteY57" fmla="*/ 2393704 h 2635751"/>
                    <a:gd name="connsiteX58" fmla="*/ 437029 w 2454088"/>
                    <a:gd name="connsiteY58" fmla="*/ 2413875 h 2635751"/>
                    <a:gd name="connsiteX59" fmla="*/ 490818 w 2454088"/>
                    <a:gd name="connsiteY59" fmla="*/ 2440769 h 2635751"/>
                    <a:gd name="connsiteX60" fmla="*/ 497541 w 2454088"/>
                    <a:gd name="connsiteY60" fmla="*/ 2460939 h 2635751"/>
                    <a:gd name="connsiteX61" fmla="*/ 537882 w 2454088"/>
                    <a:gd name="connsiteY61" fmla="*/ 2474387 h 2635751"/>
                    <a:gd name="connsiteX62" fmla="*/ 605118 w 2454088"/>
                    <a:gd name="connsiteY62" fmla="*/ 2494557 h 2635751"/>
                    <a:gd name="connsiteX63" fmla="*/ 632012 w 2454088"/>
                    <a:gd name="connsiteY63" fmla="*/ 2514728 h 2635751"/>
                    <a:gd name="connsiteX64" fmla="*/ 679076 w 2454088"/>
                    <a:gd name="connsiteY64" fmla="*/ 2528175 h 2635751"/>
                    <a:gd name="connsiteX65" fmla="*/ 746312 w 2454088"/>
                    <a:gd name="connsiteY65" fmla="*/ 2548345 h 2635751"/>
                    <a:gd name="connsiteX66" fmla="*/ 820270 w 2454088"/>
                    <a:gd name="connsiteY66" fmla="*/ 2561792 h 2635751"/>
                    <a:gd name="connsiteX67" fmla="*/ 840441 w 2454088"/>
                    <a:gd name="connsiteY67" fmla="*/ 2568516 h 2635751"/>
                    <a:gd name="connsiteX68" fmla="*/ 880782 w 2454088"/>
                    <a:gd name="connsiteY68" fmla="*/ 2575239 h 2635751"/>
                    <a:gd name="connsiteX69" fmla="*/ 900953 w 2454088"/>
                    <a:gd name="connsiteY69" fmla="*/ 2588687 h 2635751"/>
                    <a:gd name="connsiteX70" fmla="*/ 1055594 w 2454088"/>
                    <a:gd name="connsiteY70" fmla="*/ 2602134 h 2635751"/>
                    <a:gd name="connsiteX71" fmla="*/ 1102659 w 2454088"/>
                    <a:gd name="connsiteY71" fmla="*/ 2608857 h 2635751"/>
                    <a:gd name="connsiteX72" fmla="*/ 1183341 w 2454088"/>
                    <a:gd name="connsiteY72" fmla="*/ 2629028 h 2635751"/>
                    <a:gd name="connsiteX73" fmla="*/ 1237129 w 2454088"/>
                    <a:gd name="connsiteY73" fmla="*/ 2635751 h 2635751"/>
                    <a:gd name="connsiteX74" fmla="*/ 1465729 w 2454088"/>
                    <a:gd name="connsiteY74" fmla="*/ 2629028 h 2635751"/>
                    <a:gd name="connsiteX75" fmla="*/ 1660712 w 2454088"/>
                    <a:gd name="connsiteY75" fmla="*/ 2608857 h 2635751"/>
                    <a:gd name="connsiteX76" fmla="*/ 1694329 w 2454088"/>
                    <a:gd name="connsiteY76" fmla="*/ 2595410 h 2635751"/>
                    <a:gd name="connsiteX77" fmla="*/ 1714500 w 2454088"/>
                    <a:gd name="connsiteY77" fmla="*/ 2581963 h 2635751"/>
                    <a:gd name="connsiteX78" fmla="*/ 1781735 w 2454088"/>
                    <a:gd name="connsiteY78" fmla="*/ 2568516 h 2635751"/>
                    <a:gd name="connsiteX79" fmla="*/ 1835523 w 2454088"/>
                    <a:gd name="connsiteY79" fmla="*/ 2555069 h 2635751"/>
                    <a:gd name="connsiteX80" fmla="*/ 1862418 w 2454088"/>
                    <a:gd name="connsiteY80" fmla="*/ 2541622 h 2635751"/>
                    <a:gd name="connsiteX81" fmla="*/ 1902759 w 2454088"/>
                    <a:gd name="connsiteY81" fmla="*/ 2528175 h 2635751"/>
                    <a:gd name="connsiteX82" fmla="*/ 1922929 w 2454088"/>
                    <a:gd name="connsiteY82" fmla="*/ 2514728 h 2635751"/>
                    <a:gd name="connsiteX83" fmla="*/ 1963270 w 2454088"/>
                    <a:gd name="connsiteY83" fmla="*/ 2501281 h 2635751"/>
                    <a:gd name="connsiteX84" fmla="*/ 1969994 w 2454088"/>
                    <a:gd name="connsiteY84" fmla="*/ 2481110 h 2635751"/>
                    <a:gd name="connsiteX85" fmla="*/ 2010335 w 2454088"/>
                    <a:gd name="connsiteY85" fmla="*/ 2460939 h 2635751"/>
                    <a:gd name="connsiteX86" fmla="*/ 2050676 w 2454088"/>
                    <a:gd name="connsiteY86" fmla="*/ 2420598 h 2635751"/>
                    <a:gd name="connsiteX87" fmla="*/ 2084294 w 2454088"/>
                    <a:gd name="connsiteY87" fmla="*/ 2380257 h 2635751"/>
                    <a:gd name="connsiteX88" fmla="*/ 2124635 w 2454088"/>
                    <a:gd name="connsiteY88" fmla="*/ 2360087 h 2635751"/>
                    <a:gd name="connsiteX89" fmla="*/ 2144806 w 2454088"/>
                    <a:gd name="connsiteY89" fmla="*/ 2346639 h 2635751"/>
                    <a:gd name="connsiteX90" fmla="*/ 2191870 w 2454088"/>
                    <a:gd name="connsiteY90" fmla="*/ 2306298 h 2635751"/>
                    <a:gd name="connsiteX91" fmla="*/ 2205318 w 2454088"/>
                    <a:gd name="connsiteY91" fmla="*/ 2279404 h 2635751"/>
                    <a:gd name="connsiteX92" fmla="*/ 2225488 w 2454088"/>
                    <a:gd name="connsiteY92" fmla="*/ 2272681 h 2635751"/>
                    <a:gd name="connsiteX93" fmla="*/ 2259106 w 2454088"/>
                    <a:gd name="connsiteY93" fmla="*/ 2232339 h 2635751"/>
                    <a:gd name="connsiteX94" fmla="*/ 2292723 w 2454088"/>
                    <a:gd name="connsiteY94" fmla="*/ 2171828 h 2635751"/>
                    <a:gd name="connsiteX95" fmla="*/ 2299447 w 2454088"/>
                    <a:gd name="connsiteY95" fmla="*/ 2151657 h 2635751"/>
                    <a:gd name="connsiteX96" fmla="*/ 2319618 w 2454088"/>
                    <a:gd name="connsiteY96" fmla="*/ 2118039 h 2635751"/>
                    <a:gd name="connsiteX97" fmla="*/ 2326341 w 2454088"/>
                    <a:gd name="connsiteY97" fmla="*/ 2097869 h 2635751"/>
                    <a:gd name="connsiteX98" fmla="*/ 2339788 w 2454088"/>
                    <a:gd name="connsiteY98" fmla="*/ 2077698 h 2635751"/>
                    <a:gd name="connsiteX99" fmla="*/ 2353235 w 2454088"/>
                    <a:gd name="connsiteY99" fmla="*/ 2044081 h 2635751"/>
                    <a:gd name="connsiteX100" fmla="*/ 2366682 w 2454088"/>
                    <a:gd name="connsiteY100" fmla="*/ 2023910 h 2635751"/>
                    <a:gd name="connsiteX101" fmla="*/ 2386853 w 2454088"/>
                    <a:gd name="connsiteY101" fmla="*/ 1983569 h 2635751"/>
                    <a:gd name="connsiteX102" fmla="*/ 2400300 w 2454088"/>
                    <a:gd name="connsiteY102" fmla="*/ 1882716 h 2635751"/>
                    <a:gd name="connsiteX103" fmla="*/ 2413747 w 2454088"/>
                    <a:gd name="connsiteY103" fmla="*/ 1849098 h 2635751"/>
                    <a:gd name="connsiteX104" fmla="*/ 2427194 w 2454088"/>
                    <a:gd name="connsiteY104" fmla="*/ 1707904 h 2635751"/>
                    <a:gd name="connsiteX105" fmla="*/ 2440641 w 2454088"/>
                    <a:gd name="connsiteY105" fmla="*/ 1654116 h 2635751"/>
                    <a:gd name="connsiteX106" fmla="*/ 2447365 w 2454088"/>
                    <a:gd name="connsiteY106" fmla="*/ 1586881 h 2635751"/>
                    <a:gd name="connsiteX107" fmla="*/ 2454088 w 2454088"/>
                    <a:gd name="connsiteY107" fmla="*/ 1533092 h 2635751"/>
                    <a:gd name="connsiteX108" fmla="*/ 2447365 w 2454088"/>
                    <a:gd name="connsiteY108" fmla="*/ 1122957 h 2635751"/>
                    <a:gd name="connsiteX109" fmla="*/ 2433918 w 2454088"/>
                    <a:gd name="connsiteY109" fmla="*/ 995210 h 2635751"/>
                    <a:gd name="connsiteX110" fmla="*/ 2427194 w 2454088"/>
                    <a:gd name="connsiteY110" fmla="*/ 927975 h 2635751"/>
                    <a:gd name="connsiteX111" fmla="*/ 2400300 w 2454088"/>
                    <a:gd name="connsiteY111" fmla="*/ 867463 h 2635751"/>
                    <a:gd name="connsiteX112" fmla="*/ 2393576 w 2454088"/>
                    <a:gd name="connsiteY112" fmla="*/ 847292 h 2635751"/>
                    <a:gd name="connsiteX113" fmla="*/ 2353235 w 2454088"/>
                    <a:gd name="connsiteY113" fmla="*/ 806951 h 2635751"/>
                    <a:gd name="connsiteX114" fmla="*/ 2326341 w 2454088"/>
                    <a:gd name="connsiteY114" fmla="*/ 766610 h 2635751"/>
                    <a:gd name="connsiteX115" fmla="*/ 2299447 w 2454088"/>
                    <a:gd name="connsiteY115" fmla="*/ 719545 h 2635751"/>
                    <a:gd name="connsiteX116" fmla="*/ 2279276 w 2454088"/>
                    <a:gd name="connsiteY116" fmla="*/ 665757 h 2635751"/>
                    <a:gd name="connsiteX117" fmla="*/ 2259106 w 2454088"/>
                    <a:gd name="connsiteY117" fmla="*/ 638863 h 2635751"/>
                    <a:gd name="connsiteX118" fmla="*/ 2212041 w 2454088"/>
                    <a:gd name="connsiteY118" fmla="*/ 578351 h 2635751"/>
                    <a:gd name="connsiteX119" fmla="*/ 2205318 w 2454088"/>
                    <a:gd name="connsiteY119" fmla="*/ 558181 h 2635751"/>
                    <a:gd name="connsiteX120" fmla="*/ 2164976 w 2454088"/>
                    <a:gd name="connsiteY120" fmla="*/ 524563 h 2635751"/>
                    <a:gd name="connsiteX121" fmla="*/ 2117912 w 2454088"/>
                    <a:gd name="connsiteY121" fmla="*/ 477498 h 2635751"/>
                    <a:gd name="connsiteX122" fmla="*/ 2097741 w 2454088"/>
                    <a:gd name="connsiteY122" fmla="*/ 464051 h 2635751"/>
                    <a:gd name="connsiteX123" fmla="*/ 2043953 w 2454088"/>
                    <a:gd name="connsiteY123" fmla="*/ 437157 h 2635751"/>
                    <a:gd name="connsiteX124" fmla="*/ 2017059 w 2454088"/>
                    <a:gd name="connsiteY124" fmla="*/ 416987 h 2635751"/>
                    <a:gd name="connsiteX125" fmla="*/ 2003612 w 2454088"/>
                    <a:gd name="connsiteY125" fmla="*/ 403539 h 2635751"/>
                    <a:gd name="connsiteX126" fmla="*/ 1956547 w 2454088"/>
                    <a:gd name="connsiteY126" fmla="*/ 383369 h 2635751"/>
                    <a:gd name="connsiteX127" fmla="*/ 1936376 w 2454088"/>
                    <a:gd name="connsiteY127" fmla="*/ 363198 h 2635751"/>
                    <a:gd name="connsiteX128" fmla="*/ 1916206 w 2454088"/>
                    <a:gd name="connsiteY128" fmla="*/ 336304 h 2635751"/>
                    <a:gd name="connsiteX129" fmla="*/ 1869141 w 2454088"/>
                    <a:gd name="connsiteY129" fmla="*/ 309410 h 2635751"/>
                    <a:gd name="connsiteX130" fmla="*/ 1842247 w 2454088"/>
                    <a:gd name="connsiteY130" fmla="*/ 282516 h 2635751"/>
                    <a:gd name="connsiteX131" fmla="*/ 1801906 w 2454088"/>
                    <a:gd name="connsiteY131" fmla="*/ 269069 h 2635751"/>
                    <a:gd name="connsiteX132" fmla="*/ 1775012 w 2454088"/>
                    <a:gd name="connsiteY132" fmla="*/ 255622 h 2635751"/>
                    <a:gd name="connsiteX133" fmla="*/ 1727947 w 2454088"/>
                    <a:gd name="connsiteY133" fmla="*/ 222004 h 2635751"/>
                    <a:gd name="connsiteX134" fmla="*/ 1701053 w 2454088"/>
                    <a:gd name="connsiteY134" fmla="*/ 215281 h 2635751"/>
                    <a:gd name="connsiteX135" fmla="*/ 1640541 w 2454088"/>
                    <a:gd name="connsiteY135" fmla="*/ 174939 h 2635751"/>
                    <a:gd name="connsiteX136" fmla="*/ 1580029 w 2454088"/>
                    <a:gd name="connsiteY136" fmla="*/ 148045 h 2635751"/>
                    <a:gd name="connsiteX137" fmla="*/ 1532965 w 2454088"/>
                    <a:gd name="connsiteY137" fmla="*/ 100981 h 2635751"/>
                    <a:gd name="connsiteX138" fmla="*/ 1512794 w 2454088"/>
                    <a:gd name="connsiteY138" fmla="*/ 87534 h 2635751"/>
                    <a:gd name="connsiteX139" fmla="*/ 1472453 w 2454088"/>
                    <a:gd name="connsiteY139" fmla="*/ 74087 h 2635751"/>
                    <a:gd name="connsiteX140" fmla="*/ 1452282 w 2454088"/>
                    <a:gd name="connsiteY140" fmla="*/ 53916 h 2635751"/>
                    <a:gd name="connsiteX141" fmla="*/ 1432112 w 2454088"/>
                    <a:gd name="connsiteY141" fmla="*/ 47192 h 2635751"/>
                    <a:gd name="connsiteX142" fmla="*/ 1351429 w 2454088"/>
                    <a:gd name="connsiteY142" fmla="*/ 33745 h 2635751"/>
                    <a:gd name="connsiteX143" fmla="*/ 1331259 w 2454088"/>
                    <a:gd name="connsiteY143" fmla="*/ 27022 h 2635751"/>
                    <a:gd name="connsiteX144" fmla="*/ 1304365 w 2454088"/>
                    <a:gd name="connsiteY144" fmla="*/ 20298 h 2635751"/>
                    <a:gd name="connsiteX145" fmla="*/ 1257300 w 2454088"/>
                    <a:gd name="connsiteY145" fmla="*/ 128 h 2635751"/>
                    <a:gd name="connsiteX146" fmla="*/ 1149723 w 2454088"/>
                    <a:gd name="connsiteY146" fmla="*/ 20298 h 263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2454088" h="2635751">
                      <a:moveTo>
                        <a:pt x="1149723" y="20298"/>
                      </a:moveTo>
                      <a:cubicBezTo>
                        <a:pt x="1084729" y="24780"/>
                        <a:pt x="961398" y="22841"/>
                        <a:pt x="867335" y="27022"/>
                      </a:cubicBezTo>
                      <a:cubicBezTo>
                        <a:pt x="860255" y="27337"/>
                        <a:pt x="853979" y="31798"/>
                        <a:pt x="847165" y="33745"/>
                      </a:cubicBezTo>
                      <a:cubicBezTo>
                        <a:pt x="838280" y="36284"/>
                        <a:pt x="829121" y="37814"/>
                        <a:pt x="820270" y="40469"/>
                      </a:cubicBezTo>
                      <a:cubicBezTo>
                        <a:pt x="806693" y="44542"/>
                        <a:pt x="793558" y="50022"/>
                        <a:pt x="779929" y="53916"/>
                      </a:cubicBezTo>
                      <a:lnTo>
                        <a:pt x="732865" y="67363"/>
                      </a:lnTo>
                      <a:cubicBezTo>
                        <a:pt x="684834" y="99383"/>
                        <a:pt x="708202" y="90337"/>
                        <a:pt x="665629" y="100981"/>
                      </a:cubicBezTo>
                      <a:cubicBezTo>
                        <a:pt x="654423" y="107704"/>
                        <a:pt x="643094" y="114225"/>
                        <a:pt x="632012" y="121151"/>
                      </a:cubicBezTo>
                      <a:cubicBezTo>
                        <a:pt x="625159" y="125434"/>
                        <a:pt x="619407" y="131761"/>
                        <a:pt x="611841" y="134598"/>
                      </a:cubicBezTo>
                      <a:cubicBezTo>
                        <a:pt x="601141" y="138611"/>
                        <a:pt x="589429" y="139081"/>
                        <a:pt x="578223" y="141322"/>
                      </a:cubicBezTo>
                      <a:cubicBezTo>
                        <a:pt x="513876" y="205669"/>
                        <a:pt x="596267" y="129291"/>
                        <a:pt x="537882" y="168216"/>
                      </a:cubicBezTo>
                      <a:cubicBezTo>
                        <a:pt x="529971" y="173490"/>
                        <a:pt x="525017" y="182300"/>
                        <a:pt x="517712" y="188387"/>
                      </a:cubicBezTo>
                      <a:cubicBezTo>
                        <a:pt x="511504" y="193560"/>
                        <a:pt x="503581" y="196465"/>
                        <a:pt x="497541" y="201834"/>
                      </a:cubicBezTo>
                      <a:cubicBezTo>
                        <a:pt x="483328" y="214468"/>
                        <a:pt x="470647" y="228728"/>
                        <a:pt x="457200" y="242175"/>
                      </a:cubicBezTo>
                      <a:cubicBezTo>
                        <a:pt x="450476" y="248898"/>
                        <a:pt x="444940" y="257071"/>
                        <a:pt x="437029" y="262345"/>
                      </a:cubicBezTo>
                      <a:lnTo>
                        <a:pt x="416859" y="275792"/>
                      </a:lnTo>
                      <a:cubicBezTo>
                        <a:pt x="410135" y="286998"/>
                        <a:pt x="405929" y="300169"/>
                        <a:pt x="396688" y="309410"/>
                      </a:cubicBezTo>
                      <a:cubicBezTo>
                        <a:pt x="389601" y="316497"/>
                        <a:pt x="378496" y="317884"/>
                        <a:pt x="369794" y="322857"/>
                      </a:cubicBezTo>
                      <a:cubicBezTo>
                        <a:pt x="362778" y="326866"/>
                        <a:pt x="356347" y="331822"/>
                        <a:pt x="349623" y="336304"/>
                      </a:cubicBezTo>
                      <a:cubicBezTo>
                        <a:pt x="347382" y="343028"/>
                        <a:pt x="346831" y="350578"/>
                        <a:pt x="342900" y="356475"/>
                      </a:cubicBezTo>
                      <a:cubicBezTo>
                        <a:pt x="328511" y="378058"/>
                        <a:pt x="323704" y="376320"/>
                        <a:pt x="302559" y="383369"/>
                      </a:cubicBezTo>
                      <a:cubicBezTo>
                        <a:pt x="295835" y="392334"/>
                        <a:pt x="290312" y="402339"/>
                        <a:pt x="282388" y="410263"/>
                      </a:cubicBezTo>
                      <a:cubicBezTo>
                        <a:pt x="276674" y="415977"/>
                        <a:pt x="267932" y="417996"/>
                        <a:pt x="262218" y="423710"/>
                      </a:cubicBezTo>
                      <a:cubicBezTo>
                        <a:pt x="217395" y="468533"/>
                        <a:pt x="282385" y="421470"/>
                        <a:pt x="228600" y="457328"/>
                      </a:cubicBezTo>
                      <a:cubicBezTo>
                        <a:pt x="224118" y="466293"/>
                        <a:pt x="220465" y="475723"/>
                        <a:pt x="215153" y="484222"/>
                      </a:cubicBezTo>
                      <a:cubicBezTo>
                        <a:pt x="209214" y="493725"/>
                        <a:pt x="200424" y="501320"/>
                        <a:pt x="194982" y="511116"/>
                      </a:cubicBezTo>
                      <a:cubicBezTo>
                        <a:pt x="181802" y="534839"/>
                        <a:pt x="183619" y="549884"/>
                        <a:pt x="168088" y="571628"/>
                      </a:cubicBezTo>
                      <a:cubicBezTo>
                        <a:pt x="162561" y="579365"/>
                        <a:pt x="154641" y="585075"/>
                        <a:pt x="147918" y="591798"/>
                      </a:cubicBezTo>
                      <a:cubicBezTo>
                        <a:pt x="112720" y="679787"/>
                        <a:pt x="157357" y="581002"/>
                        <a:pt x="114300" y="645587"/>
                      </a:cubicBezTo>
                      <a:cubicBezTo>
                        <a:pt x="108021" y="655006"/>
                        <a:pt x="102421" y="693625"/>
                        <a:pt x="100853" y="699375"/>
                      </a:cubicBezTo>
                      <a:cubicBezTo>
                        <a:pt x="97124" y="713050"/>
                        <a:pt x="90844" y="725965"/>
                        <a:pt x="87406" y="739716"/>
                      </a:cubicBezTo>
                      <a:cubicBezTo>
                        <a:pt x="85165" y="748681"/>
                        <a:pt x="84322" y="758117"/>
                        <a:pt x="80682" y="766610"/>
                      </a:cubicBezTo>
                      <a:cubicBezTo>
                        <a:pt x="77499" y="774037"/>
                        <a:pt x="71717" y="780057"/>
                        <a:pt x="67235" y="786781"/>
                      </a:cubicBezTo>
                      <a:cubicBezTo>
                        <a:pt x="62753" y="800228"/>
                        <a:pt x="55198" y="813018"/>
                        <a:pt x="53788" y="827122"/>
                      </a:cubicBezTo>
                      <a:cubicBezTo>
                        <a:pt x="45655" y="908461"/>
                        <a:pt x="54188" y="872989"/>
                        <a:pt x="33618" y="934698"/>
                      </a:cubicBezTo>
                      <a:cubicBezTo>
                        <a:pt x="31377" y="1024345"/>
                        <a:pt x="30213" y="1114025"/>
                        <a:pt x="26894" y="1203639"/>
                      </a:cubicBezTo>
                      <a:cubicBezTo>
                        <a:pt x="25730" y="1235074"/>
                        <a:pt x="21453" y="1266339"/>
                        <a:pt x="20170" y="1297769"/>
                      </a:cubicBezTo>
                      <a:cubicBezTo>
                        <a:pt x="9017" y="1571028"/>
                        <a:pt x="31481" y="1451937"/>
                        <a:pt x="0" y="1593604"/>
                      </a:cubicBezTo>
                      <a:cubicBezTo>
                        <a:pt x="2241" y="1669804"/>
                        <a:pt x="1022" y="1746185"/>
                        <a:pt x="6723" y="1822204"/>
                      </a:cubicBezTo>
                      <a:cubicBezTo>
                        <a:pt x="7783" y="1836339"/>
                        <a:pt x="16732" y="1848794"/>
                        <a:pt x="20170" y="1862545"/>
                      </a:cubicBezTo>
                      <a:cubicBezTo>
                        <a:pt x="31437" y="1907608"/>
                        <a:pt x="21353" y="1872421"/>
                        <a:pt x="40341" y="1923057"/>
                      </a:cubicBezTo>
                      <a:cubicBezTo>
                        <a:pt x="42830" y="1929693"/>
                        <a:pt x="44521" y="1936613"/>
                        <a:pt x="47065" y="1943228"/>
                      </a:cubicBezTo>
                      <a:cubicBezTo>
                        <a:pt x="55730" y="1965757"/>
                        <a:pt x="66327" y="1987563"/>
                        <a:pt x="73959" y="2010463"/>
                      </a:cubicBezTo>
                      <a:cubicBezTo>
                        <a:pt x="78992" y="2025563"/>
                        <a:pt x="87427" y="2052187"/>
                        <a:pt x="94129" y="2064251"/>
                      </a:cubicBezTo>
                      <a:cubicBezTo>
                        <a:pt x="99571" y="2074047"/>
                        <a:pt x="107576" y="2082180"/>
                        <a:pt x="114300" y="2091145"/>
                      </a:cubicBezTo>
                      <a:cubicBezTo>
                        <a:pt x="118971" y="2105159"/>
                        <a:pt x="125237" y="2127131"/>
                        <a:pt x="134470" y="2138210"/>
                      </a:cubicBezTo>
                      <a:cubicBezTo>
                        <a:pt x="139643" y="2144418"/>
                        <a:pt x="147917" y="2147175"/>
                        <a:pt x="154641" y="2151657"/>
                      </a:cubicBezTo>
                      <a:cubicBezTo>
                        <a:pt x="165124" y="2183105"/>
                        <a:pt x="160516" y="2175177"/>
                        <a:pt x="188259" y="2212169"/>
                      </a:cubicBezTo>
                      <a:cubicBezTo>
                        <a:pt x="194982" y="2221134"/>
                        <a:pt x="199821" y="2231889"/>
                        <a:pt x="208429" y="2239063"/>
                      </a:cubicBezTo>
                      <a:cubicBezTo>
                        <a:pt x="213874" y="2243600"/>
                        <a:pt x="221876" y="2243546"/>
                        <a:pt x="228600" y="2245787"/>
                      </a:cubicBezTo>
                      <a:cubicBezTo>
                        <a:pt x="230841" y="2252510"/>
                        <a:pt x="230312" y="2260946"/>
                        <a:pt x="235323" y="2265957"/>
                      </a:cubicBezTo>
                      <a:cubicBezTo>
                        <a:pt x="246751" y="2277385"/>
                        <a:pt x="262736" y="2283154"/>
                        <a:pt x="275665" y="2292851"/>
                      </a:cubicBezTo>
                      <a:cubicBezTo>
                        <a:pt x="284630" y="2299575"/>
                        <a:pt x="292830" y="2307462"/>
                        <a:pt x="302559" y="2313022"/>
                      </a:cubicBezTo>
                      <a:cubicBezTo>
                        <a:pt x="308712" y="2316538"/>
                        <a:pt x="316006" y="2317504"/>
                        <a:pt x="322729" y="2319745"/>
                      </a:cubicBezTo>
                      <a:cubicBezTo>
                        <a:pt x="327211" y="2326469"/>
                        <a:pt x="332167" y="2332900"/>
                        <a:pt x="336176" y="2339916"/>
                      </a:cubicBezTo>
                      <a:cubicBezTo>
                        <a:pt x="341149" y="2348618"/>
                        <a:pt x="341923" y="2360394"/>
                        <a:pt x="349623" y="2366810"/>
                      </a:cubicBezTo>
                      <a:cubicBezTo>
                        <a:pt x="356722" y="2372726"/>
                        <a:pt x="367633" y="2370995"/>
                        <a:pt x="376518" y="2373534"/>
                      </a:cubicBezTo>
                      <a:cubicBezTo>
                        <a:pt x="394966" y="2378805"/>
                        <a:pt x="412539" y="2386597"/>
                        <a:pt x="430306" y="2393704"/>
                      </a:cubicBezTo>
                      <a:cubicBezTo>
                        <a:pt x="432547" y="2400428"/>
                        <a:pt x="431435" y="2409524"/>
                        <a:pt x="437029" y="2413875"/>
                      </a:cubicBezTo>
                      <a:cubicBezTo>
                        <a:pt x="452852" y="2426182"/>
                        <a:pt x="490818" y="2440769"/>
                        <a:pt x="490818" y="2440769"/>
                      </a:cubicBezTo>
                      <a:cubicBezTo>
                        <a:pt x="493059" y="2447492"/>
                        <a:pt x="491774" y="2456820"/>
                        <a:pt x="497541" y="2460939"/>
                      </a:cubicBezTo>
                      <a:cubicBezTo>
                        <a:pt x="509075" y="2469178"/>
                        <a:pt x="524721" y="2469123"/>
                        <a:pt x="537882" y="2474387"/>
                      </a:cubicBezTo>
                      <a:cubicBezTo>
                        <a:pt x="582111" y="2492078"/>
                        <a:pt x="559665" y="2485467"/>
                        <a:pt x="605118" y="2494557"/>
                      </a:cubicBezTo>
                      <a:cubicBezTo>
                        <a:pt x="614083" y="2501281"/>
                        <a:pt x="622283" y="2509168"/>
                        <a:pt x="632012" y="2514728"/>
                      </a:cubicBezTo>
                      <a:cubicBezTo>
                        <a:pt x="640069" y="2519332"/>
                        <a:pt x="672532" y="2526305"/>
                        <a:pt x="679076" y="2528175"/>
                      </a:cubicBezTo>
                      <a:cubicBezTo>
                        <a:pt x="738838" y="2545250"/>
                        <a:pt x="636923" y="2520997"/>
                        <a:pt x="746312" y="2548345"/>
                      </a:cubicBezTo>
                      <a:cubicBezTo>
                        <a:pt x="765119" y="2553047"/>
                        <a:pt x="802271" y="2558792"/>
                        <a:pt x="820270" y="2561792"/>
                      </a:cubicBezTo>
                      <a:cubicBezTo>
                        <a:pt x="826994" y="2564033"/>
                        <a:pt x="833522" y="2566979"/>
                        <a:pt x="840441" y="2568516"/>
                      </a:cubicBezTo>
                      <a:cubicBezTo>
                        <a:pt x="853749" y="2571473"/>
                        <a:pt x="867849" y="2570928"/>
                        <a:pt x="880782" y="2575239"/>
                      </a:cubicBezTo>
                      <a:cubicBezTo>
                        <a:pt x="888448" y="2577794"/>
                        <a:pt x="892966" y="2587458"/>
                        <a:pt x="900953" y="2588687"/>
                      </a:cubicBezTo>
                      <a:cubicBezTo>
                        <a:pt x="952093" y="2596555"/>
                        <a:pt x="1004372" y="2594817"/>
                        <a:pt x="1055594" y="2602134"/>
                      </a:cubicBezTo>
                      <a:cubicBezTo>
                        <a:pt x="1071282" y="2604375"/>
                        <a:pt x="1087151" y="2605592"/>
                        <a:pt x="1102659" y="2608857"/>
                      </a:cubicBezTo>
                      <a:cubicBezTo>
                        <a:pt x="1129786" y="2614568"/>
                        <a:pt x="1155833" y="2625590"/>
                        <a:pt x="1183341" y="2629028"/>
                      </a:cubicBezTo>
                      <a:lnTo>
                        <a:pt x="1237129" y="2635751"/>
                      </a:lnTo>
                      <a:lnTo>
                        <a:pt x="1465729" y="2629028"/>
                      </a:lnTo>
                      <a:cubicBezTo>
                        <a:pt x="1497783" y="2627818"/>
                        <a:pt x="1615188" y="2627067"/>
                        <a:pt x="1660712" y="2608857"/>
                      </a:cubicBezTo>
                      <a:cubicBezTo>
                        <a:pt x="1671918" y="2604375"/>
                        <a:pt x="1683534" y="2600807"/>
                        <a:pt x="1694329" y="2595410"/>
                      </a:cubicBezTo>
                      <a:cubicBezTo>
                        <a:pt x="1701557" y="2591796"/>
                        <a:pt x="1707073" y="2585146"/>
                        <a:pt x="1714500" y="2581963"/>
                      </a:cubicBezTo>
                      <a:cubicBezTo>
                        <a:pt x="1728641" y="2575902"/>
                        <a:pt x="1770604" y="2570901"/>
                        <a:pt x="1781735" y="2568516"/>
                      </a:cubicBezTo>
                      <a:cubicBezTo>
                        <a:pt x="1799806" y="2564644"/>
                        <a:pt x="1835523" y="2555069"/>
                        <a:pt x="1835523" y="2555069"/>
                      </a:cubicBezTo>
                      <a:cubicBezTo>
                        <a:pt x="1844488" y="2550587"/>
                        <a:pt x="1853112" y="2545344"/>
                        <a:pt x="1862418" y="2541622"/>
                      </a:cubicBezTo>
                      <a:cubicBezTo>
                        <a:pt x="1875579" y="2536358"/>
                        <a:pt x="1902759" y="2528175"/>
                        <a:pt x="1902759" y="2528175"/>
                      </a:cubicBezTo>
                      <a:cubicBezTo>
                        <a:pt x="1909482" y="2523693"/>
                        <a:pt x="1915545" y="2518010"/>
                        <a:pt x="1922929" y="2514728"/>
                      </a:cubicBezTo>
                      <a:cubicBezTo>
                        <a:pt x="1935882" y="2508971"/>
                        <a:pt x="1963270" y="2501281"/>
                        <a:pt x="1963270" y="2501281"/>
                      </a:cubicBezTo>
                      <a:cubicBezTo>
                        <a:pt x="1965511" y="2494557"/>
                        <a:pt x="1965566" y="2486644"/>
                        <a:pt x="1969994" y="2481110"/>
                      </a:cubicBezTo>
                      <a:cubicBezTo>
                        <a:pt x="1979472" y="2469262"/>
                        <a:pt x="1997048" y="2465368"/>
                        <a:pt x="2010335" y="2460939"/>
                      </a:cubicBezTo>
                      <a:cubicBezTo>
                        <a:pt x="2048986" y="2409405"/>
                        <a:pt x="2011352" y="2453367"/>
                        <a:pt x="2050676" y="2420598"/>
                      </a:cubicBezTo>
                      <a:cubicBezTo>
                        <a:pt x="2116770" y="2365520"/>
                        <a:pt x="2031401" y="2433150"/>
                        <a:pt x="2084294" y="2380257"/>
                      </a:cubicBezTo>
                      <a:cubicBezTo>
                        <a:pt x="2097328" y="2367223"/>
                        <a:pt x="2108230" y="2365555"/>
                        <a:pt x="2124635" y="2360087"/>
                      </a:cubicBezTo>
                      <a:cubicBezTo>
                        <a:pt x="2131359" y="2355604"/>
                        <a:pt x="2138671" y="2351898"/>
                        <a:pt x="2144806" y="2346639"/>
                      </a:cubicBezTo>
                      <a:cubicBezTo>
                        <a:pt x="2201868" y="2297728"/>
                        <a:pt x="2145565" y="2337169"/>
                        <a:pt x="2191870" y="2306298"/>
                      </a:cubicBezTo>
                      <a:cubicBezTo>
                        <a:pt x="2196353" y="2297333"/>
                        <a:pt x="2198231" y="2286491"/>
                        <a:pt x="2205318" y="2279404"/>
                      </a:cubicBezTo>
                      <a:cubicBezTo>
                        <a:pt x="2210329" y="2274393"/>
                        <a:pt x="2220477" y="2277692"/>
                        <a:pt x="2225488" y="2272681"/>
                      </a:cubicBezTo>
                      <a:cubicBezTo>
                        <a:pt x="2293737" y="2204432"/>
                        <a:pt x="2189325" y="2278862"/>
                        <a:pt x="2259106" y="2232339"/>
                      </a:cubicBezTo>
                      <a:cubicBezTo>
                        <a:pt x="2293117" y="2147313"/>
                        <a:pt x="2250083" y="2246449"/>
                        <a:pt x="2292723" y="2171828"/>
                      </a:cubicBezTo>
                      <a:cubicBezTo>
                        <a:pt x="2296239" y="2165674"/>
                        <a:pt x="2296277" y="2157996"/>
                        <a:pt x="2299447" y="2151657"/>
                      </a:cubicBezTo>
                      <a:cubicBezTo>
                        <a:pt x="2305291" y="2139968"/>
                        <a:pt x="2313774" y="2129728"/>
                        <a:pt x="2319618" y="2118039"/>
                      </a:cubicBezTo>
                      <a:cubicBezTo>
                        <a:pt x="2322787" y="2111700"/>
                        <a:pt x="2323172" y="2104208"/>
                        <a:pt x="2326341" y="2097869"/>
                      </a:cubicBezTo>
                      <a:cubicBezTo>
                        <a:pt x="2329955" y="2090641"/>
                        <a:pt x="2336174" y="2084926"/>
                        <a:pt x="2339788" y="2077698"/>
                      </a:cubicBezTo>
                      <a:cubicBezTo>
                        <a:pt x="2345185" y="2066903"/>
                        <a:pt x="2347838" y="2054876"/>
                        <a:pt x="2353235" y="2044081"/>
                      </a:cubicBezTo>
                      <a:cubicBezTo>
                        <a:pt x="2356849" y="2036853"/>
                        <a:pt x="2362758" y="2030974"/>
                        <a:pt x="2366682" y="2023910"/>
                      </a:cubicBezTo>
                      <a:cubicBezTo>
                        <a:pt x="2373983" y="2010768"/>
                        <a:pt x="2380129" y="1997016"/>
                        <a:pt x="2386853" y="1983569"/>
                      </a:cubicBezTo>
                      <a:cubicBezTo>
                        <a:pt x="2387609" y="1977522"/>
                        <a:pt x="2397978" y="1892004"/>
                        <a:pt x="2400300" y="1882716"/>
                      </a:cubicBezTo>
                      <a:cubicBezTo>
                        <a:pt x="2403227" y="1871007"/>
                        <a:pt x="2409265" y="1860304"/>
                        <a:pt x="2413747" y="1849098"/>
                      </a:cubicBezTo>
                      <a:cubicBezTo>
                        <a:pt x="2416036" y="1819334"/>
                        <a:pt x="2420444" y="1743905"/>
                        <a:pt x="2427194" y="1707904"/>
                      </a:cubicBezTo>
                      <a:cubicBezTo>
                        <a:pt x="2430600" y="1689739"/>
                        <a:pt x="2436159" y="1672045"/>
                        <a:pt x="2440641" y="1654116"/>
                      </a:cubicBezTo>
                      <a:cubicBezTo>
                        <a:pt x="2442882" y="1631704"/>
                        <a:pt x="2444878" y="1609267"/>
                        <a:pt x="2447365" y="1586881"/>
                      </a:cubicBezTo>
                      <a:cubicBezTo>
                        <a:pt x="2449360" y="1568922"/>
                        <a:pt x="2454088" y="1551161"/>
                        <a:pt x="2454088" y="1533092"/>
                      </a:cubicBezTo>
                      <a:cubicBezTo>
                        <a:pt x="2454088" y="1396362"/>
                        <a:pt x="2451010" y="1259638"/>
                        <a:pt x="2447365" y="1122957"/>
                      </a:cubicBezTo>
                      <a:cubicBezTo>
                        <a:pt x="2442775" y="950846"/>
                        <a:pt x="2445738" y="1083863"/>
                        <a:pt x="2433918" y="995210"/>
                      </a:cubicBezTo>
                      <a:cubicBezTo>
                        <a:pt x="2430941" y="972884"/>
                        <a:pt x="2431345" y="950113"/>
                        <a:pt x="2427194" y="927975"/>
                      </a:cubicBezTo>
                      <a:cubicBezTo>
                        <a:pt x="2416787" y="872470"/>
                        <a:pt x="2418420" y="903703"/>
                        <a:pt x="2400300" y="867463"/>
                      </a:cubicBezTo>
                      <a:cubicBezTo>
                        <a:pt x="2397130" y="861124"/>
                        <a:pt x="2396746" y="853631"/>
                        <a:pt x="2393576" y="847292"/>
                      </a:cubicBezTo>
                      <a:cubicBezTo>
                        <a:pt x="2381778" y="823697"/>
                        <a:pt x="2375686" y="823789"/>
                        <a:pt x="2353235" y="806951"/>
                      </a:cubicBezTo>
                      <a:cubicBezTo>
                        <a:pt x="2332245" y="743978"/>
                        <a:pt x="2366631" y="837119"/>
                        <a:pt x="2326341" y="766610"/>
                      </a:cubicBezTo>
                      <a:cubicBezTo>
                        <a:pt x="2290222" y="703401"/>
                        <a:pt x="2354028" y="774126"/>
                        <a:pt x="2299447" y="719545"/>
                      </a:cubicBezTo>
                      <a:cubicBezTo>
                        <a:pt x="2292993" y="693733"/>
                        <a:pt x="2293925" y="689196"/>
                        <a:pt x="2279276" y="665757"/>
                      </a:cubicBezTo>
                      <a:cubicBezTo>
                        <a:pt x="2273337" y="656255"/>
                        <a:pt x="2265322" y="648187"/>
                        <a:pt x="2259106" y="638863"/>
                      </a:cubicBezTo>
                      <a:cubicBezTo>
                        <a:pt x="2223516" y="585478"/>
                        <a:pt x="2256806" y="623116"/>
                        <a:pt x="2212041" y="578351"/>
                      </a:cubicBezTo>
                      <a:cubicBezTo>
                        <a:pt x="2209800" y="571628"/>
                        <a:pt x="2208964" y="564258"/>
                        <a:pt x="2205318" y="558181"/>
                      </a:cubicBezTo>
                      <a:cubicBezTo>
                        <a:pt x="2198958" y="547581"/>
                        <a:pt x="2170404" y="529498"/>
                        <a:pt x="2164976" y="524563"/>
                      </a:cubicBezTo>
                      <a:cubicBezTo>
                        <a:pt x="2148560" y="509639"/>
                        <a:pt x="2136372" y="489805"/>
                        <a:pt x="2117912" y="477498"/>
                      </a:cubicBezTo>
                      <a:cubicBezTo>
                        <a:pt x="2111188" y="473016"/>
                        <a:pt x="2104969" y="467665"/>
                        <a:pt x="2097741" y="464051"/>
                      </a:cubicBezTo>
                      <a:cubicBezTo>
                        <a:pt x="2047455" y="438909"/>
                        <a:pt x="2080301" y="463120"/>
                        <a:pt x="2043953" y="437157"/>
                      </a:cubicBezTo>
                      <a:cubicBezTo>
                        <a:pt x="2034835" y="430644"/>
                        <a:pt x="2025667" y="424161"/>
                        <a:pt x="2017059" y="416987"/>
                      </a:cubicBezTo>
                      <a:cubicBezTo>
                        <a:pt x="2012189" y="412929"/>
                        <a:pt x="2009153" y="406618"/>
                        <a:pt x="2003612" y="403539"/>
                      </a:cubicBezTo>
                      <a:cubicBezTo>
                        <a:pt x="1988692" y="395250"/>
                        <a:pt x="1972235" y="390092"/>
                        <a:pt x="1956547" y="383369"/>
                      </a:cubicBezTo>
                      <a:cubicBezTo>
                        <a:pt x="1949823" y="376645"/>
                        <a:pt x="1942564" y="370418"/>
                        <a:pt x="1936376" y="363198"/>
                      </a:cubicBezTo>
                      <a:cubicBezTo>
                        <a:pt x="1929083" y="354690"/>
                        <a:pt x="1924130" y="344228"/>
                        <a:pt x="1916206" y="336304"/>
                      </a:cubicBezTo>
                      <a:cubicBezTo>
                        <a:pt x="1898201" y="318299"/>
                        <a:pt x="1890232" y="325228"/>
                        <a:pt x="1869141" y="309410"/>
                      </a:cubicBezTo>
                      <a:cubicBezTo>
                        <a:pt x="1858999" y="301803"/>
                        <a:pt x="1853118" y="289039"/>
                        <a:pt x="1842247" y="282516"/>
                      </a:cubicBezTo>
                      <a:cubicBezTo>
                        <a:pt x="1830093" y="275223"/>
                        <a:pt x="1814584" y="275408"/>
                        <a:pt x="1801906" y="269069"/>
                      </a:cubicBezTo>
                      <a:cubicBezTo>
                        <a:pt x="1792941" y="264587"/>
                        <a:pt x="1783511" y="260934"/>
                        <a:pt x="1775012" y="255622"/>
                      </a:cubicBezTo>
                      <a:cubicBezTo>
                        <a:pt x="1769998" y="252488"/>
                        <a:pt x="1737002" y="225885"/>
                        <a:pt x="1727947" y="222004"/>
                      </a:cubicBezTo>
                      <a:cubicBezTo>
                        <a:pt x="1719454" y="218364"/>
                        <a:pt x="1710018" y="217522"/>
                        <a:pt x="1701053" y="215281"/>
                      </a:cubicBezTo>
                      <a:cubicBezTo>
                        <a:pt x="1678531" y="198389"/>
                        <a:pt x="1666477" y="187907"/>
                        <a:pt x="1640541" y="174939"/>
                      </a:cubicBezTo>
                      <a:cubicBezTo>
                        <a:pt x="1617246" y="163292"/>
                        <a:pt x="1601417" y="162304"/>
                        <a:pt x="1580029" y="148045"/>
                      </a:cubicBezTo>
                      <a:cubicBezTo>
                        <a:pt x="1499044" y="94054"/>
                        <a:pt x="1577492" y="145506"/>
                        <a:pt x="1532965" y="100981"/>
                      </a:cubicBezTo>
                      <a:cubicBezTo>
                        <a:pt x="1527251" y="95267"/>
                        <a:pt x="1520178" y="90816"/>
                        <a:pt x="1512794" y="87534"/>
                      </a:cubicBezTo>
                      <a:cubicBezTo>
                        <a:pt x="1499841" y="81777"/>
                        <a:pt x="1472453" y="74087"/>
                        <a:pt x="1472453" y="74087"/>
                      </a:cubicBezTo>
                      <a:cubicBezTo>
                        <a:pt x="1465729" y="67363"/>
                        <a:pt x="1460194" y="59191"/>
                        <a:pt x="1452282" y="53916"/>
                      </a:cubicBezTo>
                      <a:cubicBezTo>
                        <a:pt x="1446385" y="49985"/>
                        <a:pt x="1438926" y="49139"/>
                        <a:pt x="1432112" y="47192"/>
                      </a:cubicBezTo>
                      <a:cubicBezTo>
                        <a:pt x="1397566" y="37322"/>
                        <a:pt x="1395071" y="39201"/>
                        <a:pt x="1351429" y="33745"/>
                      </a:cubicBezTo>
                      <a:cubicBezTo>
                        <a:pt x="1344706" y="31504"/>
                        <a:pt x="1338073" y="28969"/>
                        <a:pt x="1331259" y="27022"/>
                      </a:cubicBezTo>
                      <a:cubicBezTo>
                        <a:pt x="1322374" y="24483"/>
                        <a:pt x="1313017" y="23543"/>
                        <a:pt x="1304365" y="20298"/>
                      </a:cubicBezTo>
                      <a:cubicBezTo>
                        <a:pt x="1293961" y="16396"/>
                        <a:pt x="1270837" y="1030"/>
                        <a:pt x="1257300" y="128"/>
                      </a:cubicBezTo>
                      <a:cubicBezTo>
                        <a:pt x="1230466" y="-1661"/>
                        <a:pt x="1214717" y="15816"/>
                        <a:pt x="1149723" y="202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7" name="图片 21">
                  <a:extLst>
                    <a:ext uri="{FF2B5EF4-FFF2-40B4-BE49-F238E27FC236}">
                      <a16:creationId xmlns:a16="http://schemas.microsoft.com/office/drawing/2014/main" id="{72F826F6-C8EB-4DB2-9DAA-6EB3E99C5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239" b="97761" l="9777" r="89665">
                              <a14:foregroundMark x1="49162" y1="2425" x2="49162" y2="2425"/>
                              <a14:foregroundMark x1="49581" y1="92537" x2="49581" y2="92537"/>
                              <a14:foregroundMark x1="47626" y1="97761" x2="47626" y2="977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2019" y="2899913"/>
                  <a:ext cx="1736434" cy="130796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D3C442E-070C-405E-9B82-6C921D200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40C967E6-5EA8-4974-8A13-694BABCAEB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1" name="Straight Arrow Connector 9">
                  <a:extLst>
                    <a:ext uri="{FF2B5EF4-FFF2-40B4-BE49-F238E27FC236}">
                      <a16:creationId xmlns:a16="http://schemas.microsoft.com/office/drawing/2014/main" id="{EF51DDAA-C735-405C-8C50-45BB0A317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5346" y="2654677"/>
                  <a:ext cx="265743" cy="76063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A82AB133-29C7-405B-B7BB-9CBE2265E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754" y="3726918"/>
                  <a:ext cx="2035768" cy="10826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B275BFB8-9626-44D8-9D9B-2797145B3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891" y="2514289"/>
                  <a:ext cx="0" cy="209817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29">
                  <a:extLst>
                    <a:ext uri="{FF2B5EF4-FFF2-40B4-BE49-F238E27FC236}">
                      <a16:creationId xmlns:a16="http://schemas.microsoft.com/office/drawing/2014/main" id="{48D6A00B-0BA0-44E2-A86C-8044B7A6F4E3}"/>
                    </a:ext>
                  </a:extLst>
                </p:cNvPr>
                <p:cNvSpPr/>
                <p:nvPr/>
              </p:nvSpPr>
              <p:spPr>
                <a:xfrm>
                  <a:off x="3326681" y="3328241"/>
                  <a:ext cx="29206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L</a:t>
                  </a:r>
                </a:p>
              </p:txBody>
            </p:sp>
            <p:sp>
              <p:nvSpPr>
                <p:cNvPr id="76" name="Rectangle 29">
                  <a:extLst>
                    <a:ext uri="{FF2B5EF4-FFF2-40B4-BE49-F238E27FC236}">
                      <a16:creationId xmlns:a16="http://schemas.microsoft.com/office/drawing/2014/main" id="{97ACF5C5-4158-4F76-B5CC-AC1658B9D41B}"/>
                    </a:ext>
                  </a:extLst>
                </p:cNvPr>
                <p:cNvSpPr/>
                <p:nvPr/>
              </p:nvSpPr>
              <p:spPr>
                <a:xfrm>
                  <a:off x="4641245" y="3332221"/>
                  <a:ext cx="32412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F88D7733-3BDC-43D2-A1D7-2C75998E0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67D0C6CA-7DE1-4B2C-98EA-BFCCC76CEC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Straight Arrow Connector 16">
                  <a:extLst>
                    <a:ext uri="{FF2B5EF4-FFF2-40B4-BE49-F238E27FC236}">
                      <a16:creationId xmlns:a16="http://schemas.microsoft.com/office/drawing/2014/main" id="{C30B7220-9E44-45E0-AEE2-17D6B4B9D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8148" y="3190050"/>
                  <a:ext cx="414325" cy="266743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16">
                  <a:extLst>
                    <a:ext uri="{FF2B5EF4-FFF2-40B4-BE49-F238E27FC236}">
                      <a16:creationId xmlns:a16="http://schemas.microsoft.com/office/drawing/2014/main" id="{C041C0B3-F50F-4A16-8CB2-151395D6B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8783" y="2436676"/>
                  <a:ext cx="279773" cy="344221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16">
                  <a:extLst>
                    <a:ext uri="{FF2B5EF4-FFF2-40B4-BE49-F238E27FC236}">
                      <a16:creationId xmlns:a16="http://schemas.microsoft.com/office/drawing/2014/main" id="{26EFD63C-6A11-42AE-8317-87850825FC38}"/>
                    </a:ext>
                  </a:extLst>
                </p:cNvPr>
                <p:cNvCxnSpPr>
                  <a:cxnSpLocks/>
                  <a:stCxn id="86" idx="4"/>
                </p:cNvCxnSpPr>
                <p:nvPr/>
              </p:nvCxnSpPr>
              <p:spPr>
                <a:xfrm flipH="1">
                  <a:off x="4691364" y="2463045"/>
                  <a:ext cx="130639" cy="306269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16">
                  <a:extLst>
                    <a:ext uri="{FF2B5EF4-FFF2-40B4-BE49-F238E27FC236}">
                      <a16:creationId xmlns:a16="http://schemas.microsoft.com/office/drawing/2014/main" id="{01FCB598-6948-4BC0-8211-F5DB26485E76}"/>
                    </a:ext>
                  </a:extLst>
                </p:cNvPr>
                <p:cNvCxnSpPr>
                  <a:cxnSpLocks/>
                  <a:stCxn id="86" idx="2"/>
                </p:cNvCxnSpPr>
                <p:nvPr/>
              </p:nvCxnSpPr>
              <p:spPr>
                <a:xfrm flipH="1">
                  <a:off x="4404213" y="2421677"/>
                  <a:ext cx="379869" cy="4801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9">
                  <a:extLst>
                    <a:ext uri="{FF2B5EF4-FFF2-40B4-BE49-F238E27FC236}">
                      <a16:creationId xmlns:a16="http://schemas.microsoft.com/office/drawing/2014/main" id="{56A977CE-01D0-40E4-951A-02BED4555101}"/>
                    </a:ext>
                  </a:extLst>
                </p:cNvPr>
                <p:cNvCxnSpPr>
                  <a:cxnSpLocks/>
                  <a:stCxn id="88" idx="4"/>
                </p:cNvCxnSpPr>
                <p:nvPr/>
              </p:nvCxnSpPr>
              <p:spPr>
                <a:xfrm flipH="1">
                  <a:off x="4999503" y="2682274"/>
                  <a:ext cx="126387" cy="221317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椭圆 85">
                  <a:extLst>
                    <a:ext uri="{FF2B5EF4-FFF2-40B4-BE49-F238E27FC236}">
                      <a16:creationId xmlns:a16="http://schemas.microsoft.com/office/drawing/2014/main" id="{571E56F1-9003-4C56-8C07-E159DA16B5B4}"/>
                    </a:ext>
                  </a:extLst>
                </p:cNvPr>
                <p:cNvSpPr/>
                <p:nvPr/>
              </p:nvSpPr>
              <p:spPr>
                <a:xfrm>
                  <a:off x="4784081" y="2380309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椭圆 84">
                  <a:extLst>
                    <a:ext uri="{FF2B5EF4-FFF2-40B4-BE49-F238E27FC236}">
                      <a16:creationId xmlns:a16="http://schemas.microsoft.com/office/drawing/2014/main" id="{C5084451-4408-442E-8E7C-E2F423AFA2C3}"/>
                    </a:ext>
                  </a:extLst>
                </p:cNvPr>
                <p:cNvSpPr/>
                <p:nvPr/>
              </p:nvSpPr>
              <p:spPr>
                <a:xfrm>
                  <a:off x="5307791" y="2922854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椭圆 83">
                  <a:extLst>
                    <a:ext uri="{FF2B5EF4-FFF2-40B4-BE49-F238E27FC236}">
                      <a16:creationId xmlns:a16="http://schemas.microsoft.com/office/drawing/2014/main" id="{4EB02E9B-F5A2-4FFC-99E9-323EA34CFA9C}"/>
                    </a:ext>
                  </a:extLst>
                </p:cNvPr>
                <p:cNvSpPr/>
                <p:nvPr/>
              </p:nvSpPr>
              <p:spPr>
                <a:xfrm>
                  <a:off x="5087968" y="2599538"/>
                  <a:ext cx="75843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87F3895-395E-48D2-8B6D-7BF36FA68BF9}"/>
                    </a:ext>
                  </a:extLst>
                </p:cNvPr>
                <p:cNvSpPr/>
                <p:nvPr/>
              </p:nvSpPr>
              <p:spPr>
                <a:xfrm>
                  <a:off x="5191300" y="3549126"/>
                  <a:ext cx="177984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A (Near field trajectory)</a:t>
                  </a:r>
                </a:p>
              </p:txBody>
            </p:sp>
          </p:grpSp>
        </p:grpSp>
        <p:cxnSp>
          <p:nvCxnSpPr>
            <p:cNvPr id="54" name="Straight Arrow Connector 9">
              <a:extLst>
                <a:ext uri="{FF2B5EF4-FFF2-40B4-BE49-F238E27FC236}">
                  <a16:creationId xmlns:a16="http://schemas.microsoft.com/office/drawing/2014/main" id="{B5BB4281-AE60-4EB5-825D-C507CDC812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5839" y="1869608"/>
              <a:ext cx="128575" cy="218376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9">
              <a:extLst>
                <a:ext uri="{FF2B5EF4-FFF2-40B4-BE49-F238E27FC236}">
                  <a16:creationId xmlns:a16="http://schemas.microsoft.com/office/drawing/2014/main" id="{CB5730A8-F419-4409-8E48-98C873825886}"/>
                </a:ext>
              </a:extLst>
            </p:cNvPr>
            <p:cNvCxnSpPr>
              <a:cxnSpLocks/>
              <a:stCxn id="88" idx="6"/>
            </p:cNvCxnSpPr>
            <p:nvPr/>
          </p:nvCxnSpPr>
          <p:spPr>
            <a:xfrm flipH="1">
              <a:off x="2262918" y="1498758"/>
              <a:ext cx="372314" cy="221317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16">
              <a:extLst>
                <a:ext uri="{FF2B5EF4-FFF2-40B4-BE49-F238E27FC236}">
                  <a16:creationId xmlns:a16="http://schemas.microsoft.com/office/drawing/2014/main" id="{132E9FC1-918A-42EB-BEAA-85C29A4FA75E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 flipH="1">
              <a:off x="1863583" y="1308781"/>
              <a:ext cx="431461" cy="25448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9">
              <a:extLst>
                <a:ext uri="{FF2B5EF4-FFF2-40B4-BE49-F238E27FC236}">
                  <a16:creationId xmlns:a16="http://schemas.microsoft.com/office/drawing/2014/main" id="{2F4E460F-7897-46DE-9044-F54A302E6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4332" y="1829130"/>
              <a:ext cx="321102" cy="44138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9">
              <a:extLst>
                <a:ext uri="{FF2B5EF4-FFF2-40B4-BE49-F238E27FC236}">
                  <a16:creationId xmlns:a16="http://schemas.microsoft.com/office/drawing/2014/main" id="{0A1A2BC0-72E4-4943-A01B-021D2C87F1E7}"/>
                </a:ext>
              </a:extLst>
            </p:cNvPr>
            <p:cNvCxnSpPr>
              <a:cxnSpLocks/>
              <a:stCxn id="87" idx="3"/>
            </p:cNvCxnSpPr>
            <p:nvPr/>
          </p:nvCxnSpPr>
          <p:spPr>
            <a:xfrm flipH="1">
              <a:off x="2483598" y="1851326"/>
              <a:ext cx="294757" cy="17393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462724A-0453-447E-8D44-F7A12B7EBE85}"/>
                  </a:ext>
                </a:extLst>
              </p:cNvPr>
              <p:cNvSpPr txBox="1"/>
              <p:nvPr/>
            </p:nvSpPr>
            <p:spPr>
              <a:xfrm>
                <a:off x="5643795" y="654836"/>
                <a:ext cx="6201253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Goal: synthesize the far-field HRTF at angle</a:t>
                </a:r>
              </a:p>
              <a:p>
                <a:pPr defTabSz="68580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using near field HRTFs on trajectory A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Intuition: far field HRTF is a recombination of different rays for near field HRTF at different locations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462724A-0453-447E-8D44-F7A12B7EB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95" y="654836"/>
                <a:ext cx="6201253" cy="3139321"/>
              </a:xfrm>
              <a:prstGeom prst="rect">
                <a:avLst/>
              </a:prstGeom>
              <a:blipFill>
                <a:blip r:embed="rId13"/>
                <a:stretch>
                  <a:fillRect l="-688" t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0925B320-9ED3-4E9D-94B7-5F8806AA2FE3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FB43E5-45FA-4EF1-8157-20D1A2C6624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C104176-888A-4704-A16D-48EC7A8D58BD}"/>
              </a:ext>
            </a:extLst>
          </p:cNvPr>
          <p:cNvSpPr/>
          <p:nvPr/>
        </p:nvSpPr>
        <p:spPr>
          <a:xfrm flipH="1">
            <a:off x="2128478" y="2490969"/>
            <a:ext cx="366935" cy="187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F5E8D-17C2-4FE1-9C65-351FDCE4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86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/>
              <p:nvPr/>
            </p:nvSpPr>
            <p:spPr>
              <a:xfrm>
                <a:off x="5643795" y="654836"/>
                <a:ext cx="620125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Goal: synthesize the far-field HRTF at angle</a:t>
                </a:r>
              </a:p>
              <a:p>
                <a:pPr defTabSz="685800">
                  <a:defRPr/>
                </a:pPr>
                <a:r>
                  <a:rPr lang="zh-CN" altLang="en-US" dirty="0">
                    <a:solidFill>
                      <a:prstClr val="black"/>
                    </a:solidFill>
                  </a:rPr>
                  <a:t>   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using near field HRTFs on trajectory A</a:t>
                </a:r>
              </a:p>
              <a:p>
                <a:pPr defTabSz="6858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Intuition: far field HRTF is a recombination of different rays for near field HRTF at different locations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95" y="654836"/>
                <a:ext cx="6201253" cy="2862322"/>
              </a:xfrm>
              <a:prstGeom prst="rect">
                <a:avLst/>
              </a:prstGeom>
              <a:blipFill>
                <a:blip r:embed="rId3"/>
                <a:stretch>
                  <a:fillRect l="-688" t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ACA714E-F0B7-4E62-A194-8901997BE8BF}"/>
              </a:ext>
            </a:extLst>
          </p:cNvPr>
          <p:cNvGrpSpPr/>
          <p:nvPr/>
        </p:nvGrpSpPr>
        <p:grpSpPr>
          <a:xfrm>
            <a:off x="-747592" y="688303"/>
            <a:ext cx="5784929" cy="4692414"/>
            <a:chOff x="244583" y="697844"/>
            <a:chExt cx="4058568" cy="3651745"/>
          </a:xfrm>
        </p:grpSpPr>
        <p:cxnSp>
          <p:nvCxnSpPr>
            <p:cNvPr id="8" name="Straight Arrow Connector 9">
              <a:extLst>
                <a:ext uri="{FF2B5EF4-FFF2-40B4-BE49-F238E27FC236}">
                  <a16:creationId xmlns:a16="http://schemas.microsoft.com/office/drawing/2014/main" id="{B053947D-074A-4945-ADC7-D35923562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2949" y="812729"/>
              <a:ext cx="1313667" cy="797118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9">
              <a:extLst>
                <a:ext uri="{FF2B5EF4-FFF2-40B4-BE49-F238E27FC236}">
                  <a16:creationId xmlns:a16="http://schemas.microsoft.com/office/drawing/2014/main" id="{874946A9-A9B1-4AE7-9E84-CF359A19A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6820" y="1288362"/>
              <a:ext cx="1452414" cy="89237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134">
              <a:extLst>
                <a:ext uri="{FF2B5EF4-FFF2-40B4-BE49-F238E27FC236}">
                  <a16:creationId xmlns:a16="http://schemas.microsoft.com/office/drawing/2014/main" id="{6EED3C46-1207-42F6-BEB4-6E3B4BC517F6}"/>
                </a:ext>
              </a:extLst>
            </p:cNvPr>
            <p:cNvGrpSpPr/>
            <p:nvPr/>
          </p:nvGrpSpPr>
          <p:grpSpPr>
            <a:xfrm>
              <a:off x="244583" y="697844"/>
              <a:ext cx="4058568" cy="3651745"/>
              <a:chOff x="2573335" y="1839992"/>
              <a:chExt cx="4397811" cy="365174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705048-2BBA-4884-A9FB-8AD2DEE9A400}"/>
                  </a:ext>
                </a:extLst>
              </p:cNvPr>
              <p:cNvGrpSpPr/>
              <p:nvPr/>
            </p:nvGrpSpPr>
            <p:grpSpPr>
              <a:xfrm flipH="1">
                <a:off x="2573335" y="3644781"/>
                <a:ext cx="3061975" cy="1846956"/>
                <a:chOff x="4066193" y="3782804"/>
                <a:chExt cx="3119393" cy="1846956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9F9708-BBE1-4534-A55E-4635CF7A9C4C}"/>
                    </a:ext>
                  </a:extLst>
                </p:cNvPr>
                <p:cNvSpPr/>
                <p:nvPr/>
              </p:nvSpPr>
              <p:spPr>
                <a:xfrm>
                  <a:off x="4451264" y="4644491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46C4D64-1104-4281-90D4-9E8E304A8E15}"/>
                    </a:ext>
                  </a:extLst>
                </p:cNvPr>
                <p:cNvSpPr/>
                <p:nvPr/>
              </p:nvSpPr>
              <p:spPr>
                <a:xfrm>
                  <a:off x="4066193" y="3881933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7B9ABFC-6B27-4B7A-9D1B-845DE1ABC795}"/>
                    </a:ext>
                  </a:extLst>
                </p:cNvPr>
                <p:cNvSpPr/>
                <p:nvPr/>
              </p:nvSpPr>
              <p:spPr>
                <a:xfrm>
                  <a:off x="4940299" y="3790707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EA927FAD-D719-43F8-AB58-3543DCA9466B}"/>
                    </a:ext>
                  </a:extLst>
                </p:cNvPr>
                <p:cNvSpPr/>
                <p:nvPr/>
              </p:nvSpPr>
              <p:spPr>
                <a:xfrm>
                  <a:off x="6107310" y="3782804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组合 133">
                <a:extLst>
                  <a:ext uri="{FF2B5EF4-FFF2-40B4-BE49-F238E27FC236}">
                    <a16:creationId xmlns:a16="http://schemas.microsoft.com/office/drawing/2014/main" id="{00570475-4234-4E20-960E-4D3DC3C7473F}"/>
                  </a:ext>
                </a:extLst>
              </p:cNvPr>
              <p:cNvGrpSpPr/>
              <p:nvPr/>
            </p:nvGrpSpPr>
            <p:grpSpPr>
              <a:xfrm>
                <a:off x="2944906" y="1839992"/>
                <a:ext cx="4026240" cy="2900096"/>
                <a:chOff x="2944906" y="1839992"/>
                <a:chExt cx="4026240" cy="29000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8897C512-C30E-4243-B0F6-E6C7A2085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6C0A5C85-4D31-4E08-8076-C37040CD403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FC5DFC1D-C8E9-4F86-9700-1260EE87EF64}"/>
                    </a:ext>
                  </a:extLst>
                </p:cNvPr>
                <p:cNvSpPr/>
                <p:nvPr/>
              </p:nvSpPr>
              <p:spPr>
                <a:xfrm rot="1782441">
                  <a:off x="4719646" y="3239268"/>
                  <a:ext cx="236886" cy="201449"/>
                </a:xfrm>
                <a:prstGeom prst="arc">
                  <a:avLst>
                    <a:gd name="adj1" fmla="val 16200000"/>
                    <a:gd name="adj2" fmla="val 20466719"/>
                  </a:avLst>
                </a:prstGeom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0A184E7E-8F61-454C-AC8C-D0A161966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cap="none" spc="0" smtClean="0">
                                <a:ln w="0"/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oMath>
                        </m:oMathPara>
                      </a14:m>
                      <a:endParaRPr lang="en-US" sz="1400" b="0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0A184E7E-8F61-454C-AC8C-D0A16196669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ACCB35F-48F2-47FD-B4C1-7B30972FFF16}"/>
                    </a:ext>
                  </a:extLst>
                </p:cNvPr>
                <p:cNvSpPr/>
                <p:nvPr/>
              </p:nvSpPr>
              <p:spPr>
                <a:xfrm>
                  <a:off x="2944906" y="2104337"/>
                  <a:ext cx="2454088" cy="2635751"/>
                </a:xfrm>
                <a:custGeom>
                  <a:avLst/>
                  <a:gdLst>
                    <a:gd name="connsiteX0" fmla="*/ 1149723 w 2454088"/>
                    <a:gd name="connsiteY0" fmla="*/ 20298 h 2635751"/>
                    <a:gd name="connsiteX1" fmla="*/ 867335 w 2454088"/>
                    <a:gd name="connsiteY1" fmla="*/ 27022 h 2635751"/>
                    <a:gd name="connsiteX2" fmla="*/ 847165 w 2454088"/>
                    <a:gd name="connsiteY2" fmla="*/ 33745 h 2635751"/>
                    <a:gd name="connsiteX3" fmla="*/ 820270 w 2454088"/>
                    <a:gd name="connsiteY3" fmla="*/ 40469 h 2635751"/>
                    <a:gd name="connsiteX4" fmla="*/ 779929 w 2454088"/>
                    <a:gd name="connsiteY4" fmla="*/ 53916 h 2635751"/>
                    <a:gd name="connsiteX5" fmla="*/ 732865 w 2454088"/>
                    <a:gd name="connsiteY5" fmla="*/ 67363 h 2635751"/>
                    <a:gd name="connsiteX6" fmla="*/ 665629 w 2454088"/>
                    <a:gd name="connsiteY6" fmla="*/ 100981 h 2635751"/>
                    <a:gd name="connsiteX7" fmla="*/ 632012 w 2454088"/>
                    <a:gd name="connsiteY7" fmla="*/ 121151 h 2635751"/>
                    <a:gd name="connsiteX8" fmla="*/ 611841 w 2454088"/>
                    <a:gd name="connsiteY8" fmla="*/ 134598 h 2635751"/>
                    <a:gd name="connsiteX9" fmla="*/ 578223 w 2454088"/>
                    <a:gd name="connsiteY9" fmla="*/ 141322 h 2635751"/>
                    <a:gd name="connsiteX10" fmla="*/ 537882 w 2454088"/>
                    <a:gd name="connsiteY10" fmla="*/ 168216 h 2635751"/>
                    <a:gd name="connsiteX11" fmla="*/ 517712 w 2454088"/>
                    <a:gd name="connsiteY11" fmla="*/ 188387 h 2635751"/>
                    <a:gd name="connsiteX12" fmla="*/ 497541 w 2454088"/>
                    <a:gd name="connsiteY12" fmla="*/ 201834 h 2635751"/>
                    <a:gd name="connsiteX13" fmla="*/ 457200 w 2454088"/>
                    <a:gd name="connsiteY13" fmla="*/ 242175 h 2635751"/>
                    <a:gd name="connsiteX14" fmla="*/ 437029 w 2454088"/>
                    <a:gd name="connsiteY14" fmla="*/ 262345 h 2635751"/>
                    <a:gd name="connsiteX15" fmla="*/ 416859 w 2454088"/>
                    <a:gd name="connsiteY15" fmla="*/ 275792 h 2635751"/>
                    <a:gd name="connsiteX16" fmla="*/ 396688 w 2454088"/>
                    <a:gd name="connsiteY16" fmla="*/ 309410 h 2635751"/>
                    <a:gd name="connsiteX17" fmla="*/ 369794 w 2454088"/>
                    <a:gd name="connsiteY17" fmla="*/ 322857 h 2635751"/>
                    <a:gd name="connsiteX18" fmla="*/ 349623 w 2454088"/>
                    <a:gd name="connsiteY18" fmla="*/ 336304 h 2635751"/>
                    <a:gd name="connsiteX19" fmla="*/ 342900 w 2454088"/>
                    <a:gd name="connsiteY19" fmla="*/ 356475 h 2635751"/>
                    <a:gd name="connsiteX20" fmla="*/ 302559 w 2454088"/>
                    <a:gd name="connsiteY20" fmla="*/ 383369 h 2635751"/>
                    <a:gd name="connsiteX21" fmla="*/ 282388 w 2454088"/>
                    <a:gd name="connsiteY21" fmla="*/ 410263 h 2635751"/>
                    <a:gd name="connsiteX22" fmla="*/ 262218 w 2454088"/>
                    <a:gd name="connsiteY22" fmla="*/ 423710 h 2635751"/>
                    <a:gd name="connsiteX23" fmla="*/ 228600 w 2454088"/>
                    <a:gd name="connsiteY23" fmla="*/ 457328 h 2635751"/>
                    <a:gd name="connsiteX24" fmla="*/ 215153 w 2454088"/>
                    <a:gd name="connsiteY24" fmla="*/ 484222 h 2635751"/>
                    <a:gd name="connsiteX25" fmla="*/ 194982 w 2454088"/>
                    <a:gd name="connsiteY25" fmla="*/ 511116 h 2635751"/>
                    <a:gd name="connsiteX26" fmla="*/ 168088 w 2454088"/>
                    <a:gd name="connsiteY26" fmla="*/ 571628 h 2635751"/>
                    <a:gd name="connsiteX27" fmla="*/ 147918 w 2454088"/>
                    <a:gd name="connsiteY27" fmla="*/ 591798 h 2635751"/>
                    <a:gd name="connsiteX28" fmla="*/ 114300 w 2454088"/>
                    <a:gd name="connsiteY28" fmla="*/ 645587 h 2635751"/>
                    <a:gd name="connsiteX29" fmla="*/ 100853 w 2454088"/>
                    <a:gd name="connsiteY29" fmla="*/ 699375 h 2635751"/>
                    <a:gd name="connsiteX30" fmla="*/ 87406 w 2454088"/>
                    <a:gd name="connsiteY30" fmla="*/ 739716 h 2635751"/>
                    <a:gd name="connsiteX31" fmla="*/ 80682 w 2454088"/>
                    <a:gd name="connsiteY31" fmla="*/ 766610 h 2635751"/>
                    <a:gd name="connsiteX32" fmla="*/ 67235 w 2454088"/>
                    <a:gd name="connsiteY32" fmla="*/ 786781 h 2635751"/>
                    <a:gd name="connsiteX33" fmla="*/ 53788 w 2454088"/>
                    <a:gd name="connsiteY33" fmla="*/ 827122 h 2635751"/>
                    <a:gd name="connsiteX34" fmla="*/ 33618 w 2454088"/>
                    <a:gd name="connsiteY34" fmla="*/ 934698 h 2635751"/>
                    <a:gd name="connsiteX35" fmla="*/ 26894 w 2454088"/>
                    <a:gd name="connsiteY35" fmla="*/ 1203639 h 2635751"/>
                    <a:gd name="connsiteX36" fmla="*/ 20170 w 2454088"/>
                    <a:gd name="connsiteY36" fmla="*/ 1297769 h 2635751"/>
                    <a:gd name="connsiteX37" fmla="*/ 0 w 2454088"/>
                    <a:gd name="connsiteY37" fmla="*/ 1593604 h 2635751"/>
                    <a:gd name="connsiteX38" fmla="*/ 6723 w 2454088"/>
                    <a:gd name="connsiteY38" fmla="*/ 1822204 h 2635751"/>
                    <a:gd name="connsiteX39" fmla="*/ 20170 w 2454088"/>
                    <a:gd name="connsiteY39" fmla="*/ 1862545 h 2635751"/>
                    <a:gd name="connsiteX40" fmla="*/ 40341 w 2454088"/>
                    <a:gd name="connsiteY40" fmla="*/ 1923057 h 2635751"/>
                    <a:gd name="connsiteX41" fmla="*/ 47065 w 2454088"/>
                    <a:gd name="connsiteY41" fmla="*/ 1943228 h 2635751"/>
                    <a:gd name="connsiteX42" fmla="*/ 73959 w 2454088"/>
                    <a:gd name="connsiteY42" fmla="*/ 2010463 h 2635751"/>
                    <a:gd name="connsiteX43" fmla="*/ 94129 w 2454088"/>
                    <a:gd name="connsiteY43" fmla="*/ 2064251 h 2635751"/>
                    <a:gd name="connsiteX44" fmla="*/ 114300 w 2454088"/>
                    <a:gd name="connsiteY44" fmla="*/ 2091145 h 2635751"/>
                    <a:gd name="connsiteX45" fmla="*/ 134470 w 2454088"/>
                    <a:gd name="connsiteY45" fmla="*/ 2138210 h 2635751"/>
                    <a:gd name="connsiteX46" fmla="*/ 154641 w 2454088"/>
                    <a:gd name="connsiteY46" fmla="*/ 2151657 h 2635751"/>
                    <a:gd name="connsiteX47" fmla="*/ 188259 w 2454088"/>
                    <a:gd name="connsiteY47" fmla="*/ 2212169 h 2635751"/>
                    <a:gd name="connsiteX48" fmla="*/ 208429 w 2454088"/>
                    <a:gd name="connsiteY48" fmla="*/ 2239063 h 2635751"/>
                    <a:gd name="connsiteX49" fmla="*/ 228600 w 2454088"/>
                    <a:gd name="connsiteY49" fmla="*/ 2245787 h 2635751"/>
                    <a:gd name="connsiteX50" fmla="*/ 235323 w 2454088"/>
                    <a:gd name="connsiteY50" fmla="*/ 2265957 h 2635751"/>
                    <a:gd name="connsiteX51" fmla="*/ 275665 w 2454088"/>
                    <a:gd name="connsiteY51" fmla="*/ 2292851 h 2635751"/>
                    <a:gd name="connsiteX52" fmla="*/ 302559 w 2454088"/>
                    <a:gd name="connsiteY52" fmla="*/ 2313022 h 2635751"/>
                    <a:gd name="connsiteX53" fmla="*/ 322729 w 2454088"/>
                    <a:gd name="connsiteY53" fmla="*/ 2319745 h 2635751"/>
                    <a:gd name="connsiteX54" fmla="*/ 336176 w 2454088"/>
                    <a:gd name="connsiteY54" fmla="*/ 2339916 h 2635751"/>
                    <a:gd name="connsiteX55" fmla="*/ 349623 w 2454088"/>
                    <a:gd name="connsiteY55" fmla="*/ 2366810 h 2635751"/>
                    <a:gd name="connsiteX56" fmla="*/ 376518 w 2454088"/>
                    <a:gd name="connsiteY56" fmla="*/ 2373534 h 2635751"/>
                    <a:gd name="connsiteX57" fmla="*/ 430306 w 2454088"/>
                    <a:gd name="connsiteY57" fmla="*/ 2393704 h 2635751"/>
                    <a:gd name="connsiteX58" fmla="*/ 437029 w 2454088"/>
                    <a:gd name="connsiteY58" fmla="*/ 2413875 h 2635751"/>
                    <a:gd name="connsiteX59" fmla="*/ 490818 w 2454088"/>
                    <a:gd name="connsiteY59" fmla="*/ 2440769 h 2635751"/>
                    <a:gd name="connsiteX60" fmla="*/ 497541 w 2454088"/>
                    <a:gd name="connsiteY60" fmla="*/ 2460939 h 2635751"/>
                    <a:gd name="connsiteX61" fmla="*/ 537882 w 2454088"/>
                    <a:gd name="connsiteY61" fmla="*/ 2474387 h 2635751"/>
                    <a:gd name="connsiteX62" fmla="*/ 605118 w 2454088"/>
                    <a:gd name="connsiteY62" fmla="*/ 2494557 h 2635751"/>
                    <a:gd name="connsiteX63" fmla="*/ 632012 w 2454088"/>
                    <a:gd name="connsiteY63" fmla="*/ 2514728 h 2635751"/>
                    <a:gd name="connsiteX64" fmla="*/ 679076 w 2454088"/>
                    <a:gd name="connsiteY64" fmla="*/ 2528175 h 2635751"/>
                    <a:gd name="connsiteX65" fmla="*/ 746312 w 2454088"/>
                    <a:gd name="connsiteY65" fmla="*/ 2548345 h 2635751"/>
                    <a:gd name="connsiteX66" fmla="*/ 820270 w 2454088"/>
                    <a:gd name="connsiteY66" fmla="*/ 2561792 h 2635751"/>
                    <a:gd name="connsiteX67" fmla="*/ 840441 w 2454088"/>
                    <a:gd name="connsiteY67" fmla="*/ 2568516 h 2635751"/>
                    <a:gd name="connsiteX68" fmla="*/ 880782 w 2454088"/>
                    <a:gd name="connsiteY68" fmla="*/ 2575239 h 2635751"/>
                    <a:gd name="connsiteX69" fmla="*/ 900953 w 2454088"/>
                    <a:gd name="connsiteY69" fmla="*/ 2588687 h 2635751"/>
                    <a:gd name="connsiteX70" fmla="*/ 1055594 w 2454088"/>
                    <a:gd name="connsiteY70" fmla="*/ 2602134 h 2635751"/>
                    <a:gd name="connsiteX71" fmla="*/ 1102659 w 2454088"/>
                    <a:gd name="connsiteY71" fmla="*/ 2608857 h 2635751"/>
                    <a:gd name="connsiteX72" fmla="*/ 1183341 w 2454088"/>
                    <a:gd name="connsiteY72" fmla="*/ 2629028 h 2635751"/>
                    <a:gd name="connsiteX73" fmla="*/ 1237129 w 2454088"/>
                    <a:gd name="connsiteY73" fmla="*/ 2635751 h 2635751"/>
                    <a:gd name="connsiteX74" fmla="*/ 1465729 w 2454088"/>
                    <a:gd name="connsiteY74" fmla="*/ 2629028 h 2635751"/>
                    <a:gd name="connsiteX75" fmla="*/ 1660712 w 2454088"/>
                    <a:gd name="connsiteY75" fmla="*/ 2608857 h 2635751"/>
                    <a:gd name="connsiteX76" fmla="*/ 1694329 w 2454088"/>
                    <a:gd name="connsiteY76" fmla="*/ 2595410 h 2635751"/>
                    <a:gd name="connsiteX77" fmla="*/ 1714500 w 2454088"/>
                    <a:gd name="connsiteY77" fmla="*/ 2581963 h 2635751"/>
                    <a:gd name="connsiteX78" fmla="*/ 1781735 w 2454088"/>
                    <a:gd name="connsiteY78" fmla="*/ 2568516 h 2635751"/>
                    <a:gd name="connsiteX79" fmla="*/ 1835523 w 2454088"/>
                    <a:gd name="connsiteY79" fmla="*/ 2555069 h 2635751"/>
                    <a:gd name="connsiteX80" fmla="*/ 1862418 w 2454088"/>
                    <a:gd name="connsiteY80" fmla="*/ 2541622 h 2635751"/>
                    <a:gd name="connsiteX81" fmla="*/ 1902759 w 2454088"/>
                    <a:gd name="connsiteY81" fmla="*/ 2528175 h 2635751"/>
                    <a:gd name="connsiteX82" fmla="*/ 1922929 w 2454088"/>
                    <a:gd name="connsiteY82" fmla="*/ 2514728 h 2635751"/>
                    <a:gd name="connsiteX83" fmla="*/ 1963270 w 2454088"/>
                    <a:gd name="connsiteY83" fmla="*/ 2501281 h 2635751"/>
                    <a:gd name="connsiteX84" fmla="*/ 1969994 w 2454088"/>
                    <a:gd name="connsiteY84" fmla="*/ 2481110 h 2635751"/>
                    <a:gd name="connsiteX85" fmla="*/ 2010335 w 2454088"/>
                    <a:gd name="connsiteY85" fmla="*/ 2460939 h 2635751"/>
                    <a:gd name="connsiteX86" fmla="*/ 2050676 w 2454088"/>
                    <a:gd name="connsiteY86" fmla="*/ 2420598 h 2635751"/>
                    <a:gd name="connsiteX87" fmla="*/ 2084294 w 2454088"/>
                    <a:gd name="connsiteY87" fmla="*/ 2380257 h 2635751"/>
                    <a:gd name="connsiteX88" fmla="*/ 2124635 w 2454088"/>
                    <a:gd name="connsiteY88" fmla="*/ 2360087 h 2635751"/>
                    <a:gd name="connsiteX89" fmla="*/ 2144806 w 2454088"/>
                    <a:gd name="connsiteY89" fmla="*/ 2346639 h 2635751"/>
                    <a:gd name="connsiteX90" fmla="*/ 2191870 w 2454088"/>
                    <a:gd name="connsiteY90" fmla="*/ 2306298 h 2635751"/>
                    <a:gd name="connsiteX91" fmla="*/ 2205318 w 2454088"/>
                    <a:gd name="connsiteY91" fmla="*/ 2279404 h 2635751"/>
                    <a:gd name="connsiteX92" fmla="*/ 2225488 w 2454088"/>
                    <a:gd name="connsiteY92" fmla="*/ 2272681 h 2635751"/>
                    <a:gd name="connsiteX93" fmla="*/ 2259106 w 2454088"/>
                    <a:gd name="connsiteY93" fmla="*/ 2232339 h 2635751"/>
                    <a:gd name="connsiteX94" fmla="*/ 2292723 w 2454088"/>
                    <a:gd name="connsiteY94" fmla="*/ 2171828 h 2635751"/>
                    <a:gd name="connsiteX95" fmla="*/ 2299447 w 2454088"/>
                    <a:gd name="connsiteY95" fmla="*/ 2151657 h 2635751"/>
                    <a:gd name="connsiteX96" fmla="*/ 2319618 w 2454088"/>
                    <a:gd name="connsiteY96" fmla="*/ 2118039 h 2635751"/>
                    <a:gd name="connsiteX97" fmla="*/ 2326341 w 2454088"/>
                    <a:gd name="connsiteY97" fmla="*/ 2097869 h 2635751"/>
                    <a:gd name="connsiteX98" fmla="*/ 2339788 w 2454088"/>
                    <a:gd name="connsiteY98" fmla="*/ 2077698 h 2635751"/>
                    <a:gd name="connsiteX99" fmla="*/ 2353235 w 2454088"/>
                    <a:gd name="connsiteY99" fmla="*/ 2044081 h 2635751"/>
                    <a:gd name="connsiteX100" fmla="*/ 2366682 w 2454088"/>
                    <a:gd name="connsiteY100" fmla="*/ 2023910 h 2635751"/>
                    <a:gd name="connsiteX101" fmla="*/ 2386853 w 2454088"/>
                    <a:gd name="connsiteY101" fmla="*/ 1983569 h 2635751"/>
                    <a:gd name="connsiteX102" fmla="*/ 2400300 w 2454088"/>
                    <a:gd name="connsiteY102" fmla="*/ 1882716 h 2635751"/>
                    <a:gd name="connsiteX103" fmla="*/ 2413747 w 2454088"/>
                    <a:gd name="connsiteY103" fmla="*/ 1849098 h 2635751"/>
                    <a:gd name="connsiteX104" fmla="*/ 2427194 w 2454088"/>
                    <a:gd name="connsiteY104" fmla="*/ 1707904 h 2635751"/>
                    <a:gd name="connsiteX105" fmla="*/ 2440641 w 2454088"/>
                    <a:gd name="connsiteY105" fmla="*/ 1654116 h 2635751"/>
                    <a:gd name="connsiteX106" fmla="*/ 2447365 w 2454088"/>
                    <a:gd name="connsiteY106" fmla="*/ 1586881 h 2635751"/>
                    <a:gd name="connsiteX107" fmla="*/ 2454088 w 2454088"/>
                    <a:gd name="connsiteY107" fmla="*/ 1533092 h 2635751"/>
                    <a:gd name="connsiteX108" fmla="*/ 2447365 w 2454088"/>
                    <a:gd name="connsiteY108" fmla="*/ 1122957 h 2635751"/>
                    <a:gd name="connsiteX109" fmla="*/ 2433918 w 2454088"/>
                    <a:gd name="connsiteY109" fmla="*/ 995210 h 2635751"/>
                    <a:gd name="connsiteX110" fmla="*/ 2427194 w 2454088"/>
                    <a:gd name="connsiteY110" fmla="*/ 927975 h 2635751"/>
                    <a:gd name="connsiteX111" fmla="*/ 2400300 w 2454088"/>
                    <a:gd name="connsiteY111" fmla="*/ 867463 h 2635751"/>
                    <a:gd name="connsiteX112" fmla="*/ 2393576 w 2454088"/>
                    <a:gd name="connsiteY112" fmla="*/ 847292 h 2635751"/>
                    <a:gd name="connsiteX113" fmla="*/ 2353235 w 2454088"/>
                    <a:gd name="connsiteY113" fmla="*/ 806951 h 2635751"/>
                    <a:gd name="connsiteX114" fmla="*/ 2326341 w 2454088"/>
                    <a:gd name="connsiteY114" fmla="*/ 766610 h 2635751"/>
                    <a:gd name="connsiteX115" fmla="*/ 2299447 w 2454088"/>
                    <a:gd name="connsiteY115" fmla="*/ 719545 h 2635751"/>
                    <a:gd name="connsiteX116" fmla="*/ 2279276 w 2454088"/>
                    <a:gd name="connsiteY116" fmla="*/ 665757 h 2635751"/>
                    <a:gd name="connsiteX117" fmla="*/ 2259106 w 2454088"/>
                    <a:gd name="connsiteY117" fmla="*/ 638863 h 2635751"/>
                    <a:gd name="connsiteX118" fmla="*/ 2212041 w 2454088"/>
                    <a:gd name="connsiteY118" fmla="*/ 578351 h 2635751"/>
                    <a:gd name="connsiteX119" fmla="*/ 2205318 w 2454088"/>
                    <a:gd name="connsiteY119" fmla="*/ 558181 h 2635751"/>
                    <a:gd name="connsiteX120" fmla="*/ 2164976 w 2454088"/>
                    <a:gd name="connsiteY120" fmla="*/ 524563 h 2635751"/>
                    <a:gd name="connsiteX121" fmla="*/ 2117912 w 2454088"/>
                    <a:gd name="connsiteY121" fmla="*/ 477498 h 2635751"/>
                    <a:gd name="connsiteX122" fmla="*/ 2097741 w 2454088"/>
                    <a:gd name="connsiteY122" fmla="*/ 464051 h 2635751"/>
                    <a:gd name="connsiteX123" fmla="*/ 2043953 w 2454088"/>
                    <a:gd name="connsiteY123" fmla="*/ 437157 h 2635751"/>
                    <a:gd name="connsiteX124" fmla="*/ 2017059 w 2454088"/>
                    <a:gd name="connsiteY124" fmla="*/ 416987 h 2635751"/>
                    <a:gd name="connsiteX125" fmla="*/ 2003612 w 2454088"/>
                    <a:gd name="connsiteY125" fmla="*/ 403539 h 2635751"/>
                    <a:gd name="connsiteX126" fmla="*/ 1956547 w 2454088"/>
                    <a:gd name="connsiteY126" fmla="*/ 383369 h 2635751"/>
                    <a:gd name="connsiteX127" fmla="*/ 1936376 w 2454088"/>
                    <a:gd name="connsiteY127" fmla="*/ 363198 h 2635751"/>
                    <a:gd name="connsiteX128" fmla="*/ 1916206 w 2454088"/>
                    <a:gd name="connsiteY128" fmla="*/ 336304 h 2635751"/>
                    <a:gd name="connsiteX129" fmla="*/ 1869141 w 2454088"/>
                    <a:gd name="connsiteY129" fmla="*/ 309410 h 2635751"/>
                    <a:gd name="connsiteX130" fmla="*/ 1842247 w 2454088"/>
                    <a:gd name="connsiteY130" fmla="*/ 282516 h 2635751"/>
                    <a:gd name="connsiteX131" fmla="*/ 1801906 w 2454088"/>
                    <a:gd name="connsiteY131" fmla="*/ 269069 h 2635751"/>
                    <a:gd name="connsiteX132" fmla="*/ 1775012 w 2454088"/>
                    <a:gd name="connsiteY132" fmla="*/ 255622 h 2635751"/>
                    <a:gd name="connsiteX133" fmla="*/ 1727947 w 2454088"/>
                    <a:gd name="connsiteY133" fmla="*/ 222004 h 2635751"/>
                    <a:gd name="connsiteX134" fmla="*/ 1701053 w 2454088"/>
                    <a:gd name="connsiteY134" fmla="*/ 215281 h 2635751"/>
                    <a:gd name="connsiteX135" fmla="*/ 1640541 w 2454088"/>
                    <a:gd name="connsiteY135" fmla="*/ 174939 h 2635751"/>
                    <a:gd name="connsiteX136" fmla="*/ 1580029 w 2454088"/>
                    <a:gd name="connsiteY136" fmla="*/ 148045 h 2635751"/>
                    <a:gd name="connsiteX137" fmla="*/ 1532965 w 2454088"/>
                    <a:gd name="connsiteY137" fmla="*/ 100981 h 2635751"/>
                    <a:gd name="connsiteX138" fmla="*/ 1512794 w 2454088"/>
                    <a:gd name="connsiteY138" fmla="*/ 87534 h 2635751"/>
                    <a:gd name="connsiteX139" fmla="*/ 1472453 w 2454088"/>
                    <a:gd name="connsiteY139" fmla="*/ 74087 h 2635751"/>
                    <a:gd name="connsiteX140" fmla="*/ 1452282 w 2454088"/>
                    <a:gd name="connsiteY140" fmla="*/ 53916 h 2635751"/>
                    <a:gd name="connsiteX141" fmla="*/ 1432112 w 2454088"/>
                    <a:gd name="connsiteY141" fmla="*/ 47192 h 2635751"/>
                    <a:gd name="connsiteX142" fmla="*/ 1351429 w 2454088"/>
                    <a:gd name="connsiteY142" fmla="*/ 33745 h 2635751"/>
                    <a:gd name="connsiteX143" fmla="*/ 1331259 w 2454088"/>
                    <a:gd name="connsiteY143" fmla="*/ 27022 h 2635751"/>
                    <a:gd name="connsiteX144" fmla="*/ 1304365 w 2454088"/>
                    <a:gd name="connsiteY144" fmla="*/ 20298 h 2635751"/>
                    <a:gd name="connsiteX145" fmla="*/ 1257300 w 2454088"/>
                    <a:gd name="connsiteY145" fmla="*/ 128 h 2635751"/>
                    <a:gd name="connsiteX146" fmla="*/ 1149723 w 2454088"/>
                    <a:gd name="connsiteY146" fmla="*/ 20298 h 263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2454088" h="2635751">
                      <a:moveTo>
                        <a:pt x="1149723" y="20298"/>
                      </a:moveTo>
                      <a:cubicBezTo>
                        <a:pt x="1084729" y="24780"/>
                        <a:pt x="961398" y="22841"/>
                        <a:pt x="867335" y="27022"/>
                      </a:cubicBezTo>
                      <a:cubicBezTo>
                        <a:pt x="860255" y="27337"/>
                        <a:pt x="853979" y="31798"/>
                        <a:pt x="847165" y="33745"/>
                      </a:cubicBezTo>
                      <a:cubicBezTo>
                        <a:pt x="838280" y="36284"/>
                        <a:pt x="829121" y="37814"/>
                        <a:pt x="820270" y="40469"/>
                      </a:cubicBezTo>
                      <a:cubicBezTo>
                        <a:pt x="806693" y="44542"/>
                        <a:pt x="793558" y="50022"/>
                        <a:pt x="779929" y="53916"/>
                      </a:cubicBezTo>
                      <a:lnTo>
                        <a:pt x="732865" y="67363"/>
                      </a:lnTo>
                      <a:cubicBezTo>
                        <a:pt x="684834" y="99383"/>
                        <a:pt x="708202" y="90337"/>
                        <a:pt x="665629" y="100981"/>
                      </a:cubicBezTo>
                      <a:cubicBezTo>
                        <a:pt x="654423" y="107704"/>
                        <a:pt x="643094" y="114225"/>
                        <a:pt x="632012" y="121151"/>
                      </a:cubicBezTo>
                      <a:cubicBezTo>
                        <a:pt x="625159" y="125434"/>
                        <a:pt x="619407" y="131761"/>
                        <a:pt x="611841" y="134598"/>
                      </a:cubicBezTo>
                      <a:cubicBezTo>
                        <a:pt x="601141" y="138611"/>
                        <a:pt x="589429" y="139081"/>
                        <a:pt x="578223" y="141322"/>
                      </a:cubicBezTo>
                      <a:cubicBezTo>
                        <a:pt x="513876" y="205669"/>
                        <a:pt x="596267" y="129291"/>
                        <a:pt x="537882" y="168216"/>
                      </a:cubicBezTo>
                      <a:cubicBezTo>
                        <a:pt x="529971" y="173490"/>
                        <a:pt x="525017" y="182300"/>
                        <a:pt x="517712" y="188387"/>
                      </a:cubicBezTo>
                      <a:cubicBezTo>
                        <a:pt x="511504" y="193560"/>
                        <a:pt x="503581" y="196465"/>
                        <a:pt x="497541" y="201834"/>
                      </a:cubicBezTo>
                      <a:cubicBezTo>
                        <a:pt x="483328" y="214468"/>
                        <a:pt x="470647" y="228728"/>
                        <a:pt x="457200" y="242175"/>
                      </a:cubicBezTo>
                      <a:cubicBezTo>
                        <a:pt x="450476" y="248898"/>
                        <a:pt x="444940" y="257071"/>
                        <a:pt x="437029" y="262345"/>
                      </a:cubicBezTo>
                      <a:lnTo>
                        <a:pt x="416859" y="275792"/>
                      </a:lnTo>
                      <a:cubicBezTo>
                        <a:pt x="410135" y="286998"/>
                        <a:pt x="405929" y="300169"/>
                        <a:pt x="396688" y="309410"/>
                      </a:cubicBezTo>
                      <a:cubicBezTo>
                        <a:pt x="389601" y="316497"/>
                        <a:pt x="378496" y="317884"/>
                        <a:pt x="369794" y="322857"/>
                      </a:cubicBezTo>
                      <a:cubicBezTo>
                        <a:pt x="362778" y="326866"/>
                        <a:pt x="356347" y="331822"/>
                        <a:pt x="349623" y="336304"/>
                      </a:cubicBezTo>
                      <a:cubicBezTo>
                        <a:pt x="347382" y="343028"/>
                        <a:pt x="346831" y="350578"/>
                        <a:pt x="342900" y="356475"/>
                      </a:cubicBezTo>
                      <a:cubicBezTo>
                        <a:pt x="328511" y="378058"/>
                        <a:pt x="323704" y="376320"/>
                        <a:pt x="302559" y="383369"/>
                      </a:cubicBezTo>
                      <a:cubicBezTo>
                        <a:pt x="295835" y="392334"/>
                        <a:pt x="290312" y="402339"/>
                        <a:pt x="282388" y="410263"/>
                      </a:cubicBezTo>
                      <a:cubicBezTo>
                        <a:pt x="276674" y="415977"/>
                        <a:pt x="267932" y="417996"/>
                        <a:pt x="262218" y="423710"/>
                      </a:cubicBezTo>
                      <a:cubicBezTo>
                        <a:pt x="217395" y="468533"/>
                        <a:pt x="282385" y="421470"/>
                        <a:pt x="228600" y="457328"/>
                      </a:cubicBezTo>
                      <a:cubicBezTo>
                        <a:pt x="224118" y="466293"/>
                        <a:pt x="220465" y="475723"/>
                        <a:pt x="215153" y="484222"/>
                      </a:cubicBezTo>
                      <a:cubicBezTo>
                        <a:pt x="209214" y="493725"/>
                        <a:pt x="200424" y="501320"/>
                        <a:pt x="194982" y="511116"/>
                      </a:cubicBezTo>
                      <a:cubicBezTo>
                        <a:pt x="181802" y="534839"/>
                        <a:pt x="183619" y="549884"/>
                        <a:pt x="168088" y="571628"/>
                      </a:cubicBezTo>
                      <a:cubicBezTo>
                        <a:pt x="162561" y="579365"/>
                        <a:pt x="154641" y="585075"/>
                        <a:pt x="147918" y="591798"/>
                      </a:cubicBezTo>
                      <a:cubicBezTo>
                        <a:pt x="112720" y="679787"/>
                        <a:pt x="157357" y="581002"/>
                        <a:pt x="114300" y="645587"/>
                      </a:cubicBezTo>
                      <a:cubicBezTo>
                        <a:pt x="108021" y="655006"/>
                        <a:pt x="102421" y="693625"/>
                        <a:pt x="100853" y="699375"/>
                      </a:cubicBezTo>
                      <a:cubicBezTo>
                        <a:pt x="97124" y="713050"/>
                        <a:pt x="90844" y="725965"/>
                        <a:pt x="87406" y="739716"/>
                      </a:cubicBezTo>
                      <a:cubicBezTo>
                        <a:pt x="85165" y="748681"/>
                        <a:pt x="84322" y="758117"/>
                        <a:pt x="80682" y="766610"/>
                      </a:cubicBezTo>
                      <a:cubicBezTo>
                        <a:pt x="77499" y="774037"/>
                        <a:pt x="71717" y="780057"/>
                        <a:pt x="67235" y="786781"/>
                      </a:cubicBezTo>
                      <a:cubicBezTo>
                        <a:pt x="62753" y="800228"/>
                        <a:pt x="55198" y="813018"/>
                        <a:pt x="53788" y="827122"/>
                      </a:cubicBezTo>
                      <a:cubicBezTo>
                        <a:pt x="45655" y="908461"/>
                        <a:pt x="54188" y="872989"/>
                        <a:pt x="33618" y="934698"/>
                      </a:cubicBezTo>
                      <a:cubicBezTo>
                        <a:pt x="31377" y="1024345"/>
                        <a:pt x="30213" y="1114025"/>
                        <a:pt x="26894" y="1203639"/>
                      </a:cubicBezTo>
                      <a:cubicBezTo>
                        <a:pt x="25730" y="1235074"/>
                        <a:pt x="21453" y="1266339"/>
                        <a:pt x="20170" y="1297769"/>
                      </a:cubicBezTo>
                      <a:cubicBezTo>
                        <a:pt x="9017" y="1571028"/>
                        <a:pt x="31481" y="1451937"/>
                        <a:pt x="0" y="1593604"/>
                      </a:cubicBezTo>
                      <a:cubicBezTo>
                        <a:pt x="2241" y="1669804"/>
                        <a:pt x="1022" y="1746185"/>
                        <a:pt x="6723" y="1822204"/>
                      </a:cubicBezTo>
                      <a:cubicBezTo>
                        <a:pt x="7783" y="1836339"/>
                        <a:pt x="16732" y="1848794"/>
                        <a:pt x="20170" y="1862545"/>
                      </a:cubicBezTo>
                      <a:cubicBezTo>
                        <a:pt x="31437" y="1907608"/>
                        <a:pt x="21353" y="1872421"/>
                        <a:pt x="40341" y="1923057"/>
                      </a:cubicBezTo>
                      <a:cubicBezTo>
                        <a:pt x="42830" y="1929693"/>
                        <a:pt x="44521" y="1936613"/>
                        <a:pt x="47065" y="1943228"/>
                      </a:cubicBezTo>
                      <a:cubicBezTo>
                        <a:pt x="55730" y="1965757"/>
                        <a:pt x="66327" y="1987563"/>
                        <a:pt x="73959" y="2010463"/>
                      </a:cubicBezTo>
                      <a:cubicBezTo>
                        <a:pt x="78992" y="2025563"/>
                        <a:pt x="87427" y="2052187"/>
                        <a:pt x="94129" y="2064251"/>
                      </a:cubicBezTo>
                      <a:cubicBezTo>
                        <a:pt x="99571" y="2074047"/>
                        <a:pt x="107576" y="2082180"/>
                        <a:pt x="114300" y="2091145"/>
                      </a:cubicBezTo>
                      <a:cubicBezTo>
                        <a:pt x="118971" y="2105159"/>
                        <a:pt x="125237" y="2127131"/>
                        <a:pt x="134470" y="2138210"/>
                      </a:cubicBezTo>
                      <a:cubicBezTo>
                        <a:pt x="139643" y="2144418"/>
                        <a:pt x="147917" y="2147175"/>
                        <a:pt x="154641" y="2151657"/>
                      </a:cubicBezTo>
                      <a:cubicBezTo>
                        <a:pt x="165124" y="2183105"/>
                        <a:pt x="160516" y="2175177"/>
                        <a:pt x="188259" y="2212169"/>
                      </a:cubicBezTo>
                      <a:cubicBezTo>
                        <a:pt x="194982" y="2221134"/>
                        <a:pt x="199821" y="2231889"/>
                        <a:pt x="208429" y="2239063"/>
                      </a:cubicBezTo>
                      <a:cubicBezTo>
                        <a:pt x="213874" y="2243600"/>
                        <a:pt x="221876" y="2243546"/>
                        <a:pt x="228600" y="2245787"/>
                      </a:cubicBezTo>
                      <a:cubicBezTo>
                        <a:pt x="230841" y="2252510"/>
                        <a:pt x="230312" y="2260946"/>
                        <a:pt x="235323" y="2265957"/>
                      </a:cubicBezTo>
                      <a:cubicBezTo>
                        <a:pt x="246751" y="2277385"/>
                        <a:pt x="262736" y="2283154"/>
                        <a:pt x="275665" y="2292851"/>
                      </a:cubicBezTo>
                      <a:cubicBezTo>
                        <a:pt x="284630" y="2299575"/>
                        <a:pt x="292830" y="2307462"/>
                        <a:pt x="302559" y="2313022"/>
                      </a:cubicBezTo>
                      <a:cubicBezTo>
                        <a:pt x="308712" y="2316538"/>
                        <a:pt x="316006" y="2317504"/>
                        <a:pt x="322729" y="2319745"/>
                      </a:cubicBezTo>
                      <a:cubicBezTo>
                        <a:pt x="327211" y="2326469"/>
                        <a:pt x="332167" y="2332900"/>
                        <a:pt x="336176" y="2339916"/>
                      </a:cubicBezTo>
                      <a:cubicBezTo>
                        <a:pt x="341149" y="2348618"/>
                        <a:pt x="341923" y="2360394"/>
                        <a:pt x="349623" y="2366810"/>
                      </a:cubicBezTo>
                      <a:cubicBezTo>
                        <a:pt x="356722" y="2372726"/>
                        <a:pt x="367633" y="2370995"/>
                        <a:pt x="376518" y="2373534"/>
                      </a:cubicBezTo>
                      <a:cubicBezTo>
                        <a:pt x="394966" y="2378805"/>
                        <a:pt x="412539" y="2386597"/>
                        <a:pt x="430306" y="2393704"/>
                      </a:cubicBezTo>
                      <a:cubicBezTo>
                        <a:pt x="432547" y="2400428"/>
                        <a:pt x="431435" y="2409524"/>
                        <a:pt x="437029" y="2413875"/>
                      </a:cubicBezTo>
                      <a:cubicBezTo>
                        <a:pt x="452852" y="2426182"/>
                        <a:pt x="490818" y="2440769"/>
                        <a:pt x="490818" y="2440769"/>
                      </a:cubicBezTo>
                      <a:cubicBezTo>
                        <a:pt x="493059" y="2447492"/>
                        <a:pt x="491774" y="2456820"/>
                        <a:pt x="497541" y="2460939"/>
                      </a:cubicBezTo>
                      <a:cubicBezTo>
                        <a:pt x="509075" y="2469178"/>
                        <a:pt x="524721" y="2469123"/>
                        <a:pt x="537882" y="2474387"/>
                      </a:cubicBezTo>
                      <a:cubicBezTo>
                        <a:pt x="582111" y="2492078"/>
                        <a:pt x="559665" y="2485467"/>
                        <a:pt x="605118" y="2494557"/>
                      </a:cubicBezTo>
                      <a:cubicBezTo>
                        <a:pt x="614083" y="2501281"/>
                        <a:pt x="622283" y="2509168"/>
                        <a:pt x="632012" y="2514728"/>
                      </a:cubicBezTo>
                      <a:cubicBezTo>
                        <a:pt x="640069" y="2519332"/>
                        <a:pt x="672532" y="2526305"/>
                        <a:pt x="679076" y="2528175"/>
                      </a:cubicBezTo>
                      <a:cubicBezTo>
                        <a:pt x="738838" y="2545250"/>
                        <a:pt x="636923" y="2520997"/>
                        <a:pt x="746312" y="2548345"/>
                      </a:cubicBezTo>
                      <a:cubicBezTo>
                        <a:pt x="765119" y="2553047"/>
                        <a:pt x="802271" y="2558792"/>
                        <a:pt x="820270" y="2561792"/>
                      </a:cubicBezTo>
                      <a:cubicBezTo>
                        <a:pt x="826994" y="2564033"/>
                        <a:pt x="833522" y="2566979"/>
                        <a:pt x="840441" y="2568516"/>
                      </a:cubicBezTo>
                      <a:cubicBezTo>
                        <a:pt x="853749" y="2571473"/>
                        <a:pt x="867849" y="2570928"/>
                        <a:pt x="880782" y="2575239"/>
                      </a:cubicBezTo>
                      <a:cubicBezTo>
                        <a:pt x="888448" y="2577794"/>
                        <a:pt x="892966" y="2587458"/>
                        <a:pt x="900953" y="2588687"/>
                      </a:cubicBezTo>
                      <a:cubicBezTo>
                        <a:pt x="952093" y="2596555"/>
                        <a:pt x="1004372" y="2594817"/>
                        <a:pt x="1055594" y="2602134"/>
                      </a:cubicBezTo>
                      <a:cubicBezTo>
                        <a:pt x="1071282" y="2604375"/>
                        <a:pt x="1087151" y="2605592"/>
                        <a:pt x="1102659" y="2608857"/>
                      </a:cubicBezTo>
                      <a:cubicBezTo>
                        <a:pt x="1129786" y="2614568"/>
                        <a:pt x="1155833" y="2625590"/>
                        <a:pt x="1183341" y="2629028"/>
                      </a:cubicBezTo>
                      <a:lnTo>
                        <a:pt x="1237129" y="2635751"/>
                      </a:lnTo>
                      <a:lnTo>
                        <a:pt x="1465729" y="2629028"/>
                      </a:lnTo>
                      <a:cubicBezTo>
                        <a:pt x="1497783" y="2627818"/>
                        <a:pt x="1615188" y="2627067"/>
                        <a:pt x="1660712" y="2608857"/>
                      </a:cubicBezTo>
                      <a:cubicBezTo>
                        <a:pt x="1671918" y="2604375"/>
                        <a:pt x="1683534" y="2600807"/>
                        <a:pt x="1694329" y="2595410"/>
                      </a:cubicBezTo>
                      <a:cubicBezTo>
                        <a:pt x="1701557" y="2591796"/>
                        <a:pt x="1707073" y="2585146"/>
                        <a:pt x="1714500" y="2581963"/>
                      </a:cubicBezTo>
                      <a:cubicBezTo>
                        <a:pt x="1728641" y="2575902"/>
                        <a:pt x="1770604" y="2570901"/>
                        <a:pt x="1781735" y="2568516"/>
                      </a:cubicBezTo>
                      <a:cubicBezTo>
                        <a:pt x="1799806" y="2564644"/>
                        <a:pt x="1835523" y="2555069"/>
                        <a:pt x="1835523" y="2555069"/>
                      </a:cubicBezTo>
                      <a:cubicBezTo>
                        <a:pt x="1844488" y="2550587"/>
                        <a:pt x="1853112" y="2545344"/>
                        <a:pt x="1862418" y="2541622"/>
                      </a:cubicBezTo>
                      <a:cubicBezTo>
                        <a:pt x="1875579" y="2536358"/>
                        <a:pt x="1902759" y="2528175"/>
                        <a:pt x="1902759" y="2528175"/>
                      </a:cubicBezTo>
                      <a:cubicBezTo>
                        <a:pt x="1909482" y="2523693"/>
                        <a:pt x="1915545" y="2518010"/>
                        <a:pt x="1922929" y="2514728"/>
                      </a:cubicBezTo>
                      <a:cubicBezTo>
                        <a:pt x="1935882" y="2508971"/>
                        <a:pt x="1963270" y="2501281"/>
                        <a:pt x="1963270" y="2501281"/>
                      </a:cubicBezTo>
                      <a:cubicBezTo>
                        <a:pt x="1965511" y="2494557"/>
                        <a:pt x="1965566" y="2486644"/>
                        <a:pt x="1969994" y="2481110"/>
                      </a:cubicBezTo>
                      <a:cubicBezTo>
                        <a:pt x="1979472" y="2469262"/>
                        <a:pt x="1997048" y="2465368"/>
                        <a:pt x="2010335" y="2460939"/>
                      </a:cubicBezTo>
                      <a:cubicBezTo>
                        <a:pt x="2048986" y="2409405"/>
                        <a:pt x="2011352" y="2453367"/>
                        <a:pt x="2050676" y="2420598"/>
                      </a:cubicBezTo>
                      <a:cubicBezTo>
                        <a:pt x="2116770" y="2365520"/>
                        <a:pt x="2031401" y="2433150"/>
                        <a:pt x="2084294" y="2380257"/>
                      </a:cubicBezTo>
                      <a:cubicBezTo>
                        <a:pt x="2097328" y="2367223"/>
                        <a:pt x="2108230" y="2365555"/>
                        <a:pt x="2124635" y="2360087"/>
                      </a:cubicBezTo>
                      <a:cubicBezTo>
                        <a:pt x="2131359" y="2355604"/>
                        <a:pt x="2138671" y="2351898"/>
                        <a:pt x="2144806" y="2346639"/>
                      </a:cubicBezTo>
                      <a:cubicBezTo>
                        <a:pt x="2201868" y="2297728"/>
                        <a:pt x="2145565" y="2337169"/>
                        <a:pt x="2191870" y="2306298"/>
                      </a:cubicBezTo>
                      <a:cubicBezTo>
                        <a:pt x="2196353" y="2297333"/>
                        <a:pt x="2198231" y="2286491"/>
                        <a:pt x="2205318" y="2279404"/>
                      </a:cubicBezTo>
                      <a:cubicBezTo>
                        <a:pt x="2210329" y="2274393"/>
                        <a:pt x="2220477" y="2277692"/>
                        <a:pt x="2225488" y="2272681"/>
                      </a:cubicBezTo>
                      <a:cubicBezTo>
                        <a:pt x="2293737" y="2204432"/>
                        <a:pt x="2189325" y="2278862"/>
                        <a:pt x="2259106" y="2232339"/>
                      </a:cubicBezTo>
                      <a:cubicBezTo>
                        <a:pt x="2293117" y="2147313"/>
                        <a:pt x="2250083" y="2246449"/>
                        <a:pt x="2292723" y="2171828"/>
                      </a:cubicBezTo>
                      <a:cubicBezTo>
                        <a:pt x="2296239" y="2165674"/>
                        <a:pt x="2296277" y="2157996"/>
                        <a:pt x="2299447" y="2151657"/>
                      </a:cubicBezTo>
                      <a:cubicBezTo>
                        <a:pt x="2305291" y="2139968"/>
                        <a:pt x="2313774" y="2129728"/>
                        <a:pt x="2319618" y="2118039"/>
                      </a:cubicBezTo>
                      <a:cubicBezTo>
                        <a:pt x="2322787" y="2111700"/>
                        <a:pt x="2323172" y="2104208"/>
                        <a:pt x="2326341" y="2097869"/>
                      </a:cubicBezTo>
                      <a:cubicBezTo>
                        <a:pt x="2329955" y="2090641"/>
                        <a:pt x="2336174" y="2084926"/>
                        <a:pt x="2339788" y="2077698"/>
                      </a:cubicBezTo>
                      <a:cubicBezTo>
                        <a:pt x="2345185" y="2066903"/>
                        <a:pt x="2347838" y="2054876"/>
                        <a:pt x="2353235" y="2044081"/>
                      </a:cubicBezTo>
                      <a:cubicBezTo>
                        <a:pt x="2356849" y="2036853"/>
                        <a:pt x="2362758" y="2030974"/>
                        <a:pt x="2366682" y="2023910"/>
                      </a:cubicBezTo>
                      <a:cubicBezTo>
                        <a:pt x="2373983" y="2010768"/>
                        <a:pt x="2380129" y="1997016"/>
                        <a:pt x="2386853" y="1983569"/>
                      </a:cubicBezTo>
                      <a:cubicBezTo>
                        <a:pt x="2387609" y="1977522"/>
                        <a:pt x="2397978" y="1892004"/>
                        <a:pt x="2400300" y="1882716"/>
                      </a:cubicBezTo>
                      <a:cubicBezTo>
                        <a:pt x="2403227" y="1871007"/>
                        <a:pt x="2409265" y="1860304"/>
                        <a:pt x="2413747" y="1849098"/>
                      </a:cubicBezTo>
                      <a:cubicBezTo>
                        <a:pt x="2416036" y="1819334"/>
                        <a:pt x="2420444" y="1743905"/>
                        <a:pt x="2427194" y="1707904"/>
                      </a:cubicBezTo>
                      <a:cubicBezTo>
                        <a:pt x="2430600" y="1689739"/>
                        <a:pt x="2436159" y="1672045"/>
                        <a:pt x="2440641" y="1654116"/>
                      </a:cubicBezTo>
                      <a:cubicBezTo>
                        <a:pt x="2442882" y="1631704"/>
                        <a:pt x="2444878" y="1609267"/>
                        <a:pt x="2447365" y="1586881"/>
                      </a:cubicBezTo>
                      <a:cubicBezTo>
                        <a:pt x="2449360" y="1568922"/>
                        <a:pt x="2454088" y="1551161"/>
                        <a:pt x="2454088" y="1533092"/>
                      </a:cubicBezTo>
                      <a:cubicBezTo>
                        <a:pt x="2454088" y="1396362"/>
                        <a:pt x="2451010" y="1259638"/>
                        <a:pt x="2447365" y="1122957"/>
                      </a:cubicBezTo>
                      <a:cubicBezTo>
                        <a:pt x="2442775" y="950846"/>
                        <a:pt x="2445738" y="1083863"/>
                        <a:pt x="2433918" y="995210"/>
                      </a:cubicBezTo>
                      <a:cubicBezTo>
                        <a:pt x="2430941" y="972884"/>
                        <a:pt x="2431345" y="950113"/>
                        <a:pt x="2427194" y="927975"/>
                      </a:cubicBezTo>
                      <a:cubicBezTo>
                        <a:pt x="2416787" y="872470"/>
                        <a:pt x="2418420" y="903703"/>
                        <a:pt x="2400300" y="867463"/>
                      </a:cubicBezTo>
                      <a:cubicBezTo>
                        <a:pt x="2397130" y="861124"/>
                        <a:pt x="2396746" y="853631"/>
                        <a:pt x="2393576" y="847292"/>
                      </a:cubicBezTo>
                      <a:cubicBezTo>
                        <a:pt x="2381778" y="823697"/>
                        <a:pt x="2375686" y="823789"/>
                        <a:pt x="2353235" y="806951"/>
                      </a:cubicBezTo>
                      <a:cubicBezTo>
                        <a:pt x="2332245" y="743978"/>
                        <a:pt x="2366631" y="837119"/>
                        <a:pt x="2326341" y="766610"/>
                      </a:cubicBezTo>
                      <a:cubicBezTo>
                        <a:pt x="2290222" y="703401"/>
                        <a:pt x="2354028" y="774126"/>
                        <a:pt x="2299447" y="719545"/>
                      </a:cubicBezTo>
                      <a:cubicBezTo>
                        <a:pt x="2292993" y="693733"/>
                        <a:pt x="2293925" y="689196"/>
                        <a:pt x="2279276" y="665757"/>
                      </a:cubicBezTo>
                      <a:cubicBezTo>
                        <a:pt x="2273337" y="656255"/>
                        <a:pt x="2265322" y="648187"/>
                        <a:pt x="2259106" y="638863"/>
                      </a:cubicBezTo>
                      <a:cubicBezTo>
                        <a:pt x="2223516" y="585478"/>
                        <a:pt x="2256806" y="623116"/>
                        <a:pt x="2212041" y="578351"/>
                      </a:cubicBezTo>
                      <a:cubicBezTo>
                        <a:pt x="2209800" y="571628"/>
                        <a:pt x="2208964" y="564258"/>
                        <a:pt x="2205318" y="558181"/>
                      </a:cubicBezTo>
                      <a:cubicBezTo>
                        <a:pt x="2198958" y="547581"/>
                        <a:pt x="2170404" y="529498"/>
                        <a:pt x="2164976" y="524563"/>
                      </a:cubicBezTo>
                      <a:cubicBezTo>
                        <a:pt x="2148560" y="509639"/>
                        <a:pt x="2136372" y="489805"/>
                        <a:pt x="2117912" y="477498"/>
                      </a:cubicBezTo>
                      <a:cubicBezTo>
                        <a:pt x="2111188" y="473016"/>
                        <a:pt x="2104969" y="467665"/>
                        <a:pt x="2097741" y="464051"/>
                      </a:cubicBezTo>
                      <a:cubicBezTo>
                        <a:pt x="2047455" y="438909"/>
                        <a:pt x="2080301" y="463120"/>
                        <a:pt x="2043953" y="437157"/>
                      </a:cubicBezTo>
                      <a:cubicBezTo>
                        <a:pt x="2034835" y="430644"/>
                        <a:pt x="2025667" y="424161"/>
                        <a:pt x="2017059" y="416987"/>
                      </a:cubicBezTo>
                      <a:cubicBezTo>
                        <a:pt x="2012189" y="412929"/>
                        <a:pt x="2009153" y="406618"/>
                        <a:pt x="2003612" y="403539"/>
                      </a:cubicBezTo>
                      <a:cubicBezTo>
                        <a:pt x="1988692" y="395250"/>
                        <a:pt x="1972235" y="390092"/>
                        <a:pt x="1956547" y="383369"/>
                      </a:cubicBezTo>
                      <a:cubicBezTo>
                        <a:pt x="1949823" y="376645"/>
                        <a:pt x="1942564" y="370418"/>
                        <a:pt x="1936376" y="363198"/>
                      </a:cubicBezTo>
                      <a:cubicBezTo>
                        <a:pt x="1929083" y="354690"/>
                        <a:pt x="1924130" y="344228"/>
                        <a:pt x="1916206" y="336304"/>
                      </a:cubicBezTo>
                      <a:cubicBezTo>
                        <a:pt x="1898201" y="318299"/>
                        <a:pt x="1890232" y="325228"/>
                        <a:pt x="1869141" y="309410"/>
                      </a:cubicBezTo>
                      <a:cubicBezTo>
                        <a:pt x="1858999" y="301803"/>
                        <a:pt x="1853118" y="289039"/>
                        <a:pt x="1842247" y="282516"/>
                      </a:cubicBezTo>
                      <a:cubicBezTo>
                        <a:pt x="1830093" y="275223"/>
                        <a:pt x="1814584" y="275408"/>
                        <a:pt x="1801906" y="269069"/>
                      </a:cubicBezTo>
                      <a:cubicBezTo>
                        <a:pt x="1792941" y="264587"/>
                        <a:pt x="1783511" y="260934"/>
                        <a:pt x="1775012" y="255622"/>
                      </a:cubicBezTo>
                      <a:cubicBezTo>
                        <a:pt x="1769998" y="252488"/>
                        <a:pt x="1737002" y="225885"/>
                        <a:pt x="1727947" y="222004"/>
                      </a:cubicBezTo>
                      <a:cubicBezTo>
                        <a:pt x="1719454" y="218364"/>
                        <a:pt x="1710018" y="217522"/>
                        <a:pt x="1701053" y="215281"/>
                      </a:cubicBezTo>
                      <a:cubicBezTo>
                        <a:pt x="1678531" y="198389"/>
                        <a:pt x="1666477" y="187907"/>
                        <a:pt x="1640541" y="174939"/>
                      </a:cubicBezTo>
                      <a:cubicBezTo>
                        <a:pt x="1617246" y="163292"/>
                        <a:pt x="1601417" y="162304"/>
                        <a:pt x="1580029" y="148045"/>
                      </a:cubicBezTo>
                      <a:cubicBezTo>
                        <a:pt x="1499044" y="94054"/>
                        <a:pt x="1577492" y="145506"/>
                        <a:pt x="1532965" y="100981"/>
                      </a:cubicBezTo>
                      <a:cubicBezTo>
                        <a:pt x="1527251" y="95267"/>
                        <a:pt x="1520178" y="90816"/>
                        <a:pt x="1512794" y="87534"/>
                      </a:cubicBezTo>
                      <a:cubicBezTo>
                        <a:pt x="1499841" y="81777"/>
                        <a:pt x="1472453" y="74087"/>
                        <a:pt x="1472453" y="74087"/>
                      </a:cubicBezTo>
                      <a:cubicBezTo>
                        <a:pt x="1465729" y="67363"/>
                        <a:pt x="1460194" y="59191"/>
                        <a:pt x="1452282" y="53916"/>
                      </a:cubicBezTo>
                      <a:cubicBezTo>
                        <a:pt x="1446385" y="49985"/>
                        <a:pt x="1438926" y="49139"/>
                        <a:pt x="1432112" y="47192"/>
                      </a:cubicBezTo>
                      <a:cubicBezTo>
                        <a:pt x="1397566" y="37322"/>
                        <a:pt x="1395071" y="39201"/>
                        <a:pt x="1351429" y="33745"/>
                      </a:cubicBezTo>
                      <a:cubicBezTo>
                        <a:pt x="1344706" y="31504"/>
                        <a:pt x="1338073" y="28969"/>
                        <a:pt x="1331259" y="27022"/>
                      </a:cubicBezTo>
                      <a:cubicBezTo>
                        <a:pt x="1322374" y="24483"/>
                        <a:pt x="1313017" y="23543"/>
                        <a:pt x="1304365" y="20298"/>
                      </a:cubicBezTo>
                      <a:cubicBezTo>
                        <a:pt x="1293961" y="16396"/>
                        <a:pt x="1270837" y="1030"/>
                        <a:pt x="1257300" y="128"/>
                      </a:cubicBezTo>
                      <a:cubicBezTo>
                        <a:pt x="1230466" y="-1661"/>
                        <a:pt x="1214717" y="15816"/>
                        <a:pt x="1149723" y="202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图片 21">
                  <a:extLst>
                    <a:ext uri="{FF2B5EF4-FFF2-40B4-BE49-F238E27FC236}">
                      <a16:creationId xmlns:a16="http://schemas.microsoft.com/office/drawing/2014/main" id="{234A01A3-0F6C-4E79-941A-72BEEDC72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2239" b="97761" l="9777" r="89665">
                              <a14:foregroundMark x1="49162" y1="2425" x2="49162" y2="2425"/>
                              <a14:foregroundMark x1="49581" y1="92537" x2="49581" y2="92537"/>
                              <a14:foregroundMark x1="47626" y1="97761" x2="47626" y2="977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2019" y="2899913"/>
                  <a:ext cx="1736434" cy="130796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72463210-6C23-45A2-96E4-DB3D1E7C6A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40C967E6-5EA8-4974-8A13-694BABCAEB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1" name="Straight Arrow Connector 9">
                  <a:extLst>
                    <a:ext uri="{FF2B5EF4-FFF2-40B4-BE49-F238E27FC236}">
                      <a16:creationId xmlns:a16="http://schemas.microsoft.com/office/drawing/2014/main" id="{B1B48A22-5D18-433C-B574-850F5D4F3E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425" y="2205224"/>
                  <a:ext cx="1345925" cy="79133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9">
                  <a:extLst>
                    <a:ext uri="{FF2B5EF4-FFF2-40B4-BE49-F238E27FC236}">
                      <a16:creationId xmlns:a16="http://schemas.microsoft.com/office/drawing/2014/main" id="{C1C2B386-EA17-47A9-A5FD-DCDA16657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5346" y="2654677"/>
                  <a:ext cx="265743" cy="76063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2165401B-DD36-44D1-B5EA-58561FC17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754" y="3726918"/>
                  <a:ext cx="2035768" cy="10826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47B69CFD-7885-4284-AE2A-5459A6AF6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891" y="2514289"/>
                  <a:ext cx="0" cy="209817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9">
                  <a:extLst>
                    <a:ext uri="{FF2B5EF4-FFF2-40B4-BE49-F238E27FC236}">
                      <a16:creationId xmlns:a16="http://schemas.microsoft.com/office/drawing/2014/main" id="{815DF6C6-41D2-4975-82C3-058B523848E1}"/>
                    </a:ext>
                  </a:extLst>
                </p:cNvPr>
                <p:cNvSpPr/>
                <p:nvPr/>
              </p:nvSpPr>
              <p:spPr>
                <a:xfrm>
                  <a:off x="3326681" y="3328241"/>
                  <a:ext cx="29206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L</a:t>
                  </a:r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5617E521-9531-48BE-9435-B645F90C10D9}"/>
                    </a:ext>
                  </a:extLst>
                </p:cNvPr>
                <p:cNvSpPr/>
                <p:nvPr/>
              </p:nvSpPr>
              <p:spPr>
                <a:xfrm>
                  <a:off x="4641245" y="3332221"/>
                  <a:ext cx="32412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26D8CE74-E9FA-4AAE-A35D-8991BDD30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67D0C6CA-7DE1-4B2C-98EA-BFCCC76CEC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16">
                  <a:extLst>
                    <a:ext uri="{FF2B5EF4-FFF2-40B4-BE49-F238E27FC236}">
                      <a16:creationId xmlns:a16="http://schemas.microsoft.com/office/drawing/2014/main" id="{2394CBB3-F737-4D55-A5B4-6378ABCF5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8148" y="3190050"/>
                  <a:ext cx="414325" cy="266743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16">
                  <a:extLst>
                    <a:ext uri="{FF2B5EF4-FFF2-40B4-BE49-F238E27FC236}">
                      <a16:creationId xmlns:a16="http://schemas.microsoft.com/office/drawing/2014/main" id="{5A8CD44C-079E-4D49-8842-3CB9C719F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77711" y="1839992"/>
                  <a:ext cx="255581" cy="1647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16">
                  <a:extLst>
                    <a:ext uri="{FF2B5EF4-FFF2-40B4-BE49-F238E27FC236}">
                      <a16:creationId xmlns:a16="http://schemas.microsoft.com/office/drawing/2014/main" id="{55E63E71-72F6-4501-B139-EAA925439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70568" y="2114069"/>
                  <a:ext cx="284495" cy="1693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16">
                  <a:extLst>
                    <a:ext uri="{FF2B5EF4-FFF2-40B4-BE49-F238E27FC236}">
                      <a16:creationId xmlns:a16="http://schemas.microsoft.com/office/drawing/2014/main" id="{E8EA405A-E692-4F05-BFF6-5454B00CA8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8783" y="2436676"/>
                  <a:ext cx="279773" cy="344221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16">
                  <a:extLst>
                    <a:ext uri="{FF2B5EF4-FFF2-40B4-BE49-F238E27FC236}">
                      <a16:creationId xmlns:a16="http://schemas.microsoft.com/office/drawing/2014/main" id="{1C88DD6A-C30E-4FCB-9F22-3E898CA9C9FA}"/>
                    </a:ext>
                  </a:extLst>
                </p:cNvPr>
                <p:cNvCxnSpPr>
                  <a:cxnSpLocks/>
                  <a:stCxn id="37" idx="4"/>
                </p:cNvCxnSpPr>
                <p:nvPr/>
              </p:nvCxnSpPr>
              <p:spPr>
                <a:xfrm flipH="1">
                  <a:off x="4691364" y="2463045"/>
                  <a:ext cx="130639" cy="306269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16">
                  <a:extLst>
                    <a:ext uri="{FF2B5EF4-FFF2-40B4-BE49-F238E27FC236}">
                      <a16:creationId xmlns:a16="http://schemas.microsoft.com/office/drawing/2014/main" id="{42C2D6E1-DC8D-4732-8D6C-D19822CB5292}"/>
                    </a:ext>
                  </a:extLst>
                </p:cNvPr>
                <p:cNvCxnSpPr>
                  <a:cxnSpLocks/>
                  <a:stCxn id="37" idx="2"/>
                </p:cNvCxnSpPr>
                <p:nvPr/>
              </p:nvCxnSpPr>
              <p:spPr>
                <a:xfrm flipH="1">
                  <a:off x="4404213" y="2421677"/>
                  <a:ext cx="379869" cy="4801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9">
                  <a:extLst>
                    <a:ext uri="{FF2B5EF4-FFF2-40B4-BE49-F238E27FC236}">
                      <a16:creationId xmlns:a16="http://schemas.microsoft.com/office/drawing/2014/main" id="{BD2161FA-29BC-4A78-A503-3140BDADEB44}"/>
                    </a:ext>
                  </a:extLst>
                </p:cNvPr>
                <p:cNvCxnSpPr>
                  <a:cxnSpLocks/>
                  <a:stCxn id="39" idx="4"/>
                </p:cNvCxnSpPr>
                <p:nvPr/>
              </p:nvCxnSpPr>
              <p:spPr>
                <a:xfrm flipH="1">
                  <a:off x="4999503" y="2682274"/>
                  <a:ext cx="126387" cy="221317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85">
                  <a:extLst>
                    <a:ext uri="{FF2B5EF4-FFF2-40B4-BE49-F238E27FC236}">
                      <a16:creationId xmlns:a16="http://schemas.microsoft.com/office/drawing/2014/main" id="{4C5EC7E1-98A8-4526-881F-26FF6885CD5B}"/>
                    </a:ext>
                  </a:extLst>
                </p:cNvPr>
                <p:cNvSpPr/>
                <p:nvPr/>
              </p:nvSpPr>
              <p:spPr>
                <a:xfrm>
                  <a:off x="4784081" y="2380309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椭圆 84">
                  <a:extLst>
                    <a:ext uri="{FF2B5EF4-FFF2-40B4-BE49-F238E27FC236}">
                      <a16:creationId xmlns:a16="http://schemas.microsoft.com/office/drawing/2014/main" id="{D759ACC8-CB6F-4197-B77C-F060C32379BF}"/>
                    </a:ext>
                  </a:extLst>
                </p:cNvPr>
                <p:cNvSpPr/>
                <p:nvPr/>
              </p:nvSpPr>
              <p:spPr>
                <a:xfrm>
                  <a:off x="5307791" y="2922854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椭圆 83">
                  <a:extLst>
                    <a:ext uri="{FF2B5EF4-FFF2-40B4-BE49-F238E27FC236}">
                      <a16:creationId xmlns:a16="http://schemas.microsoft.com/office/drawing/2014/main" id="{371FDBE1-76A1-49C3-8783-474A7B5A41CA}"/>
                    </a:ext>
                  </a:extLst>
                </p:cNvPr>
                <p:cNvSpPr/>
                <p:nvPr/>
              </p:nvSpPr>
              <p:spPr>
                <a:xfrm>
                  <a:off x="5087968" y="2599538"/>
                  <a:ext cx="75843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89FA979-6371-4FA8-952E-5D153700B102}"/>
                    </a:ext>
                  </a:extLst>
                </p:cNvPr>
                <p:cNvSpPr/>
                <p:nvPr/>
              </p:nvSpPr>
              <p:spPr>
                <a:xfrm>
                  <a:off x="5191300" y="3549126"/>
                  <a:ext cx="177984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A (Near field trajectory)</a:t>
                  </a:r>
                </a:p>
              </p:txBody>
            </p:sp>
          </p:grpSp>
        </p:grpSp>
        <p:cxnSp>
          <p:nvCxnSpPr>
            <p:cNvPr id="44" name="Straight Arrow Connector 16">
              <a:extLst>
                <a:ext uri="{FF2B5EF4-FFF2-40B4-BE49-F238E27FC236}">
                  <a16:creationId xmlns:a16="http://schemas.microsoft.com/office/drawing/2014/main" id="{A081E1F7-FEC6-4966-9052-93FA4BBFB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9848" y="1315014"/>
              <a:ext cx="238732" cy="151571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9">
              <a:extLst>
                <a:ext uri="{FF2B5EF4-FFF2-40B4-BE49-F238E27FC236}">
                  <a16:creationId xmlns:a16="http://schemas.microsoft.com/office/drawing/2014/main" id="{A6B2CBDC-ED6D-4C73-A7A1-BF6B29C97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5839" y="1869608"/>
              <a:ext cx="128575" cy="218376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9">
              <a:extLst>
                <a:ext uri="{FF2B5EF4-FFF2-40B4-BE49-F238E27FC236}">
                  <a16:creationId xmlns:a16="http://schemas.microsoft.com/office/drawing/2014/main" id="{09EFD65B-3495-42BF-B242-13A3B6A0076A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H="1">
              <a:off x="2262918" y="1498758"/>
              <a:ext cx="372314" cy="221317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16">
              <a:extLst>
                <a:ext uri="{FF2B5EF4-FFF2-40B4-BE49-F238E27FC236}">
                  <a16:creationId xmlns:a16="http://schemas.microsoft.com/office/drawing/2014/main" id="{53693C85-7395-4734-8C55-6371AB6590A5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 flipH="1">
              <a:off x="1863583" y="1308781"/>
              <a:ext cx="431461" cy="25448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9">
              <a:extLst>
                <a:ext uri="{FF2B5EF4-FFF2-40B4-BE49-F238E27FC236}">
                  <a16:creationId xmlns:a16="http://schemas.microsoft.com/office/drawing/2014/main" id="{AB7E7C13-D084-4A1D-BA69-8FC87277B9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4332" y="1829130"/>
              <a:ext cx="321102" cy="44138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9">
              <a:extLst>
                <a:ext uri="{FF2B5EF4-FFF2-40B4-BE49-F238E27FC236}">
                  <a16:creationId xmlns:a16="http://schemas.microsoft.com/office/drawing/2014/main" id="{BDAD211A-72E9-46AE-8AC5-8DAA448E64D4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H="1">
              <a:off x="2483598" y="1851326"/>
              <a:ext cx="294757" cy="1739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7E453CF-44C3-43B5-BFEE-467C444AF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3930" y="2213358"/>
              <a:ext cx="577456" cy="11356"/>
            </a:xfrm>
            <a:prstGeom prst="straightConnector1">
              <a:avLst/>
            </a:prstGeom>
            <a:ln w="19050">
              <a:solidFill>
                <a:schemeClr val="accent3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0970702-1842-42B9-8412-1F05F7D5C521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B5ECD1A-0862-40FB-884D-9DC1E06098F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D331D7-AD63-45C6-892B-21CACBC92BC7}"/>
              </a:ext>
            </a:extLst>
          </p:cNvPr>
          <p:cNvSpPr txBox="1"/>
          <p:nvPr/>
        </p:nvSpPr>
        <p:spPr>
          <a:xfrm>
            <a:off x="1" y="103157"/>
            <a:ext cx="2204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53DF97-830C-4DAC-B3A9-5895A2434167}"/>
              </a:ext>
            </a:extLst>
          </p:cNvPr>
          <p:cNvSpPr txBox="1"/>
          <p:nvPr/>
        </p:nvSpPr>
        <p:spPr>
          <a:xfrm>
            <a:off x="2181876" y="103380"/>
            <a:ext cx="28323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9DA24-89E3-459D-960B-45F75A7D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82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/>
              <p:nvPr/>
            </p:nvSpPr>
            <p:spPr>
              <a:xfrm>
                <a:off x="5643795" y="654836"/>
                <a:ext cx="6201253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Goal: synthesize the far-field HRTF at angle</a:t>
                </a:r>
              </a:p>
              <a:p>
                <a:pPr defTabSz="68580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using near field HRTFs on trajectory A</a:t>
                </a:r>
              </a:p>
              <a:p>
                <a:pPr defTabSz="6858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Intuition: far field HRTF is a recombination of different rays for near field HRTF at different locations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The decomposition for near field HRTF is a difficult problem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See detailed discussions in the paper</a:t>
                </a: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defTabSz="685800">
                  <a:buFont typeface="Arial" panose="020B0604020202020204" pitchFamily="34" charset="0"/>
                  <a:buChar char="•"/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4653FC-BFE0-4175-9920-8E7A06F96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95" y="654836"/>
                <a:ext cx="6201253" cy="4247317"/>
              </a:xfrm>
              <a:prstGeom prst="rect">
                <a:avLst/>
              </a:prstGeom>
              <a:blipFill>
                <a:blip r:embed="rId3"/>
                <a:stretch>
                  <a:fillRect l="-688" t="-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ACA714E-F0B7-4E62-A194-8901997BE8BF}"/>
              </a:ext>
            </a:extLst>
          </p:cNvPr>
          <p:cNvGrpSpPr/>
          <p:nvPr/>
        </p:nvGrpSpPr>
        <p:grpSpPr>
          <a:xfrm>
            <a:off x="-747592" y="373263"/>
            <a:ext cx="6032554" cy="5007453"/>
            <a:chOff x="244583" y="452673"/>
            <a:chExt cx="4232296" cy="3896916"/>
          </a:xfrm>
        </p:grpSpPr>
        <p:cxnSp>
          <p:nvCxnSpPr>
            <p:cNvPr id="8" name="Straight Arrow Connector 9">
              <a:extLst>
                <a:ext uri="{FF2B5EF4-FFF2-40B4-BE49-F238E27FC236}">
                  <a16:creationId xmlns:a16="http://schemas.microsoft.com/office/drawing/2014/main" id="{B053947D-074A-4945-ADC7-D35923562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2949" y="812729"/>
              <a:ext cx="1313667" cy="797118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9">
              <a:extLst>
                <a:ext uri="{FF2B5EF4-FFF2-40B4-BE49-F238E27FC236}">
                  <a16:creationId xmlns:a16="http://schemas.microsoft.com/office/drawing/2014/main" id="{874946A9-A9B1-4AE7-9E84-CF359A19A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6820" y="1288362"/>
              <a:ext cx="1452414" cy="89237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134">
              <a:extLst>
                <a:ext uri="{FF2B5EF4-FFF2-40B4-BE49-F238E27FC236}">
                  <a16:creationId xmlns:a16="http://schemas.microsoft.com/office/drawing/2014/main" id="{6EED3C46-1207-42F6-BEB4-6E3B4BC517F6}"/>
                </a:ext>
              </a:extLst>
            </p:cNvPr>
            <p:cNvGrpSpPr/>
            <p:nvPr/>
          </p:nvGrpSpPr>
          <p:grpSpPr>
            <a:xfrm>
              <a:off x="244583" y="452673"/>
              <a:ext cx="4232296" cy="3896916"/>
              <a:chOff x="2573335" y="1594821"/>
              <a:chExt cx="4586060" cy="389691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705048-2BBA-4884-A9FB-8AD2DEE9A400}"/>
                  </a:ext>
                </a:extLst>
              </p:cNvPr>
              <p:cNvGrpSpPr/>
              <p:nvPr/>
            </p:nvGrpSpPr>
            <p:grpSpPr>
              <a:xfrm flipH="1">
                <a:off x="2573335" y="3644781"/>
                <a:ext cx="3061975" cy="1846956"/>
                <a:chOff x="4066193" y="3782804"/>
                <a:chExt cx="3119393" cy="1846956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9F9708-BBE1-4534-A55E-4635CF7A9C4C}"/>
                    </a:ext>
                  </a:extLst>
                </p:cNvPr>
                <p:cNvSpPr/>
                <p:nvPr/>
              </p:nvSpPr>
              <p:spPr>
                <a:xfrm>
                  <a:off x="4451264" y="4644491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46C4D64-1104-4281-90D4-9E8E304A8E15}"/>
                    </a:ext>
                  </a:extLst>
                </p:cNvPr>
                <p:cNvSpPr/>
                <p:nvPr/>
              </p:nvSpPr>
              <p:spPr>
                <a:xfrm>
                  <a:off x="4066193" y="3881933"/>
                  <a:ext cx="2734322" cy="9852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7B9ABFC-6B27-4B7A-9D1B-845DE1ABC795}"/>
                    </a:ext>
                  </a:extLst>
                </p:cNvPr>
                <p:cNvSpPr/>
                <p:nvPr/>
              </p:nvSpPr>
              <p:spPr>
                <a:xfrm>
                  <a:off x="4940299" y="3790707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EA927FAD-D719-43F8-AB58-3543DCA9466B}"/>
                    </a:ext>
                  </a:extLst>
                </p:cNvPr>
                <p:cNvSpPr/>
                <p:nvPr/>
              </p:nvSpPr>
              <p:spPr>
                <a:xfrm>
                  <a:off x="6107310" y="3782804"/>
                  <a:ext cx="150918" cy="1465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组合 133">
                <a:extLst>
                  <a:ext uri="{FF2B5EF4-FFF2-40B4-BE49-F238E27FC236}">
                    <a16:creationId xmlns:a16="http://schemas.microsoft.com/office/drawing/2014/main" id="{00570475-4234-4E20-960E-4D3DC3C7473F}"/>
                  </a:ext>
                </a:extLst>
              </p:cNvPr>
              <p:cNvGrpSpPr/>
              <p:nvPr/>
            </p:nvGrpSpPr>
            <p:grpSpPr>
              <a:xfrm>
                <a:off x="2944906" y="1594821"/>
                <a:ext cx="4214489" cy="3145267"/>
                <a:chOff x="2944906" y="1594821"/>
                <a:chExt cx="4214489" cy="31452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8897C512-C30E-4243-B0F6-E6C7A2085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6C0A5C85-4D31-4E08-8076-C37040CD403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016" y="2143969"/>
                      <a:ext cx="445226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FC5DFC1D-C8E9-4F86-9700-1260EE87EF64}"/>
                    </a:ext>
                  </a:extLst>
                </p:cNvPr>
                <p:cNvSpPr/>
                <p:nvPr/>
              </p:nvSpPr>
              <p:spPr>
                <a:xfrm rot="1782441">
                  <a:off x="4719646" y="3239268"/>
                  <a:ext cx="236886" cy="201449"/>
                </a:xfrm>
                <a:prstGeom prst="arc">
                  <a:avLst>
                    <a:gd name="adj1" fmla="val 16200000"/>
                    <a:gd name="adj2" fmla="val 20466719"/>
                  </a:avLst>
                </a:prstGeom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0A184E7E-8F61-454C-AC8C-D0A161966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cap="none" spc="0" smtClean="0">
                                <a:ln w="0"/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oMath>
                        </m:oMathPara>
                      </a14:m>
                      <a:endParaRPr lang="en-US" sz="1400" b="0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0A184E7E-8F61-454C-AC8C-D0A16196669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57007" y="3144568"/>
                      <a:ext cx="251623" cy="23951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ACCB35F-48F2-47FD-B4C1-7B30972FFF16}"/>
                    </a:ext>
                  </a:extLst>
                </p:cNvPr>
                <p:cNvSpPr/>
                <p:nvPr/>
              </p:nvSpPr>
              <p:spPr>
                <a:xfrm>
                  <a:off x="2944906" y="2104337"/>
                  <a:ext cx="2454088" cy="2635751"/>
                </a:xfrm>
                <a:custGeom>
                  <a:avLst/>
                  <a:gdLst>
                    <a:gd name="connsiteX0" fmla="*/ 1149723 w 2454088"/>
                    <a:gd name="connsiteY0" fmla="*/ 20298 h 2635751"/>
                    <a:gd name="connsiteX1" fmla="*/ 867335 w 2454088"/>
                    <a:gd name="connsiteY1" fmla="*/ 27022 h 2635751"/>
                    <a:gd name="connsiteX2" fmla="*/ 847165 w 2454088"/>
                    <a:gd name="connsiteY2" fmla="*/ 33745 h 2635751"/>
                    <a:gd name="connsiteX3" fmla="*/ 820270 w 2454088"/>
                    <a:gd name="connsiteY3" fmla="*/ 40469 h 2635751"/>
                    <a:gd name="connsiteX4" fmla="*/ 779929 w 2454088"/>
                    <a:gd name="connsiteY4" fmla="*/ 53916 h 2635751"/>
                    <a:gd name="connsiteX5" fmla="*/ 732865 w 2454088"/>
                    <a:gd name="connsiteY5" fmla="*/ 67363 h 2635751"/>
                    <a:gd name="connsiteX6" fmla="*/ 665629 w 2454088"/>
                    <a:gd name="connsiteY6" fmla="*/ 100981 h 2635751"/>
                    <a:gd name="connsiteX7" fmla="*/ 632012 w 2454088"/>
                    <a:gd name="connsiteY7" fmla="*/ 121151 h 2635751"/>
                    <a:gd name="connsiteX8" fmla="*/ 611841 w 2454088"/>
                    <a:gd name="connsiteY8" fmla="*/ 134598 h 2635751"/>
                    <a:gd name="connsiteX9" fmla="*/ 578223 w 2454088"/>
                    <a:gd name="connsiteY9" fmla="*/ 141322 h 2635751"/>
                    <a:gd name="connsiteX10" fmla="*/ 537882 w 2454088"/>
                    <a:gd name="connsiteY10" fmla="*/ 168216 h 2635751"/>
                    <a:gd name="connsiteX11" fmla="*/ 517712 w 2454088"/>
                    <a:gd name="connsiteY11" fmla="*/ 188387 h 2635751"/>
                    <a:gd name="connsiteX12" fmla="*/ 497541 w 2454088"/>
                    <a:gd name="connsiteY12" fmla="*/ 201834 h 2635751"/>
                    <a:gd name="connsiteX13" fmla="*/ 457200 w 2454088"/>
                    <a:gd name="connsiteY13" fmla="*/ 242175 h 2635751"/>
                    <a:gd name="connsiteX14" fmla="*/ 437029 w 2454088"/>
                    <a:gd name="connsiteY14" fmla="*/ 262345 h 2635751"/>
                    <a:gd name="connsiteX15" fmla="*/ 416859 w 2454088"/>
                    <a:gd name="connsiteY15" fmla="*/ 275792 h 2635751"/>
                    <a:gd name="connsiteX16" fmla="*/ 396688 w 2454088"/>
                    <a:gd name="connsiteY16" fmla="*/ 309410 h 2635751"/>
                    <a:gd name="connsiteX17" fmla="*/ 369794 w 2454088"/>
                    <a:gd name="connsiteY17" fmla="*/ 322857 h 2635751"/>
                    <a:gd name="connsiteX18" fmla="*/ 349623 w 2454088"/>
                    <a:gd name="connsiteY18" fmla="*/ 336304 h 2635751"/>
                    <a:gd name="connsiteX19" fmla="*/ 342900 w 2454088"/>
                    <a:gd name="connsiteY19" fmla="*/ 356475 h 2635751"/>
                    <a:gd name="connsiteX20" fmla="*/ 302559 w 2454088"/>
                    <a:gd name="connsiteY20" fmla="*/ 383369 h 2635751"/>
                    <a:gd name="connsiteX21" fmla="*/ 282388 w 2454088"/>
                    <a:gd name="connsiteY21" fmla="*/ 410263 h 2635751"/>
                    <a:gd name="connsiteX22" fmla="*/ 262218 w 2454088"/>
                    <a:gd name="connsiteY22" fmla="*/ 423710 h 2635751"/>
                    <a:gd name="connsiteX23" fmla="*/ 228600 w 2454088"/>
                    <a:gd name="connsiteY23" fmla="*/ 457328 h 2635751"/>
                    <a:gd name="connsiteX24" fmla="*/ 215153 w 2454088"/>
                    <a:gd name="connsiteY24" fmla="*/ 484222 h 2635751"/>
                    <a:gd name="connsiteX25" fmla="*/ 194982 w 2454088"/>
                    <a:gd name="connsiteY25" fmla="*/ 511116 h 2635751"/>
                    <a:gd name="connsiteX26" fmla="*/ 168088 w 2454088"/>
                    <a:gd name="connsiteY26" fmla="*/ 571628 h 2635751"/>
                    <a:gd name="connsiteX27" fmla="*/ 147918 w 2454088"/>
                    <a:gd name="connsiteY27" fmla="*/ 591798 h 2635751"/>
                    <a:gd name="connsiteX28" fmla="*/ 114300 w 2454088"/>
                    <a:gd name="connsiteY28" fmla="*/ 645587 h 2635751"/>
                    <a:gd name="connsiteX29" fmla="*/ 100853 w 2454088"/>
                    <a:gd name="connsiteY29" fmla="*/ 699375 h 2635751"/>
                    <a:gd name="connsiteX30" fmla="*/ 87406 w 2454088"/>
                    <a:gd name="connsiteY30" fmla="*/ 739716 h 2635751"/>
                    <a:gd name="connsiteX31" fmla="*/ 80682 w 2454088"/>
                    <a:gd name="connsiteY31" fmla="*/ 766610 h 2635751"/>
                    <a:gd name="connsiteX32" fmla="*/ 67235 w 2454088"/>
                    <a:gd name="connsiteY32" fmla="*/ 786781 h 2635751"/>
                    <a:gd name="connsiteX33" fmla="*/ 53788 w 2454088"/>
                    <a:gd name="connsiteY33" fmla="*/ 827122 h 2635751"/>
                    <a:gd name="connsiteX34" fmla="*/ 33618 w 2454088"/>
                    <a:gd name="connsiteY34" fmla="*/ 934698 h 2635751"/>
                    <a:gd name="connsiteX35" fmla="*/ 26894 w 2454088"/>
                    <a:gd name="connsiteY35" fmla="*/ 1203639 h 2635751"/>
                    <a:gd name="connsiteX36" fmla="*/ 20170 w 2454088"/>
                    <a:gd name="connsiteY36" fmla="*/ 1297769 h 2635751"/>
                    <a:gd name="connsiteX37" fmla="*/ 0 w 2454088"/>
                    <a:gd name="connsiteY37" fmla="*/ 1593604 h 2635751"/>
                    <a:gd name="connsiteX38" fmla="*/ 6723 w 2454088"/>
                    <a:gd name="connsiteY38" fmla="*/ 1822204 h 2635751"/>
                    <a:gd name="connsiteX39" fmla="*/ 20170 w 2454088"/>
                    <a:gd name="connsiteY39" fmla="*/ 1862545 h 2635751"/>
                    <a:gd name="connsiteX40" fmla="*/ 40341 w 2454088"/>
                    <a:gd name="connsiteY40" fmla="*/ 1923057 h 2635751"/>
                    <a:gd name="connsiteX41" fmla="*/ 47065 w 2454088"/>
                    <a:gd name="connsiteY41" fmla="*/ 1943228 h 2635751"/>
                    <a:gd name="connsiteX42" fmla="*/ 73959 w 2454088"/>
                    <a:gd name="connsiteY42" fmla="*/ 2010463 h 2635751"/>
                    <a:gd name="connsiteX43" fmla="*/ 94129 w 2454088"/>
                    <a:gd name="connsiteY43" fmla="*/ 2064251 h 2635751"/>
                    <a:gd name="connsiteX44" fmla="*/ 114300 w 2454088"/>
                    <a:gd name="connsiteY44" fmla="*/ 2091145 h 2635751"/>
                    <a:gd name="connsiteX45" fmla="*/ 134470 w 2454088"/>
                    <a:gd name="connsiteY45" fmla="*/ 2138210 h 2635751"/>
                    <a:gd name="connsiteX46" fmla="*/ 154641 w 2454088"/>
                    <a:gd name="connsiteY46" fmla="*/ 2151657 h 2635751"/>
                    <a:gd name="connsiteX47" fmla="*/ 188259 w 2454088"/>
                    <a:gd name="connsiteY47" fmla="*/ 2212169 h 2635751"/>
                    <a:gd name="connsiteX48" fmla="*/ 208429 w 2454088"/>
                    <a:gd name="connsiteY48" fmla="*/ 2239063 h 2635751"/>
                    <a:gd name="connsiteX49" fmla="*/ 228600 w 2454088"/>
                    <a:gd name="connsiteY49" fmla="*/ 2245787 h 2635751"/>
                    <a:gd name="connsiteX50" fmla="*/ 235323 w 2454088"/>
                    <a:gd name="connsiteY50" fmla="*/ 2265957 h 2635751"/>
                    <a:gd name="connsiteX51" fmla="*/ 275665 w 2454088"/>
                    <a:gd name="connsiteY51" fmla="*/ 2292851 h 2635751"/>
                    <a:gd name="connsiteX52" fmla="*/ 302559 w 2454088"/>
                    <a:gd name="connsiteY52" fmla="*/ 2313022 h 2635751"/>
                    <a:gd name="connsiteX53" fmla="*/ 322729 w 2454088"/>
                    <a:gd name="connsiteY53" fmla="*/ 2319745 h 2635751"/>
                    <a:gd name="connsiteX54" fmla="*/ 336176 w 2454088"/>
                    <a:gd name="connsiteY54" fmla="*/ 2339916 h 2635751"/>
                    <a:gd name="connsiteX55" fmla="*/ 349623 w 2454088"/>
                    <a:gd name="connsiteY55" fmla="*/ 2366810 h 2635751"/>
                    <a:gd name="connsiteX56" fmla="*/ 376518 w 2454088"/>
                    <a:gd name="connsiteY56" fmla="*/ 2373534 h 2635751"/>
                    <a:gd name="connsiteX57" fmla="*/ 430306 w 2454088"/>
                    <a:gd name="connsiteY57" fmla="*/ 2393704 h 2635751"/>
                    <a:gd name="connsiteX58" fmla="*/ 437029 w 2454088"/>
                    <a:gd name="connsiteY58" fmla="*/ 2413875 h 2635751"/>
                    <a:gd name="connsiteX59" fmla="*/ 490818 w 2454088"/>
                    <a:gd name="connsiteY59" fmla="*/ 2440769 h 2635751"/>
                    <a:gd name="connsiteX60" fmla="*/ 497541 w 2454088"/>
                    <a:gd name="connsiteY60" fmla="*/ 2460939 h 2635751"/>
                    <a:gd name="connsiteX61" fmla="*/ 537882 w 2454088"/>
                    <a:gd name="connsiteY61" fmla="*/ 2474387 h 2635751"/>
                    <a:gd name="connsiteX62" fmla="*/ 605118 w 2454088"/>
                    <a:gd name="connsiteY62" fmla="*/ 2494557 h 2635751"/>
                    <a:gd name="connsiteX63" fmla="*/ 632012 w 2454088"/>
                    <a:gd name="connsiteY63" fmla="*/ 2514728 h 2635751"/>
                    <a:gd name="connsiteX64" fmla="*/ 679076 w 2454088"/>
                    <a:gd name="connsiteY64" fmla="*/ 2528175 h 2635751"/>
                    <a:gd name="connsiteX65" fmla="*/ 746312 w 2454088"/>
                    <a:gd name="connsiteY65" fmla="*/ 2548345 h 2635751"/>
                    <a:gd name="connsiteX66" fmla="*/ 820270 w 2454088"/>
                    <a:gd name="connsiteY66" fmla="*/ 2561792 h 2635751"/>
                    <a:gd name="connsiteX67" fmla="*/ 840441 w 2454088"/>
                    <a:gd name="connsiteY67" fmla="*/ 2568516 h 2635751"/>
                    <a:gd name="connsiteX68" fmla="*/ 880782 w 2454088"/>
                    <a:gd name="connsiteY68" fmla="*/ 2575239 h 2635751"/>
                    <a:gd name="connsiteX69" fmla="*/ 900953 w 2454088"/>
                    <a:gd name="connsiteY69" fmla="*/ 2588687 h 2635751"/>
                    <a:gd name="connsiteX70" fmla="*/ 1055594 w 2454088"/>
                    <a:gd name="connsiteY70" fmla="*/ 2602134 h 2635751"/>
                    <a:gd name="connsiteX71" fmla="*/ 1102659 w 2454088"/>
                    <a:gd name="connsiteY71" fmla="*/ 2608857 h 2635751"/>
                    <a:gd name="connsiteX72" fmla="*/ 1183341 w 2454088"/>
                    <a:gd name="connsiteY72" fmla="*/ 2629028 h 2635751"/>
                    <a:gd name="connsiteX73" fmla="*/ 1237129 w 2454088"/>
                    <a:gd name="connsiteY73" fmla="*/ 2635751 h 2635751"/>
                    <a:gd name="connsiteX74" fmla="*/ 1465729 w 2454088"/>
                    <a:gd name="connsiteY74" fmla="*/ 2629028 h 2635751"/>
                    <a:gd name="connsiteX75" fmla="*/ 1660712 w 2454088"/>
                    <a:gd name="connsiteY75" fmla="*/ 2608857 h 2635751"/>
                    <a:gd name="connsiteX76" fmla="*/ 1694329 w 2454088"/>
                    <a:gd name="connsiteY76" fmla="*/ 2595410 h 2635751"/>
                    <a:gd name="connsiteX77" fmla="*/ 1714500 w 2454088"/>
                    <a:gd name="connsiteY77" fmla="*/ 2581963 h 2635751"/>
                    <a:gd name="connsiteX78" fmla="*/ 1781735 w 2454088"/>
                    <a:gd name="connsiteY78" fmla="*/ 2568516 h 2635751"/>
                    <a:gd name="connsiteX79" fmla="*/ 1835523 w 2454088"/>
                    <a:gd name="connsiteY79" fmla="*/ 2555069 h 2635751"/>
                    <a:gd name="connsiteX80" fmla="*/ 1862418 w 2454088"/>
                    <a:gd name="connsiteY80" fmla="*/ 2541622 h 2635751"/>
                    <a:gd name="connsiteX81" fmla="*/ 1902759 w 2454088"/>
                    <a:gd name="connsiteY81" fmla="*/ 2528175 h 2635751"/>
                    <a:gd name="connsiteX82" fmla="*/ 1922929 w 2454088"/>
                    <a:gd name="connsiteY82" fmla="*/ 2514728 h 2635751"/>
                    <a:gd name="connsiteX83" fmla="*/ 1963270 w 2454088"/>
                    <a:gd name="connsiteY83" fmla="*/ 2501281 h 2635751"/>
                    <a:gd name="connsiteX84" fmla="*/ 1969994 w 2454088"/>
                    <a:gd name="connsiteY84" fmla="*/ 2481110 h 2635751"/>
                    <a:gd name="connsiteX85" fmla="*/ 2010335 w 2454088"/>
                    <a:gd name="connsiteY85" fmla="*/ 2460939 h 2635751"/>
                    <a:gd name="connsiteX86" fmla="*/ 2050676 w 2454088"/>
                    <a:gd name="connsiteY86" fmla="*/ 2420598 h 2635751"/>
                    <a:gd name="connsiteX87" fmla="*/ 2084294 w 2454088"/>
                    <a:gd name="connsiteY87" fmla="*/ 2380257 h 2635751"/>
                    <a:gd name="connsiteX88" fmla="*/ 2124635 w 2454088"/>
                    <a:gd name="connsiteY88" fmla="*/ 2360087 h 2635751"/>
                    <a:gd name="connsiteX89" fmla="*/ 2144806 w 2454088"/>
                    <a:gd name="connsiteY89" fmla="*/ 2346639 h 2635751"/>
                    <a:gd name="connsiteX90" fmla="*/ 2191870 w 2454088"/>
                    <a:gd name="connsiteY90" fmla="*/ 2306298 h 2635751"/>
                    <a:gd name="connsiteX91" fmla="*/ 2205318 w 2454088"/>
                    <a:gd name="connsiteY91" fmla="*/ 2279404 h 2635751"/>
                    <a:gd name="connsiteX92" fmla="*/ 2225488 w 2454088"/>
                    <a:gd name="connsiteY92" fmla="*/ 2272681 h 2635751"/>
                    <a:gd name="connsiteX93" fmla="*/ 2259106 w 2454088"/>
                    <a:gd name="connsiteY93" fmla="*/ 2232339 h 2635751"/>
                    <a:gd name="connsiteX94" fmla="*/ 2292723 w 2454088"/>
                    <a:gd name="connsiteY94" fmla="*/ 2171828 h 2635751"/>
                    <a:gd name="connsiteX95" fmla="*/ 2299447 w 2454088"/>
                    <a:gd name="connsiteY95" fmla="*/ 2151657 h 2635751"/>
                    <a:gd name="connsiteX96" fmla="*/ 2319618 w 2454088"/>
                    <a:gd name="connsiteY96" fmla="*/ 2118039 h 2635751"/>
                    <a:gd name="connsiteX97" fmla="*/ 2326341 w 2454088"/>
                    <a:gd name="connsiteY97" fmla="*/ 2097869 h 2635751"/>
                    <a:gd name="connsiteX98" fmla="*/ 2339788 w 2454088"/>
                    <a:gd name="connsiteY98" fmla="*/ 2077698 h 2635751"/>
                    <a:gd name="connsiteX99" fmla="*/ 2353235 w 2454088"/>
                    <a:gd name="connsiteY99" fmla="*/ 2044081 h 2635751"/>
                    <a:gd name="connsiteX100" fmla="*/ 2366682 w 2454088"/>
                    <a:gd name="connsiteY100" fmla="*/ 2023910 h 2635751"/>
                    <a:gd name="connsiteX101" fmla="*/ 2386853 w 2454088"/>
                    <a:gd name="connsiteY101" fmla="*/ 1983569 h 2635751"/>
                    <a:gd name="connsiteX102" fmla="*/ 2400300 w 2454088"/>
                    <a:gd name="connsiteY102" fmla="*/ 1882716 h 2635751"/>
                    <a:gd name="connsiteX103" fmla="*/ 2413747 w 2454088"/>
                    <a:gd name="connsiteY103" fmla="*/ 1849098 h 2635751"/>
                    <a:gd name="connsiteX104" fmla="*/ 2427194 w 2454088"/>
                    <a:gd name="connsiteY104" fmla="*/ 1707904 h 2635751"/>
                    <a:gd name="connsiteX105" fmla="*/ 2440641 w 2454088"/>
                    <a:gd name="connsiteY105" fmla="*/ 1654116 h 2635751"/>
                    <a:gd name="connsiteX106" fmla="*/ 2447365 w 2454088"/>
                    <a:gd name="connsiteY106" fmla="*/ 1586881 h 2635751"/>
                    <a:gd name="connsiteX107" fmla="*/ 2454088 w 2454088"/>
                    <a:gd name="connsiteY107" fmla="*/ 1533092 h 2635751"/>
                    <a:gd name="connsiteX108" fmla="*/ 2447365 w 2454088"/>
                    <a:gd name="connsiteY108" fmla="*/ 1122957 h 2635751"/>
                    <a:gd name="connsiteX109" fmla="*/ 2433918 w 2454088"/>
                    <a:gd name="connsiteY109" fmla="*/ 995210 h 2635751"/>
                    <a:gd name="connsiteX110" fmla="*/ 2427194 w 2454088"/>
                    <a:gd name="connsiteY110" fmla="*/ 927975 h 2635751"/>
                    <a:gd name="connsiteX111" fmla="*/ 2400300 w 2454088"/>
                    <a:gd name="connsiteY111" fmla="*/ 867463 h 2635751"/>
                    <a:gd name="connsiteX112" fmla="*/ 2393576 w 2454088"/>
                    <a:gd name="connsiteY112" fmla="*/ 847292 h 2635751"/>
                    <a:gd name="connsiteX113" fmla="*/ 2353235 w 2454088"/>
                    <a:gd name="connsiteY113" fmla="*/ 806951 h 2635751"/>
                    <a:gd name="connsiteX114" fmla="*/ 2326341 w 2454088"/>
                    <a:gd name="connsiteY114" fmla="*/ 766610 h 2635751"/>
                    <a:gd name="connsiteX115" fmla="*/ 2299447 w 2454088"/>
                    <a:gd name="connsiteY115" fmla="*/ 719545 h 2635751"/>
                    <a:gd name="connsiteX116" fmla="*/ 2279276 w 2454088"/>
                    <a:gd name="connsiteY116" fmla="*/ 665757 h 2635751"/>
                    <a:gd name="connsiteX117" fmla="*/ 2259106 w 2454088"/>
                    <a:gd name="connsiteY117" fmla="*/ 638863 h 2635751"/>
                    <a:gd name="connsiteX118" fmla="*/ 2212041 w 2454088"/>
                    <a:gd name="connsiteY118" fmla="*/ 578351 h 2635751"/>
                    <a:gd name="connsiteX119" fmla="*/ 2205318 w 2454088"/>
                    <a:gd name="connsiteY119" fmla="*/ 558181 h 2635751"/>
                    <a:gd name="connsiteX120" fmla="*/ 2164976 w 2454088"/>
                    <a:gd name="connsiteY120" fmla="*/ 524563 h 2635751"/>
                    <a:gd name="connsiteX121" fmla="*/ 2117912 w 2454088"/>
                    <a:gd name="connsiteY121" fmla="*/ 477498 h 2635751"/>
                    <a:gd name="connsiteX122" fmla="*/ 2097741 w 2454088"/>
                    <a:gd name="connsiteY122" fmla="*/ 464051 h 2635751"/>
                    <a:gd name="connsiteX123" fmla="*/ 2043953 w 2454088"/>
                    <a:gd name="connsiteY123" fmla="*/ 437157 h 2635751"/>
                    <a:gd name="connsiteX124" fmla="*/ 2017059 w 2454088"/>
                    <a:gd name="connsiteY124" fmla="*/ 416987 h 2635751"/>
                    <a:gd name="connsiteX125" fmla="*/ 2003612 w 2454088"/>
                    <a:gd name="connsiteY125" fmla="*/ 403539 h 2635751"/>
                    <a:gd name="connsiteX126" fmla="*/ 1956547 w 2454088"/>
                    <a:gd name="connsiteY126" fmla="*/ 383369 h 2635751"/>
                    <a:gd name="connsiteX127" fmla="*/ 1936376 w 2454088"/>
                    <a:gd name="connsiteY127" fmla="*/ 363198 h 2635751"/>
                    <a:gd name="connsiteX128" fmla="*/ 1916206 w 2454088"/>
                    <a:gd name="connsiteY128" fmla="*/ 336304 h 2635751"/>
                    <a:gd name="connsiteX129" fmla="*/ 1869141 w 2454088"/>
                    <a:gd name="connsiteY129" fmla="*/ 309410 h 2635751"/>
                    <a:gd name="connsiteX130" fmla="*/ 1842247 w 2454088"/>
                    <a:gd name="connsiteY130" fmla="*/ 282516 h 2635751"/>
                    <a:gd name="connsiteX131" fmla="*/ 1801906 w 2454088"/>
                    <a:gd name="connsiteY131" fmla="*/ 269069 h 2635751"/>
                    <a:gd name="connsiteX132" fmla="*/ 1775012 w 2454088"/>
                    <a:gd name="connsiteY132" fmla="*/ 255622 h 2635751"/>
                    <a:gd name="connsiteX133" fmla="*/ 1727947 w 2454088"/>
                    <a:gd name="connsiteY133" fmla="*/ 222004 h 2635751"/>
                    <a:gd name="connsiteX134" fmla="*/ 1701053 w 2454088"/>
                    <a:gd name="connsiteY134" fmla="*/ 215281 h 2635751"/>
                    <a:gd name="connsiteX135" fmla="*/ 1640541 w 2454088"/>
                    <a:gd name="connsiteY135" fmla="*/ 174939 h 2635751"/>
                    <a:gd name="connsiteX136" fmla="*/ 1580029 w 2454088"/>
                    <a:gd name="connsiteY136" fmla="*/ 148045 h 2635751"/>
                    <a:gd name="connsiteX137" fmla="*/ 1532965 w 2454088"/>
                    <a:gd name="connsiteY137" fmla="*/ 100981 h 2635751"/>
                    <a:gd name="connsiteX138" fmla="*/ 1512794 w 2454088"/>
                    <a:gd name="connsiteY138" fmla="*/ 87534 h 2635751"/>
                    <a:gd name="connsiteX139" fmla="*/ 1472453 w 2454088"/>
                    <a:gd name="connsiteY139" fmla="*/ 74087 h 2635751"/>
                    <a:gd name="connsiteX140" fmla="*/ 1452282 w 2454088"/>
                    <a:gd name="connsiteY140" fmla="*/ 53916 h 2635751"/>
                    <a:gd name="connsiteX141" fmla="*/ 1432112 w 2454088"/>
                    <a:gd name="connsiteY141" fmla="*/ 47192 h 2635751"/>
                    <a:gd name="connsiteX142" fmla="*/ 1351429 w 2454088"/>
                    <a:gd name="connsiteY142" fmla="*/ 33745 h 2635751"/>
                    <a:gd name="connsiteX143" fmla="*/ 1331259 w 2454088"/>
                    <a:gd name="connsiteY143" fmla="*/ 27022 h 2635751"/>
                    <a:gd name="connsiteX144" fmla="*/ 1304365 w 2454088"/>
                    <a:gd name="connsiteY144" fmla="*/ 20298 h 2635751"/>
                    <a:gd name="connsiteX145" fmla="*/ 1257300 w 2454088"/>
                    <a:gd name="connsiteY145" fmla="*/ 128 h 2635751"/>
                    <a:gd name="connsiteX146" fmla="*/ 1149723 w 2454088"/>
                    <a:gd name="connsiteY146" fmla="*/ 20298 h 263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2454088" h="2635751">
                      <a:moveTo>
                        <a:pt x="1149723" y="20298"/>
                      </a:moveTo>
                      <a:cubicBezTo>
                        <a:pt x="1084729" y="24780"/>
                        <a:pt x="961398" y="22841"/>
                        <a:pt x="867335" y="27022"/>
                      </a:cubicBezTo>
                      <a:cubicBezTo>
                        <a:pt x="860255" y="27337"/>
                        <a:pt x="853979" y="31798"/>
                        <a:pt x="847165" y="33745"/>
                      </a:cubicBezTo>
                      <a:cubicBezTo>
                        <a:pt x="838280" y="36284"/>
                        <a:pt x="829121" y="37814"/>
                        <a:pt x="820270" y="40469"/>
                      </a:cubicBezTo>
                      <a:cubicBezTo>
                        <a:pt x="806693" y="44542"/>
                        <a:pt x="793558" y="50022"/>
                        <a:pt x="779929" y="53916"/>
                      </a:cubicBezTo>
                      <a:lnTo>
                        <a:pt x="732865" y="67363"/>
                      </a:lnTo>
                      <a:cubicBezTo>
                        <a:pt x="684834" y="99383"/>
                        <a:pt x="708202" y="90337"/>
                        <a:pt x="665629" y="100981"/>
                      </a:cubicBezTo>
                      <a:cubicBezTo>
                        <a:pt x="654423" y="107704"/>
                        <a:pt x="643094" y="114225"/>
                        <a:pt x="632012" y="121151"/>
                      </a:cubicBezTo>
                      <a:cubicBezTo>
                        <a:pt x="625159" y="125434"/>
                        <a:pt x="619407" y="131761"/>
                        <a:pt x="611841" y="134598"/>
                      </a:cubicBezTo>
                      <a:cubicBezTo>
                        <a:pt x="601141" y="138611"/>
                        <a:pt x="589429" y="139081"/>
                        <a:pt x="578223" y="141322"/>
                      </a:cubicBezTo>
                      <a:cubicBezTo>
                        <a:pt x="513876" y="205669"/>
                        <a:pt x="596267" y="129291"/>
                        <a:pt x="537882" y="168216"/>
                      </a:cubicBezTo>
                      <a:cubicBezTo>
                        <a:pt x="529971" y="173490"/>
                        <a:pt x="525017" y="182300"/>
                        <a:pt x="517712" y="188387"/>
                      </a:cubicBezTo>
                      <a:cubicBezTo>
                        <a:pt x="511504" y="193560"/>
                        <a:pt x="503581" y="196465"/>
                        <a:pt x="497541" y="201834"/>
                      </a:cubicBezTo>
                      <a:cubicBezTo>
                        <a:pt x="483328" y="214468"/>
                        <a:pt x="470647" y="228728"/>
                        <a:pt x="457200" y="242175"/>
                      </a:cubicBezTo>
                      <a:cubicBezTo>
                        <a:pt x="450476" y="248898"/>
                        <a:pt x="444940" y="257071"/>
                        <a:pt x="437029" y="262345"/>
                      </a:cubicBezTo>
                      <a:lnTo>
                        <a:pt x="416859" y="275792"/>
                      </a:lnTo>
                      <a:cubicBezTo>
                        <a:pt x="410135" y="286998"/>
                        <a:pt x="405929" y="300169"/>
                        <a:pt x="396688" y="309410"/>
                      </a:cubicBezTo>
                      <a:cubicBezTo>
                        <a:pt x="389601" y="316497"/>
                        <a:pt x="378496" y="317884"/>
                        <a:pt x="369794" y="322857"/>
                      </a:cubicBezTo>
                      <a:cubicBezTo>
                        <a:pt x="362778" y="326866"/>
                        <a:pt x="356347" y="331822"/>
                        <a:pt x="349623" y="336304"/>
                      </a:cubicBezTo>
                      <a:cubicBezTo>
                        <a:pt x="347382" y="343028"/>
                        <a:pt x="346831" y="350578"/>
                        <a:pt x="342900" y="356475"/>
                      </a:cubicBezTo>
                      <a:cubicBezTo>
                        <a:pt x="328511" y="378058"/>
                        <a:pt x="323704" y="376320"/>
                        <a:pt x="302559" y="383369"/>
                      </a:cubicBezTo>
                      <a:cubicBezTo>
                        <a:pt x="295835" y="392334"/>
                        <a:pt x="290312" y="402339"/>
                        <a:pt x="282388" y="410263"/>
                      </a:cubicBezTo>
                      <a:cubicBezTo>
                        <a:pt x="276674" y="415977"/>
                        <a:pt x="267932" y="417996"/>
                        <a:pt x="262218" y="423710"/>
                      </a:cubicBezTo>
                      <a:cubicBezTo>
                        <a:pt x="217395" y="468533"/>
                        <a:pt x="282385" y="421470"/>
                        <a:pt x="228600" y="457328"/>
                      </a:cubicBezTo>
                      <a:cubicBezTo>
                        <a:pt x="224118" y="466293"/>
                        <a:pt x="220465" y="475723"/>
                        <a:pt x="215153" y="484222"/>
                      </a:cubicBezTo>
                      <a:cubicBezTo>
                        <a:pt x="209214" y="493725"/>
                        <a:pt x="200424" y="501320"/>
                        <a:pt x="194982" y="511116"/>
                      </a:cubicBezTo>
                      <a:cubicBezTo>
                        <a:pt x="181802" y="534839"/>
                        <a:pt x="183619" y="549884"/>
                        <a:pt x="168088" y="571628"/>
                      </a:cubicBezTo>
                      <a:cubicBezTo>
                        <a:pt x="162561" y="579365"/>
                        <a:pt x="154641" y="585075"/>
                        <a:pt x="147918" y="591798"/>
                      </a:cubicBezTo>
                      <a:cubicBezTo>
                        <a:pt x="112720" y="679787"/>
                        <a:pt x="157357" y="581002"/>
                        <a:pt x="114300" y="645587"/>
                      </a:cubicBezTo>
                      <a:cubicBezTo>
                        <a:pt x="108021" y="655006"/>
                        <a:pt x="102421" y="693625"/>
                        <a:pt x="100853" y="699375"/>
                      </a:cubicBezTo>
                      <a:cubicBezTo>
                        <a:pt x="97124" y="713050"/>
                        <a:pt x="90844" y="725965"/>
                        <a:pt x="87406" y="739716"/>
                      </a:cubicBezTo>
                      <a:cubicBezTo>
                        <a:pt x="85165" y="748681"/>
                        <a:pt x="84322" y="758117"/>
                        <a:pt x="80682" y="766610"/>
                      </a:cubicBezTo>
                      <a:cubicBezTo>
                        <a:pt x="77499" y="774037"/>
                        <a:pt x="71717" y="780057"/>
                        <a:pt x="67235" y="786781"/>
                      </a:cubicBezTo>
                      <a:cubicBezTo>
                        <a:pt x="62753" y="800228"/>
                        <a:pt x="55198" y="813018"/>
                        <a:pt x="53788" y="827122"/>
                      </a:cubicBezTo>
                      <a:cubicBezTo>
                        <a:pt x="45655" y="908461"/>
                        <a:pt x="54188" y="872989"/>
                        <a:pt x="33618" y="934698"/>
                      </a:cubicBezTo>
                      <a:cubicBezTo>
                        <a:pt x="31377" y="1024345"/>
                        <a:pt x="30213" y="1114025"/>
                        <a:pt x="26894" y="1203639"/>
                      </a:cubicBezTo>
                      <a:cubicBezTo>
                        <a:pt x="25730" y="1235074"/>
                        <a:pt x="21453" y="1266339"/>
                        <a:pt x="20170" y="1297769"/>
                      </a:cubicBezTo>
                      <a:cubicBezTo>
                        <a:pt x="9017" y="1571028"/>
                        <a:pt x="31481" y="1451937"/>
                        <a:pt x="0" y="1593604"/>
                      </a:cubicBezTo>
                      <a:cubicBezTo>
                        <a:pt x="2241" y="1669804"/>
                        <a:pt x="1022" y="1746185"/>
                        <a:pt x="6723" y="1822204"/>
                      </a:cubicBezTo>
                      <a:cubicBezTo>
                        <a:pt x="7783" y="1836339"/>
                        <a:pt x="16732" y="1848794"/>
                        <a:pt x="20170" y="1862545"/>
                      </a:cubicBezTo>
                      <a:cubicBezTo>
                        <a:pt x="31437" y="1907608"/>
                        <a:pt x="21353" y="1872421"/>
                        <a:pt x="40341" y="1923057"/>
                      </a:cubicBezTo>
                      <a:cubicBezTo>
                        <a:pt x="42830" y="1929693"/>
                        <a:pt x="44521" y="1936613"/>
                        <a:pt x="47065" y="1943228"/>
                      </a:cubicBezTo>
                      <a:cubicBezTo>
                        <a:pt x="55730" y="1965757"/>
                        <a:pt x="66327" y="1987563"/>
                        <a:pt x="73959" y="2010463"/>
                      </a:cubicBezTo>
                      <a:cubicBezTo>
                        <a:pt x="78992" y="2025563"/>
                        <a:pt x="87427" y="2052187"/>
                        <a:pt x="94129" y="2064251"/>
                      </a:cubicBezTo>
                      <a:cubicBezTo>
                        <a:pt x="99571" y="2074047"/>
                        <a:pt x="107576" y="2082180"/>
                        <a:pt x="114300" y="2091145"/>
                      </a:cubicBezTo>
                      <a:cubicBezTo>
                        <a:pt x="118971" y="2105159"/>
                        <a:pt x="125237" y="2127131"/>
                        <a:pt x="134470" y="2138210"/>
                      </a:cubicBezTo>
                      <a:cubicBezTo>
                        <a:pt x="139643" y="2144418"/>
                        <a:pt x="147917" y="2147175"/>
                        <a:pt x="154641" y="2151657"/>
                      </a:cubicBezTo>
                      <a:cubicBezTo>
                        <a:pt x="165124" y="2183105"/>
                        <a:pt x="160516" y="2175177"/>
                        <a:pt x="188259" y="2212169"/>
                      </a:cubicBezTo>
                      <a:cubicBezTo>
                        <a:pt x="194982" y="2221134"/>
                        <a:pt x="199821" y="2231889"/>
                        <a:pt x="208429" y="2239063"/>
                      </a:cubicBezTo>
                      <a:cubicBezTo>
                        <a:pt x="213874" y="2243600"/>
                        <a:pt x="221876" y="2243546"/>
                        <a:pt x="228600" y="2245787"/>
                      </a:cubicBezTo>
                      <a:cubicBezTo>
                        <a:pt x="230841" y="2252510"/>
                        <a:pt x="230312" y="2260946"/>
                        <a:pt x="235323" y="2265957"/>
                      </a:cubicBezTo>
                      <a:cubicBezTo>
                        <a:pt x="246751" y="2277385"/>
                        <a:pt x="262736" y="2283154"/>
                        <a:pt x="275665" y="2292851"/>
                      </a:cubicBezTo>
                      <a:cubicBezTo>
                        <a:pt x="284630" y="2299575"/>
                        <a:pt x="292830" y="2307462"/>
                        <a:pt x="302559" y="2313022"/>
                      </a:cubicBezTo>
                      <a:cubicBezTo>
                        <a:pt x="308712" y="2316538"/>
                        <a:pt x="316006" y="2317504"/>
                        <a:pt x="322729" y="2319745"/>
                      </a:cubicBezTo>
                      <a:cubicBezTo>
                        <a:pt x="327211" y="2326469"/>
                        <a:pt x="332167" y="2332900"/>
                        <a:pt x="336176" y="2339916"/>
                      </a:cubicBezTo>
                      <a:cubicBezTo>
                        <a:pt x="341149" y="2348618"/>
                        <a:pt x="341923" y="2360394"/>
                        <a:pt x="349623" y="2366810"/>
                      </a:cubicBezTo>
                      <a:cubicBezTo>
                        <a:pt x="356722" y="2372726"/>
                        <a:pt x="367633" y="2370995"/>
                        <a:pt x="376518" y="2373534"/>
                      </a:cubicBezTo>
                      <a:cubicBezTo>
                        <a:pt x="394966" y="2378805"/>
                        <a:pt x="412539" y="2386597"/>
                        <a:pt x="430306" y="2393704"/>
                      </a:cubicBezTo>
                      <a:cubicBezTo>
                        <a:pt x="432547" y="2400428"/>
                        <a:pt x="431435" y="2409524"/>
                        <a:pt x="437029" y="2413875"/>
                      </a:cubicBezTo>
                      <a:cubicBezTo>
                        <a:pt x="452852" y="2426182"/>
                        <a:pt x="490818" y="2440769"/>
                        <a:pt x="490818" y="2440769"/>
                      </a:cubicBezTo>
                      <a:cubicBezTo>
                        <a:pt x="493059" y="2447492"/>
                        <a:pt x="491774" y="2456820"/>
                        <a:pt x="497541" y="2460939"/>
                      </a:cubicBezTo>
                      <a:cubicBezTo>
                        <a:pt x="509075" y="2469178"/>
                        <a:pt x="524721" y="2469123"/>
                        <a:pt x="537882" y="2474387"/>
                      </a:cubicBezTo>
                      <a:cubicBezTo>
                        <a:pt x="582111" y="2492078"/>
                        <a:pt x="559665" y="2485467"/>
                        <a:pt x="605118" y="2494557"/>
                      </a:cubicBezTo>
                      <a:cubicBezTo>
                        <a:pt x="614083" y="2501281"/>
                        <a:pt x="622283" y="2509168"/>
                        <a:pt x="632012" y="2514728"/>
                      </a:cubicBezTo>
                      <a:cubicBezTo>
                        <a:pt x="640069" y="2519332"/>
                        <a:pt x="672532" y="2526305"/>
                        <a:pt x="679076" y="2528175"/>
                      </a:cubicBezTo>
                      <a:cubicBezTo>
                        <a:pt x="738838" y="2545250"/>
                        <a:pt x="636923" y="2520997"/>
                        <a:pt x="746312" y="2548345"/>
                      </a:cubicBezTo>
                      <a:cubicBezTo>
                        <a:pt x="765119" y="2553047"/>
                        <a:pt x="802271" y="2558792"/>
                        <a:pt x="820270" y="2561792"/>
                      </a:cubicBezTo>
                      <a:cubicBezTo>
                        <a:pt x="826994" y="2564033"/>
                        <a:pt x="833522" y="2566979"/>
                        <a:pt x="840441" y="2568516"/>
                      </a:cubicBezTo>
                      <a:cubicBezTo>
                        <a:pt x="853749" y="2571473"/>
                        <a:pt x="867849" y="2570928"/>
                        <a:pt x="880782" y="2575239"/>
                      </a:cubicBezTo>
                      <a:cubicBezTo>
                        <a:pt x="888448" y="2577794"/>
                        <a:pt x="892966" y="2587458"/>
                        <a:pt x="900953" y="2588687"/>
                      </a:cubicBezTo>
                      <a:cubicBezTo>
                        <a:pt x="952093" y="2596555"/>
                        <a:pt x="1004372" y="2594817"/>
                        <a:pt x="1055594" y="2602134"/>
                      </a:cubicBezTo>
                      <a:cubicBezTo>
                        <a:pt x="1071282" y="2604375"/>
                        <a:pt x="1087151" y="2605592"/>
                        <a:pt x="1102659" y="2608857"/>
                      </a:cubicBezTo>
                      <a:cubicBezTo>
                        <a:pt x="1129786" y="2614568"/>
                        <a:pt x="1155833" y="2625590"/>
                        <a:pt x="1183341" y="2629028"/>
                      </a:cubicBezTo>
                      <a:lnTo>
                        <a:pt x="1237129" y="2635751"/>
                      </a:lnTo>
                      <a:lnTo>
                        <a:pt x="1465729" y="2629028"/>
                      </a:lnTo>
                      <a:cubicBezTo>
                        <a:pt x="1497783" y="2627818"/>
                        <a:pt x="1615188" y="2627067"/>
                        <a:pt x="1660712" y="2608857"/>
                      </a:cubicBezTo>
                      <a:cubicBezTo>
                        <a:pt x="1671918" y="2604375"/>
                        <a:pt x="1683534" y="2600807"/>
                        <a:pt x="1694329" y="2595410"/>
                      </a:cubicBezTo>
                      <a:cubicBezTo>
                        <a:pt x="1701557" y="2591796"/>
                        <a:pt x="1707073" y="2585146"/>
                        <a:pt x="1714500" y="2581963"/>
                      </a:cubicBezTo>
                      <a:cubicBezTo>
                        <a:pt x="1728641" y="2575902"/>
                        <a:pt x="1770604" y="2570901"/>
                        <a:pt x="1781735" y="2568516"/>
                      </a:cubicBezTo>
                      <a:cubicBezTo>
                        <a:pt x="1799806" y="2564644"/>
                        <a:pt x="1835523" y="2555069"/>
                        <a:pt x="1835523" y="2555069"/>
                      </a:cubicBezTo>
                      <a:cubicBezTo>
                        <a:pt x="1844488" y="2550587"/>
                        <a:pt x="1853112" y="2545344"/>
                        <a:pt x="1862418" y="2541622"/>
                      </a:cubicBezTo>
                      <a:cubicBezTo>
                        <a:pt x="1875579" y="2536358"/>
                        <a:pt x="1902759" y="2528175"/>
                        <a:pt x="1902759" y="2528175"/>
                      </a:cubicBezTo>
                      <a:cubicBezTo>
                        <a:pt x="1909482" y="2523693"/>
                        <a:pt x="1915545" y="2518010"/>
                        <a:pt x="1922929" y="2514728"/>
                      </a:cubicBezTo>
                      <a:cubicBezTo>
                        <a:pt x="1935882" y="2508971"/>
                        <a:pt x="1963270" y="2501281"/>
                        <a:pt x="1963270" y="2501281"/>
                      </a:cubicBezTo>
                      <a:cubicBezTo>
                        <a:pt x="1965511" y="2494557"/>
                        <a:pt x="1965566" y="2486644"/>
                        <a:pt x="1969994" y="2481110"/>
                      </a:cubicBezTo>
                      <a:cubicBezTo>
                        <a:pt x="1979472" y="2469262"/>
                        <a:pt x="1997048" y="2465368"/>
                        <a:pt x="2010335" y="2460939"/>
                      </a:cubicBezTo>
                      <a:cubicBezTo>
                        <a:pt x="2048986" y="2409405"/>
                        <a:pt x="2011352" y="2453367"/>
                        <a:pt x="2050676" y="2420598"/>
                      </a:cubicBezTo>
                      <a:cubicBezTo>
                        <a:pt x="2116770" y="2365520"/>
                        <a:pt x="2031401" y="2433150"/>
                        <a:pt x="2084294" y="2380257"/>
                      </a:cubicBezTo>
                      <a:cubicBezTo>
                        <a:pt x="2097328" y="2367223"/>
                        <a:pt x="2108230" y="2365555"/>
                        <a:pt x="2124635" y="2360087"/>
                      </a:cubicBezTo>
                      <a:cubicBezTo>
                        <a:pt x="2131359" y="2355604"/>
                        <a:pt x="2138671" y="2351898"/>
                        <a:pt x="2144806" y="2346639"/>
                      </a:cubicBezTo>
                      <a:cubicBezTo>
                        <a:pt x="2201868" y="2297728"/>
                        <a:pt x="2145565" y="2337169"/>
                        <a:pt x="2191870" y="2306298"/>
                      </a:cubicBezTo>
                      <a:cubicBezTo>
                        <a:pt x="2196353" y="2297333"/>
                        <a:pt x="2198231" y="2286491"/>
                        <a:pt x="2205318" y="2279404"/>
                      </a:cubicBezTo>
                      <a:cubicBezTo>
                        <a:pt x="2210329" y="2274393"/>
                        <a:pt x="2220477" y="2277692"/>
                        <a:pt x="2225488" y="2272681"/>
                      </a:cubicBezTo>
                      <a:cubicBezTo>
                        <a:pt x="2293737" y="2204432"/>
                        <a:pt x="2189325" y="2278862"/>
                        <a:pt x="2259106" y="2232339"/>
                      </a:cubicBezTo>
                      <a:cubicBezTo>
                        <a:pt x="2293117" y="2147313"/>
                        <a:pt x="2250083" y="2246449"/>
                        <a:pt x="2292723" y="2171828"/>
                      </a:cubicBezTo>
                      <a:cubicBezTo>
                        <a:pt x="2296239" y="2165674"/>
                        <a:pt x="2296277" y="2157996"/>
                        <a:pt x="2299447" y="2151657"/>
                      </a:cubicBezTo>
                      <a:cubicBezTo>
                        <a:pt x="2305291" y="2139968"/>
                        <a:pt x="2313774" y="2129728"/>
                        <a:pt x="2319618" y="2118039"/>
                      </a:cubicBezTo>
                      <a:cubicBezTo>
                        <a:pt x="2322787" y="2111700"/>
                        <a:pt x="2323172" y="2104208"/>
                        <a:pt x="2326341" y="2097869"/>
                      </a:cubicBezTo>
                      <a:cubicBezTo>
                        <a:pt x="2329955" y="2090641"/>
                        <a:pt x="2336174" y="2084926"/>
                        <a:pt x="2339788" y="2077698"/>
                      </a:cubicBezTo>
                      <a:cubicBezTo>
                        <a:pt x="2345185" y="2066903"/>
                        <a:pt x="2347838" y="2054876"/>
                        <a:pt x="2353235" y="2044081"/>
                      </a:cubicBezTo>
                      <a:cubicBezTo>
                        <a:pt x="2356849" y="2036853"/>
                        <a:pt x="2362758" y="2030974"/>
                        <a:pt x="2366682" y="2023910"/>
                      </a:cubicBezTo>
                      <a:cubicBezTo>
                        <a:pt x="2373983" y="2010768"/>
                        <a:pt x="2380129" y="1997016"/>
                        <a:pt x="2386853" y="1983569"/>
                      </a:cubicBezTo>
                      <a:cubicBezTo>
                        <a:pt x="2387609" y="1977522"/>
                        <a:pt x="2397978" y="1892004"/>
                        <a:pt x="2400300" y="1882716"/>
                      </a:cubicBezTo>
                      <a:cubicBezTo>
                        <a:pt x="2403227" y="1871007"/>
                        <a:pt x="2409265" y="1860304"/>
                        <a:pt x="2413747" y="1849098"/>
                      </a:cubicBezTo>
                      <a:cubicBezTo>
                        <a:pt x="2416036" y="1819334"/>
                        <a:pt x="2420444" y="1743905"/>
                        <a:pt x="2427194" y="1707904"/>
                      </a:cubicBezTo>
                      <a:cubicBezTo>
                        <a:pt x="2430600" y="1689739"/>
                        <a:pt x="2436159" y="1672045"/>
                        <a:pt x="2440641" y="1654116"/>
                      </a:cubicBezTo>
                      <a:cubicBezTo>
                        <a:pt x="2442882" y="1631704"/>
                        <a:pt x="2444878" y="1609267"/>
                        <a:pt x="2447365" y="1586881"/>
                      </a:cubicBezTo>
                      <a:cubicBezTo>
                        <a:pt x="2449360" y="1568922"/>
                        <a:pt x="2454088" y="1551161"/>
                        <a:pt x="2454088" y="1533092"/>
                      </a:cubicBezTo>
                      <a:cubicBezTo>
                        <a:pt x="2454088" y="1396362"/>
                        <a:pt x="2451010" y="1259638"/>
                        <a:pt x="2447365" y="1122957"/>
                      </a:cubicBezTo>
                      <a:cubicBezTo>
                        <a:pt x="2442775" y="950846"/>
                        <a:pt x="2445738" y="1083863"/>
                        <a:pt x="2433918" y="995210"/>
                      </a:cubicBezTo>
                      <a:cubicBezTo>
                        <a:pt x="2430941" y="972884"/>
                        <a:pt x="2431345" y="950113"/>
                        <a:pt x="2427194" y="927975"/>
                      </a:cubicBezTo>
                      <a:cubicBezTo>
                        <a:pt x="2416787" y="872470"/>
                        <a:pt x="2418420" y="903703"/>
                        <a:pt x="2400300" y="867463"/>
                      </a:cubicBezTo>
                      <a:cubicBezTo>
                        <a:pt x="2397130" y="861124"/>
                        <a:pt x="2396746" y="853631"/>
                        <a:pt x="2393576" y="847292"/>
                      </a:cubicBezTo>
                      <a:cubicBezTo>
                        <a:pt x="2381778" y="823697"/>
                        <a:pt x="2375686" y="823789"/>
                        <a:pt x="2353235" y="806951"/>
                      </a:cubicBezTo>
                      <a:cubicBezTo>
                        <a:pt x="2332245" y="743978"/>
                        <a:pt x="2366631" y="837119"/>
                        <a:pt x="2326341" y="766610"/>
                      </a:cubicBezTo>
                      <a:cubicBezTo>
                        <a:pt x="2290222" y="703401"/>
                        <a:pt x="2354028" y="774126"/>
                        <a:pt x="2299447" y="719545"/>
                      </a:cubicBezTo>
                      <a:cubicBezTo>
                        <a:pt x="2292993" y="693733"/>
                        <a:pt x="2293925" y="689196"/>
                        <a:pt x="2279276" y="665757"/>
                      </a:cubicBezTo>
                      <a:cubicBezTo>
                        <a:pt x="2273337" y="656255"/>
                        <a:pt x="2265322" y="648187"/>
                        <a:pt x="2259106" y="638863"/>
                      </a:cubicBezTo>
                      <a:cubicBezTo>
                        <a:pt x="2223516" y="585478"/>
                        <a:pt x="2256806" y="623116"/>
                        <a:pt x="2212041" y="578351"/>
                      </a:cubicBezTo>
                      <a:cubicBezTo>
                        <a:pt x="2209800" y="571628"/>
                        <a:pt x="2208964" y="564258"/>
                        <a:pt x="2205318" y="558181"/>
                      </a:cubicBezTo>
                      <a:cubicBezTo>
                        <a:pt x="2198958" y="547581"/>
                        <a:pt x="2170404" y="529498"/>
                        <a:pt x="2164976" y="524563"/>
                      </a:cubicBezTo>
                      <a:cubicBezTo>
                        <a:pt x="2148560" y="509639"/>
                        <a:pt x="2136372" y="489805"/>
                        <a:pt x="2117912" y="477498"/>
                      </a:cubicBezTo>
                      <a:cubicBezTo>
                        <a:pt x="2111188" y="473016"/>
                        <a:pt x="2104969" y="467665"/>
                        <a:pt x="2097741" y="464051"/>
                      </a:cubicBezTo>
                      <a:cubicBezTo>
                        <a:pt x="2047455" y="438909"/>
                        <a:pt x="2080301" y="463120"/>
                        <a:pt x="2043953" y="437157"/>
                      </a:cubicBezTo>
                      <a:cubicBezTo>
                        <a:pt x="2034835" y="430644"/>
                        <a:pt x="2025667" y="424161"/>
                        <a:pt x="2017059" y="416987"/>
                      </a:cubicBezTo>
                      <a:cubicBezTo>
                        <a:pt x="2012189" y="412929"/>
                        <a:pt x="2009153" y="406618"/>
                        <a:pt x="2003612" y="403539"/>
                      </a:cubicBezTo>
                      <a:cubicBezTo>
                        <a:pt x="1988692" y="395250"/>
                        <a:pt x="1972235" y="390092"/>
                        <a:pt x="1956547" y="383369"/>
                      </a:cubicBezTo>
                      <a:cubicBezTo>
                        <a:pt x="1949823" y="376645"/>
                        <a:pt x="1942564" y="370418"/>
                        <a:pt x="1936376" y="363198"/>
                      </a:cubicBezTo>
                      <a:cubicBezTo>
                        <a:pt x="1929083" y="354690"/>
                        <a:pt x="1924130" y="344228"/>
                        <a:pt x="1916206" y="336304"/>
                      </a:cubicBezTo>
                      <a:cubicBezTo>
                        <a:pt x="1898201" y="318299"/>
                        <a:pt x="1890232" y="325228"/>
                        <a:pt x="1869141" y="309410"/>
                      </a:cubicBezTo>
                      <a:cubicBezTo>
                        <a:pt x="1858999" y="301803"/>
                        <a:pt x="1853118" y="289039"/>
                        <a:pt x="1842247" y="282516"/>
                      </a:cubicBezTo>
                      <a:cubicBezTo>
                        <a:pt x="1830093" y="275223"/>
                        <a:pt x="1814584" y="275408"/>
                        <a:pt x="1801906" y="269069"/>
                      </a:cubicBezTo>
                      <a:cubicBezTo>
                        <a:pt x="1792941" y="264587"/>
                        <a:pt x="1783511" y="260934"/>
                        <a:pt x="1775012" y="255622"/>
                      </a:cubicBezTo>
                      <a:cubicBezTo>
                        <a:pt x="1769998" y="252488"/>
                        <a:pt x="1737002" y="225885"/>
                        <a:pt x="1727947" y="222004"/>
                      </a:cubicBezTo>
                      <a:cubicBezTo>
                        <a:pt x="1719454" y="218364"/>
                        <a:pt x="1710018" y="217522"/>
                        <a:pt x="1701053" y="215281"/>
                      </a:cubicBezTo>
                      <a:cubicBezTo>
                        <a:pt x="1678531" y="198389"/>
                        <a:pt x="1666477" y="187907"/>
                        <a:pt x="1640541" y="174939"/>
                      </a:cubicBezTo>
                      <a:cubicBezTo>
                        <a:pt x="1617246" y="163292"/>
                        <a:pt x="1601417" y="162304"/>
                        <a:pt x="1580029" y="148045"/>
                      </a:cubicBezTo>
                      <a:cubicBezTo>
                        <a:pt x="1499044" y="94054"/>
                        <a:pt x="1577492" y="145506"/>
                        <a:pt x="1532965" y="100981"/>
                      </a:cubicBezTo>
                      <a:cubicBezTo>
                        <a:pt x="1527251" y="95267"/>
                        <a:pt x="1520178" y="90816"/>
                        <a:pt x="1512794" y="87534"/>
                      </a:cubicBezTo>
                      <a:cubicBezTo>
                        <a:pt x="1499841" y="81777"/>
                        <a:pt x="1472453" y="74087"/>
                        <a:pt x="1472453" y="74087"/>
                      </a:cubicBezTo>
                      <a:cubicBezTo>
                        <a:pt x="1465729" y="67363"/>
                        <a:pt x="1460194" y="59191"/>
                        <a:pt x="1452282" y="53916"/>
                      </a:cubicBezTo>
                      <a:cubicBezTo>
                        <a:pt x="1446385" y="49985"/>
                        <a:pt x="1438926" y="49139"/>
                        <a:pt x="1432112" y="47192"/>
                      </a:cubicBezTo>
                      <a:cubicBezTo>
                        <a:pt x="1397566" y="37322"/>
                        <a:pt x="1395071" y="39201"/>
                        <a:pt x="1351429" y="33745"/>
                      </a:cubicBezTo>
                      <a:cubicBezTo>
                        <a:pt x="1344706" y="31504"/>
                        <a:pt x="1338073" y="28969"/>
                        <a:pt x="1331259" y="27022"/>
                      </a:cubicBezTo>
                      <a:cubicBezTo>
                        <a:pt x="1322374" y="24483"/>
                        <a:pt x="1313017" y="23543"/>
                        <a:pt x="1304365" y="20298"/>
                      </a:cubicBezTo>
                      <a:cubicBezTo>
                        <a:pt x="1293961" y="16396"/>
                        <a:pt x="1270837" y="1030"/>
                        <a:pt x="1257300" y="128"/>
                      </a:cubicBezTo>
                      <a:cubicBezTo>
                        <a:pt x="1230466" y="-1661"/>
                        <a:pt x="1214717" y="15816"/>
                        <a:pt x="1149723" y="202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图片 21">
                  <a:extLst>
                    <a:ext uri="{FF2B5EF4-FFF2-40B4-BE49-F238E27FC236}">
                      <a16:creationId xmlns:a16="http://schemas.microsoft.com/office/drawing/2014/main" id="{234A01A3-0F6C-4E79-941A-72BEEDC72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2239" b="97761" l="9777" r="89665">
                              <a14:foregroundMark x1="49162" y1="2425" x2="49162" y2="2425"/>
                              <a14:foregroundMark x1="49581" y1="92537" x2="49581" y2="92537"/>
                              <a14:foregroundMark x1="47626" y1="97761" x2="47626" y2="977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2019" y="2899913"/>
                  <a:ext cx="1736434" cy="130796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72463210-6C23-45A2-96E4-DB3D1E7C6A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40C967E6-5EA8-4974-8A13-694BABCAEB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44021" y="2699413"/>
                      <a:ext cx="449743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20" name="Picture 4" descr="Image result for speaker icon">
                  <a:extLst>
                    <a:ext uri="{FF2B5EF4-FFF2-40B4-BE49-F238E27FC236}">
                      <a16:creationId xmlns:a16="http://schemas.microsoft.com/office/drawing/2014/main" id="{C9AEE274-9397-46F9-A876-6983E4E92B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583675">
                  <a:off x="6187153" y="1594821"/>
                  <a:ext cx="660963" cy="643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1" name="Straight Arrow Connector 9">
                  <a:extLst>
                    <a:ext uri="{FF2B5EF4-FFF2-40B4-BE49-F238E27FC236}">
                      <a16:creationId xmlns:a16="http://schemas.microsoft.com/office/drawing/2014/main" id="{B1B48A22-5D18-433C-B574-850F5D4F3E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425" y="2205224"/>
                  <a:ext cx="1345925" cy="79133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olid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9">
                  <a:extLst>
                    <a:ext uri="{FF2B5EF4-FFF2-40B4-BE49-F238E27FC236}">
                      <a16:creationId xmlns:a16="http://schemas.microsoft.com/office/drawing/2014/main" id="{C1C2B386-EA17-47A9-A5FD-DCDA16657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5346" y="2654677"/>
                  <a:ext cx="265743" cy="76063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文本框 73">
                  <a:extLst>
                    <a:ext uri="{FF2B5EF4-FFF2-40B4-BE49-F238E27FC236}">
                      <a16:creationId xmlns:a16="http://schemas.microsoft.com/office/drawing/2014/main" id="{C4C70B63-7524-4248-9F8F-B5CBDE6C06B3}"/>
                    </a:ext>
                  </a:extLst>
                </p:cNvPr>
                <p:cNvSpPr txBox="1"/>
                <p:nvPr/>
              </p:nvSpPr>
              <p:spPr>
                <a:xfrm>
                  <a:off x="5978564" y="2561068"/>
                  <a:ext cx="118083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Far field source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2165401B-DD36-44D1-B5EA-58561FC17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754" y="3726918"/>
                  <a:ext cx="2035768" cy="10826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47B69CFD-7885-4284-AE2A-5459A6AF6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4891" y="2514289"/>
                  <a:ext cx="0" cy="209817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9">
                  <a:extLst>
                    <a:ext uri="{FF2B5EF4-FFF2-40B4-BE49-F238E27FC236}">
                      <a16:creationId xmlns:a16="http://schemas.microsoft.com/office/drawing/2014/main" id="{815DF6C6-41D2-4975-82C3-058B523848E1}"/>
                    </a:ext>
                  </a:extLst>
                </p:cNvPr>
                <p:cNvSpPr/>
                <p:nvPr/>
              </p:nvSpPr>
              <p:spPr>
                <a:xfrm>
                  <a:off x="3326681" y="3328241"/>
                  <a:ext cx="29206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L</a:t>
                  </a:r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5617E521-9531-48BE-9435-B645F90C10D9}"/>
                    </a:ext>
                  </a:extLst>
                </p:cNvPr>
                <p:cNvSpPr/>
                <p:nvPr/>
              </p:nvSpPr>
              <p:spPr>
                <a:xfrm>
                  <a:off x="4641245" y="3332221"/>
                  <a:ext cx="324128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000" b="0" cap="none" spc="0" dirty="0">
                      <a:ln w="0"/>
                    </a:rPr>
                    <a:t>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26D8CE74-E9FA-4AAE-A35D-8991BDD30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b="0" i="1" cap="none" spc="0" dirty="0" smtClean="0">
                                    <a:ln w="0"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b="0" cap="none" spc="0" dirty="0">
                        <a:ln w="0"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67D0C6CA-7DE1-4B2C-98EA-BFCCC76CEC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71324" y="2383267"/>
                      <a:ext cx="449743" cy="30777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16">
                  <a:extLst>
                    <a:ext uri="{FF2B5EF4-FFF2-40B4-BE49-F238E27FC236}">
                      <a16:creationId xmlns:a16="http://schemas.microsoft.com/office/drawing/2014/main" id="{2394CBB3-F737-4D55-A5B4-6378ABCF5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8148" y="3190050"/>
                  <a:ext cx="414325" cy="266743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16">
                  <a:extLst>
                    <a:ext uri="{FF2B5EF4-FFF2-40B4-BE49-F238E27FC236}">
                      <a16:creationId xmlns:a16="http://schemas.microsoft.com/office/drawing/2014/main" id="{5A8CD44C-079E-4D49-8842-3CB9C719F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77711" y="1839992"/>
                  <a:ext cx="255581" cy="1647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16">
                  <a:extLst>
                    <a:ext uri="{FF2B5EF4-FFF2-40B4-BE49-F238E27FC236}">
                      <a16:creationId xmlns:a16="http://schemas.microsoft.com/office/drawing/2014/main" id="{55E63E71-72F6-4501-B139-EAA925439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70568" y="2114069"/>
                  <a:ext cx="284495" cy="16936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16">
                  <a:extLst>
                    <a:ext uri="{FF2B5EF4-FFF2-40B4-BE49-F238E27FC236}">
                      <a16:creationId xmlns:a16="http://schemas.microsoft.com/office/drawing/2014/main" id="{E8EA405A-E692-4F05-BFF6-5454B00CA8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8783" y="2436676"/>
                  <a:ext cx="279773" cy="344221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16">
                  <a:extLst>
                    <a:ext uri="{FF2B5EF4-FFF2-40B4-BE49-F238E27FC236}">
                      <a16:creationId xmlns:a16="http://schemas.microsoft.com/office/drawing/2014/main" id="{1C88DD6A-C30E-4FCB-9F22-3E898CA9C9FA}"/>
                    </a:ext>
                  </a:extLst>
                </p:cNvPr>
                <p:cNvCxnSpPr>
                  <a:cxnSpLocks/>
                  <a:stCxn id="37" idx="4"/>
                </p:cNvCxnSpPr>
                <p:nvPr/>
              </p:nvCxnSpPr>
              <p:spPr>
                <a:xfrm flipH="1">
                  <a:off x="4691364" y="2463045"/>
                  <a:ext cx="130639" cy="306269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16">
                  <a:extLst>
                    <a:ext uri="{FF2B5EF4-FFF2-40B4-BE49-F238E27FC236}">
                      <a16:creationId xmlns:a16="http://schemas.microsoft.com/office/drawing/2014/main" id="{42C2D6E1-DC8D-4732-8D6C-D19822CB5292}"/>
                    </a:ext>
                  </a:extLst>
                </p:cNvPr>
                <p:cNvCxnSpPr>
                  <a:cxnSpLocks/>
                  <a:stCxn id="37" idx="2"/>
                </p:cNvCxnSpPr>
                <p:nvPr/>
              </p:nvCxnSpPr>
              <p:spPr>
                <a:xfrm flipH="1">
                  <a:off x="4404213" y="2421677"/>
                  <a:ext cx="379869" cy="4801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9">
                  <a:extLst>
                    <a:ext uri="{FF2B5EF4-FFF2-40B4-BE49-F238E27FC236}">
                      <a16:creationId xmlns:a16="http://schemas.microsoft.com/office/drawing/2014/main" id="{BD2161FA-29BC-4A78-A503-3140BDADEB44}"/>
                    </a:ext>
                  </a:extLst>
                </p:cNvPr>
                <p:cNvCxnSpPr>
                  <a:cxnSpLocks/>
                  <a:stCxn id="39" idx="4"/>
                </p:cNvCxnSpPr>
                <p:nvPr/>
              </p:nvCxnSpPr>
              <p:spPr>
                <a:xfrm flipH="1">
                  <a:off x="4999503" y="2682274"/>
                  <a:ext cx="126387" cy="221317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90000"/>
                    </a:schemeClr>
                  </a:solidFill>
                  <a:prstDash val="sys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16">
                  <a:extLst>
                    <a:ext uri="{FF2B5EF4-FFF2-40B4-BE49-F238E27FC236}">
                      <a16:creationId xmlns:a16="http://schemas.microsoft.com/office/drawing/2014/main" id="{7907A3A3-36D1-409C-AF8E-25473AE6C1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48625" y="2185447"/>
                  <a:ext cx="24021" cy="414091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85">
                  <a:extLst>
                    <a:ext uri="{FF2B5EF4-FFF2-40B4-BE49-F238E27FC236}">
                      <a16:creationId xmlns:a16="http://schemas.microsoft.com/office/drawing/2014/main" id="{4C5EC7E1-98A8-4526-881F-26FF6885CD5B}"/>
                    </a:ext>
                  </a:extLst>
                </p:cNvPr>
                <p:cNvSpPr/>
                <p:nvPr/>
              </p:nvSpPr>
              <p:spPr>
                <a:xfrm>
                  <a:off x="4784081" y="2380309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椭圆 84">
                  <a:extLst>
                    <a:ext uri="{FF2B5EF4-FFF2-40B4-BE49-F238E27FC236}">
                      <a16:creationId xmlns:a16="http://schemas.microsoft.com/office/drawing/2014/main" id="{D759ACC8-CB6F-4197-B77C-F060C32379BF}"/>
                    </a:ext>
                  </a:extLst>
                </p:cNvPr>
                <p:cNvSpPr/>
                <p:nvPr/>
              </p:nvSpPr>
              <p:spPr>
                <a:xfrm>
                  <a:off x="5307791" y="2922854"/>
                  <a:ext cx="75844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椭圆 83">
                  <a:extLst>
                    <a:ext uri="{FF2B5EF4-FFF2-40B4-BE49-F238E27FC236}">
                      <a16:creationId xmlns:a16="http://schemas.microsoft.com/office/drawing/2014/main" id="{371FDBE1-76A1-49C3-8783-474A7B5A41CA}"/>
                    </a:ext>
                  </a:extLst>
                </p:cNvPr>
                <p:cNvSpPr/>
                <p:nvPr/>
              </p:nvSpPr>
              <p:spPr>
                <a:xfrm>
                  <a:off x="5087968" y="2599538"/>
                  <a:ext cx="75843" cy="8273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89FA979-6371-4FA8-952E-5D153700B102}"/>
                    </a:ext>
                  </a:extLst>
                </p:cNvPr>
                <p:cNvSpPr/>
                <p:nvPr/>
              </p:nvSpPr>
              <p:spPr>
                <a:xfrm>
                  <a:off x="5191300" y="3549126"/>
                  <a:ext cx="177984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400" b="0" cap="none" spc="0" dirty="0">
                      <a:ln w="0"/>
                    </a:rPr>
                    <a:t>A (Near field trajectory)</a:t>
                  </a:r>
                </a:p>
              </p:txBody>
            </p:sp>
          </p:grpSp>
        </p:grpSp>
        <p:cxnSp>
          <p:nvCxnSpPr>
            <p:cNvPr id="44" name="Straight Arrow Connector 16">
              <a:extLst>
                <a:ext uri="{FF2B5EF4-FFF2-40B4-BE49-F238E27FC236}">
                  <a16:creationId xmlns:a16="http://schemas.microsoft.com/office/drawing/2014/main" id="{A081E1F7-FEC6-4966-9052-93FA4BBFB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9848" y="1315014"/>
              <a:ext cx="238732" cy="151571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9">
              <a:extLst>
                <a:ext uri="{FF2B5EF4-FFF2-40B4-BE49-F238E27FC236}">
                  <a16:creationId xmlns:a16="http://schemas.microsoft.com/office/drawing/2014/main" id="{A6B2CBDC-ED6D-4C73-A7A1-BF6B29C97F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5839" y="1869608"/>
              <a:ext cx="128575" cy="218376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9">
              <a:extLst>
                <a:ext uri="{FF2B5EF4-FFF2-40B4-BE49-F238E27FC236}">
                  <a16:creationId xmlns:a16="http://schemas.microsoft.com/office/drawing/2014/main" id="{09EFD65B-3495-42BF-B242-13A3B6A0076A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H="1">
              <a:off x="2262918" y="1498758"/>
              <a:ext cx="372314" cy="221317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16">
              <a:extLst>
                <a:ext uri="{FF2B5EF4-FFF2-40B4-BE49-F238E27FC236}">
                  <a16:creationId xmlns:a16="http://schemas.microsoft.com/office/drawing/2014/main" id="{53693C85-7395-4734-8C55-6371AB6590A5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 flipH="1">
              <a:off x="1863583" y="1308781"/>
              <a:ext cx="431461" cy="25448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9">
              <a:extLst>
                <a:ext uri="{FF2B5EF4-FFF2-40B4-BE49-F238E27FC236}">
                  <a16:creationId xmlns:a16="http://schemas.microsoft.com/office/drawing/2014/main" id="{AB7E7C13-D084-4A1D-BA69-8FC87277B9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4332" y="1829130"/>
              <a:ext cx="321102" cy="44138"/>
            </a:xfrm>
            <a:prstGeom prst="straightConnector1">
              <a:avLst/>
            </a:prstGeom>
            <a:ln w="12700">
              <a:solidFill>
                <a:schemeClr val="bg2">
                  <a:lumMod val="90000"/>
                </a:schemeClr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9">
              <a:extLst>
                <a:ext uri="{FF2B5EF4-FFF2-40B4-BE49-F238E27FC236}">
                  <a16:creationId xmlns:a16="http://schemas.microsoft.com/office/drawing/2014/main" id="{BDAD211A-72E9-46AE-8AC5-8DAA448E64D4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H="1">
              <a:off x="2483598" y="1851326"/>
              <a:ext cx="294757" cy="1739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7E453CF-44C3-43B5-BFEE-467C444AF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3930" y="2213358"/>
              <a:ext cx="577456" cy="11356"/>
            </a:xfrm>
            <a:prstGeom prst="straightConnector1">
              <a:avLst/>
            </a:prstGeom>
            <a:ln w="19050">
              <a:solidFill>
                <a:schemeClr val="accent3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0970702-1842-42B9-8412-1F05F7D5C521}"/>
              </a:ext>
            </a:extLst>
          </p:cNvPr>
          <p:cNvSpPr/>
          <p:nvPr/>
        </p:nvSpPr>
        <p:spPr>
          <a:xfrm flipH="1">
            <a:off x="-1530605" y="694380"/>
            <a:ext cx="1788685" cy="335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B5ECD1A-0862-40FB-884D-9DC1E06098F5}"/>
              </a:ext>
            </a:extLst>
          </p:cNvPr>
          <p:cNvSpPr/>
          <p:nvPr/>
        </p:nvSpPr>
        <p:spPr>
          <a:xfrm flipH="1">
            <a:off x="-747592" y="3758674"/>
            <a:ext cx="3782743" cy="192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D331D7-AD63-45C6-892B-21CACBC92BC7}"/>
              </a:ext>
            </a:extLst>
          </p:cNvPr>
          <p:cNvSpPr txBox="1"/>
          <p:nvPr/>
        </p:nvSpPr>
        <p:spPr>
          <a:xfrm>
            <a:off x="1" y="103157"/>
            <a:ext cx="2204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Technical Part 2: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53DF97-830C-4DAC-B3A9-5895A2434167}"/>
              </a:ext>
            </a:extLst>
          </p:cNvPr>
          <p:cNvSpPr txBox="1"/>
          <p:nvPr/>
        </p:nvSpPr>
        <p:spPr>
          <a:xfrm>
            <a:off x="2181876" y="103380"/>
            <a:ext cx="28323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Gungsuh"/>
              </a:rPr>
              <a:t>Near - Far Conversion</a:t>
            </a:r>
            <a:endParaRPr lang="en-US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EE89D93-F724-45DC-BEEB-D3CA392D19A7}"/>
              </a:ext>
            </a:extLst>
          </p:cNvPr>
          <p:cNvSpPr txBox="1"/>
          <p:nvPr/>
        </p:nvSpPr>
        <p:spPr>
          <a:xfrm>
            <a:off x="5787334" y="4215076"/>
            <a:ext cx="526917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now have the far field HRTF estimated.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F8AEC-4289-4924-A3C5-BA63895F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37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B4A22CF-FC64-41CC-8936-591FAB9CE126}"/>
              </a:ext>
            </a:extLst>
          </p:cNvPr>
          <p:cNvGrpSpPr/>
          <p:nvPr/>
        </p:nvGrpSpPr>
        <p:grpSpPr>
          <a:xfrm>
            <a:off x="597656" y="4500819"/>
            <a:ext cx="9578732" cy="2389228"/>
            <a:chOff x="180487" y="4177316"/>
            <a:chExt cx="10092279" cy="259075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7AFF610-D0E4-496E-BE02-A9B2BDCB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06005" y="4536741"/>
              <a:ext cx="2975106" cy="223132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4AA7D17-1C28-4A82-A3FD-C07163931FFC}"/>
                </a:ext>
              </a:extLst>
            </p:cNvPr>
            <p:cNvSpPr txBox="1"/>
            <p:nvPr/>
          </p:nvSpPr>
          <p:spPr>
            <a:xfrm>
              <a:off x="3200953" y="4860836"/>
              <a:ext cx="1579928" cy="901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UNIQ HRTF</a:t>
              </a:r>
            </a:p>
          </p:txBody>
        </p:sp>
        <p:pic>
          <p:nvPicPr>
            <p:cNvPr id="66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6C162722-56E5-4314-B7D7-4E4D1D963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2" y="4177316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Cloud 66">
              <a:extLst>
                <a:ext uri="{FF2B5EF4-FFF2-40B4-BE49-F238E27FC236}">
                  <a16:creationId xmlns:a16="http://schemas.microsoft.com/office/drawing/2014/main" id="{BC380B9D-B55B-49C6-8EF2-EEBCF65D5E1D}"/>
                </a:ext>
              </a:extLst>
            </p:cNvPr>
            <p:cNvSpPr/>
            <p:nvPr/>
          </p:nvSpPr>
          <p:spPr>
            <a:xfrm>
              <a:off x="8281111" y="5113018"/>
              <a:ext cx="1991655" cy="11550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Sounds real!!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2F1CB23-45BB-45A5-B5BD-CD122323D3F2}"/>
                </a:ext>
              </a:extLst>
            </p:cNvPr>
            <p:cNvCxnSpPr>
              <a:cxnSpLocks/>
            </p:cNvCxnSpPr>
            <p:nvPr/>
          </p:nvCxnSpPr>
          <p:spPr>
            <a:xfrm>
              <a:off x="2435875" y="5276335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23F0EC-2F4E-4C34-A917-A4292410CD43}"/>
                </a:ext>
              </a:extLst>
            </p:cNvPr>
            <p:cNvCxnSpPr>
              <a:cxnSpLocks/>
            </p:cNvCxnSpPr>
            <p:nvPr/>
          </p:nvCxnSpPr>
          <p:spPr>
            <a:xfrm>
              <a:off x="4780881" y="547404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FE1F6342-768B-49E3-A093-49F940792797}"/>
                </a:ext>
              </a:extLst>
            </p:cNvPr>
            <p:cNvSpPr/>
            <p:nvPr/>
          </p:nvSpPr>
          <p:spPr>
            <a:xfrm>
              <a:off x="4780881" y="4536773"/>
              <a:ext cx="2975106" cy="570406"/>
            </a:xfrm>
            <a:custGeom>
              <a:avLst/>
              <a:gdLst>
                <a:gd name="connsiteX0" fmla="*/ 0 w 2953264"/>
                <a:gd name="connsiteY0" fmla="*/ 743339 h 743339"/>
                <a:gd name="connsiteX1" fmla="*/ 2174789 w 2953264"/>
                <a:gd name="connsiteY1" fmla="*/ 1933 h 743339"/>
                <a:gd name="connsiteX2" fmla="*/ 2953264 w 2953264"/>
                <a:gd name="connsiteY2" fmla="*/ 570344 h 7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3264" h="743339">
                  <a:moveTo>
                    <a:pt x="0" y="743339"/>
                  </a:moveTo>
                  <a:cubicBezTo>
                    <a:pt x="841289" y="387052"/>
                    <a:pt x="1682578" y="30765"/>
                    <a:pt x="2174789" y="1933"/>
                  </a:cubicBezTo>
                  <a:cubicBezTo>
                    <a:pt x="2667000" y="-26900"/>
                    <a:pt x="2810132" y="271722"/>
                    <a:pt x="2953264" y="570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F4AAB6D-56A1-446C-B21C-4872BC09782E}"/>
                </a:ext>
              </a:extLst>
            </p:cNvPr>
            <p:cNvSpPr txBox="1"/>
            <p:nvPr/>
          </p:nvSpPr>
          <p:spPr>
            <a:xfrm>
              <a:off x="180487" y="5929507"/>
              <a:ext cx="26087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Cambria Math" panose="02040503050406030204" pitchFamily="18" charset="0"/>
                </a:rPr>
                <a:t>Any voice or 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1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228943"/>
            <a:ext cx="400752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Implementation and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EBFE8-0F70-4073-8B90-A9211E5BBED0}"/>
              </a:ext>
            </a:extLst>
          </p:cNvPr>
          <p:cNvSpPr txBox="1"/>
          <p:nvPr/>
        </p:nvSpPr>
        <p:spPr>
          <a:xfrm>
            <a:off x="2709377" y="6018845"/>
            <a:ext cx="6773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000" dirty="0">
                <a:solidFill>
                  <a:prstClr val="black"/>
                </a:solidFill>
              </a:rPr>
              <a:t>We implemented UNIQ on COTS mobile devices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662B4-D556-413A-B24D-028D4066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572" y="989061"/>
            <a:ext cx="7198685" cy="48798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33720-4D33-434A-B295-B3EA3D38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228943"/>
            <a:ext cx="400752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Implementation and Evaluation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6FF1DF6-3142-47ED-9AE9-FD7601AB2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" t="2218" b="1529"/>
          <a:stretch/>
        </p:blipFill>
        <p:spPr>
          <a:xfrm>
            <a:off x="6238568" y="1068777"/>
            <a:ext cx="5943600" cy="3121517"/>
          </a:xfrm>
          <a:prstGeom prst="rect">
            <a:avLst/>
          </a:prstGeom>
        </p:spPr>
      </p:pic>
      <p:pic>
        <p:nvPicPr>
          <p:cNvPr id="14" name="Picture 13" descr="Chart, waterfall chart&#10;&#10;Description automatically generated">
            <a:extLst>
              <a:ext uri="{FF2B5EF4-FFF2-40B4-BE49-F238E27FC236}">
                <a16:creationId xmlns:a16="http://schemas.microsoft.com/office/drawing/2014/main" id="{CABCD9BD-EC24-4069-92CC-15F189FB2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8" r="1314"/>
          <a:stretch/>
        </p:blipFill>
        <p:spPr>
          <a:xfrm>
            <a:off x="73274" y="1068777"/>
            <a:ext cx="5943600" cy="31710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5BE1F-12D4-4882-9114-C1DA897C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01B3A-00FE-4D0D-979A-DDF803264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976" y="3241660"/>
            <a:ext cx="1097281" cy="187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DAA4E-D221-4E69-B294-B82DD6EB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034" y="3241660"/>
            <a:ext cx="1097281" cy="18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22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67D9537-362E-C340-8789-E5240EB3B60E}"/>
              </a:ext>
            </a:extLst>
          </p:cNvPr>
          <p:cNvSpPr txBox="1"/>
          <p:nvPr/>
        </p:nvSpPr>
        <p:spPr>
          <a:xfrm>
            <a:off x="1113791" y="3766900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92AE6-73E4-4133-A4EC-F15A6EA627F2}"/>
              </a:ext>
            </a:extLst>
          </p:cNvPr>
          <p:cNvSpPr txBox="1"/>
          <p:nvPr/>
        </p:nvSpPr>
        <p:spPr>
          <a:xfrm>
            <a:off x="-91440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pic>
        <p:nvPicPr>
          <p:cNvPr id="15" name="Picture 12" descr="Custom Cartoon Avatar by Gergő Sztuchlak on Dribbble">
            <a:extLst>
              <a:ext uri="{FF2B5EF4-FFF2-40B4-BE49-F238E27FC236}">
                <a16:creationId xmlns:a16="http://schemas.microsoft.com/office/drawing/2014/main" id="{0E4BEA54-4FE5-4AE3-A7C1-907C220F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1" y="153652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933522-F5C3-4EEA-A060-DC15C450AFD6}"/>
              </a:ext>
            </a:extLst>
          </p:cNvPr>
          <p:cNvSpPr txBox="1"/>
          <p:nvPr/>
        </p:nvSpPr>
        <p:spPr>
          <a:xfrm>
            <a:off x="2748547" y="16229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1" name="Picture 20" descr="Silhouette Drawing, Profile Silhouette, face, head png | PNGEgg">
            <a:extLst>
              <a:ext uri="{FF2B5EF4-FFF2-40B4-BE49-F238E27FC236}">
                <a16:creationId xmlns:a16="http://schemas.microsoft.com/office/drawing/2014/main" id="{A1704940-22D0-4558-99C6-40D634FD5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375895" y="147891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E86C94-0F01-4E86-AC9C-BF05DC66FAEE}"/>
              </a:ext>
            </a:extLst>
          </p:cNvPr>
          <p:cNvSpPr txBox="1"/>
          <p:nvPr/>
        </p:nvSpPr>
        <p:spPr>
          <a:xfrm>
            <a:off x="6500895" y="10095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0EF201-A4D6-4D60-A070-E15CA8792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76891" y="2359742"/>
            <a:ext cx="304311" cy="51127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6B4F37F-78F6-4724-A1FB-477FFA6DE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823234" y="2359742"/>
            <a:ext cx="304311" cy="511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11C1C-2924-45E9-84AD-D055FEB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09FFB-6622-8E48-93AD-6998F6E807A4}"/>
              </a:ext>
            </a:extLst>
          </p:cNvPr>
          <p:cNvSpPr txBox="1"/>
          <p:nvPr/>
        </p:nvSpPr>
        <p:spPr>
          <a:xfrm>
            <a:off x="1" y="228943"/>
            <a:ext cx="400752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ea typeface="Gungsuh"/>
              </a:rPr>
              <a:t>Implementation and Evaluation</a:t>
            </a:r>
            <a:endParaRPr lang="en-US" dirty="0">
              <a:solidFill>
                <a:srgbClr val="000000"/>
              </a:solidFill>
              <a:ea typeface="Gungsuh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EBFE8-0F70-4073-8B90-A9211E5BBED0}"/>
              </a:ext>
            </a:extLst>
          </p:cNvPr>
          <p:cNvSpPr txBox="1"/>
          <p:nvPr/>
        </p:nvSpPr>
        <p:spPr>
          <a:xfrm>
            <a:off x="1525137" y="4461019"/>
            <a:ext cx="8638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UNIQ generates HRTF 1.8x more accurate than generic HRTF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More results in the paper</a:t>
            </a:r>
          </a:p>
          <a:p>
            <a:pPr defTabSz="685800"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defTabSz="68580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6FF1DF6-3142-47ED-9AE9-FD7601AB2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" t="2218" b="1529"/>
          <a:stretch/>
        </p:blipFill>
        <p:spPr>
          <a:xfrm>
            <a:off x="6238568" y="1068777"/>
            <a:ext cx="5943600" cy="3121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71562-B99A-493D-9B88-C2F91F20A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416" y="998083"/>
            <a:ext cx="5953432" cy="3211976"/>
          </a:xfrm>
          <a:prstGeom prst="rect">
            <a:avLst/>
          </a:prstGeom>
        </p:spPr>
      </p:pic>
      <p:pic>
        <p:nvPicPr>
          <p:cNvPr id="12" name="Picture 11" descr="Chart, waterfall chart&#10;&#10;Description automatically generated">
            <a:extLst>
              <a:ext uri="{FF2B5EF4-FFF2-40B4-BE49-F238E27FC236}">
                <a16:creationId xmlns:a16="http://schemas.microsoft.com/office/drawing/2014/main" id="{5295088D-ECFE-48AF-9775-4B91601671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18" r="1314"/>
          <a:stretch/>
        </p:blipFill>
        <p:spPr>
          <a:xfrm>
            <a:off x="73274" y="1068777"/>
            <a:ext cx="5943600" cy="3171085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151303B-1769-4745-8AE4-8FDB5C10A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39" y="964746"/>
            <a:ext cx="6095999" cy="32748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6FAFC-4820-4C18-B265-3C779E1A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C449C-91BF-4E24-8164-1952FAE012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976" y="3241660"/>
            <a:ext cx="1097281" cy="187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0D924-BC8E-448B-B07D-733C0D185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3034" y="3241660"/>
            <a:ext cx="1097281" cy="18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4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77331-C72C-EA4E-9E13-DFD959C68B9B}"/>
              </a:ext>
            </a:extLst>
          </p:cNvPr>
          <p:cNvSpPr txBox="1"/>
          <p:nvPr/>
        </p:nvSpPr>
        <p:spPr>
          <a:xfrm>
            <a:off x="293630" y="640080"/>
            <a:ext cx="4840344" cy="5577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More details in the paper …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Thanks.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Zhijian Yang">
            <a:extLst>
              <a:ext uri="{FF2B5EF4-FFF2-40B4-BE49-F238E27FC236}">
                <a16:creationId xmlns:a16="http://schemas.microsoft.com/office/drawing/2014/main" id="{313B60D2-697C-1F40-A4CB-F66160A6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74" y="3338861"/>
            <a:ext cx="1586089" cy="15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omit Roy Choudhury">
            <a:extLst>
              <a:ext uri="{FF2B5EF4-FFF2-40B4-BE49-F238E27FC236}">
                <a16:creationId xmlns:a16="http://schemas.microsoft.com/office/drawing/2014/main" id="{25BC8ED5-EB53-2847-B692-F2FCA082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84" y="3346978"/>
            <a:ext cx="1577972" cy="157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945679-4D4F-F145-ABD1-0CEF54F6357F}"/>
              </a:ext>
            </a:extLst>
          </p:cNvPr>
          <p:cNvSpPr txBox="1"/>
          <p:nvPr/>
        </p:nvSpPr>
        <p:spPr>
          <a:xfrm>
            <a:off x="1296617" y="492495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Zhijian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126B26-619C-2B45-B957-185EC7BEDBD6}"/>
              </a:ext>
            </a:extLst>
          </p:cNvPr>
          <p:cNvSpPr txBox="1"/>
          <p:nvPr/>
        </p:nvSpPr>
        <p:spPr>
          <a:xfrm>
            <a:off x="3267517" y="496589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Romit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0A24C-3D18-46CB-B1B4-BAB383C59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522" y="640079"/>
            <a:ext cx="6251078" cy="57673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58BCC-8B58-45A1-B6B4-AF55EF576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35C3-B7F2-4C14-9AAB-93AD76E98F8D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674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6,554 Chillar Vectores, Ilustraciones y Gráficos - 123RF">
            <a:extLst>
              <a:ext uri="{FF2B5EF4-FFF2-40B4-BE49-F238E27FC236}">
                <a16:creationId xmlns:a16="http://schemas.microsoft.com/office/drawing/2014/main" id="{9B79C6F2-71FA-44F5-BDAF-CE089934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72" y="1159906"/>
            <a:ext cx="1565153" cy="15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2C72BA5-CD93-4E94-A9FE-F24D2622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8" y="1320529"/>
            <a:ext cx="1461697" cy="1289733"/>
          </a:xfrm>
          <a:prstGeom prst="rect">
            <a:avLst/>
          </a:prstGeom>
        </p:spPr>
      </p:pic>
      <p:pic>
        <p:nvPicPr>
          <p:cNvPr id="9" name="Picture 8" descr="A picture containing loudspeaker&#10;&#10;Description automatically generated">
            <a:extLst>
              <a:ext uri="{FF2B5EF4-FFF2-40B4-BE49-F238E27FC236}">
                <a16:creationId xmlns:a16="http://schemas.microsoft.com/office/drawing/2014/main" id="{4A08B887-F805-4E04-B468-35CCAD4F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89812" l="6826" r="89761">
                        <a14:foregroundMark x1="6826" y1="50938" x2="6826" y2="5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9063">
            <a:off x="651329" y="1731862"/>
            <a:ext cx="266394" cy="33913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57B9B23-8FD5-4E46-8244-D087535292D8}"/>
              </a:ext>
            </a:extLst>
          </p:cNvPr>
          <p:cNvSpPr/>
          <p:nvPr/>
        </p:nvSpPr>
        <p:spPr>
          <a:xfrm>
            <a:off x="1693376" y="1533993"/>
            <a:ext cx="246877" cy="825808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Isosceles Triangle 2047">
            <a:extLst>
              <a:ext uri="{FF2B5EF4-FFF2-40B4-BE49-F238E27FC236}">
                <a16:creationId xmlns:a16="http://schemas.microsoft.com/office/drawing/2014/main" id="{8223D367-CAB2-4A90-8371-61D0E801233E}"/>
              </a:ext>
            </a:extLst>
          </p:cNvPr>
          <p:cNvSpPr/>
          <p:nvPr/>
        </p:nvSpPr>
        <p:spPr>
          <a:xfrm rot="16200000">
            <a:off x="879319" y="1423320"/>
            <a:ext cx="816979" cy="1038326"/>
          </a:xfrm>
          <a:prstGeom prst="triangle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F6F9A-86D6-41BC-ADE4-260B6A279A5E}"/>
              </a:ext>
            </a:extLst>
          </p:cNvPr>
          <p:cNvSpPr txBox="1"/>
          <p:nvPr/>
        </p:nvSpPr>
        <p:spPr>
          <a:xfrm>
            <a:off x="0" y="606916"/>
            <a:ext cx="69549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present one application here: binaural </a:t>
            </a:r>
            <a:r>
              <a:rPr lang="en-US" dirty="0" err="1">
                <a:solidFill>
                  <a:srgbClr val="000000"/>
                </a:solidFill>
                <a:ea typeface="Gungsuh"/>
              </a:rPr>
              <a:t>AoA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estimation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26F6B-7B7F-4C13-A3FF-3305E4859FD0}"/>
              </a:ext>
            </a:extLst>
          </p:cNvPr>
          <p:cNvSpPr txBox="1"/>
          <p:nvPr/>
        </p:nvSpPr>
        <p:spPr>
          <a:xfrm>
            <a:off x="157826" y="2889365"/>
            <a:ext cx="32982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Hearing aids beamforming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619A54-135F-47AA-877C-69AD7935D533}"/>
              </a:ext>
            </a:extLst>
          </p:cNvPr>
          <p:cNvSpPr txBox="1"/>
          <p:nvPr/>
        </p:nvSpPr>
        <p:spPr>
          <a:xfrm>
            <a:off x="0" y="116668"/>
            <a:ext cx="89085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Other than making user hear better, what else can personalized HRTF do?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80035-320D-4A15-B988-B215D527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42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8DE61FE-33EF-4CFE-8E3C-A6D6E3429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9000" y1="32298" x2="59000" y2="32298"/>
                        <a14:foregroundMark x1="68000" y1="39130" x2="68000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619" y="1308562"/>
            <a:ext cx="785543" cy="12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48" grpId="0" animBg="1"/>
      <p:bldP spid="7" grpId="0" animBg="1"/>
      <p:bldP spid="19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6,554 Chillar Vectores, Ilustraciones y Gráficos - 123RF">
            <a:extLst>
              <a:ext uri="{FF2B5EF4-FFF2-40B4-BE49-F238E27FC236}">
                <a16:creationId xmlns:a16="http://schemas.microsoft.com/office/drawing/2014/main" id="{9B79C6F2-71FA-44F5-BDAF-CE089934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72" y="1159906"/>
            <a:ext cx="1565153" cy="15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2C72BA5-CD93-4E94-A9FE-F24D2622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8" y="1320529"/>
            <a:ext cx="1461697" cy="1289733"/>
          </a:xfrm>
          <a:prstGeom prst="rect">
            <a:avLst/>
          </a:prstGeom>
        </p:spPr>
      </p:pic>
      <p:pic>
        <p:nvPicPr>
          <p:cNvPr id="9" name="Picture 8" descr="A picture containing loudspeaker&#10;&#10;Description automatically generated">
            <a:extLst>
              <a:ext uri="{FF2B5EF4-FFF2-40B4-BE49-F238E27FC236}">
                <a16:creationId xmlns:a16="http://schemas.microsoft.com/office/drawing/2014/main" id="{4A08B887-F805-4E04-B468-35CCAD4F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89812" l="6826" r="89761">
                        <a14:foregroundMark x1="6826" y1="50938" x2="6826" y2="5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9063">
            <a:off x="651329" y="1731862"/>
            <a:ext cx="266394" cy="33913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57B9B23-8FD5-4E46-8244-D087535292D8}"/>
              </a:ext>
            </a:extLst>
          </p:cNvPr>
          <p:cNvSpPr/>
          <p:nvPr/>
        </p:nvSpPr>
        <p:spPr>
          <a:xfrm>
            <a:off x="1693376" y="1533993"/>
            <a:ext cx="246877" cy="825808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Isosceles Triangle 2047">
            <a:extLst>
              <a:ext uri="{FF2B5EF4-FFF2-40B4-BE49-F238E27FC236}">
                <a16:creationId xmlns:a16="http://schemas.microsoft.com/office/drawing/2014/main" id="{8223D367-CAB2-4A90-8371-61D0E801233E}"/>
              </a:ext>
            </a:extLst>
          </p:cNvPr>
          <p:cNvSpPr/>
          <p:nvPr/>
        </p:nvSpPr>
        <p:spPr>
          <a:xfrm rot="16200000">
            <a:off x="879319" y="1423320"/>
            <a:ext cx="816979" cy="1038326"/>
          </a:xfrm>
          <a:prstGeom prst="triangle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F6F9A-86D6-41BC-ADE4-260B6A279A5E}"/>
              </a:ext>
            </a:extLst>
          </p:cNvPr>
          <p:cNvSpPr txBox="1"/>
          <p:nvPr/>
        </p:nvSpPr>
        <p:spPr>
          <a:xfrm>
            <a:off x="0" y="606916"/>
            <a:ext cx="69549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present one application here: binaural </a:t>
            </a:r>
            <a:r>
              <a:rPr lang="en-US" dirty="0" err="1">
                <a:solidFill>
                  <a:srgbClr val="000000"/>
                </a:solidFill>
                <a:ea typeface="Gungsuh"/>
              </a:rPr>
              <a:t>AoA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estimation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26F6B-7B7F-4C13-A3FF-3305E4859FD0}"/>
              </a:ext>
            </a:extLst>
          </p:cNvPr>
          <p:cNvSpPr txBox="1"/>
          <p:nvPr/>
        </p:nvSpPr>
        <p:spPr>
          <a:xfrm>
            <a:off x="157826" y="2889365"/>
            <a:ext cx="32982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Hearing aids beamforming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433B4-C11B-4A53-B7B7-E08B4F1046FF}"/>
              </a:ext>
            </a:extLst>
          </p:cNvPr>
          <p:cNvSpPr txBox="1"/>
          <p:nvPr/>
        </p:nvSpPr>
        <p:spPr>
          <a:xfrm>
            <a:off x="-25014" y="6418576"/>
            <a:ext cx="380361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Sound based user localization</a:t>
            </a:r>
          </a:p>
        </p:txBody>
      </p:sp>
      <p:pic>
        <p:nvPicPr>
          <p:cNvPr id="2052" name="Picture 4" descr="speaker icon">
            <a:extLst>
              <a:ext uri="{FF2B5EF4-FFF2-40B4-BE49-F238E27FC236}">
                <a16:creationId xmlns:a16="http://schemas.microsoft.com/office/drawing/2014/main" id="{5038FCCB-163D-45BB-B71C-8AD0981A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2327">
            <a:off x="397578" y="3765415"/>
            <a:ext cx="478400" cy="4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peaker icon">
            <a:extLst>
              <a:ext uri="{FF2B5EF4-FFF2-40B4-BE49-F238E27FC236}">
                <a16:creationId xmlns:a16="http://schemas.microsoft.com/office/drawing/2014/main" id="{01823645-EB72-4558-AF8F-D4D704AC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329">
            <a:off x="260113" y="5554225"/>
            <a:ext cx="478400" cy="4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peaker icon">
            <a:extLst>
              <a:ext uri="{FF2B5EF4-FFF2-40B4-BE49-F238E27FC236}">
                <a16:creationId xmlns:a16="http://schemas.microsoft.com/office/drawing/2014/main" id="{540E324C-E656-48C2-8217-D7D8736E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6366">
            <a:off x="2446539" y="3681689"/>
            <a:ext cx="478400" cy="4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rson icon Icons PNG - Free PNG and Icons Downloads">
            <a:extLst>
              <a:ext uri="{FF2B5EF4-FFF2-40B4-BE49-F238E27FC236}">
                <a16:creationId xmlns:a16="http://schemas.microsoft.com/office/drawing/2014/main" id="{B44A1B97-F17A-43C2-B7E7-F363F39A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57" y="4662280"/>
            <a:ext cx="511491" cy="6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B71BA-5FF8-49E5-A516-4CD29FE9B5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56" b="99550" l="9449" r="91339">
                        <a14:foregroundMark x1="49606" y1="10360" x2="49606" y2="10360"/>
                        <a14:foregroundMark x1="15748" y1="6757" x2="25984" y2="60360"/>
                        <a14:foregroundMark x1="25984" y1="60360" x2="46457" y2="85586"/>
                        <a14:foregroundMark x1="46457" y1="85586" x2="89764" y2="40090"/>
                        <a14:foregroundMark x1="88035" y1="21622" x2="87402" y2="14865"/>
                        <a14:foregroundMark x1="89764" y1="40090" x2="88035" y2="21622"/>
                        <a14:foregroundMark x1="79762" y1="13514" x2="44094" y2="7207"/>
                        <a14:foregroundMark x1="87402" y1="14865" x2="79762" y2="13514"/>
                        <a14:foregroundMark x1="44094" y1="7207" x2="9449" y2="6306"/>
                        <a14:foregroundMark x1="39370" y1="6757" x2="78740" y2="11712"/>
                        <a14:foregroundMark x1="81414" y1="21622" x2="96850" y2="78829"/>
                        <a14:foregroundMark x1="79226" y1="13514" x2="81414" y2="21622"/>
                        <a14:foregroundMark x1="78740" y1="11712" x2="79226" y2="13514"/>
                        <a14:foregroundMark x1="96850" y1="78829" x2="62992" y2="96847"/>
                        <a14:foregroundMark x1="62992" y1="96847" x2="31496" y2="72523"/>
                        <a14:foregroundMark x1="31496" y1="72523" x2="17323" y2="46396"/>
                        <a14:foregroundMark x1="17323" y1="46396" x2="17323" y2="15315"/>
                        <a14:foregroundMark x1="17323" y1="15315" x2="34646" y2="7658"/>
                        <a14:foregroundMark x1="97638" y1="97748" x2="83465" y2="72973"/>
                        <a14:foregroundMark x1="83465" y1="72973" x2="90551" y2="98649"/>
                        <a14:foregroundMark x1="90551" y1="98649" x2="79528" y2="99550"/>
                        <a14:foregroundMark x1="78740" y1="91441" x2="79528" y2="95045"/>
                        <a14:foregroundMark x1="51181" y1="30631" x2="51181" y2="30631"/>
                        <a14:foregroundMark x1="85039" y1="59009" x2="22047" y2="21171"/>
                        <a14:foregroundMark x1="62663" y1="13514" x2="91339" y2="8108"/>
                        <a14:foregroundMark x1="22047" y1="21171" x2="62663" y2="13514"/>
                        <a14:foregroundMark x1="86089" y1="21622" x2="75591" y2="48649"/>
                        <a14:foregroundMark x1="89239" y1="13514" x2="86089" y2="21622"/>
                        <a14:foregroundMark x1="91339" y1="8108" x2="89239" y2="13514"/>
                        <a14:foregroundMark x1="75591" y1="48649" x2="69291" y2="53604"/>
                        <a14:backgroundMark x1="69291" y1="4505" x2="69291" y2="4505"/>
                        <a14:backgroundMark x1="83465" y1="13514" x2="83465" y2="13514"/>
                        <a14:backgroundMark x1="86614" y1="21622" x2="86614" y2="2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671" y="4655716"/>
            <a:ext cx="192249" cy="329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9E20F9-A3A4-46C5-950E-0DE88C131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56" b="99550" l="9449" r="91339">
                        <a14:foregroundMark x1="49606" y1="10360" x2="49606" y2="10360"/>
                        <a14:foregroundMark x1="15748" y1="6757" x2="25984" y2="60360"/>
                        <a14:foregroundMark x1="25984" y1="60360" x2="46457" y2="85586"/>
                        <a14:foregroundMark x1="46457" y1="85586" x2="89764" y2="40090"/>
                        <a14:foregroundMark x1="88035" y1="21622" x2="87402" y2="14865"/>
                        <a14:foregroundMark x1="89764" y1="40090" x2="88035" y2="21622"/>
                        <a14:foregroundMark x1="79762" y1="13514" x2="44094" y2="7207"/>
                        <a14:foregroundMark x1="87402" y1="14865" x2="79762" y2="13514"/>
                        <a14:foregroundMark x1="44094" y1="7207" x2="9449" y2="6306"/>
                        <a14:foregroundMark x1="39370" y1="6757" x2="78740" y2="11712"/>
                        <a14:foregroundMark x1="81414" y1="21622" x2="96850" y2="78829"/>
                        <a14:foregroundMark x1="79226" y1="13514" x2="81414" y2="21622"/>
                        <a14:foregroundMark x1="78740" y1="11712" x2="79226" y2="13514"/>
                        <a14:foregroundMark x1="96850" y1="78829" x2="62992" y2="96847"/>
                        <a14:foregroundMark x1="62992" y1="96847" x2="31496" y2="72523"/>
                        <a14:foregroundMark x1="31496" y1="72523" x2="17323" y2="46396"/>
                        <a14:foregroundMark x1="17323" y1="46396" x2="17323" y2="15315"/>
                        <a14:foregroundMark x1="17323" y1="15315" x2="34646" y2="7658"/>
                        <a14:foregroundMark x1="97638" y1="97748" x2="83465" y2="72973"/>
                        <a14:foregroundMark x1="83465" y1="72973" x2="90551" y2="98649"/>
                        <a14:foregroundMark x1="90551" y1="98649" x2="79528" y2="99550"/>
                        <a14:foregroundMark x1="78740" y1="91441" x2="79528" y2="95045"/>
                        <a14:foregroundMark x1="51181" y1="30631" x2="51181" y2="30631"/>
                        <a14:foregroundMark x1="85039" y1="59009" x2="22047" y2="21171"/>
                        <a14:foregroundMark x1="62663" y1="13514" x2="91339" y2="8108"/>
                        <a14:foregroundMark x1="22047" y1="21171" x2="62663" y2="13514"/>
                        <a14:foregroundMark x1="86089" y1="21622" x2="75591" y2="48649"/>
                        <a14:foregroundMark x1="89239" y1="13514" x2="86089" y2="21622"/>
                        <a14:foregroundMark x1="91339" y1="8108" x2="89239" y2="13514"/>
                        <a14:foregroundMark x1="75591" y1="48649" x2="69291" y2="53604"/>
                        <a14:backgroundMark x1="69291" y1="4505" x2="69291" y2="4505"/>
                        <a14:backgroundMark x1="83465" y1="13514" x2="83465" y2="13514"/>
                        <a14:backgroundMark x1="86614" y1="21622" x2="86614" y2="2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42599" y="4680608"/>
            <a:ext cx="192653" cy="329857"/>
          </a:xfrm>
          <a:prstGeom prst="rect">
            <a:avLst/>
          </a:prstGeom>
        </p:spPr>
      </p:pic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6A392213-BFAD-4F82-98A2-9AC5E699284C}"/>
              </a:ext>
            </a:extLst>
          </p:cNvPr>
          <p:cNvCxnSpPr>
            <a:cxnSpLocks/>
            <a:stCxn id="2052" idx="3"/>
          </p:cNvCxnSpPr>
          <p:nvPr/>
        </p:nvCxnSpPr>
        <p:spPr>
          <a:xfrm>
            <a:off x="813963" y="4160894"/>
            <a:ext cx="702270" cy="438094"/>
          </a:xfrm>
          <a:prstGeom prst="line">
            <a:avLst/>
          </a:prstGeom>
          <a:ln w="190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03A87C-C937-4AC2-BDA4-E55BBD2C377B}"/>
              </a:ext>
            </a:extLst>
          </p:cNvPr>
          <p:cNvCxnSpPr>
            <a:cxnSpLocks/>
          </p:cNvCxnSpPr>
          <p:nvPr/>
        </p:nvCxnSpPr>
        <p:spPr>
          <a:xfrm flipH="1">
            <a:off x="1737382" y="4022914"/>
            <a:ext cx="729717" cy="569510"/>
          </a:xfrm>
          <a:prstGeom prst="line">
            <a:avLst/>
          </a:prstGeom>
          <a:ln w="190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62F37BAC-92E7-4CF2-8512-6DCA3FDDBFAE}"/>
                  </a:ext>
                </a:extLst>
              </p:cNvPr>
              <p:cNvSpPr txBox="1"/>
              <p:nvPr/>
            </p:nvSpPr>
            <p:spPr>
              <a:xfrm>
                <a:off x="928044" y="4006289"/>
                <a:ext cx="777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dirty="0" err="1" smtClean="0">
                          <a:latin typeface="Cambria Math" panose="02040503050406030204" pitchFamily="18" charset="0"/>
                        </a:rPr>
                        <m:t>𝑜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err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62F37BAC-92E7-4CF2-8512-6DCA3FDD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44" y="4006289"/>
                <a:ext cx="777456" cy="369332"/>
              </a:xfrm>
              <a:prstGeom prst="rect">
                <a:avLst/>
              </a:prstGeom>
              <a:blipFill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15671DE-049F-48BC-9E0D-A82B7A8D9361}"/>
                  </a:ext>
                </a:extLst>
              </p:cNvPr>
              <p:cNvSpPr txBox="1"/>
              <p:nvPr/>
            </p:nvSpPr>
            <p:spPr>
              <a:xfrm>
                <a:off x="1943889" y="4264499"/>
                <a:ext cx="7827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dirty="0" err="1" smtClean="0">
                          <a:latin typeface="Cambria Math" panose="02040503050406030204" pitchFamily="18" charset="0"/>
                        </a:rPr>
                        <m:t>𝑜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err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15671DE-049F-48BC-9E0D-A82B7A8D9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889" y="4264499"/>
                <a:ext cx="782778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C9881D-EAAF-4ED5-93F0-BAD734BBC553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02619" y="5114456"/>
            <a:ext cx="639980" cy="548528"/>
          </a:xfrm>
          <a:prstGeom prst="line">
            <a:avLst/>
          </a:prstGeom>
          <a:ln w="190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D0C915-B980-4F12-A653-96B14DBE8D1A}"/>
                  </a:ext>
                </a:extLst>
              </p:cNvPr>
              <p:cNvSpPr txBox="1"/>
              <p:nvPr/>
            </p:nvSpPr>
            <p:spPr>
              <a:xfrm>
                <a:off x="834075" y="5370862"/>
                <a:ext cx="796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dirty="0" err="1" smtClean="0">
                          <a:latin typeface="Cambria Math" panose="02040503050406030204" pitchFamily="18" charset="0"/>
                        </a:rPr>
                        <m:t>𝑜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err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D0C915-B980-4F12-A653-96B14DBE8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75" y="5370862"/>
                <a:ext cx="79688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0619A54-135F-47AA-877C-69AD7935D533}"/>
              </a:ext>
            </a:extLst>
          </p:cNvPr>
          <p:cNvSpPr txBox="1"/>
          <p:nvPr/>
        </p:nvSpPr>
        <p:spPr>
          <a:xfrm>
            <a:off x="0" y="116668"/>
            <a:ext cx="89085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Other than making user hear better, what else can personalized HRTF do?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80035-320D-4A15-B988-B215D527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43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8DE61FE-33EF-4CFE-8E3C-A6D6E34295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000" y1="32298" x2="59000" y2="32298"/>
                        <a14:foregroundMark x1="68000" y1="39130" x2="68000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619" y="1308562"/>
            <a:ext cx="785543" cy="12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1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61" grpId="0"/>
      <p:bldP spid="49" grpId="0"/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AEFDB83A-1AFF-40A3-9D5C-3512A276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527" y="2745379"/>
            <a:ext cx="5295900" cy="3228975"/>
          </a:xfrm>
          <a:prstGeom prst="rect">
            <a:avLst/>
          </a:prstGeom>
        </p:spPr>
      </p:pic>
      <p:pic>
        <p:nvPicPr>
          <p:cNvPr id="1026" name="Picture 2" descr="96,554 Chillar Vectores, Ilustraciones y Gráficos - 123RF">
            <a:extLst>
              <a:ext uri="{FF2B5EF4-FFF2-40B4-BE49-F238E27FC236}">
                <a16:creationId xmlns:a16="http://schemas.microsoft.com/office/drawing/2014/main" id="{9B79C6F2-71FA-44F5-BDAF-CE089934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72" y="1159906"/>
            <a:ext cx="1565153" cy="15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2C72BA5-CD93-4E94-A9FE-F24D2622E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8" y="1320529"/>
            <a:ext cx="1461697" cy="1289733"/>
          </a:xfrm>
          <a:prstGeom prst="rect">
            <a:avLst/>
          </a:prstGeom>
        </p:spPr>
      </p:pic>
      <p:pic>
        <p:nvPicPr>
          <p:cNvPr id="9" name="Picture 8" descr="A picture containing loudspeaker&#10;&#10;Description automatically generated">
            <a:extLst>
              <a:ext uri="{FF2B5EF4-FFF2-40B4-BE49-F238E27FC236}">
                <a16:creationId xmlns:a16="http://schemas.microsoft.com/office/drawing/2014/main" id="{4A08B887-F805-4E04-B468-35CCAD4F88C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0" b="89812" l="6826" r="89761">
                        <a14:foregroundMark x1="6826" y1="50938" x2="6826" y2="5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9063">
            <a:off x="651329" y="1731862"/>
            <a:ext cx="266394" cy="33913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57B9B23-8FD5-4E46-8244-D087535292D8}"/>
              </a:ext>
            </a:extLst>
          </p:cNvPr>
          <p:cNvSpPr/>
          <p:nvPr/>
        </p:nvSpPr>
        <p:spPr>
          <a:xfrm>
            <a:off x="1693376" y="1533993"/>
            <a:ext cx="246877" cy="825808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Isosceles Triangle 2047">
            <a:extLst>
              <a:ext uri="{FF2B5EF4-FFF2-40B4-BE49-F238E27FC236}">
                <a16:creationId xmlns:a16="http://schemas.microsoft.com/office/drawing/2014/main" id="{8223D367-CAB2-4A90-8371-61D0E801233E}"/>
              </a:ext>
            </a:extLst>
          </p:cNvPr>
          <p:cNvSpPr/>
          <p:nvPr/>
        </p:nvSpPr>
        <p:spPr>
          <a:xfrm rot="16200000">
            <a:off x="879319" y="1423320"/>
            <a:ext cx="816979" cy="1038326"/>
          </a:xfrm>
          <a:prstGeom prst="triangle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F6F9A-86D6-41BC-ADE4-260B6A279A5E}"/>
              </a:ext>
            </a:extLst>
          </p:cNvPr>
          <p:cNvSpPr txBox="1"/>
          <p:nvPr/>
        </p:nvSpPr>
        <p:spPr>
          <a:xfrm>
            <a:off x="0" y="606916"/>
            <a:ext cx="69549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present one application here: binaural </a:t>
            </a:r>
            <a:r>
              <a:rPr lang="en-US" dirty="0" err="1">
                <a:solidFill>
                  <a:srgbClr val="000000"/>
                </a:solidFill>
                <a:ea typeface="Gungsuh"/>
              </a:rPr>
              <a:t>AoA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estimation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26F6B-7B7F-4C13-A3FF-3305E4859FD0}"/>
              </a:ext>
            </a:extLst>
          </p:cNvPr>
          <p:cNvSpPr txBox="1"/>
          <p:nvPr/>
        </p:nvSpPr>
        <p:spPr>
          <a:xfrm>
            <a:off x="157826" y="2889365"/>
            <a:ext cx="32982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Hearing aids beamforming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433B4-C11B-4A53-B7B7-E08B4F1046FF}"/>
              </a:ext>
            </a:extLst>
          </p:cNvPr>
          <p:cNvSpPr txBox="1"/>
          <p:nvPr/>
        </p:nvSpPr>
        <p:spPr>
          <a:xfrm>
            <a:off x="-25014" y="6418576"/>
            <a:ext cx="380361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Sound based user localization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F4DA8C-1186-437B-9961-28CD77E4F976}"/>
              </a:ext>
            </a:extLst>
          </p:cNvPr>
          <p:cNvGrpSpPr/>
          <p:nvPr/>
        </p:nvGrpSpPr>
        <p:grpSpPr>
          <a:xfrm>
            <a:off x="260113" y="3681689"/>
            <a:ext cx="2664826" cy="2342110"/>
            <a:chOff x="239793" y="4041255"/>
            <a:chExt cx="2664826" cy="23421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3213D7B-F6EC-4A1B-A84F-E0DDB0EC5B74}"/>
                </a:ext>
              </a:extLst>
            </p:cNvPr>
            <p:cNvGrpSpPr/>
            <p:nvPr/>
          </p:nvGrpSpPr>
          <p:grpSpPr>
            <a:xfrm>
              <a:off x="239793" y="4041255"/>
              <a:ext cx="2664826" cy="2342110"/>
              <a:chOff x="4288979" y="991373"/>
              <a:chExt cx="3918451" cy="3508647"/>
            </a:xfrm>
          </p:grpSpPr>
          <p:pic>
            <p:nvPicPr>
              <p:cNvPr id="2052" name="Picture 4" descr="speaker icon">
                <a:extLst>
                  <a:ext uri="{FF2B5EF4-FFF2-40B4-BE49-F238E27FC236}">
                    <a16:creationId xmlns:a16="http://schemas.microsoft.com/office/drawing/2014/main" id="{5038FCCB-163D-45BB-B71C-8AD0981A0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32327">
                <a:off x="4491112" y="1116801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speaker icon">
                <a:extLst>
                  <a:ext uri="{FF2B5EF4-FFF2-40B4-BE49-F238E27FC236}">
                    <a16:creationId xmlns:a16="http://schemas.microsoft.com/office/drawing/2014/main" id="{01823645-EB72-4558-AF8F-D4D704ACF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92329">
                <a:off x="4288979" y="3796565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speaker icon">
                <a:extLst>
                  <a:ext uri="{FF2B5EF4-FFF2-40B4-BE49-F238E27FC236}">
                    <a16:creationId xmlns:a16="http://schemas.microsoft.com/office/drawing/2014/main" id="{540E324C-E656-48C2-8217-D7D8736ED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86366">
                <a:off x="7503974" y="991373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Person icon Icons PNG - Free PNG and Icons Downloads">
                <a:extLst>
                  <a:ext uri="{FF2B5EF4-FFF2-40B4-BE49-F238E27FC236}">
                    <a16:creationId xmlns:a16="http://schemas.microsoft.com/office/drawing/2014/main" id="{B44A1B97-F17A-43C2-B7E7-F363F39A3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7690" y="2460368"/>
                <a:ext cx="752114" cy="968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83B71BA-5FF8-49E5-A516-4CD29FE9B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6" b="99550" l="9449" r="91339">
                            <a14:foregroundMark x1="49606" y1="10360" x2="49606" y2="10360"/>
                            <a14:foregroundMark x1="15748" y1="6757" x2="25984" y2="60360"/>
                            <a14:foregroundMark x1="25984" y1="60360" x2="46457" y2="85586"/>
                            <a14:foregroundMark x1="46457" y1="85586" x2="89764" y2="40090"/>
                            <a14:foregroundMark x1="88035" y1="21622" x2="87402" y2="14865"/>
                            <a14:foregroundMark x1="89764" y1="40090" x2="88035" y2="21622"/>
                            <a14:foregroundMark x1="79762" y1="13514" x2="44094" y2="7207"/>
                            <a14:foregroundMark x1="87402" y1="14865" x2="79762" y2="13514"/>
                            <a14:foregroundMark x1="44094" y1="7207" x2="9449" y2="6306"/>
                            <a14:foregroundMark x1="39370" y1="6757" x2="78740" y2="11712"/>
                            <a14:foregroundMark x1="81414" y1="21622" x2="96850" y2="78829"/>
                            <a14:foregroundMark x1="79226" y1="13514" x2="81414" y2="21622"/>
                            <a14:foregroundMark x1="78740" y1="11712" x2="79226" y2="13514"/>
                            <a14:foregroundMark x1="96850" y1="78829" x2="62992" y2="96847"/>
                            <a14:foregroundMark x1="62992" y1="96847" x2="31496" y2="72523"/>
                            <a14:foregroundMark x1="31496" y1="72523" x2="17323" y2="46396"/>
                            <a14:foregroundMark x1="17323" y1="46396" x2="17323" y2="15315"/>
                            <a14:foregroundMark x1="17323" y1="15315" x2="34646" y2="7658"/>
                            <a14:foregroundMark x1="97638" y1="97748" x2="83465" y2="72973"/>
                            <a14:foregroundMark x1="83465" y1="72973" x2="90551" y2="98649"/>
                            <a14:foregroundMark x1="90551" y1="98649" x2="79528" y2="99550"/>
                            <a14:foregroundMark x1="78740" y1="91441" x2="79528" y2="95045"/>
                            <a14:foregroundMark x1="51181" y1="30631" x2="51181" y2="30631"/>
                            <a14:foregroundMark x1="85039" y1="59009" x2="22047" y2="21171"/>
                            <a14:foregroundMark x1="62663" y1="13514" x2="91339" y2="8108"/>
                            <a14:foregroundMark x1="22047" y1="21171" x2="62663" y2="13514"/>
                            <a14:foregroundMark x1="86089" y1="21622" x2="75591" y2="48649"/>
                            <a14:foregroundMark x1="89239" y1="13514" x2="86089" y2="21622"/>
                            <a14:foregroundMark x1="91339" y1="8108" x2="89239" y2="13514"/>
                            <a14:foregroundMark x1="75591" y1="48649" x2="69291" y2="53604"/>
                            <a14:backgroundMark x1="69291" y1="4505" x2="69291" y2="4505"/>
                            <a14:backgroundMark x1="83465" y1="13514" x2="83465" y2="13514"/>
                            <a14:backgroundMark x1="86614" y1="21622" x2="86614" y2="216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24859" y="2450535"/>
                <a:ext cx="282689" cy="49414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9E20F9-A3A4-46C5-950E-0DE88C131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6" b="99550" l="9449" r="91339">
                            <a14:foregroundMark x1="49606" y1="10360" x2="49606" y2="10360"/>
                            <a14:foregroundMark x1="15748" y1="6757" x2="25984" y2="60360"/>
                            <a14:foregroundMark x1="25984" y1="60360" x2="46457" y2="85586"/>
                            <a14:foregroundMark x1="46457" y1="85586" x2="89764" y2="40090"/>
                            <a14:foregroundMark x1="88035" y1="21622" x2="87402" y2="14865"/>
                            <a14:foregroundMark x1="89764" y1="40090" x2="88035" y2="21622"/>
                            <a14:foregroundMark x1="79762" y1="13514" x2="44094" y2="7207"/>
                            <a14:foregroundMark x1="87402" y1="14865" x2="79762" y2="13514"/>
                            <a14:foregroundMark x1="44094" y1="7207" x2="9449" y2="6306"/>
                            <a14:foregroundMark x1="39370" y1="6757" x2="78740" y2="11712"/>
                            <a14:foregroundMark x1="81414" y1="21622" x2="96850" y2="78829"/>
                            <a14:foregroundMark x1="79226" y1="13514" x2="81414" y2="21622"/>
                            <a14:foregroundMark x1="78740" y1="11712" x2="79226" y2="13514"/>
                            <a14:foregroundMark x1="96850" y1="78829" x2="62992" y2="96847"/>
                            <a14:foregroundMark x1="62992" y1="96847" x2="31496" y2="72523"/>
                            <a14:foregroundMark x1="31496" y1="72523" x2="17323" y2="46396"/>
                            <a14:foregroundMark x1="17323" y1="46396" x2="17323" y2="15315"/>
                            <a14:foregroundMark x1="17323" y1="15315" x2="34646" y2="7658"/>
                            <a14:foregroundMark x1="97638" y1="97748" x2="83465" y2="72973"/>
                            <a14:foregroundMark x1="83465" y1="72973" x2="90551" y2="98649"/>
                            <a14:foregroundMark x1="90551" y1="98649" x2="79528" y2="99550"/>
                            <a14:foregroundMark x1="78740" y1="91441" x2="79528" y2="95045"/>
                            <a14:foregroundMark x1="51181" y1="30631" x2="51181" y2="30631"/>
                            <a14:foregroundMark x1="85039" y1="59009" x2="22047" y2="21171"/>
                            <a14:foregroundMark x1="62663" y1="13514" x2="91339" y2="8108"/>
                            <a14:foregroundMark x1="22047" y1="21171" x2="62663" y2="13514"/>
                            <a14:foregroundMark x1="86089" y1="21622" x2="75591" y2="48649"/>
                            <a14:foregroundMark x1="89239" y1="13514" x2="86089" y2="21622"/>
                            <a14:foregroundMark x1="91339" y1="8108" x2="89239" y2="13514"/>
                            <a14:foregroundMark x1="75591" y1="48649" x2="69291" y2="53604"/>
                            <a14:backgroundMark x1="69291" y1="4505" x2="69291" y2="4505"/>
                            <a14:backgroundMark x1="83465" y1="13514" x2="83465" y2="13514"/>
                            <a14:backgroundMark x1="86614" y1="21622" x2="86614" y2="216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5880704" y="2487825"/>
                <a:ext cx="283283" cy="494149"/>
              </a:xfrm>
              <a:prstGeom prst="rect">
                <a:avLst/>
              </a:prstGeom>
            </p:spPr>
          </p:pic>
        </p:grp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6A392213-BFAD-4F82-98A2-9AC5E699284C}"/>
                </a:ext>
              </a:extLst>
            </p:cNvPr>
            <p:cNvCxnSpPr>
              <a:cxnSpLocks/>
              <a:stCxn id="2052" idx="3"/>
            </p:cNvCxnSpPr>
            <p:nvPr/>
          </p:nvCxnSpPr>
          <p:spPr>
            <a:xfrm>
              <a:off x="793643" y="4520460"/>
              <a:ext cx="702270" cy="438094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603A87C-C937-4AC2-BDA4-E55BBD2C3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7062" y="4382480"/>
              <a:ext cx="729717" cy="569510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1" name="TextBox 2060">
                  <a:extLst>
                    <a:ext uri="{FF2B5EF4-FFF2-40B4-BE49-F238E27FC236}">
                      <a16:creationId xmlns:a16="http://schemas.microsoft.com/office/drawing/2014/main" id="{62F37BAC-92E7-4CF2-8512-6DCA3FDDBFAE}"/>
                    </a:ext>
                  </a:extLst>
                </p:cNvPr>
                <p:cNvSpPr txBox="1"/>
                <p:nvPr/>
              </p:nvSpPr>
              <p:spPr>
                <a:xfrm>
                  <a:off x="907724" y="4365855"/>
                  <a:ext cx="7774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61" name="TextBox 2060">
                  <a:extLst>
                    <a:ext uri="{FF2B5EF4-FFF2-40B4-BE49-F238E27FC236}">
                      <a16:creationId xmlns:a16="http://schemas.microsoft.com/office/drawing/2014/main" id="{62F37BAC-92E7-4CF2-8512-6DCA3FDDB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724" y="4365855"/>
                  <a:ext cx="777456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15671DE-049F-48BC-9E0D-A82B7A8D9361}"/>
                    </a:ext>
                  </a:extLst>
                </p:cNvPr>
                <p:cNvSpPr txBox="1"/>
                <p:nvPr/>
              </p:nvSpPr>
              <p:spPr>
                <a:xfrm>
                  <a:off x="1923569" y="4624065"/>
                  <a:ext cx="7827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15671DE-049F-48BC-9E0D-A82B7A8D9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3569" y="4624065"/>
                  <a:ext cx="782778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AC9881D-EAAF-4ED5-93F0-BAD734BBC55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682299" y="5474022"/>
              <a:ext cx="639980" cy="548528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D0C915-B980-4F12-A653-96B14DBE8D1A}"/>
                    </a:ext>
                  </a:extLst>
                </p:cNvPr>
                <p:cNvSpPr txBox="1"/>
                <p:nvPr/>
              </p:nvSpPr>
              <p:spPr>
                <a:xfrm>
                  <a:off x="813755" y="5730428"/>
                  <a:ext cx="796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D0C915-B980-4F12-A653-96B14DBE8D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55" y="5730428"/>
                  <a:ext cx="796885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0619A54-135F-47AA-877C-69AD7935D533}"/>
              </a:ext>
            </a:extLst>
          </p:cNvPr>
          <p:cNvSpPr txBox="1"/>
          <p:nvPr/>
        </p:nvSpPr>
        <p:spPr>
          <a:xfrm>
            <a:off x="0" y="116668"/>
            <a:ext cx="89085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Other than making user hear better, what else can personalized HRTF do?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4719E746-6D2B-48E7-93F1-157CB0854B4C}"/>
              </a:ext>
            </a:extLst>
          </p:cNvPr>
          <p:cNvSpPr/>
          <p:nvPr/>
        </p:nvSpPr>
        <p:spPr>
          <a:xfrm>
            <a:off x="7298269" y="1493228"/>
            <a:ext cx="2003898" cy="12020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binaural </a:t>
            </a:r>
            <a:r>
              <a:rPr lang="en-US" dirty="0" err="1"/>
              <a:t>AoA</a:t>
            </a:r>
            <a:r>
              <a:rPr lang="en-US" dirty="0"/>
              <a:t> estimation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C69DA0-DB49-40E5-879A-76057FB54025}"/>
              </a:ext>
            </a:extLst>
          </p:cNvPr>
          <p:cNvCxnSpPr>
            <a:cxnSpLocks/>
          </p:cNvCxnSpPr>
          <p:nvPr/>
        </p:nvCxnSpPr>
        <p:spPr>
          <a:xfrm>
            <a:off x="6568695" y="1750591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B8EC8D2-7C9B-4645-82A3-C8E806F68323}"/>
              </a:ext>
            </a:extLst>
          </p:cNvPr>
          <p:cNvCxnSpPr>
            <a:cxnSpLocks/>
          </p:cNvCxnSpPr>
          <p:nvPr/>
        </p:nvCxnSpPr>
        <p:spPr>
          <a:xfrm>
            <a:off x="6568695" y="2574289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83FC955-8EBF-4C7C-90C1-2378B5CB8770}"/>
              </a:ext>
            </a:extLst>
          </p:cNvPr>
          <p:cNvSpPr txBox="1"/>
          <p:nvPr/>
        </p:nvSpPr>
        <p:spPr>
          <a:xfrm>
            <a:off x="5302690" y="1355784"/>
            <a:ext cx="134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Binaural recording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D57DC0-1821-4354-A895-8A9F7685827A}"/>
              </a:ext>
            </a:extLst>
          </p:cNvPr>
          <p:cNvSpPr txBox="1"/>
          <p:nvPr/>
        </p:nvSpPr>
        <p:spPr>
          <a:xfrm>
            <a:off x="5280963" y="2251123"/>
            <a:ext cx="134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HRTF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B45BDA-C081-4B87-920E-D1221853A267}"/>
              </a:ext>
            </a:extLst>
          </p:cNvPr>
          <p:cNvSpPr txBox="1"/>
          <p:nvPr/>
        </p:nvSpPr>
        <p:spPr>
          <a:xfrm>
            <a:off x="9974172" y="1853972"/>
            <a:ext cx="88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AoA</a:t>
            </a:r>
            <a:endParaRPr lang="en-US" sz="2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267431-D450-45B7-A41E-F3D08ACAB056}"/>
              </a:ext>
            </a:extLst>
          </p:cNvPr>
          <p:cNvCxnSpPr>
            <a:cxnSpLocks/>
          </p:cNvCxnSpPr>
          <p:nvPr/>
        </p:nvCxnSpPr>
        <p:spPr>
          <a:xfrm>
            <a:off x="9302167" y="2094246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80035-320D-4A15-B988-B215D527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44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8DE61FE-33EF-4CFE-8E3C-A6D6E34295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9000" y1="32298" x2="59000" y2="32298"/>
                        <a14:foregroundMark x1="68000" y1="39130" x2="68000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2517" y="1337982"/>
            <a:ext cx="785543" cy="12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5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/>
      <p:bldP spid="41" grpId="0"/>
      <p:bldP spid="4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55518517-6EE8-4C0B-9A3F-C531ABC2C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"/>
          <a:stretch/>
        </p:blipFill>
        <p:spPr>
          <a:xfrm>
            <a:off x="5790478" y="2666083"/>
            <a:ext cx="4750461" cy="30497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D810C0-0D2D-423B-94E7-18BE2165C679}"/>
              </a:ext>
            </a:extLst>
          </p:cNvPr>
          <p:cNvGrpSpPr/>
          <p:nvPr/>
        </p:nvGrpSpPr>
        <p:grpSpPr>
          <a:xfrm>
            <a:off x="53678" y="1159906"/>
            <a:ext cx="3341147" cy="1565153"/>
            <a:chOff x="81811" y="1419504"/>
            <a:chExt cx="3341147" cy="1565153"/>
          </a:xfrm>
        </p:grpSpPr>
        <p:pic>
          <p:nvPicPr>
            <p:cNvPr id="1026" name="Picture 2" descr="96,554 Chillar Vectores, Ilustraciones y Gráficos - 123RF">
              <a:extLst>
                <a:ext uri="{FF2B5EF4-FFF2-40B4-BE49-F238E27FC236}">
                  <a16:creationId xmlns:a16="http://schemas.microsoft.com/office/drawing/2014/main" id="{9B79C6F2-71FA-44F5-BDAF-CE0899348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805" y="1419504"/>
              <a:ext cx="1565153" cy="1565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22C72BA5-CD93-4E94-A9FE-F24D2622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11" y="1580127"/>
              <a:ext cx="1461697" cy="1289733"/>
            </a:xfrm>
            <a:prstGeom prst="rect">
              <a:avLst/>
            </a:prstGeom>
          </p:spPr>
        </p:pic>
        <p:pic>
          <p:nvPicPr>
            <p:cNvPr id="9" name="Picture 8" descr="A picture containing loudspeaker&#10;&#10;Description automatically generated">
              <a:extLst>
                <a:ext uri="{FF2B5EF4-FFF2-40B4-BE49-F238E27FC236}">
                  <a16:creationId xmlns:a16="http://schemas.microsoft.com/office/drawing/2014/main" id="{4A08B887-F805-4E04-B468-35CCAD4F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20" b="89812" l="6826" r="89761">
                          <a14:foregroundMark x1="6826" y1="50938" x2="6826" y2="509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9063">
              <a:off x="679462" y="1991460"/>
              <a:ext cx="266394" cy="33913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57B9B23-8FD5-4E46-8244-D087535292D8}"/>
                </a:ext>
              </a:extLst>
            </p:cNvPr>
            <p:cNvSpPr/>
            <p:nvPr/>
          </p:nvSpPr>
          <p:spPr>
            <a:xfrm>
              <a:off x="1721509" y="1793591"/>
              <a:ext cx="246877" cy="825808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Isosceles Triangle 2047">
              <a:extLst>
                <a:ext uri="{FF2B5EF4-FFF2-40B4-BE49-F238E27FC236}">
                  <a16:creationId xmlns:a16="http://schemas.microsoft.com/office/drawing/2014/main" id="{8223D367-CAB2-4A90-8371-61D0E801233E}"/>
                </a:ext>
              </a:extLst>
            </p:cNvPr>
            <p:cNvSpPr/>
            <p:nvPr/>
          </p:nvSpPr>
          <p:spPr>
            <a:xfrm rot="16200000">
              <a:off x="907452" y="1682918"/>
              <a:ext cx="816979" cy="1038326"/>
            </a:xfrm>
            <a:prstGeom prst="triangle">
              <a:avLst/>
            </a:prstGeom>
            <a:solidFill>
              <a:srgbClr val="D9D9D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AF6F9A-86D6-41BC-ADE4-260B6A279A5E}"/>
              </a:ext>
            </a:extLst>
          </p:cNvPr>
          <p:cNvSpPr txBox="1"/>
          <p:nvPr/>
        </p:nvSpPr>
        <p:spPr>
          <a:xfrm>
            <a:off x="0" y="606916"/>
            <a:ext cx="69549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We present one application here: binaural </a:t>
            </a:r>
            <a:r>
              <a:rPr lang="en-US" dirty="0" err="1">
                <a:solidFill>
                  <a:srgbClr val="000000"/>
                </a:solidFill>
                <a:ea typeface="Gungsuh"/>
              </a:rPr>
              <a:t>AoA</a:t>
            </a:r>
            <a:r>
              <a:rPr lang="en-US" dirty="0">
                <a:solidFill>
                  <a:srgbClr val="000000"/>
                </a:solidFill>
                <a:ea typeface="Gungsuh"/>
              </a:rPr>
              <a:t> estimation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26F6B-7B7F-4C13-A3FF-3305E4859FD0}"/>
              </a:ext>
            </a:extLst>
          </p:cNvPr>
          <p:cNvSpPr txBox="1"/>
          <p:nvPr/>
        </p:nvSpPr>
        <p:spPr>
          <a:xfrm>
            <a:off x="157826" y="2889365"/>
            <a:ext cx="32982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Hearing aids beamforming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433B4-C11B-4A53-B7B7-E08B4F1046FF}"/>
              </a:ext>
            </a:extLst>
          </p:cNvPr>
          <p:cNvSpPr txBox="1"/>
          <p:nvPr/>
        </p:nvSpPr>
        <p:spPr>
          <a:xfrm>
            <a:off x="-25014" y="6418576"/>
            <a:ext cx="380361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Sound based user localization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F4DA8C-1186-437B-9961-28CD77E4F976}"/>
              </a:ext>
            </a:extLst>
          </p:cNvPr>
          <p:cNvGrpSpPr/>
          <p:nvPr/>
        </p:nvGrpSpPr>
        <p:grpSpPr>
          <a:xfrm>
            <a:off x="260113" y="3681689"/>
            <a:ext cx="2664826" cy="2342110"/>
            <a:chOff x="239793" y="4041255"/>
            <a:chExt cx="2664826" cy="23421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3213D7B-F6EC-4A1B-A84F-E0DDB0EC5B74}"/>
                </a:ext>
              </a:extLst>
            </p:cNvPr>
            <p:cNvGrpSpPr/>
            <p:nvPr/>
          </p:nvGrpSpPr>
          <p:grpSpPr>
            <a:xfrm>
              <a:off x="239793" y="4041255"/>
              <a:ext cx="2664826" cy="2342110"/>
              <a:chOff x="4288979" y="991373"/>
              <a:chExt cx="3918451" cy="3508647"/>
            </a:xfrm>
          </p:grpSpPr>
          <p:pic>
            <p:nvPicPr>
              <p:cNvPr id="2052" name="Picture 4" descr="speaker icon">
                <a:extLst>
                  <a:ext uri="{FF2B5EF4-FFF2-40B4-BE49-F238E27FC236}">
                    <a16:creationId xmlns:a16="http://schemas.microsoft.com/office/drawing/2014/main" id="{5038FCCB-163D-45BB-B71C-8AD0981A0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32327">
                <a:off x="4491112" y="1116801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speaker icon">
                <a:extLst>
                  <a:ext uri="{FF2B5EF4-FFF2-40B4-BE49-F238E27FC236}">
                    <a16:creationId xmlns:a16="http://schemas.microsoft.com/office/drawing/2014/main" id="{01823645-EB72-4558-AF8F-D4D704ACF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92329">
                <a:off x="4288979" y="3796565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speaker icon">
                <a:extLst>
                  <a:ext uri="{FF2B5EF4-FFF2-40B4-BE49-F238E27FC236}">
                    <a16:creationId xmlns:a16="http://schemas.microsoft.com/office/drawing/2014/main" id="{540E324C-E656-48C2-8217-D7D8736ED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86366">
                <a:off x="7503974" y="991373"/>
                <a:ext cx="703456" cy="703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Person icon Icons PNG - Free PNG and Icons Downloads">
                <a:extLst>
                  <a:ext uri="{FF2B5EF4-FFF2-40B4-BE49-F238E27FC236}">
                    <a16:creationId xmlns:a16="http://schemas.microsoft.com/office/drawing/2014/main" id="{B44A1B97-F17A-43C2-B7E7-F363F39A3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7690" y="2460368"/>
                <a:ext cx="752114" cy="968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83B71BA-5FF8-49E5-A516-4CD29FE9B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6" b="99550" l="9449" r="91339">
                            <a14:foregroundMark x1="49606" y1="10360" x2="49606" y2="10360"/>
                            <a14:foregroundMark x1="15748" y1="6757" x2="25984" y2="60360"/>
                            <a14:foregroundMark x1="25984" y1="60360" x2="46457" y2="85586"/>
                            <a14:foregroundMark x1="46457" y1="85586" x2="89764" y2="40090"/>
                            <a14:foregroundMark x1="88035" y1="21622" x2="87402" y2="14865"/>
                            <a14:foregroundMark x1="89764" y1="40090" x2="88035" y2="21622"/>
                            <a14:foregroundMark x1="79762" y1="13514" x2="44094" y2="7207"/>
                            <a14:foregroundMark x1="87402" y1="14865" x2="79762" y2="13514"/>
                            <a14:foregroundMark x1="44094" y1="7207" x2="9449" y2="6306"/>
                            <a14:foregroundMark x1="39370" y1="6757" x2="78740" y2="11712"/>
                            <a14:foregroundMark x1="81414" y1="21622" x2="96850" y2="78829"/>
                            <a14:foregroundMark x1="79226" y1="13514" x2="81414" y2="21622"/>
                            <a14:foregroundMark x1="78740" y1="11712" x2="79226" y2="13514"/>
                            <a14:foregroundMark x1="96850" y1="78829" x2="62992" y2="96847"/>
                            <a14:foregroundMark x1="62992" y1="96847" x2="31496" y2="72523"/>
                            <a14:foregroundMark x1="31496" y1="72523" x2="17323" y2="46396"/>
                            <a14:foregroundMark x1="17323" y1="46396" x2="17323" y2="15315"/>
                            <a14:foregroundMark x1="17323" y1="15315" x2="34646" y2="7658"/>
                            <a14:foregroundMark x1="97638" y1="97748" x2="83465" y2="72973"/>
                            <a14:foregroundMark x1="83465" y1="72973" x2="90551" y2="98649"/>
                            <a14:foregroundMark x1="90551" y1="98649" x2="79528" y2="99550"/>
                            <a14:foregroundMark x1="78740" y1="91441" x2="79528" y2="95045"/>
                            <a14:foregroundMark x1="51181" y1="30631" x2="51181" y2="30631"/>
                            <a14:foregroundMark x1="85039" y1="59009" x2="22047" y2="21171"/>
                            <a14:foregroundMark x1="62663" y1="13514" x2="91339" y2="8108"/>
                            <a14:foregroundMark x1="22047" y1="21171" x2="62663" y2="13514"/>
                            <a14:foregroundMark x1="86089" y1="21622" x2="75591" y2="48649"/>
                            <a14:foregroundMark x1="89239" y1="13514" x2="86089" y2="21622"/>
                            <a14:foregroundMark x1="91339" y1="8108" x2="89239" y2="13514"/>
                            <a14:foregroundMark x1="75591" y1="48649" x2="69291" y2="53604"/>
                            <a14:backgroundMark x1="69291" y1="4505" x2="69291" y2="4505"/>
                            <a14:backgroundMark x1="83465" y1="13514" x2="83465" y2="13514"/>
                            <a14:backgroundMark x1="86614" y1="21622" x2="86614" y2="216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24859" y="2450535"/>
                <a:ext cx="282689" cy="49414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9E20F9-A3A4-46C5-950E-0DE88C131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6" b="99550" l="9449" r="91339">
                            <a14:foregroundMark x1="49606" y1="10360" x2="49606" y2="10360"/>
                            <a14:foregroundMark x1="15748" y1="6757" x2="25984" y2="60360"/>
                            <a14:foregroundMark x1="25984" y1="60360" x2="46457" y2="85586"/>
                            <a14:foregroundMark x1="46457" y1="85586" x2="89764" y2="40090"/>
                            <a14:foregroundMark x1="88035" y1="21622" x2="87402" y2="14865"/>
                            <a14:foregroundMark x1="89764" y1="40090" x2="88035" y2="21622"/>
                            <a14:foregroundMark x1="79762" y1="13514" x2="44094" y2="7207"/>
                            <a14:foregroundMark x1="87402" y1="14865" x2="79762" y2="13514"/>
                            <a14:foregroundMark x1="44094" y1="7207" x2="9449" y2="6306"/>
                            <a14:foregroundMark x1="39370" y1="6757" x2="78740" y2="11712"/>
                            <a14:foregroundMark x1="81414" y1="21622" x2="96850" y2="78829"/>
                            <a14:foregroundMark x1="79226" y1="13514" x2="81414" y2="21622"/>
                            <a14:foregroundMark x1="78740" y1="11712" x2="79226" y2="13514"/>
                            <a14:foregroundMark x1="96850" y1="78829" x2="62992" y2="96847"/>
                            <a14:foregroundMark x1="62992" y1="96847" x2="31496" y2="72523"/>
                            <a14:foregroundMark x1="31496" y1="72523" x2="17323" y2="46396"/>
                            <a14:foregroundMark x1="17323" y1="46396" x2="17323" y2="15315"/>
                            <a14:foregroundMark x1="17323" y1="15315" x2="34646" y2="7658"/>
                            <a14:foregroundMark x1="97638" y1="97748" x2="83465" y2="72973"/>
                            <a14:foregroundMark x1="83465" y1="72973" x2="90551" y2="98649"/>
                            <a14:foregroundMark x1="90551" y1="98649" x2="79528" y2="99550"/>
                            <a14:foregroundMark x1="78740" y1="91441" x2="79528" y2="95045"/>
                            <a14:foregroundMark x1="51181" y1="30631" x2="51181" y2="30631"/>
                            <a14:foregroundMark x1="85039" y1="59009" x2="22047" y2="21171"/>
                            <a14:foregroundMark x1="62663" y1="13514" x2="91339" y2="8108"/>
                            <a14:foregroundMark x1="22047" y1="21171" x2="62663" y2="13514"/>
                            <a14:foregroundMark x1="86089" y1="21622" x2="75591" y2="48649"/>
                            <a14:foregroundMark x1="89239" y1="13514" x2="86089" y2="21622"/>
                            <a14:foregroundMark x1="91339" y1="8108" x2="89239" y2="13514"/>
                            <a14:foregroundMark x1="75591" y1="48649" x2="69291" y2="53604"/>
                            <a14:backgroundMark x1="69291" y1="4505" x2="69291" y2="4505"/>
                            <a14:backgroundMark x1="83465" y1="13514" x2="83465" y2="13514"/>
                            <a14:backgroundMark x1="86614" y1="21622" x2="86614" y2="216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5880704" y="2487825"/>
                <a:ext cx="283283" cy="494149"/>
              </a:xfrm>
              <a:prstGeom prst="rect">
                <a:avLst/>
              </a:prstGeom>
            </p:spPr>
          </p:pic>
        </p:grp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6A392213-BFAD-4F82-98A2-9AC5E699284C}"/>
                </a:ext>
              </a:extLst>
            </p:cNvPr>
            <p:cNvCxnSpPr>
              <a:cxnSpLocks/>
              <a:stCxn id="2052" idx="3"/>
            </p:cNvCxnSpPr>
            <p:nvPr/>
          </p:nvCxnSpPr>
          <p:spPr>
            <a:xfrm>
              <a:off x="793643" y="4520460"/>
              <a:ext cx="702270" cy="438094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603A87C-C937-4AC2-BDA4-E55BBD2C3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7062" y="4382480"/>
              <a:ext cx="729717" cy="569510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1" name="TextBox 2060">
                  <a:extLst>
                    <a:ext uri="{FF2B5EF4-FFF2-40B4-BE49-F238E27FC236}">
                      <a16:creationId xmlns:a16="http://schemas.microsoft.com/office/drawing/2014/main" id="{62F37BAC-92E7-4CF2-8512-6DCA3FDDBFAE}"/>
                    </a:ext>
                  </a:extLst>
                </p:cNvPr>
                <p:cNvSpPr txBox="1"/>
                <p:nvPr/>
              </p:nvSpPr>
              <p:spPr>
                <a:xfrm>
                  <a:off x="907724" y="4365855"/>
                  <a:ext cx="7774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61" name="TextBox 2060">
                  <a:extLst>
                    <a:ext uri="{FF2B5EF4-FFF2-40B4-BE49-F238E27FC236}">
                      <a16:creationId xmlns:a16="http://schemas.microsoft.com/office/drawing/2014/main" id="{62F37BAC-92E7-4CF2-8512-6DCA3FDDB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724" y="4365855"/>
                  <a:ext cx="777456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15671DE-049F-48BC-9E0D-A82B7A8D9361}"/>
                    </a:ext>
                  </a:extLst>
                </p:cNvPr>
                <p:cNvSpPr txBox="1"/>
                <p:nvPr/>
              </p:nvSpPr>
              <p:spPr>
                <a:xfrm>
                  <a:off x="1923569" y="4624065"/>
                  <a:ext cx="7827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15671DE-049F-48BC-9E0D-A82B7A8D9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3569" y="4624065"/>
                  <a:ext cx="782778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AC9881D-EAAF-4ED5-93F0-BAD734BBC55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682299" y="5474022"/>
              <a:ext cx="639980" cy="548528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D0C915-B980-4F12-A653-96B14DBE8D1A}"/>
                    </a:ext>
                  </a:extLst>
                </p:cNvPr>
                <p:cNvSpPr txBox="1"/>
                <p:nvPr/>
              </p:nvSpPr>
              <p:spPr>
                <a:xfrm>
                  <a:off x="813755" y="5730428"/>
                  <a:ext cx="796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5D0C915-B980-4F12-A653-96B14DBE8D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55" y="5730428"/>
                  <a:ext cx="796885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0619A54-135F-47AA-877C-69AD7935D533}"/>
              </a:ext>
            </a:extLst>
          </p:cNvPr>
          <p:cNvSpPr txBox="1"/>
          <p:nvPr/>
        </p:nvSpPr>
        <p:spPr>
          <a:xfrm>
            <a:off x="0" y="116668"/>
            <a:ext cx="89085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ea typeface="Gungsuh"/>
              </a:rPr>
              <a:t>Other than making user hear better, what else can personalized HRTF do?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4719E746-6D2B-48E7-93F1-157CB0854B4C}"/>
              </a:ext>
            </a:extLst>
          </p:cNvPr>
          <p:cNvSpPr/>
          <p:nvPr/>
        </p:nvSpPr>
        <p:spPr>
          <a:xfrm>
            <a:off x="7298269" y="1493228"/>
            <a:ext cx="2003898" cy="12020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binaural </a:t>
            </a:r>
            <a:r>
              <a:rPr lang="en-US" dirty="0" err="1"/>
              <a:t>AoA</a:t>
            </a:r>
            <a:r>
              <a:rPr lang="en-US" dirty="0"/>
              <a:t> estimation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C69DA0-DB49-40E5-879A-76057FB54025}"/>
              </a:ext>
            </a:extLst>
          </p:cNvPr>
          <p:cNvCxnSpPr>
            <a:cxnSpLocks/>
          </p:cNvCxnSpPr>
          <p:nvPr/>
        </p:nvCxnSpPr>
        <p:spPr>
          <a:xfrm>
            <a:off x="6568695" y="1750591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B8EC8D2-7C9B-4645-82A3-C8E806F68323}"/>
              </a:ext>
            </a:extLst>
          </p:cNvPr>
          <p:cNvCxnSpPr>
            <a:cxnSpLocks/>
          </p:cNvCxnSpPr>
          <p:nvPr/>
        </p:nvCxnSpPr>
        <p:spPr>
          <a:xfrm>
            <a:off x="6568695" y="2574289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83FC955-8EBF-4C7C-90C1-2378B5CB8770}"/>
              </a:ext>
            </a:extLst>
          </p:cNvPr>
          <p:cNvSpPr txBox="1"/>
          <p:nvPr/>
        </p:nvSpPr>
        <p:spPr>
          <a:xfrm>
            <a:off x="5302690" y="1355784"/>
            <a:ext cx="134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Binaural recording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D57DC0-1821-4354-A895-8A9F7685827A}"/>
              </a:ext>
            </a:extLst>
          </p:cNvPr>
          <p:cNvSpPr txBox="1"/>
          <p:nvPr/>
        </p:nvSpPr>
        <p:spPr>
          <a:xfrm>
            <a:off x="5280963" y="2251123"/>
            <a:ext cx="134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HRTF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B45BDA-C081-4B87-920E-D1221853A267}"/>
              </a:ext>
            </a:extLst>
          </p:cNvPr>
          <p:cNvSpPr txBox="1"/>
          <p:nvPr/>
        </p:nvSpPr>
        <p:spPr>
          <a:xfrm>
            <a:off x="9974172" y="1853972"/>
            <a:ext cx="88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AoA</a:t>
            </a:r>
            <a:endParaRPr lang="en-US" sz="2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267431-D450-45B7-A41E-F3D08ACAB056}"/>
              </a:ext>
            </a:extLst>
          </p:cNvPr>
          <p:cNvCxnSpPr>
            <a:cxnSpLocks/>
          </p:cNvCxnSpPr>
          <p:nvPr/>
        </p:nvCxnSpPr>
        <p:spPr>
          <a:xfrm>
            <a:off x="9302167" y="2094246"/>
            <a:ext cx="72957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64B042-EC78-4AAC-A385-E3726FA0C232}"/>
              </a:ext>
            </a:extLst>
          </p:cNvPr>
          <p:cNvSpPr txBox="1"/>
          <p:nvPr/>
        </p:nvSpPr>
        <p:spPr>
          <a:xfrm>
            <a:off x="4779085" y="5625943"/>
            <a:ext cx="6773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For estimating real world sound direction: UNIQ can decrease the error of by 3X</a:t>
            </a:r>
          </a:p>
          <a:p>
            <a:pPr defTabSz="68580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B13E6-3065-4D5D-AEED-99D2A89E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45</a:t>
            </a:fld>
            <a:endParaRPr lang="en-US"/>
          </a:p>
        </p:txBody>
      </p:sp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8BAAB01A-0204-46F9-A1BF-5F0D2ACA6F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9000" y1="32298" x2="59000" y2="32298"/>
                        <a14:foregroundMark x1="68000" y1="39130" x2="68000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2517" y="1337982"/>
            <a:ext cx="785543" cy="126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31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F711BF6-6A59-41BC-B88A-D5A1DF5ABF05}"/>
              </a:ext>
            </a:extLst>
          </p:cNvPr>
          <p:cNvSpPr txBox="1"/>
          <p:nvPr/>
        </p:nvSpPr>
        <p:spPr>
          <a:xfrm>
            <a:off x="-91440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96C57-0792-47E6-B85F-9B7E0B518A63}"/>
              </a:ext>
            </a:extLst>
          </p:cNvPr>
          <p:cNvSpPr txBox="1"/>
          <p:nvPr/>
        </p:nvSpPr>
        <p:spPr>
          <a:xfrm>
            <a:off x="1608120" y="4279251"/>
            <a:ext cx="429694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With today’s earphones, you easily can.</a:t>
            </a:r>
          </a:p>
        </p:txBody>
      </p:sp>
      <p:pic>
        <p:nvPicPr>
          <p:cNvPr id="15" name="Picture 12" descr="Custom Cartoon Avatar by Gergő Sztuchlak on Dribbble">
            <a:extLst>
              <a:ext uri="{FF2B5EF4-FFF2-40B4-BE49-F238E27FC236}">
                <a16:creationId xmlns:a16="http://schemas.microsoft.com/office/drawing/2014/main" id="{8B84E1C3-C179-4172-B08D-839A910BE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1" y="153652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958420-5253-4110-8F7E-510AB94A8D87}"/>
              </a:ext>
            </a:extLst>
          </p:cNvPr>
          <p:cNvSpPr txBox="1"/>
          <p:nvPr/>
        </p:nvSpPr>
        <p:spPr>
          <a:xfrm>
            <a:off x="2748547" y="16229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4" name="Picture 23" descr="Silhouette Drawing, Profile Silhouette, face, head png | PNGEgg">
            <a:extLst>
              <a:ext uri="{FF2B5EF4-FFF2-40B4-BE49-F238E27FC236}">
                <a16:creationId xmlns:a16="http://schemas.microsoft.com/office/drawing/2014/main" id="{F2024120-9E4B-4858-9B3F-145BACFB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375895" y="147891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E7E27F-C8D7-4E69-9146-7E823990645A}"/>
              </a:ext>
            </a:extLst>
          </p:cNvPr>
          <p:cNvSpPr txBox="1"/>
          <p:nvPr/>
        </p:nvSpPr>
        <p:spPr>
          <a:xfrm>
            <a:off x="6500895" y="10095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4D5677C-AAA1-44D7-A214-6F2E9B785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76891" y="2359742"/>
            <a:ext cx="304311" cy="51127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2DA242F-4940-49F0-8DC2-08CA40A8C8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823234" y="2359742"/>
            <a:ext cx="304311" cy="511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F993F-D620-4B1C-90A2-1B8F295B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5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F9393-A112-439A-BE55-641601D60120}"/>
              </a:ext>
            </a:extLst>
          </p:cNvPr>
          <p:cNvSpPr txBox="1"/>
          <p:nvPr/>
        </p:nvSpPr>
        <p:spPr>
          <a:xfrm>
            <a:off x="1113791" y="3766900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</p:spTree>
    <p:extLst>
      <p:ext uri="{BB962C8B-B14F-4D97-AF65-F5344CB8AC3E}">
        <p14:creationId xmlns:p14="http://schemas.microsoft.com/office/powerpoint/2010/main" val="37011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F8C72F0-3A41-E847-8640-C990232FE302}"/>
              </a:ext>
            </a:extLst>
          </p:cNvPr>
          <p:cNvSpPr txBox="1"/>
          <p:nvPr/>
        </p:nvSpPr>
        <p:spPr>
          <a:xfrm>
            <a:off x="1113790" y="5032576"/>
            <a:ext cx="1045475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But is it possible to make the virtual sound indistinguishable with real one?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5F48F-0ACB-714A-98BE-C6D4DD2BBA35}"/>
              </a:ext>
            </a:extLst>
          </p:cNvPr>
          <p:cNvSpPr txBox="1"/>
          <p:nvPr/>
        </p:nvSpPr>
        <p:spPr>
          <a:xfrm>
            <a:off x="1608120" y="4279251"/>
            <a:ext cx="429694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With today’s earphones, you easily can.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E0B06-AEDC-6B41-B5E6-0C975D200548}"/>
              </a:ext>
            </a:extLst>
          </p:cNvPr>
          <p:cNvSpPr txBox="1"/>
          <p:nvPr/>
        </p:nvSpPr>
        <p:spPr>
          <a:xfrm>
            <a:off x="1515755" y="5529451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AAEB5-BBA7-4B85-91C7-0BEC512A5F41}"/>
              </a:ext>
            </a:extLst>
          </p:cNvPr>
          <p:cNvSpPr txBox="1"/>
          <p:nvPr/>
        </p:nvSpPr>
        <p:spPr>
          <a:xfrm>
            <a:off x="-91440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pic>
        <p:nvPicPr>
          <p:cNvPr id="18" name="Picture 12" descr="Custom Cartoon Avatar by Gergő Sztuchlak on Dribbble">
            <a:extLst>
              <a:ext uri="{FF2B5EF4-FFF2-40B4-BE49-F238E27FC236}">
                <a16:creationId xmlns:a16="http://schemas.microsoft.com/office/drawing/2014/main" id="{ED8B5481-7FE5-4278-A615-C68CF573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1" y="153652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F2D807-EC02-4DB1-9865-80ABA0B68CEB}"/>
              </a:ext>
            </a:extLst>
          </p:cNvPr>
          <p:cNvSpPr txBox="1"/>
          <p:nvPr/>
        </p:nvSpPr>
        <p:spPr>
          <a:xfrm>
            <a:off x="2748547" y="16229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4" name="Picture 23" descr="Silhouette Drawing, Profile Silhouette, face, head png | PNGEgg">
            <a:extLst>
              <a:ext uri="{FF2B5EF4-FFF2-40B4-BE49-F238E27FC236}">
                <a16:creationId xmlns:a16="http://schemas.microsoft.com/office/drawing/2014/main" id="{75986014-DB3F-4A61-B4B4-A6AB72095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375895" y="147891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C223B3-06E1-4AC4-A7DE-776A18A700A7}"/>
              </a:ext>
            </a:extLst>
          </p:cNvPr>
          <p:cNvSpPr txBox="1"/>
          <p:nvPr/>
        </p:nvSpPr>
        <p:spPr>
          <a:xfrm>
            <a:off x="6500895" y="10095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83121E7-BA01-4504-A19F-7FCB4CE9A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76891" y="2359742"/>
            <a:ext cx="304311" cy="51127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3830DF3-C701-4B75-8FEC-7A68A8787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823234" y="2359742"/>
            <a:ext cx="304311" cy="511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CE49C-7ED4-41BE-A4BB-606F2EF5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6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B0C16C-EEF5-476D-9BA5-C9258E0AB040}"/>
              </a:ext>
            </a:extLst>
          </p:cNvPr>
          <p:cNvSpPr txBox="1"/>
          <p:nvPr/>
        </p:nvSpPr>
        <p:spPr>
          <a:xfrm>
            <a:off x="1113791" y="3766900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</p:spTree>
    <p:extLst>
      <p:ext uri="{BB962C8B-B14F-4D97-AF65-F5344CB8AC3E}">
        <p14:creationId xmlns:p14="http://schemas.microsoft.com/office/powerpoint/2010/main" val="356463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34E0B06-AEDC-6B41-B5E6-0C975D200548}"/>
              </a:ext>
            </a:extLst>
          </p:cNvPr>
          <p:cNvSpPr txBox="1"/>
          <p:nvPr/>
        </p:nvSpPr>
        <p:spPr>
          <a:xfrm>
            <a:off x="1515755" y="5529451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90CD7-6975-4D4C-A886-F5E022A2D7AC}"/>
              </a:ext>
            </a:extLst>
          </p:cNvPr>
          <p:cNvSpPr txBox="1"/>
          <p:nvPr/>
        </p:nvSpPr>
        <p:spPr>
          <a:xfrm>
            <a:off x="1608120" y="5544742"/>
            <a:ext cx="978481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In other words, can we fool the brain … so it </a:t>
            </a:r>
            <a:r>
              <a:rPr lang="en-US" sz="2000" b="1" dirty="0">
                <a:solidFill>
                  <a:srgbClr val="FF0000"/>
                </a:solidFill>
                <a:ea typeface="Cambria Math" panose="02040503050406030204" pitchFamily="18" charset="0"/>
              </a:rPr>
              <a:t>cannot</a:t>
            </a:r>
            <a:r>
              <a:rPr lang="en-US" sz="2000" dirty="0">
                <a:ea typeface="Cambria Math" panose="02040503050406030204" pitchFamily="18" charset="0"/>
              </a:rPr>
              <a:t> tell the difference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1F970-E729-43BE-921A-BD049F860F7A}"/>
              </a:ext>
            </a:extLst>
          </p:cNvPr>
          <p:cNvSpPr txBox="1"/>
          <p:nvPr/>
        </p:nvSpPr>
        <p:spPr>
          <a:xfrm>
            <a:off x="-91440" y="257480"/>
            <a:ext cx="80439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  Imagine you are wearing earphones … and you hear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D85E72-4970-4205-BEEB-52429CCB073C}"/>
              </a:ext>
            </a:extLst>
          </p:cNvPr>
          <p:cNvSpPr txBox="1"/>
          <p:nvPr/>
        </p:nvSpPr>
        <p:spPr>
          <a:xfrm>
            <a:off x="1608120" y="4279251"/>
            <a:ext cx="429694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With today’s earphones, you easily can.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46CBBE-444B-4F68-9CF6-272C5C2D8F61}"/>
              </a:ext>
            </a:extLst>
          </p:cNvPr>
          <p:cNvSpPr txBox="1"/>
          <p:nvPr/>
        </p:nvSpPr>
        <p:spPr>
          <a:xfrm>
            <a:off x="1515755" y="5529451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19" name="Picture 12" descr="Custom Cartoon Avatar by Gergő Sztuchlak on Dribbble">
            <a:extLst>
              <a:ext uri="{FF2B5EF4-FFF2-40B4-BE49-F238E27FC236}">
                <a16:creationId xmlns:a16="http://schemas.microsoft.com/office/drawing/2014/main" id="{867D0AB1-F5D4-424F-8615-231A2723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41" y="153652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6C1BB2-643B-42B7-A2D4-30C5FBD7BECB}"/>
              </a:ext>
            </a:extLst>
          </p:cNvPr>
          <p:cNvSpPr txBox="1"/>
          <p:nvPr/>
        </p:nvSpPr>
        <p:spPr>
          <a:xfrm>
            <a:off x="2748547" y="16229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4" name="Picture 23" descr="Silhouette Drawing, Profile Silhouette, face, head png | PNGEgg">
            <a:extLst>
              <a:ext uri="{FF2B5EF4-FFF2-40B4-BE49-F238E27FC236}">
                <a16:creationId xmlns:a16="http://schemas.microsoft.com/office/drawing/2014/main" id="{FEDDF76F-CD87-42F8-8415-2D20C7A7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375895" y="147891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E10612-0C0F-46A3-A6B3-3AF0F4FF1BC7}"/>
              </a:ext>
            </a:extLst>
          </p:cNvPr>
          <p:cNvSpPr txBox="1"/>
          <p:nvPr/>
        </p:nvSpPr>
        <p:spPr>
          <a:xfrm>
            <a:off x="6500895" y="100957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F3E575E-C57F-43ED-9A0D-B94570139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76891" y="2359742"/>
            <a:ext cx="304311" cy="511276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52E134-9374-402B-92C8-B83DEFE2C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823234" y="2359742"/>
            <a:ext cx="304311" cy="511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440FD-6207-4042-86CF-487A76C6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7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A94014-A880-4A12-BFF2-9E3B5805B0A5}"/>
              </a:ext>
            </a:extLst>
          </p:cNvPr>
          <p:cNvSpPr txBox="1"/>
          <p:nvPr/>
        </p:nvSpPr>
        <p:spPr>
          <a:xfrm>
            <a:off x="1113790" y="5032576"/>
            <a:ext cx="1045475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But is it possible to make the virtual sound indistinguishable with real one?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6231A9-44EE-46CE-A800-7B46B5BCAFD5}"/>
              </a:ext>
            </a:extLst>
          </p:cNvPr>
          <p:cNvSpPr txBox="1"/>
          <p:nvPr/>
        </p:nvSpPr>
        <p:spPr>
          <a:xfrm>
            <a:off x="1113791" y="3766900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</p:spTree>
    <p:extLst>
      <p:ext uri="{BB962C8B-B14F-4D97-AF65-F5344CB8AC3E}">
        <p14:creationId xmlns:p14="http://schemas.microsoft.com/office/powerpoint/2010/main" val="375833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BD3BBE0-0918-4964-99D5-CE0F6FAF6F4E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81C2C4-B3DF-4559-A92A-DBE43002C376}"/>
              </a:ext>
            </a:extLst>
          </p:cNvPr>
          <p:cNvSpPr txBox="1"/>
          <p:nvPr/>
        </p:nvSpPr>
        <p:spPr>
          <a:xfrm>
            <a:off x="1327989" y="3228945"/>
            <a:ext cx="978481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In other words, can we fool the brain … so it </a:t>
            </a:r>
            <a:r>
              <a:rPr lang="en-US" sz="2000" b="1" dirty="0">
                <a:solidFill>
                  <a:srgbClr val="FF0000"/>
                </a:solidFill>
                <a:ea typeface="Cambria Math" panose="02040503050406030204" pitchFamily="18" charset="0"/>
              </a:rPr>
              <a:t>cannot</a:t>
            </a:r>
            <a:r>
              <a:rPr lang="en-US" sz="2000" dirty="0">
                <a:ea typeface="Cambria Math" panose="02040503050406030204" pitchFamily="18" charset="0"/>
              </a:rPr>
              <a:t> tell the difference 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4D08E8-D902-4C85-A253-F3095737854C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15" name="Picture 12" descr="Custom Cartoon Avatar by Gergő Sztuchlak on Dribbble">
            <a:extLst>
              <a:ext uri="{FF2B5EF4-FFF2-40B4-BE49-F238E27FC236}">
                <a16:creationId xmlns:a16="http://schemas.microsoft.com/office/drawing/2014/main" id="{8E4D2799-6794-452B-8F66-1560B01A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45" y="52695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85C598-4961-44BB-B369-1D8BEA583E69}"/>
              </a:ext>
            </a:extLst>
          </p:cNvPr>
          <p:cNvSpPr txBox="1"/>
          <p:nvPr/>
        </p:nvSpPr>
        <p:spPr>
          <a:xfrm>
            <a:off x="2648851" y="61340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8" name="Picture 17" descr="Silhouette Drawing, Profile Silhouette, face, head png | PNGEgg">
            <a:extLst>
              <a:ext uri="{FF2B5EF4-FFF2-40B4-BE49-F238E27FC236}">
                <a16:creationId xmlns:a16="http://schemas.microsoft.com/office/drawing/2014/main" id="{39A416C0-FF72-4E95-930E-02655DA77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276199" y="46934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07B492-8F07-4CA1-9C59-7CF79CB1F144}"/>
              </a:ext>
            </a:extLst>
          </p:cNvPr>
          <p:cNvSpPr txBox="1"/>
          <p:nvPr/>
        </p:nvSpPr>
        <p:spPr>
          <a:xfrm>
            <a:off x="6401199" y="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A25CCF8-84CA-4DBF-AB75-B5D783AA2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08066" y="1347020"/>
            <a:ext cx="304311" cy="51127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B81C762-DE85-423F-9843-98D4D533EA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754409" y="1347020"/>
            <a:ext cx="304311" cy="511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CCB6F-2456-4703-A40A-59F3E9A5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C303BE-0896-4F98-BBDD-CF795740E2E5}"/>
              </a:ext>
            </a:extLst>
          </p:cNvPr>
          <p:cNvSpPr txBox="1"/>
          <p:nvPr/>
        </p:nvSpPr>
        <p:spPr>
          <a:xfrm>
            <a:off x="915545" y="2821833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</p:spTree>
    <p:extLst>
      <p:ext uri="{BB962C8B-B14F-4D97-AF65-F5344CB8AC3E}">
        <p14:creationId xmlns:p14="http://schemas.microsoft.com/office/powerpoint/2010/main" val="78265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C54B05-FE6A-4883-84DF-AD86CAFCC681}"/>
              </a:ext>
            </a:extLst>
          </p:cNvPr>
          <p:cNvGrpSpPr/>
          <p:nvPr/>
        </p:nvGrpSpPr>
        <p:grpSpPr>
          <a:xfrm>
            <a:off x="266984" y="4240032"/>
            <a:ext cx="10092279" cy="2590754"/>
            <a:chOff x="180487" y="4177316"/>
            <a:chExt cx="10092279" cy="2590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75B4B5-6C7B-4C03-8230-8EBB23FA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6005" y="4536741"/>
              <a:ext cx="2975106" cy="22313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5FC58A-0EBC-C94C-A10E-2C0837ECD03B}"/>
                </a:ext>
              </a:extLst>
            </p:cNvPr>
            <p:cNvSpPr txBox="1"/>
            <p:nvPr/>
          </p:nvSpPr>
          <p:spPr>
            <a:xfrm>
              <a:off x="3200953" y="4860836"/>
              <a:ext cx="157992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</a:rPr>
                <a:t>Filter the sound</a:t>
              </a:r>
            </a:p>
          </p:txBody>
        </p:sp>
        <p:pic>
          <p:nvPicPr>
            <p:cNvPr id="23558" name="Picture 6" descr="530 Sound Of Music Illustrations &amp;amp; Clip Art - iStock">
              <a:extLst>
                <a:ext uri="{FF2B5EF4-FFF2-40B4-BE49-F238E27FC236}">
                  <a16:creationId xmlns:a16="http://schemas.microsoft.com/office/drawing/2014/main" id="{C8BCC659-0A12-704C-892C-0820BF2D8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2" y="4177316"/>
              <a:ext cx="2032850" cy="203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35786272-C39B-714F-BC95-E0E07050F39F}"/>
                </a:ext>
              </a:extLst>
            </p:cNvPr>
            <p:cNvSpPr/>
            <p:nvPr/>
          </p:nvSpPr>
          <p:spPr>
            <a:xfrm>
              <a:off x="8281111" y="5113018"/>
              <a:ext cx="1991655" cy="11550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Sounds real!!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D235E0B-0323-7449-AE3F-8B445EB7D84C}"/>
                </a:ext>
              </a:extLst>
            </p:cNvPr>
            <p:cNvCxnSpPr>
              <a:cxnSpLocks/>
            </p:cNvCxnSpPr>
            <p:nvPr/>
          </p:nvCxnSpPr>
          <p:spPr>
            <a:xfrm>
              <a:off x="2435875" y="5276335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7506E07-EA28-4A45-892C-A35CD1411FC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881" y="5474043"/>
              <a:ext cx="7645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A1A248B-9D9D-D24C-A3EE-CF8129359BB3}"/>
                </a:ext>
              </a:extLst>
            </p:cNvPr>
            <p:cNvSpPr/>
            <p:nvPr/>
          </p:nvSpPr>
          <p:spPr>
            <a:xfrm>
              <a:off x="4780881" y="4536773"/>
              <a:ext cx="2975106" cy="570406"/>
            </a:xfrm>
            <a:custGeom>
              <a:avLst/>
              <a:gdLst>
                <a:gd name="connsiteX0" fmla="*/ 0 w 2953264"/>
                <a:gd name="connsiteY0" fmla="*/ 743339 h 743339"/>
                <a:gd name="connsiteX1" fmla="*/ 2174789 w 2953264"/>
                <a:gd name="connsiteY1" fmla="*/ 1933 h 743339"/>
                <a:gd name="connsiteX2" fmla="*/ 2953264 w 2953264"/>
                <a:gd name="connsiteY2" fmla="*/ 570344 h 7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3264" h="743339">
                  <a:moveTo>
                    <a:pt x="0" y="743339"/>
                  </a:moveTo>
                  <a:cubicBezTo>
                    <a:pt x="841289" y="387052"/>
                    <a:pt x="1682578" y="30765"/>
                    <a:pt x="2174789" y="1933"/>
                  </a:cubicBezTo>
                  <a:cubicBezTo>
                    <a:pt x="2667000" y="-26900"/>
                    <a:pt x="2810132" y="271722"/>
                    <a:pt x="2953264" y="570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170265-FE1B-494A-A0D7-F5297D4419A2}"/>
                </a:ext>
              </a:extLst>
            </p:cNvPr>
            <p:cNvSpPr txBox="1"/>
            <p:nvPr/>
          </p:nvSpPr>
          <p:spPr>
            <a:xfrm>
              <a:off x="180487" y="5929507"/>
              <a:ext cx="26087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Cambria Math" panose="02040503050406030204" pitchFamily="18" charset="0"/>
                </a:rPr>
                <a:t>Any voice or sound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84599D-D3AC-8B4D-953A-B9B6C41E4819}"/>
              </a:ext>
            </a:extLst>
          </p:cNvPr>
          <p:cNvSpPr txBox="1"/>
          <p:nvPr/>
        </p:nvSpPr>
        <p:spPr>
          <a:xfrm>
            <a:off x="-137984" y="3839922"/>
            <a:ext cx="124679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Cambria Math" panose="02040503050406030204" pitchFamily="18" charset="0"/>
              </a:rPr>
              <a:t>This paper aims to design a filter , such that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4E6A3-88E7-4715-B939-8DF31339467F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87FD02-7269-4BD8-9C3C-08269557AC57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6B7BB-99EF-40E0-925A-1A756FD8EFD4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F7808-188A-411B-85DF-D1F9C94ABAE8}"/>
              </a:ext>
            </a:extLst>
          </p:cNvPr>
          <p:cNvSpPr txBox="1"/>
          <p:nvPr/>
        </p:nvSpPr>
        <p:spPr>
          <a:xfrm>
            <a:off x="1327989" y="3228945"/>
            <a:ext cx="978481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mbria Math" panose="02040503050406030204" pitchFamily="18" charset="0"/>
              </a:rPr>
              <a:t>In other words, can we fool the brain … so it </a:t>
            </a:r>
            <a:r>
              <a:rPr lang="en-US" sz="2000" b="1" dirty="0">
                <a:solidFill>
                  <a:srgbClr val="FF0000"/>
                </a:solidFill>
                <a:ea typeface="Cambria Math" panose="02040503050406030204" pitchFamily="18" charset="0"/>
              </a:rPr>
              <a:t>cannot</a:t>
            </a:r>
            <a:r>
              <a:rPr lang="en-US" sz="2000" dirty="0">
                <a:ea typeface="Cambria Math" panose="02040503050406030204" pitchFamily="18" charset="0"/>
              </a:rPr>
              <a:t> tell the difference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AD7684-F5FA-4485-B553-D349F26FB254}"/>
              </a:ext>
            </a:extLst>
          </p:cNvPr>
          <p:cNvSpPr txBox="1"/>
          <p:nvPr/>
        </p:nvSpPr>
        <p:spPr>
          <a:xfrm>
            <a:off x="1235624" y="3008708"/>
            <a:ext cx="18473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sz="2000" dirty="0">
              <a:ea typeface="Cambria Math" panose="02040503050406030204" pitchFamily="18" charset="0"/>
            </a:endParaRPr>
          </a:p>
        </p:txBody>
      </p:sp>
      <p:pic>
        <p:nvPicPr>
          <p:cNvPr id="39" name="Picture 12" descr="Custom Cartoon Avatar by Gergő Sztuchlak on Dribbble">
            <a:extLst>
              <a:ext uri="{FF2B5EF4-FFF2-40B4-BE49-F238E27FC236}">
                <a16:creationId xmlns:a16="http://schemas.microsoft.com/office/drawing/2014/main" id="{40161E8E-E2BC-47F5-ABA7-FDF6B729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45" y="526957"/>
            <a:ext cx="2973830" cy="22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58E5096-45D2-4304-924B-184D05401C90}"/>
              </a:ext>
            </a:extLst>
          </p:cNvPr>
          <p:cNvSpPr txBox="1"/>
          <p:nvPr/>
        </p:nvSpPr>
        <p:spPr>
          <a:xfrm>
            <a:off x="2648851" y="61340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42" name="Picture 41" descr="Silhouette Drawing, Profile Silhouette, face, head png | PNGEgg">
            <a:extLst>
              <a:ext uri="{FF2B5EF4-FFF2-40B4-BE49-F238E27FC236}">
                <a16:creationId xmlns:a16="http://schemas.microsoft.com/office/drawing/2014/main" id="{CBE2E80B-30DE-42CD-8B4D-565D8B54F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63633" b="26260"/>
          <a:stretch/>
        </p:blipFill>
        <p:spPr bwMode="auto">
          <a:xfrm flipH="1">
            <a:off x="8276199" y="469347"/>
            <a:ext cx="761999" cy="9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6E6914D-F14C-48C9-B98A-5302F679CDB4}"/>
              </a:ext>
            </a:extLst>
          </p:cNvPr>
          <p:cNvSpPr txBox="1"/>
          <p:nvPr/>
        </p:nvSpPr>
        <p:spPr>
          <a:xfrm>
            <a:off x="6401199" y="0"/>
            <a:ext cx="231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“Hello, </a:t>
            </a:r>
            <a:r>
              <a:rPr lang="en-US" dirty="0"/>
              <a:t>please come this way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2A4D7AD-9A28-434E-87C7-441AA70828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>
            <a:off x="2708066" y="1347020"/>
            <a:ext cx="304311" cy="51127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FE78AC2-88FB-4D4B-BF3C-3EC1440202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3" b="92608" l="10000" r="90000">
                        <a14:foregroundMark x1="23294" y1="7252" x2="23294" y2="7252"/>
                        <a14:foregroundMark x1="43059" y1="92469" x2="43059" y2="92469"/>
                        <a14:foregroundMark x1="56588" y1="92608" x2="56588" y2="92608"/>
                        <a14:foregroundMark x1="62471" y1="18271" x2="62471" y2="18271"/>
                        <a14:foregroundMark x1="33765" y1="17713" x2="33765" y2="17713"/>
                        <a14:foregroundMark x1="20941" y1="25523" x2="20941" y2="25523"/>
                        <a14:foregroundMark x1="76471" y1="24547" x2="76471" y2="24547"/>
                      </a14:backgroundRemoval>
                    </a14:imgEffect>
                  </a14:imgLayer>
                </a14:imgProps>
              </a:ext>
            </a:extLst>
          </a:blip>
          <a:srcRect r="49793"/>
          <a:stretch/>
        </p:blipFill>
        <p:spPr>
          <a:xfrm flipH="1">
            <a:off x="1754409" y="1347020"/>
            <a:ext cx="304311" cy="5112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2FC7A-9955-4747-9688-7E51E0F5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97E2-3B76-4F59-90AF-5AD1F3F3014A}" type="slidenum">
              <a:rPr lang="en-US" smtClean="0"/>
              <a:t>9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F29B2D-6716-4895-A100-45286A19712B}"/>
              </a:ext>
            </a:extLst>
          </p:cNvPr>
          <p:cNvSpPr txBox="1"/>
          <p:nvPr/>
        </p:nvSpPr>
        <p:spPr>
          <a:xfrm>
            <a:off x="915545" y="2821833"/>
            <a:ext cx="101638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mbria Math" panose="02040503050406030204" pitchFamily="18" charset="0"/>
              </a:rPr>
              <a:t>Can you tell if the sound is real or virtual? </a:t>
            </a:r>
          </a:p>
        </p:txBody>
      </p:sp>
    </p:spTree>
    <p:extLst>
      <p:ext uri="{BB962C8B-B14F-4D97-AF65-F5344CB8AC3E}">
        <p14:creationId xmlns:p14="http://schemas.microsoft.com/office/powerpoint/2010/main" val="12606046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5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8|2.8|8.9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7|2.2|16.5|5.5|1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2|4.3|0.9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|3.8|10.4|7.5|8.2|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5.2|13.7|16.6|14.4|2.1|2.6|1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5.2|13.7|16.6|14.4|2.1|2.6|17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5.2|13.7|16.6|14.4|2.1|2.6|17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5.2|13.7|16.6|14.4|2.1|2.6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4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7|4.1|4.5|9.5|14.8|6.2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7.5|8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7.5|8|1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4|1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Lucida Bright"/>
        <a:ea typeface=""/>
        <a:cs typeface=""/>
      </a:majorFont>
      <a:minorFont>
        <a:latin typeface="Lucida Br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9431</TotalTime>
  <Words>2617</Words>
  <Application>Microsoft Office PowerPoint</Application>
  <PresentationFormat>Widescreen</PresentationFormat>
  <Paragraphs>517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Slack-Lato</vt:lpstr>
      <vt:lpstr>Arial</vt:lpstr>
      <vt:lpstr>Calibri</vt:lpstr>
      <vt:lpstr>Calibri Light</vt:lpstr>
      <vt:lpstr>Cambria Math</vt:lpstr>
      <vt:lpstr>Lucida Bright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Zhijian Yang</dc:creator>
  <cp:lastModifiedBy>Zhijian Yang</cp:lastModifiedBy>
  <cp:revision>532</cp:revision>
  <dcterms:created xsi:type="dcterms:W3CDTF">2021-07-25T17:54:38Z</dcterms:created>
  <dcterms:modified xsi:type="dcterms:W3CDTF">2021-08-15T17:52:09Z</dcterms:modified>
</cp:coreProperties>
</file>