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2" r:id="rId3"/>
    <p:sldId id="299" r:id="rId4"/>
    <p:sldId id="301" r:id="rId5"/>
    <p:sldId id="302" r:id="rId6"/>
    <p:sldId id="315" r:id="rId7"/>
    <p:sldId id="300" r:id="rId8"/>
    <p:sldId id="304" r:id="rId9"/>
    <p:sldId id="323" r:id="rId10"/>
    <p:sldId id="319" r:id="rId11"/>
    <p:sldId id="305" r:id="rId12"/>
    <p:sldId id="311" r:id="rId13"/>
    <p:sldId id="322" r:id="rId14"/>
    <p:sldId id="306" r:id="rId15"/>
    <p:sldId id="314" r:id="rId16"/>
    <p:sldId id="316" r:id="rId17"/>
    <p:sldId id="308" r:id="rId18"/>
    <p:sldId id="309" r:id="rId19"/>
    <p:sldId id="317" r:id="rId20"/>
    <p:sldId id="328" r:id="rId21"/>
    <p:sldId id="321" r:id="rId22"/>
    <p:sldId id="313" r:id="rId23"/>
    <p:sldId id="310" r:id="rId24"/>
    <p:sldId id="312" r:id="rId25"/>
    <p:sldId id="320" r:id="rId26"/>
    <p:sldId id="326" r:id="rId27"/>
    <p:sldId id="327" r:id="rId28"/>
    <p:sldId id="324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F00"/>
    <a:srgbClr val="E0B104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6829" autoAdjust="0"/>
  </p:normalViewPr>
  <p:slideViewPr>
    <p:cSldViewPr snapToGrid="0" snapToObjects="1">
      <p:cViewPr varScale="1">
        <p:scale>
          <a:sx n="135" d="100"/>
          <a:sy n="135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07238-55B0-A94C-8875-092DBEC10F65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C6F9-FE45-3448-AC0F-D8BCC914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st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4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 marL="342900" indent="-342900">
              <a:spcBef>
                <a:spcPts val="3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egoe UI" pitchFamily="34" charset="0"/>
              <a:buChar char="●"/>
              <a:defRPr sz="2400" b="1" i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spcBef>
                <a:spcPts val="4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Ø"/>
              <a:defRPr lang="en-US" sz="2400" dirty="0" smtClean="0"/>
            </a:lvl2pPr>
            <a:lvl3pPr marL="1257300" indent="-342900">
              <a:buFont typeface="Wingdings" pitchFamily="2" charset="2"/>
              <a:buChar char="§"/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FCAF-4C89-4C73-B740-F9C11A3F3561}" type="datetime1">
              <a:rPr lang="en-US" smtClean="0"/>
              <a:t>4/8/13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3FE1FA85-5DF1-43C7-8AAA-3277C9F8A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799"/>
            <a:ext cx="7772400" cy="752475"/>
          </a:xfrm>
        </p:spPr>
        <p:txBody>
          <a:bodyPr anchor="t"/>
          <a:lstStyle>
            <a:lvl1pPr algn="l">
              <a:defRPr sz="4000" b="1" strike="noStrike" cap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76800"/>
            <a:ext cx="77724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8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3A-A893-6149-948A-01DE6C154A9C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530B-4C70-7541-A328-CFC526A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microsoft.com/office/2007/relationships/hdphoto" Target="../media/hdphoto3.wdp"/><Relationship Id="rId8" Type="http://schemas.openxmlformats.org/officeDocument/2006/relationships/image" Target="../media/image21.png"/><Relationship Id="rId9" Type="http://schemas.microsoft.com/office/2007/relationships/hdphoto" Target="../media/hdphoto4.wdp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microsoft.com/office/2007/relationships/hdphoto" Target="../media/hdphoto2.wdp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0813" y="2592248"/>
            <a:ext cx="2586027" cy="457334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</a:rPr>
              <a:t>Justin Manweiler</a:t>
            </a:r>
            <a:endParaRPr lang="en-US" sz="2400" u="sng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0379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/>
              <a:t>Predicting Length of Stay at </a:t>
            </a:r>
          </a:p>
          <a:p>
            <a:pPr algn="ctr"/>
            <a:r>
              <a:rPr lang="en-US" sz="4400" b="1" i="1" dirty="0" err="1" smtClean="0"/>
              <a:t>WiFi</a:t>
            </a:r>
            <a:r>
              <a:rPr lang="en-US" sz="4400" b="1" i="1" dirty="0" smtClean="0"/>
              <a:t> Hotspots</a:t>
            </a:r>
            <a:endParaRPr lang="en-US" sz="4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5679992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INFOCOM 2013, Wireless Networks </a:t>
            </a:r>
            <a:r>
              <a:rPr lang="en-US" sz="1600" dirty="0"/>
              <a:t>3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April 18,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4613" y="2936517"/>
            <a:ext cx="2698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IBM T. J. Watson Research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Formerly: Duke University</a:t>
            </a:r>
          </a:p>
          <a:p>
            <a:pPr algn="ctr"/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jmanweiler@us.ibm.com</a:t>
            </a:r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537548" y="4129193"/>
            <a:ext cx="2956532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000000"/>
                </a:solidFill>
              </a:rPr>
              <a:t>Romit</a:t>
            </a:r>
            <a:r>
              <a:rPr lang="en-US" sz="2400" b="1" dirty="0" smtClean="0">
                <a:solidFill>
                  <a:srgbClr val="000000"/>
                </a:solidFill>
              </a:rPr>
              <a:t> Roy </a:t>
            </a:r>
            <a:r>
              <a:rPr lang="en-US" sz="2400" b="1" dirty="0" err="1" smtClean="0">
                <a:solidFill>
                  <a:srgbClr val="000000"/>
                </a:solidFill>
              </a:rPr>
              <a:t>Choudhury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4788" y="4473462"/>
            <a:ext cx="2462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Duke University 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Inconsolata"/>
                <a:cs typeface="Inconsolata"/>
              </a:rPr>
              <a:t>romit.rc@duke.edu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705084" y="2592248"/>
            <a:ext cx="2586027" cy="457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</a:rPr>
              <a:t>Naveen </a:t>
            </a:r>
            <a:r>
              <a:rPr lang="en-US" sz="2400" b="1" dirty="0" err="1" smtClean="0">
                <a:solidFill>
                  <a:srgbClr val="000000"/>
                </a:solidFill>
              </a:rPr>
              <a:t>Santhapuri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8884" y="2936517"/>
            <a:ext cx="2698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Bloomberg, </a:t>
            </a:r>
            <a:r>
              <a:rPr lang="en-US" i="1" dirty="0" smtClean="0">
                <a:solidFill>
                  <a:srgbClr val="000000"/>
                </a:solidFill>
              </a:rPr>
              <a:t>Formerly: 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U. </a:t>
            </a:r>
            <a:r>
              <a:rPr lang="en-US" i="1" dirty="0" smtClean="0">
                <a:solidFill>
                  <a:srgbClr val="000000"/>
                </a:solidFill>
              </a:rPr>
              <a:t>South </a:t>
            </a:r>
            <a:r>
              <a:rPr lang="en-US" i="1" dirty="0" smtClean="0">
                <a:solidFill>
                  <a:srgbClr val="000000"/>
                </a:solidFill>
              </a:rPr>
              <a:t>Carolina, Duke</a:t>
            </a:r>
            <a:endParaRPr lang="en-US" i="1" dirty="0" smtClean="0">
              <a:solidFill>
                <a:srgbClr val="000000"/>
              </a:solidFill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  <a:latin typeface="Inconsolata"/>
                <a:cs typeface="Inconsolata"/>
              </a:rPr>
              <a:t>naveenu@gmail.com</a:t>
            </a:r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370815" y="4129193"/>
            <a:ext cx="2956532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000000"/>
                </a:solidFill>
              </a:rPr>
              <a:t>Srihari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Nelakuditi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5084" y="4473462"/>
            <a:ext cx="24620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Univ. of South Carolina</a:t>
            </a:r>
            <a:endParaRPr lang="en-US" sz="1400" dirty="0" smtClean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Inconsolata"/>
              <a:cs typeface="Inconsolata"/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  <a:latin typeface="Inconsolata"/>
                <a:cs typeface="Inconsolata"/>
              </a:rPr>
              <a:t>srihari@cse.sc.edu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387600" y="2126403"/>
            <a:ext cx="3034625" cy="133096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387600" y="932603"/>
            <a:ext cx="3034625" cy="133096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8880" y="2631210"/>
            <a:ext cx="2383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ToGo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 dwell prediction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880" y="1457730"/>
            <a:ext cx="2099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BytesToGo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traffic shaping </a:t>
            </a:r>
          </a:p>
        </p:txBody>
      </p:sp>
      <p:pic>
        <p:nvPicPr>
          <p:cNvPr id="8" name="Picture 7" descr="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67676" y="1020850"/>
            <a:ext cx="2362200" cy="1982736"/>
          </a:xfrm>
          <a:prstGeom prst="rect">
            <a:avLst/>
          </a:prstGeom>
        </p:spPr>
      </p:pic>
      <p:pic>
        <p:nvPicPr>
          <p:cNvPr id="10" name="Picture 9" descr="trans_iphone4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06" y="4551990"/>
            <a:ext cx="1903650" cy="1370998"/>
          </a:xfrm>
          <a:prstGeom prst="rect">
            <a:avLst/>
          </a:prstGeom>
        </p:spPr>
      </p:pic>
      <p:sp>
        <p:nvSpPr>
          <p:cNvPr id="15" name="U-Turn Arrow 14"/>
          <p:cNvSpPr/>
          <p:nvPr/>
        </p:nvSpPr>
        <p:spPr>
          <a:xfrm rot="5400000" flipV="1">
            <a:off x="-121802" y="3060767"/>
            <a:ext cx="3555772" cy="1254399"/>
          </a:xfrm>
          <a:prstGeom prst="uturnArrow">
            <a:avLst>
              <a:gd name="adj1" fmla="val 26620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24904" y="4297791"/>
            <a:ext cx="1630045" cy="1428435"/>
            <a:chOff x="4218743" y="4139970"/>
            <a:chExt cx="2233568" cy="19843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363" y="4139970"/>
              <a:ext cx="1486948" cy="1486948"/>
            </a:xfrm>
            <a:prstGeom prst="rect">
              <a:avLst/>
            </a:prstGeom>
          </p:spPr>
        </p:pic>
        <p:sp>
          <p:nvSpPr>
            <p:cNvPr id="18" name="Quad Arrow 17"/>
            <p:cNvSpPr/>
            <p:nvPr/>
          </p:nvSpPr>
          <p:spPr>
            <a:xfrm>
              <a:off x="4218743" y="4634222"/>
              <a:ext cx="1490094" cy="1490094"/>
            </a:xfrm>
            <a:prstGeom prst="quadArrow">
              <a:avLst>
                <a:gd name="adj1" fmla="val 4643"/>
                <a:gd name="adj2" fmla="val 14688"/>
                <a:gd name="adj3" fmla="val 225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00465" y="3899590"/>
            <a:ext cx="7430175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6200000">
            <a:off x="4406038" y="3376349"/>
            <a:ext cx="896433" cy="741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2553" y="932603"/>
            <a:ext cx="1900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Network</a:t>
            </a:r>
          </a:p>
          <a:p>
            <a:pPr algn="r"/>
            <a:r>
              <a:rPr lang="en-US" sz="2400" b="1" dirty="0" smtClean="0"/>
              <a:t>Management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2225" y="2883473"/>
            <a:ext cx="1582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Context</a:t>
            </a:r>
          </a:p>
          <a:p>
            <a:r>
              <a:rPr lang="en-US" sz="2400" b="1" dirty="0" smtClean="0"/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372658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well_duration_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5899"/>
            <a:ext cx="8445500" cy="6467083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032000" y="3187700"/>
            <a:ext cx="6235700" cy="1460500"/>
          </a:xfrm>
          <a:prstGeom prst="leftRightArrow">
            <a:avLst>
              <a:gd name="adj1" fmla="val 656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Large dwell variation in a real café</a:t>
            </a:r>
          </a:p>
          <a:p>
            <a:pPr algn="ctr"/>
            <a:r>
              <a:rPr lang="en-US" sz="2000" i="1" dirty="0" smtClean="0"/>
              <a:t>(opportunity to provide differentiated service)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0037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fi3gc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"/>
            <a:ext cx="8112600" cy="6103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1651" y="1405336"/>
            <a:ext cx="3091411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Still large performance </a:t>
            </a:r>
          </a:p>
          <a:p>
            <a:pPr algn="ctr"/>
            <a:r>
              <a:rPr lang="en-US" sz="2400" b="1" dirty="0" smtClean="0"/>
              <a:t>advantage at hotspots</a:t>
            </a:r>
          </a:p>
        </p:txBody>
      </p:sp>
      <p:sp>
        <p:nvSpPr>
          <p:cNvPr id="5" name="Left-Right Arrow 4"/>
          <p:cNvSpPr/>
          <p:nvPr/>
        </p:nvSpPr>
        <p:spPr>
          <a:xfrm rot="16200000">
            <a:off x="233680" y="2987040"/>
            <a:ext cx="3505200" cy="579120"/>
          </a:xfrm>
          <a:prstGeom prst="leftRightArrow">
            <a:avLst>
              <a:gd name="adj1" fmla="val 656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668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63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133" t="11558" r="12243" b="11743"/>
          <a:stretch/>
        </p:blipFill>
        <p:spPr>
          <a:xfrm rot="595182">
            <a:off x="1078609" y="4165600"/>
            <a:ext cx="1485901" cy="1003300"/>
          </a:xfrm>
          <a:prstGeom prst="rect">
            <a:avLst/>
          </a:prstGeom>
        </p:spPr>
      </p:pic>
      <p:pic>
        <p:nvPicPr>
          <p:cNvPr id="4" name="Picture 3" descr="mcdonalds_pa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61" y="355599"/>
            <a:ext cx="7073900" cy="6388065"/>
          </a:xfrm>
          <a:prstGeom prst="rect">
            <a:avLst/>
          </a:prstGeom>
        </p:spPr>
      </p:pic>
      <p:pic>
        <p:nvPicPr>
          <p:cNvPr id="5" name="Picture 4" descr="ap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7593" y="3079913"/>
            <a:ext cx="1650689" cy="1385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61" y="927100"/>
            <a:ext cx="1625600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" b="100000" l="9505" r="93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161" y="1231900"/>
            <a:ext cx="127000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94" b="96859" l="9766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3361" y="520700"/>
            <a:ext cx="1345841" cy="10041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61" y="43646"/>
            <a:ext cx="3111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Behavioral patterns </a:t>
            </a:r>
          </a:p>
          <a:p>
            <a:pPr algn="ctr"/>
            <a:r>
              <a:rPr lang="en-US" sz="2800" b="1" dirty="0" smtClean="0"/>
              <a:t>emerge 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0619" y="6192970"/>
            <a:ext cx="381484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…but, weak signal/</a:t>
            </a:r>
            <a:r>
              <a:rPr lang="en-US" sz="2800" b="1" dirty="0" smtClean="0"/>
              <a:t>noise</a:t>
            </a:r>
            <a:endParaRPr lang="en-US" sz="2800" b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8832" y="551731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85185E-6 C 0.00139 -0.00926 -0.00104 0.00139 0.00295 -0.0081 C 0.00434 -0.01204 0.0059 -0.01783 0.00712 -0.02199 C 0.00972 -0.03241 0.01111 -0.04421 0.01476 -0.05371 C 0.0158 -0.05695 0.01754 -0.05926 0.01892 -0.06204 C 0.02361 -0.08704 0.02726 -0.11158 0.03316 -0.13519 C 0.03403 -0.14398 0.0342 -0.14908 0.03733 -0.15602 C 0.03924 -0.16574 0.04028 -0.17454 0.04323 -0.18357 C 0.04618 -0.20972 0.05278 -0.2331 0.05747 -0.2581 C 0.06024 -0.275 0.06007 -0.29259 0.06337 -0.30903 C 0.06302 -0.31829 0.06406 -0.32801 0.0625 -0.33681 C 0.06163 -0.3419 0.05642 -0.34259 0.05417 -0.34352 C 0.04497 -0.34815 0.03576 -0.3507 0.02656 -0.35486 C 0.02379 -0.35903 0.02379 -0.36273 0.02136 -0.36713 C 0.01892 -0.37153 0.01528 -0.37894 0.01215 -0.38241 C 0.01007 -0.39213 0.01302 -0.38125 0.00886 -0.38935 C 0.00642 -0.39398 0.0059 -0.39908 0.00382 -0.40301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382 -0.40301 C 0.00156 -0.40926 -0.00591 -0.42523 -0.00608 -0.43125 C -0.00677 -0.44213 -0.00608 -0.45301 -0.00608 -0.46389 " pathEditMode="relative" ptsTypes="ff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608 -0.46389 C -0.0066 -0.46389 -0.01372 -0.4625 -0.01493 -0.46111 C -0.02674 -0.45047 -0.0092 -0.46227 -0.02274 -0.45371 C -0.03038 -0.44306 -0.03368 -0.42894 -0.03715 -0.41505 C -0.03837 -0.41042 -0.0408 -0.40672 -0.04167 -0.40185 C -0.04288 -0.39584 -0.04323 -0.38935 -0.04601 -0.38403 C -0.04861 -0.37963 -0.05365 -0.37824 -0.05608 -0.37361 C -0.05799 -0.37014 -0.0599 -0.3669 -0.06163 -0.3632 C -0.06319 -0.36042 -0.06476 -0.35741 -0.06615 -0.3544 C -0.06701 -0.35301 -0.06823 -0.35 -0.06823 -0.35 C -0.07031 -0.33982 -0.06944 -0.33195 -0.06267 -0.32616 C -0.05938 -0.31922 -0.05729 -0.31042 -0.05278 -0.30394 C -0.05069 -0.30093 -0.04601 -0.29514 -0.04601 -0.29514 C -0.0441 -0.28681 -0.04132 -0.28959 -0.03715 -0.28472 " pathEditMode="relative" ptsTypes="fffffffffffff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3716 -0.28472 C -0.0349 -0.28681 -0.03299 -0.28935 -0.03038 -0.29074 C -0.02691 -0.29329 -0.02275 -0.29375 -0.01927 -0.29653 C 0.00364 -0.3162 0.02812 -0.33495 0.05503 -0.34259 C 0.06215 -0.34884 0.06527 -0.34977 0.07396 -0.35139 C 0.0835 -0.35671 0.09514 -0.36042 0.10295 -0.3706 C 0.10764 -0.37708 0.10937 -0.38403 0.11406 -0.39005 C 0.11649 -0.39722 0.11909 -0.4037 0.1217 -0.41065 C 0.12343 -0.42454 0.12934 -0.43588 0.13177 -0.44931 C 0.13264 -0.46412 0.13281 -0.47917 0.13402 -0.49375 C 0.13437 -0.50023 0.13402 -0.50718 0.13628 -0.51296 C 0.13837 -0.51898 0.13923 -0.52523 0.14184 -0.53079 C 0.15 -0.54954 0.15781 -0.5662 0.16284 -0.58704 C 0.1625 -0.59491 0.16354 -0.60324 0.1618 -0.61065 C 0.16024 -0.61667 0.15052 -0.63472 0.14618 -0.64028 C 0.14357 -0.65093 0.14722 -0.63889 0.14184 -0.64769 C 0.14097 -0.64907 0.14149 -0.65139 0.14062 -0.65208 C 0.13923 -0.65324 0.13767 -0.65208 0.13628 -0.65208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3629 -0.65209 C 0.14913 -0.64537 0.15504 -0.63264 0.16302 -0.6206 C 0.16458 -0.61366 0.16997 -0.6088 0.1717 -0.60185 C 0.17309 -0.59584 0.17465 -0.59005 0.17656 -0.58403 C 0.17743 -0.58056 0.17726 -0.57639 0.17934 -0.57315 C 0.18872 -0.5581 0.1783 -0.57361 0.18611 -0.56435 C 0.18663 -0.56343 0.18698 -0.56204 0.18785 -0.56134 C 0.18889 -0.56042 0.19063 -0.56019 0.19184 -0.55926 C 0.19288 -0.55857 0.1934 -0.55718 0.19462 -0.55648 C 0.1974 -0.55463 0.20347 -0.55533 0.20625 -0.55533 " pathEditMode="relative" rAng="0" ptsTypes="fffffffff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486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0625 -0.55533 C 0.20573 -0.51898 0.20642 -0.48218 0.20504 -0.44537 C 0.20486 -0.44352 0.20243 -0.44352 0.20174 -0.44167 C 0.19479 -0.42963 0.20573 -0.44097 0.19514 -0.42477 C 0.18698 -0.41296 0.19011 -0.41875 0.18507 -0.40787 C 0.18247 -0.39607 0.18611 -0.41088 0.17951 -0.39421 C 0.17847 -0.3919 0.17795 -0.38866 0.17726 -0.38588 C 0.17674 -0.38426 0.17674 -0.38241 0.17622 -0.38079 C 0.17483 -0.37732 0.1717 -0.37084 0.1717 -0.37037 C 0.16979 -0.36158 0.16563 -0.35579 0.16181 -0.34838 C 0.15608 -0.3382 0.15382 -0.32824 0.1474 -0.31806 C 0.14549 -0.31019 0.1434 -0.30255 0.14184 -0.29445 C 0.1408 -0.28195 0.13663 -0.25926 0.13073 -0.25 C 0.12431 -0.22269 0.12726 -0.24051 0.12622 -0.19584 C 0.12674 -0.17084 0.13264 -0.1169 0.12292 -0.09375 C 0.12066 -0.08171 0.11684 -0.07107 0.10851 -0.0669 C 0.1066 -0.05625 0.09983 -0.04584 0.09618 -0.03634 C 0.09497 -0.03357 0.09288 -0.02801 0.09288 -0.02755 C 0.09097 -0.01644 0.08802 -0.00579 0.08629 0.00602 C 0.08663 0.01273 0.08646 0.01967 0.08733 0.02662 C 0.08854 0.03819 0.09271 0.04815 0.09514 0.05879 C 0.0967 0.06643 0.09757 0.07407 0.1007 0.08079 C 0.10174 0.12477 0.10399 0.16921 0.10399 0.21342 " pathEditMode="relative" rAng="0" ptsTypes="ffffffffffffffffffffff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3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59" y="185886"/>
            <a:ext cx="318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Simplifying </a:t>
            </a:r>
            <a:r>
              <a:rPr lang="en-US" sz="2800" b="1" dirty="0"/>
              <a:t>I</a:t>
            </a:r>
            <a:r>
              <a:rPr lang="en-US" sz="2800" b="1" dirty="0" smtClean="0"/>
              <a:t>nsight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4641" y="1793705"/>
            <a:ext cx="601472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Don’t predict </a:t>
            </a:r>
            <a:r>
              <a:rPr lang="en-US" sz="2800" b="1" i="1" u="sng" dirty="0" smtClean="0"/>
              <a:t>absolute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length of stay,</a:t>
            </a:r>
          </a:p>
          <a:p>
            <a:pPr algn="ctr"/>
            <a:r>
              <a:rPr lang="en-US" sz="2800" b="1" dirty="0" smtClean="0"/>
              <a:t>predict logarithmic length of stay </a:t>
            </a:r>
            <a:r>
              <a:rPr lang="en-US" sz="2800" b="1" i="1" u="sng" dirty="0" smtClean="0"/>
              <a:t>class</a:t>
            </a:r>
            <a:endParaRPr lang="en-US" sz="28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64641" y="3393896"/>
            <a:ext cx="6014720" cy="200054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E.g., at our campus McDonald’s:</a:t>
            </a:r>
          </a:p>
          <a:p>
            <a:pPr lvl="1"/>
            <a:r>
              <a:rPr lang="en-US" sz="2400" dirty="0" smtClean="0"/>
              <a:t>(1-2)	walking past the restaurant</a:t>
            </a:r>
          </a:p>
          <a:p>
            <a:pPr lvl="1"/>
            <a:r>
              <a:rPr lang="en-US" sz="2400" dirty="0" smtClean="0"/>
              <a:t>(2-3)	buying food to-go</a:t>
            </a:r>
          </a:p>
          <a:p>
            <a:pPr lvl="1"/>
            <a:r>
              <a:rPr lang="en-US" sz="2400" dirty="0" smtClean="0"/>
              <a:t>  (4)	eating-in</a:t>
            </a:r>
          </a:p>
          <a:p>
            <a:pPr lvl="1"/>
            <a:r>
              <a:rPr lang="en-US" sz="2400" dirty="0" smtClean="0"/>
              <a:t>(4-5) 	studying in the dining area</a:t>
            </a:r>
          </a:p>
        </p:txBody>
      </p:sp>
    </p:spTree>
    <p:extLst>
      <p:ext uri="{BB962C8B-B14F-4D97-AF65-F5344CB8AC3E}">
        <p14:creationId xmlns:p14="http://schemas.microsoft.com/office/powerpoint/2010/main" val="322782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" y="185886"/>
            <a:ext cx="319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Simplifying </a:t>
            </a:r>
            <a:r>
              <a:rPr lang="en-US" sz="2800" b="1" dirty="0"/>
              <a:t>I</a:t>
            </a:r>
            <a:r>
              <a:rPr lang="en-US" sz="2800" b="1" dirty="0" smtClean="0"/>
              <a:t>nsight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642" y="3393896"/>
            <a:ext cx="6014720" cy="954107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Ground truth learned as devices associate/disassociate from </a:t>
            </a:r>
            <a:r>
              <a:rPr lang="en-US" sz="2800" i="1" dirty="0" err="1" smtClean="0"/>
              <a:t>WiFi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64642" y="1793705"/>
            <a:ext cx="601472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Don’t build a </a:t>
            </a:r>
            <a:r>
              <a:rPr lang="en-US" sz="2800" b="1" i="1" u="sng" dirty="0"/>
              <a:t>generic</a:t>
            </a:r>
            <a:r>
              <a:rPr lang="en-US" sz="2800" b="1" dirty="0"/>
              <a:t> classifier,</a:t>
            </a:r>
          </a:p>
          <a:p>
            <a:pPr algn="ctr"/>
            <a:r>
              <a:rPr lang="en-US" sz="2800" b="1" dirty="0"/>
              <a:t>build a system for learning </a:t>
            </a:r>
            <a:r>
              <a:rPr lang="en-US" sz="2800" b="1" i="1" u="sng" dirty="0"/>
              <a:t>on-the-fly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094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94" y="2118503"/>
            <a:ext cx="4831571" cy="462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01" y="772303"/>
            <a:ext cx="1486948" cy="1486948"/>
          </a:xfrm>
          <a:prstGeom prst="rect">
            <a:avLst/>
          </a:prstGeom>
        </p:spPr>
      </p:pic>
      <p:sp>
        <p:nvSpPr>
          <p:cNvPr id="7" name="Quad Arrow 6"/>
          <p:cNvSpPr/>
          <p:nvPr/>
        </p:nvSpPr>
        <p:spPr>
          <a:xfrm>
            <a:off x="5114581" y="1266555"/>
            <a:ext cx="1490094" cy="1490094"/>
          </a:xfrm>
          <a:prstGeom prst="quadArrow">
            <a:avLst>
              <a:gd name="adj1" fmla="val 4643"/>
              <a:gd name="adj2" fmla="val 14688"/>
              <a:gd name="adj3" fmla="val 2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rans_iphone4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222" y="4215486"/>
            <a:ext cx="3109981" cy="2239791"/>
          </a:xfrm>
          <a:prstGeom prst="rect">
            <a:avLst/>
          </a:prstGeom>
        </p:spPr>
      </p:pic>
      <p:pic>
        <p:nvPicPr>
          <p:cNvPr id="9" name="Picture 8" descr="ap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1404" y="891162"/>
            <a:ext cx="1695299" cy="1422966"/>
          </a:xfrm>
          <a:prstGeom prst="rect">
            <a:avLst/>
          </a:prstGeom>
        </p:spPr>
      </p:pic>
      <p:pic>
        <p:nvPicPr>
          <p:cNvPr id="11" name="Picture 10" descr="trans_iphone4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02" y="3746500"/>
            <a:ext cx="1843640" cy="1327779"/>
          </a:xfrm>
          <a:prstGeom prst="rect">
            <a:avLst/>
          </a:prstGeom>
        </p:spPr>
      </p:pic>
      <p:pic>
        <p:nvPicPr>
          <p:cNvPr id="12" name="Picture 11" descr="trans_iphone4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50" y="2236880"/>
            <a:ext cx="951706" cy="685413"/>
          </a:xfrm>
          <a:prstGeom prst="rect">
            <a:avLst/>
          </a:prstGeom>
        </p:spPr>
      </p:pic>
      <p:pic>
        <p:nvPicPr>
          <p:cNvPr id="13" name="Picture 12" descr="trans_iphone4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55" y="2901237"/>
            <a:ext cx="1350001" cy="972263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114300" y="86503"/>
            <a:ext cx="2094274" cy="1371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Machine Learning on Cloud/let</a:t>
            </a:r>
            <a:endParaRPr lang="en-US" b="1" i="1" dirty="0"/>
          </a:p>
        </p:txBody>
      </p:sp>
      <p:sp>
        <p:nvSpPr>
          <p:cNvPr id="18" name="Bent Arrow 17"/>
          <p:cNvSpPr/>
          <p:nvPr/>
        </p:nvSpPr>
        <p:spPr>
          <a:xfrm rot="10800000" flipV="1">
            <a:off x="2394922" y="363506"/>
            <a:ext cx="1364278" cy="110729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5207962">
            <a:off x="2632331" y="3042830"/>
            <a:ext cx="1745307" cy="52987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6294968">
            <a:off x="1961285" y="2879566"/>
            <a:ext cx="1631202" cy="4175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7439118">
            <a:off x="1681260" y="2487735"/>
            <a:ext cx="1054629" cy="3084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9006478">
            <a:off x="1617434" y="2011495"/>
            <a:ext cx="655503" cy="31350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vm-desig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46250"/>
            <a:ext cx="8657672" cy="33083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103880" y="2499363"/>
            <a:ext cx="1273386" cy="2091266"/>
            <a:chOff x="3107267" y="2489201"/>
            <a:chExt cx="1273386" cy="2091266"/>
          </a:xfrm>
        </p:grpSpPr>
        <p:sp>
          <p:nvSpPr>
            <p:cNvPr id="19" name="Rectangle 18"/>
            <p:cNvSpPr/>
            <p:nvPr/>
          </p:nvSpPr>
          <p:spPr>
            <a:xfrm>
              <a:off x="3200399" y="2946401"/>
              <a:ext cx="1180254" cy="1634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07267" y="2489201"/>
              <a:ext cx="104986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683250" y="1746250"/>
            <a:ext cx="3277870" cy="3475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574801"/>
            <a:ext cx="5683250" cy="3479798"/>
            <a:chOff x="0" y="1574801"/>
            <a:chExt cx="5683250" cy="3479798"/>
          </a:xfrm>
        </p:grpSpPr>
        <p:grpSp>
          <p:nvGrpSpPr>
            <p:cNvPr id="3" name="Group 2"/>
            <p:cNvGrpSpPr/>
            <p:nvPr/>
          </p:nvGrpSpPr>
          <p:grpSpPr>
            <a:xfrm>
              <a:off x="4102946" y="1574801"/>
              <a:ext cx="1580304" cy="3479798"/>
              <a:chOff x="4102946" y="1574801"/>
              <a:chExt cx="1580304" cy="347979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377266" y="1746250"/>
                <a:ext cx="1305984" cy="33083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02946" y="1574801"/>
                <a:ext cx="1305984" cy="853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0" y="2133601"/>
              <a:ext cx="822960" cy="2377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59219" y="866918"/>
            <a:ext cx="264903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Meta-predictor selects </a:t>
            </a:r>
          </a:p>
          <a:p>
            <a:pPr algn="ctr"/>
            <a:r>
              <a:rPr lang="en-US" sz="2000" b="1" dirty="0" smtClean="0"/>
              <a:t>best feature-predictors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2535" y="866918"/>
            <a:ext cx="419858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Sequence Predictor</a:t>
            </a:r>
            <a:r>
              <a:rPr lang="en-US" sz="2000" b="1" dirty="0"/>
              <a:t> </a:t>
            </a:r>
            <a:r>
              <a:rPr lang="en-US" sz="2000" b="1" dirty="0" smtClean="0"/>
              <a:t>learns how </a:t>
            </a:r>
          </a:p>
          <a:p>
            <a:pPr algn="ctr"/>
            <a:r>
              <a:rPr lang="en-US" sz="2000" b="1" dirty="0" smtClean="0"/>
              <a:t>the Meta-predictor guesses with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8715" y="5703078"/>
            <a:ext cx="560043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ToGo</a:t>
            </a:r>
            <a:r>
              <a:rPr lang="en-US" sz="2000" b="1" dirty="0" smtClean="0"/>
              <a:t> learns </a:t>
            </a:r>
            <a:r>
              <a:rPr lang="en-US" sz="2000" b="1" smtClean="0"/>
              <a:t>how well a </a:t>
            </a:r>
            <a:r>
              <a:rPr lang="en-US" sz="2000" b="1" i="1" dirty="0" smtClean="0"/>
              <a:t>sequence</a:t>
            </a:r>
            <a:r>
              <a:rPr lang="en-US" sz="2000" b="1" dirty="0" smtClean="0"/>
              <a:t> of sensor</a:t>
            </a:r>
          </a:p>
          <a:p>
            <a:pPr algn="ctr"/>
            <a:r>
              <a:rPr lang="en-US" sz="2000" b="1" dirty="0" smtClean="0"/>
              <a:t> classifications correlates to the dwell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179098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53" y="72032"/>
            <a:ext cx="355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Comparative Schemes</a:t>
            </a:r>
            <a:endParaRPr lang="en-US" sz="2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8606" y="2616435"/>
            <a:ext cx="36109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NoFeedback</a:t>
            </a:r>
            <a:r>
              <a:rPr lang="en-US" sz="2800" dirty="0" smtClean="0"/>
              <a:t> (RSSI only)</a:t>
            </a:r>
            <a:endParaRPr lang="en-US" sz="2800" dirty="0" smtClean="0"/>
          </a:p>
          <a:p>
            <a:pPr algn="ctr"/>
            <a:r>
              <a:rPr lang="en-US" sz="2800" dirty="0" smtClean="0"/>
              <a:t>Basic</a:t>
            </a:r>
          </a:p>
          <a:p>
            <a:pPr algn="ctr"/>
            <a:r>
              <a:rPr lang="en-US" sz="2800" dirty="0" err="1" smtClean="0"/>
              <a:t>Basic+Compass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Basic+Compass+Light</a:t>
            </a:r>
            <a:endParaRPr lang="en-US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899920"/>
            <a:ext cx="0" cy="33832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00131" y="2459868"/>
            <a:ext cx="35168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“Naïve”</a:t>
            </a:r>
          </a:p>
          <a:p>
            <a:pPr algn="ctr"/>
            <a:r>
              <a:rPr lang="en-US" sz="2800" i="1" dirty="0" smtClean="0"/>
              <a:t>predict based on </a:t>
            </a:r>
          </a:p>
          <a:p>
            <a:pPr algn="ctr"/>
            <a:r>
              <a:rPr lang="en-US" sz="2800" i="1" dirty="0" smtClean="0"/>
              <a:t>current dwell duration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dirty="0" smtClean="0"/>
              <a:t>		Hindsight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8826" y="4816296"/>
            <a:ext cx="4649734" cy="52322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How much sensing is enough?</a:t>
            </a:r>
            <a:endParaRPr lang="en-US" sz="2400" dirty="0" smtClean="0"/>
          </a:p>
        </p:txBody>
      </p:sp>
      <p:sp>
        <p:nvSpPr>
          <p:cNvPr id="6" name="Left Arrow 5"/>
          <p:cNvSpPr/>
          <p:nvPr/>
        </p:nvSpPr>
        <p:spPr>
          <a:xfrm rot="16200000">
            <a:off x="-545310" y="3374484"/>
            <a:ext cx="2246772" cy="4175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nt Arrow 1"/>
          <p:cNvSpPr/>
          <p:nvPr/>
        </p:nvSpPr>
        <p:spPr>
          <a:xfrm rot="10800000">
            <a:off x="5064760" y="3820161"/>
            <a:ext cx="1026160" cy="1519356"/>
          </a:xfrm>
          <a:prstGeom prst="bentArrow">
            <a:avLst>
              <a:gd name="adj1" fmla="val 2002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a pervasive link between networks and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ToGo</a:t>
            </a:r>
            <a:r>
              <a:rPr lang="en-US" sz="4000" dirty="0" smtClean="0"/>
              <a:t>/</a:t>
            </a:r>
            <a:r>
              <a:rPr lang="en-US" sz="4000" dirty="0" err="1" smtClean="0"/>
              <a:t>BytesToGo</a:t>
            </a:r>
            <a:r>
              <a:rPr lang="en-US" sz="4000" dirty="0" smtClean="0"/>
              <a:t> </a:t>
            </a:r>
            <a:r>
              <a:rPr lang="en-US" sz="4000" dirty="0" err="1" smtClean="0"/>
              <a:t>Protype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10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Nexus One phones (</a:t>
            </a:r>
            <a:r>
              <a:rPr lang="en-US" sz="2400" i="1" dirty="0" smtClean="0"/>
              <a:t>client devic</a:t>
            </a:r>
            <a:r>
              <a:rPr lang="en-US" sz="2400" dirty="0" smtClean="0"/>
              <a:t>es)</a:t>
            </a:r>
          </a:p>
          <a:p>
            <a:pPr lvl="1"/>
            <a:r>
              <a:rPr lang="en-US" sz="2000" dirty="0" smtClean="0"/>
              <a:t>Custom Android app to report sensor readings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Linux laptop (</a:t>
            </a:r>
            <a:r>
              <a:rPr lang="en-US" sz="2400" i="1" dirty="0" smtClean="0"/>
              <a:t>AP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err="1" smtClean="0"/>
              <a:t>hostapd</a:t>
            </a:r>
            <a:r>
              <a:rPr lang="en-US" sz="2000" dirty="0" smtClean="0"/>
              <a:t>: provide standard 802.11n AP services</a:t>
            </a:r>
          </a:p>
          <a:p>
            <a:pPr lvl="1"/>
            <a:r>
              <a:rPr lang="en-US" sz="2000" dirty="0" smtClean="0"/>
              <a:t>Click Modular Router: record RSSI, receive sensor data</a:t>
            </a:r>
          </a:p>
          <a:p>
            <a:pPr lvl="1"/>
            <a:r>
              <a:rPr lang="en-US" sz="2000" dirty="0" err="1" smtClean="0"/>
              <a:t>libsvm</a:t>
            </a:r>
            <a:r>
              <a:rPr lang="en-US" sz="2000" dirty="0" smtClean="0"/>
              <a:t>: C++ library used for </a:t>
            </a:r>
            <a:r>
              <a:rPr lang="en-US" sz="2000" dirty="0" err="1" smtClean="0"/>
              <a:t>realtime</a:t>
            </a:r>
            <a:r>
              <a:rPr lang="en-US" sz="2000" dirty="0" smtClean="0"/>
              <a:t> SVM training/prediction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2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l_user_twinnies_accura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37209"/>
            <a:ext cx="7741920" cy="5892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684" y="4151451"/>
            <a:ext cx="563475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“Real” users, good results … </a:t>
            </a:r>
          </a:p>
          <a:p>
            <a:pPr algn="ctr"/>
            <a:r>
              <a:rPr lang="en-US" sz="2800" b="1" dirty="0" smtClean="0"/>
              <a:t>but </a:t>
            </a:r>
            <a:r>
              <a:rPr lang="en-US" sz="2800" b="1" u="sng" dirty="0" smtClean="0"/>
              <a:t>bias</a:t>
            </a:r>
            <a:r>
              <a:rPr lang="en-US" sz="2800" b="1" dirty="0" smtClean="0"/>
              <a:t> from experimental process?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592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dona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22350"/>
            <a:ext cx="2943193" cy="2432050"/>
          </a:xfrm>
          <a:prstGeom prst="rect">
            <a:avLst/>
          </a:prstGeom>
        </p:spPr>
      </p:pic>
      <p:pic>
        <p:nvPicPr>
          <p:cNvPr id="5" name="Picture 4" descr="mcdona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3" y="1022350"/>
            <a:ext cx="2943193" cy="2432050"/>
          </a:xfrm>
          <a:prstGeom prst="rect">
            <a:avLst/>
          </a:prstGeom>
        </p:spPr>
      </p:pic>
      <p:pic>
        <p:nvPicPr>
          <p:cNvPr id="6" name="Picture 5" descr="mcdona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7" y="1022350"/>
            <a:ext cx="2943193" cy="2432050"/>
          </a:xfrm>
          <a:prstGeom prst="rect">
            <a:avLst/>
          </a:prstGeom>
        </p:spPr>
      </p:pic>
      <p:pic>
        <p:nvPicPr>
          <p:cNvPr id="7" name="Picture 6" descr="mcdona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86480"/>
            <a:ext cx="2943193" cy="2432050"/>
          </a:xfrm>
          <a:prstGeom prst="rect">
            <a:avLst/>
          </a:prstGeom>
        </p:spPr>
      </p:pic>
      <p:pic>
        <p:nvPicPr>
          <p:cNvPr id="8" name="Picture 7" descr="mcdona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3" y="3586480"/>
            <a:ext cx="2943193" cy="2432050"/>
          </a:xfrm>
          <a:prstGeom prst="rect">
            <a:avLst/>
          </a:prstGeom>
        </p:spPr>
      </p:pic>
      <p:pic>
        <p:nvPicPr>
          <p:cNvPr id="9" name="Picture 8" descr="mcdona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7" y="3586480"/>
            <a:ext cx="2943193" cy="243205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36880" y="1144752"/>
            <a:ext cx="1798320" cy="2336800"/>
          </a:xfrm>
          <a:custGeom>
            <a:avLst/>
            <a:gdLst>
              <a:gd name="connsiteX0" fmla="*/ 60960 w 1798320"/>
              <a:gd name="connsiteY0" fmla="*/ 2336800 h 2336800"/>
              <a:gd name="connsiteX1" fmla="*/ 111760 w 1798320"/>
              <a:gd name="connsiteY1" fmla="*/ 2326640 h 2336800"/>
              <a:gd name="connsiteX2" fmla="*/ 193040 w 1798320"/>
              <a:gd name="connsiteY2" fmla="*/ 2265680 h 2336800"/>
              <a:gd name="connsiteX3" fmla="*/ 213360 w 1798320"/>
              <a:gd name="connsiteY3" fmla="*/ 2235200 h 2336800"/>
              <a:gd name="connsiteX4" fmla="*/ 223520 w 1798320"/>
              <a:gd name="connsiteY4" fmla="*/ 2204720 h 2336800"/>
              <a:gd name="connsiteX5" fmla="*/ 254000 w 1798320"/>
              <a:gd name="connsiteY5" fmla="*/ 2143760 h 2336800"/>
              <a:gd name="connsiteX6" fmla="*/ 314960 w 1798320"/>
              <a:gd name="connsiteY6" fmla="*/ 2052320 h 2336800"/>
              <a:gd name="connsiteX7" fmla="*/ 335280 w 1798320"/>
              <a:gd name="connsiteY7" fmla="*/ 2021840 h 2336800"/>
              <a:gd name="connsiteX8" fmla="*/ 365760 w 1798320"/>
              <a:gd name="connsiteY8" fmla="*/ 1971040 h 2336800"/>
              <a:gd name="connsiteX9" fmla="*/ 386080 w 1798320"/>
              <a:gd name="connsiteY9" fmla="*/ 1910080 h 2336800"/>
              <a:gd name="connsiteX10" fmla="*/ 406400 w 1798320"/>
              <a:gd name="connsiteY10" fmla="*/ 1879600 h 2336800"/>
              <a:gd name="connsiteX11" fmla="*/ 416560 w 1798320"/>
              <a:gd name="connsiteY11" fmla="*/ 1849120 h 2336800"/>
              <a:gd name="connsiteX12" fmla="*/ 457200 w 1798320"/>
              <a:gd name="connsiteY12" fmla="*/ 1788160 h 2336800"/>
              <a:gd name="connsiteX13" fmla="*/ 477520 w 1798320"/>
              <a:gd name="connsiteY13" fmla="*/ 1757680 h 2336800"/>
              <a:gd name="connsiteX14" fmla="*/ 518160 w 1798320"/>
              <a:gd name="connsiteY14" fmla="*/ 1696720 h 2336800"/>
              <a:gd name="connsiteX15" fmla="*/ 538480 w 1798320"/>
              <a:gd name="connsiteY15" fmla="*/ 1635760 h 2336800"/>
              <a:gd name="connsiteX16" fmla="*/ 548640 w 1798320"/>
              <a:gd name="connsiteY16" fmla="*/ 1605280 h 2336800"/>
              <a:gd name="connsiteX17" fmla="*/ 558800 w 1798320"/>
              <a:gd name="connsiteY17" fmla="*/ 1534160 h 2336800"/>
              <a:gd name="connsiteX18" fmla="*/ 568960 w 1798320"/>
              <a:gd name="connsiteY18" fmla="*/ 1503680 h 2336800"/>
              <a:gd name="connsiteX19" fmla="*/ 548640 w 1798320"/>
              <a:gd name="connsiteY19" fmla="*/ 1402080 h 2336800"/>
              <a:gd name="connsiteX20" fmla="*/ 508000 w 1798320"/>
              <a:gd name="connsiteY20" fmla="*/ 1341120 h 2336800"/>
              <a:gd name="connsiteX21" fmla="*/ 457200 w 1798320"/>
              <a:gd name="connsiteY21" fmla="*/ 1270000 h 2336800"/>
              <a:gd name="connsiteX22" fmla="*/ 426720 w 1798320"/>
              <a:gd name="connsiteY22" fmla="*/ 1158240 h 2336800"/>
              <a:gd name="connsiteX23" fmla="*/ 416560 w 1798320"/>
              <a:gd name="connsiteY23" fmla="*/ 1117600 h 2336800"/>
              <a:gd name="connsiteX24" fmla="*/ 365760 w 1798320"/>
              <a:gd name="connsiteY24" fmla="*/ 1056640 h 2336800"/>
              <a:gd name="connsiteX25" fmla="*/ 355600 w 1798320"/>
              <a:gd name="connsiteY25" fmla="*/ 924560 h 2336800"/>
              <a:gd name="connsiteX26" fmla="*/ 335280 w 1798320"/>
              <a:gd name="connsiteY26" fmla="*/ 843280 h 2336800"/>
              <a:gd name="connsiteX27" fmla="*/ 274320 w 1798320"/>
              <a:gd name="connsiteY27" fmla="*/ 802640 h 2336800"/>
              <a:gd name="connsiteX28" fmla="*/ 264160 w 1798320"/>
              <a:gd name="connsiteY28" fmla="*/ 772160 h 2336800"/>
              <a:gd name="connsiteX29" fmla="*/ 101600 w 1798320"/>
              <a:gd name="connsiteY29" fmla="*/ 792480 h 2336800"/>
              <a:gd name="connsiteX30" fmla="*/ 50800 w 1798320"/>
              <a:gd name="connsiteY30" fmla="*/ 802640 h 2336800"/>
              <a:gd name="connsiteX31" fmla="*/ 20320 w 1798320"/>
              <a:gd name="connsiteY31" fmla="*/ 843280 h 2336800"/>
              <a:gd name="connsiteX32" fmla="*/ 0 w 1798320"/>
              <a:gd name="connsiteY32" fmla="*/ 904240 h 2336800"/>
              <a:gd name="connsiteX33" fmla="*/ 10160 w 1798320"/>
              <a:gd name="connsiteY33" fmla="*/ 985520 h 2336800"/>
              <a:gd name="connsiteX34" fmla="*/ 20320 w 1798320"/>
              <a:gd name="connsiteY34" fmla="*/ 1026160 h 2336800"/>
              <a:gd name="connsiteX35" fmla="*/ 30480 w 1798320"/>
              <a:gd name="connsiteY35" fmla="*/ 1076960 h 2336800"/>
              <a:gd name="connsiteX36" fmla="*/ 40640 w 1798320"/>
              <a:gd name="connsiteY36" fmla="*/ 1107440 h 2336800"/>
              <a:gd name="connsiteX37" fmla="*/ 60960 w 1798320"/>
              <a:gd name="connsiteY37" fmla="*/ 1188720 h 2336800"/>
              <a:gd name="connsiteX38" fmla="*/ 71120 w 1798320"/>
              <a:gd name="connsiteY38" fmla="*/ 1320800 h 2336800"/>
              <a:gd name="connsiteX39" fmla="*/ 101600 w 1798320"/>
              <a:gd name="connsiteY39" fmla="*/ 1351280 h 2336800"/>
              <a:gd name="connsiteX40" fmla="*/ 132080 w 1798320"/>
              <a:gd name="connsiteY40" fmla="*/ 1361440 h 2336800"/>
              <a:gd name="connsiteX41" fmla="*/ 203200 w 1798320"/>
              <a:gd name="connsiteY41" fmla="*/ 1381760 h 2336800"/>
              <a:gd name="connsiteX42" fmla="*/ 386080 w 1798320"/>
              <a:gd name="connsiteY42" fmla="*/ 1371600 h 2336800"/>
              <a:gd name="connsiteX43" fmla="*/ 436880 w 1798320"/>
              <a:gd name="connsiteY43" fmla="*/ 1361440 h 2336800"/>
              <a:gd name="connsiteX44" fmla="*/ 497840 w 1798320"/>
              <a:gd name="connsiteY44" fmla="*/ 1320800 h 2336800"/>
              <a:gd name="connsiteX45" fmla="*/ 579120 w 1798320"/>
              <a:gd name="connsiteY45" fmla="*/ 1341120 h 2336800"/>
              <a:gd name="connsiteX46" fmla="*/ 751840 w 1798320"/>
              <a:gd name="connsiteY46" fmla="*/ 1300480 h 2336800"/>
              <a:gd name="connsiteX47" fmla="*/ 812800 w 1798320"/>
              <a:gd name="connsiteY47" fmla="*/ 1209040 h 2336800"/>
              <a:gd name="connsiteX48" fmla="*/ 833120 w 1798320"/>
              <a:gd name="connsiteY48" fmla="*/ 1178560 h 2336800"/>
              <a:gd name="connsiteX49" fmla="*/ 843280 w 1798320"/>
              <a:gd name="connsiteY49" fmla="*/ 1148080 h 2336800"/>
              <a:gd name="connsiteX50" fmla="*/ 904240 w 1798320"/>
              <a:gd name="connsiteY50" fmla="*/ 1107440 h 2336800"/>
              <a:gd name="connsiteX51" fmla="*/ 955040 w 1798320"/>
              <a:gd name="connsiteY51" fmla="*/ 1117600 h 2336800"/>
              <a:gd name="connsiteX52" fmla="*/ 995680 w 1798320"/>
              <a:gd name="connsiteY52" fmla="*/ 1158240 h 2336800"/>
              <a:gd name="connsiteX53" fmla="*/ 1107440 w 1798320"/>
              <a:gd name="connsiteY53" fmla="*/ 1148080 h 2336800"/>
              <a:gd name="connsiteX54" fmla="*/ 1137920 w 1798320"/>
              <a:gd name="connsiteY54" fmla="*/ 1127760 h 2336800"/>
              <a:gd name="connsiteX55" fmla="*/ 1168400 w 1798320"/>
              <a:gd name="connsiteY55" fmla="*/ 1117600 h 2336800"/>
              <a:gd name="connsiteX56" fmla="*/ 1209040 w 1798320"/>
              <a:gd name="connsiteY56" fmla="*/ 1087120 h 2336800"/>
              <a:gd name="connsiteX57" fmla="*/ 1280160 w 1798320"/>
              <a:gd name="connsiteY57" fmla="*/ 1036320 h 2336800"/>
              <a:gd name="connsiteX58" fmla="*/ 1351280 w 1798320"/>
              <a:gd name="connsiteY58" fmla="*/ 975360 h 2336800"/>
              <a:gd name="connsiteX59" fmla="*/ 1412240 w 1798320"/>
              <a:gd name="connsiteY59" fmla="*/ 924560 h 2336800"/>
              <a:gd name="connsiteX60" fmla="*/ 1422400 w 1798320"/>
              <a:gd name="connsiteY60" fmla="*/ 894080 h 2336800"/>
              <a:gd name="connsiteX61" fmla="*/ 1452880 w 1798320"/>
              <a:gd name="connsiteY61" fmla="*/ 873760 h 2336800"/>
              <a:gd name="connsiteX62" fmla="*/ 1463040 w 1798320"/>
              <a:gd name="connsiteY62" fmla="*/ 822960 h 2336800"/>
              <a:gd name="connsiteX63" fmla="*/ 1473200 w 1798320"/>
              <a:gd name="connsiteY63" fmla="*/ 782320 h 2336800"/>
              <a:gd name="connsiteX64" fmla="*/ 1483360 w 1798320"/>
              <a:gd name="connsiteY64" fmla="*/ 680720 h 2336800"/>
              <a:gd name="connsiteX65" fmla="*/ 1574800 w 1798320"/>
              <a:gd name="connsiteY65" fmla="*/ 690880 h 2336800"/>
              <a:gd name="connsiteX66" fmla="*/ 1656080 w 1798320"/>
              <a:gd name="connsiteY66" fmla="*/ 680720 h 2336800"/>
              <a:gd name="connsiteX67" fmla="*/ 1686560 w 1798320"/>
              <a:gd name="connsiteY67" fmla="*/ 670560 h 2336800"/>
              <a:gd name="connsiteX68" fmla="*/ 1757680 w 1798320"/>
              <a:gd name="connsiteY68" fmla="*/ 589280 h 2336800"/>
              <a:gd name="connsiteX69" fmla="*/ 1778000 w 1798320"/>
              <a:gd name="connsiteY69" fmla="*/ 487680 h 2336800"/>
              <a:gd name="connsiteX70" fmla="*/ 1798320 w 1798320"/>
              <a:gd name="connsiteY70" fmla="*/ 426720 h 2336800"/>
              <a:gd name="connsiteX71" fmla="*/ 1788160 w 1798320"/>
              <a:gd name="connsiteY71" fmla="*/ 375920 h 2336800"/>
              <a:gd name="connsiteX72" fmla="*/ 1757680 w 1798320"/>
              <a:gd name="connsiteY72" fmla="*/ 345440 h 2336800"/>
              <a:gd name="connsiteX73" fmla="*/ 1737360 w 1798320"/>
              <a:gd name="connsiteY73" fmla="*/ 314960 h 2336800"/>
              <a:gd name="connsiteX74" fmla="*/ 1706880 w 1798320"/>
              <a:gd name="connsiteY74" fmla="*/ 284480 h 2336800"/>
              <a:gd name="connsiteX75" fmla="*/ 1686560 w 1798320"/>
              <a:gd name="connsiteY75" fmla="*/ 254000 h 2336800"/>
              <a:gd name="connsiteX76" fmla="*/ 1595120 w 1798320"/>
              <a:gd name="connsiteY76" fmla="*/ 233680 h 2336800"/>
              <a:gd name="connsiteX77" fmla="*/ 1330960 w 1798320"/>
              <a:gd name="connsiteY77" fmla="*/ 223520 h 2336800"/>
              <a:gd name="connsiteX78" fmla="*/ 1249680 w 1798320"/>
              <a:gd name="connsiteY78" fmla="*/ 162560 h 2336800"/>
              <a:gd name="connsiteX79" fmla="*/ 1219200 w 1798320"/>
              <a:gd name="connsiteY79" fmla="*/ 101600 h 2336800"/>
              <a:gd name="connsiteX80" fmla="*/ 1209040 w 1798320"/>
              <a:gd name="connsiteY80" fmla="*/ 71120 h 2336800"/>
              <a:gd name="connsiteX81" fmla="*/ 1178560 w 1798320"/>
              <a:gd name="connsiteY81" fmla="*/ 40640 h 2336800"/>
              <a:gd name="connsiteX82" fmla="*/ 1117600 w 1798320"/>
              <a:gd name="connsiteY82" fmla="*/ 0 h 2336800"/>
              <a:gd name="connsiteX83" fmla="*/ 1026160 w 1798320"/>
              <a:gd name="connsiteY83" fmla="*/ 2032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798320" h="2336800">
                <a:moveTo>
                  <a:pt x="60960" y="2336800"/>
                </a:moveTo>
                <a:cubicBezTo>
                  <a:pt x="77893" y="2333413"/>
                  <a:pt x="95726" y="2333053"/>
                  <a:pt x="111760" y="2326640"/>
                </a:cubicBezTo>
                <a:cubicBezTo>
                  <a:pt x="143830" y="2313812"/>
                  <a:pt x="171189" y="2291901"/>
                  <a:pt x="193040" y="2265680"/>
                </a:cubicBezTo>
                <a:cubicBezTo>
                  <a:pt x="200857" y="2256299"/>
                  <a:pt x="207899" y="2246122"/>
                  <a:pt x="213360" y="2235200"/>
                </a:cubicBezTo>
                <a:cubicBezTo>
                  <a:pt x="218149" y="2225621"/>
                  <a:pt x="219170" y="2214507"/>
                  <a:pt x="223520" y="2204720"/>
                </a:cubicBezTo>
                <a:cubicBezTo>
                  <a:pt x="232747" y="2183960"/>
                  <a:pt x="242311" y="2163241"/>
                  <a:pt x="254000" y="2143760"/>
                </a:cubicBezTo>
                <a:cubicBezTo>
                  <a:pt x="272847" y="2112348"/>
                  <a:pt x="294640" y="2082800"/>
                  <a:pt x="314960" y="2052320"/>
                </a:cubicBezTo>
                <a:cubicBezTo>
                  <a:pt x="321733" y="2042160"/>
                  <a:pt x="328998" y="2032311"/>
                  <a:pt x="335280" y="2021840"/>
                </a:cubicBezTo>
                <a:cubicBezTo>
                  <a:pt x="345440" y="2004907"/>
                  <a:pt x="357588" y="1989017"/>
                  <a:pt x="365760" y="1971040"/>
                </a:cubicBezTo>
                <a:cubicBezTo>
                  <a:pt x="374623" y="1951541"/>
                  <a:pt x="374199" y="1927902"/>
                  <a:pt x="386080" y="1910080"/>
                </a:cubicBezTo>
                <a:cubicBezTo>
                  <a:pt x="392853" y="1899920"/>
                  <a:pt x="400939" y="1890522"/>
                  <a:pt x="406400" y="1879600"/>
                </a:cubicBezTo>
                <a:cubicBezTo>
                  <a:pt x="411189" y="1870021"/>
                  <a:pt x="411359" y="1858482"/>
                  <a:pt x="416560" y="1849120"/>
                </a:cubicBezTo>
                <a:cubicBezTo>
                  <a:pt x="428420" y="1827772"/>
                  <a:pt x="443653" y="1808480"/>
                  <a:pt x="457200" y="1788160"/>
                </a:cubicBezTo>
                <a:cubicBezTo>
                  <a:pt x="463973" y="1778000"/>
                  <a:pt x="473659" y="1769264"/>
                  <a:pt x="477520" y="1757680"/>
                </a:cubicBezTo>
                <a:cubicBezTo>
                  <a:pt x="492224" y="1713569"/>
                  <a:pt x="480107" y="1734773"/>
                  <a:pt x="518160" y="1696720"/>
                </a:cubicBezTo>
                <a:lnTo>
                  <a:pt x="538480" y="1635760"/>
                </a:lnTo>
                <a:lnTo>
                  <a:pt x="548640" y="1605280"/>
                </a:lnTo>
                <a:cubicBezTo>
                  <a:pt x="552027" y="1581573"/>
                  <a:pt x="554104" y="1557642"/>
                  <a:pt x="558800" y="1534160"/>
                </a:cubicBezTo>
                <a:cubicBezTo>
                  <a:pt x="560900" y="1523658"/>
                  <a:pt x="569781" y="1514358"/>
                  <a:pt x="568960" y="1503680"/>
                </a:cubicBezTo>
                <a:cubicBezTo>
                  <a:pt x="566311" y="1469244"/>
                  <a:pt x="560767" y="1434418"/>
                  <a:pt x="548640" y="1402080"/>
                </a:cubicBezTo>
                <a:cubicBezTo>
                  <a:pt x="540065" y="1379213"/>
                  <a:pt x="521547" y="1361440"/>
                  <a:pt x="508000" y="1341120"/>
                </a:cubicBezTo>
                <a:cubicBezTo>
                  <a:pt x="478287" y="1296551"/>
                  <a:pt x="495006" y="1320409"/>
                  <a:pt x="457200" y="1270000"/>
                </a:cubicBezTo>
                <a:cubicBezTo>
                  <a:pt x="438209" y="1213026"/>
                  <a:pt x="449637" y="1249910"/>
                  <a:pt x="426720" y="1158240"/>
                </a:cubicBezTo>
                <a:cubicBezTo>
                  <a:pt x="423333" y="1144693"/>
                  <a:pt x="426434" y="1127474"/>
                  <a:pt x="416560" y="1117600"/>
                </a:cubicBezTo>
                <a:cubicBezTo>
                  <a:pt x="377446" y="1078486"/>
                  <a:pt x="394050" y="1099075"/>
                  <a:pt x="365760" y="1056640"/>
                </a:cubicBezTo>
                <a:cubicBezTo>
                  <a:pt x="362373" y="1012613"/>
                  <a:pt x="361845" y="968273"/>
                  <a:pt x="355600" y="924560"/>
                </a:cubicBezTo>
                <a:cubicBezTo>
                  <a:pt x="351651" y="896914"/>
                  <a:pt x="358517" y="858771"/>
                  <a:pt x="335280" y="843280"/>
                </a:cubicBezTo>
                <a:lnTo>
                  <a:pt x="274320" y="802640"/>
                </a:lnTo>
                <a:cubicBezTo>
                  <a:pt x="270933" y="792480"/>
                  <a:pt x="274745" y="773788"/>
                  <a:pt x="264160" y="772160"/>
                </a:cubicBezTo>
                <a:cubicBezTo>
                  <a:pt x="196692" y="761780"/>
                  <a:pt x="158394" y="779859"/>
                  <a:pt x="101600" y="792480"/>
                </a:cubicBezTo>
                <a:cubicBezTo>
                  <a:pt x="84743" y="796226"/>
                  <a:pt x="67733" y="799253"/>
                  <a:pt x="50800" y="802640"/>
                </a:cubicBezTo>
                <a:cubicBezTo>
                  <a:pt x="40640" y="816187"/>
                  <a:pt x="27893" y="828134"/>
                  <a:pt x="20320" y="843280"/>
                </a:cubicBezTo>
                <a:cubicBezTo>
                  <a:pt x="10741" y="862438"/>
                  <a:pt x="0" y="904240"/>
                  <a:pt x="0" y="904240"/>
                </a:cubicBezTo>
                <a:cubicBezTo>
                  <a:pt x="3387" y="931333"/>
                  <a:pt x="5671" y="958587"/>
                  <a:pt x="10160" y="985520"/>
                </a:cubicBezTo>
                <a:cubicBezTo>
                  <a:pt x="12456" y="999294"/>
                  <a:pt x="17291" y="1012529"/>
                  <a:pt x="20320" y="1026160"/>
                </a:cubicBezTo>
                <a:cubicBezTo>
                  <a:pt x="24066" y="1043017"/>
                  <a:pt x="26292" y="1060207"/>
                  <a:pt x="30480" y="1076960"/>
                </a:cubicBezTo>
                <a:cubicBezTo>
                  <a:pt x="33077" y="1087350"/>
                  <a:pt x="37822" y="1097108"/>
                  <a:pt x="40640" y="1107440"/>
                </a:cubicBezTo>
                <a:cubicBezTo>
                  <a:pt x="47988" y="1134383"/>
                  <a:pt x="60960" y="1188720"/>
                  <a:pt x="60960" y="1188720"/>
                </a:cubicBezTo>
                <a:cubicBezTo>
                  <a:pt x="64347" y="1232747"/>
                  <a:pt x="60410" y="1277962"/>
                  <a:pt x="71120" y="1320800"/>
                </a:cubicBezTo>
                <a:cubicBezTo>
                  <a:pt x="74605" y="1334739"/>
                  <a:pt x="89645" y="1343310"/>
                  <a:pt x="101600" y="1351280"/>
                </a:cubicBezTo>
                <a:cubicBezTo>
                  <a:pt x="110511" y="1357221"/>
                  <a:pt x="121782" y="1358498"/>
                  <a:pt x="132080" y="1361440"/>
                </a:cubicBezTo>
                <a:cubicBezTo>
                  <a:pt x="221382" y="1386955"/>
                  <a:pt x="130119" y="1357400"/>
                  <a:pt x="203200" y="1381760"/>
                </a:cubicBezTo>
                <a:cubicBezTo>
                  <a:pt x="264160" y="1378373"/>
                  <a:pt x="325256" y="1376889"/>
                  <a:pt x="386080" y="1371600"/>
                </a:cubicBezTo>
                <a:cubicBezTo>
                  <a:pt x="403284" y="1370104"/>
                  <a:pt x="421434" y="1369163"/>
                  <a:pt x="436880" y="1361440"/>
                </a:cubicBezTo>
                <a:cubicBezTo>
                  <a:pt x="589091" y="1285334"/>
                  <a:pt x="368640" y="1363867"/>
                  <a:pt x="497840" y="1320800"/>
                </a:cubicBezTo>
                <a:cubicBezTo>
                  <a:pt x="524933" y="1327573"/>
                  <a:pt x="551193" y="1341120"/>
                  <a:pt x="579120" y="1341120"/>
                </a:cubicBezTo>
                <a:cubicBezTo>
                  <a:pt x="700378" y="1341120"/>
                  <a:pt x="689941" y="1341746"/>
                  <a:pt x="751840" y="1300480"/>
                </a:cubicBezTo>
                <a:lnTo>
                  <a:pt x="812800" y="1209040"/>
                </a:lnTo>
                <a:cubicBezTo>
                  <a:pt x="819573" y="1198880"/>
                  <a:pt x="829259" y="1190144"/>
                  <a:pt x="833120" y="1178560"/>
                </a:cubicBezTo>
                <a:cubicBezTo>
                  <a:pt x="836507" y="1168400"/>
                  <a:pt x="835707" y="1155653"/>
                  <a:pt x="843280" y="1148080"/>
                </a:cubicBezTo>
                <a:cubicBezTo>
                  <a:pt x="860549" y="1130811"/>
                  <a:pt x="904240" y="1107440"/>
                  <a:pt x="904240" y="1107440"/>
                </a:cubicBezTo>
                <a:cubicBezTo>
                  <a:pt x="921173" y="1110827"/>
                  <a:pt x="939944" y="1109214"/>
                  <a:pt x="955040" y="1117600"/>
                </a:cubicBezTo>
                <a:cubicBezTo>
                  <a:pt x="971787" y="1126904"/>
                  <a:pt x="976894" y="1154483"/>
                  <a:pt x="995680" y="1158240"/>
                </a:cubicBezTo>
                <a:cubicBezTo>
                  <a:pt x="1032361" y="1165576"/>
                  <a:pt x="1070187" y="1151467"/>
                  <a:pt x="1107440" y="1148080"/>
                </a:cubicBezTo>
                <a:cubicBezTo>
                  <a:pt x="1117600" y="1141307"/>
                  <a:pt x="1126998" y="1133221"/>
                  <a:pt x="1137920" y="1127760"/>
                </a:cubicBezTo>
                <a:cubicBezTo>
                  <a:pt x="1147499" y="1122971"/>
                  <a:pt x="1159101" y="1122913"/>
                  <a:pt x="1168400" y="1117600"/>
                </a:cubicBezTo>
                <a:cubicBezTo>
                  <a:pt x="1183102" y="1109199"/>
                  <a:pt x="1195261" y="1096962"/>
                  <a:pt x="1209040" y="1087120"/>
                </a:cubicBezTo>
                <a:cubicBezTo>
                  <a:pt x="1250182" y="1057733"/>
                  <a:pt x="1234504" y="1073675"/>
                  <a:pt x="1280160" y="1036320"/>
                </a:cubicBezTo>
                <a:cubicBezTo>
                  <a:pt x="1304326" y="1016548"/>
                  <a:pt x="1326899" y="994865"/>
                  <a:pt x="1351280" y="975360"/>
                </a:cubicBezTo>
                <a:cubicBezTo>
                  <a:pt x="1422005" y="918780"/>
                  <a:pt x="1339837" y="996963"/>
                  <a:pt x="1412240" y="924560"/>
                </a:cubicBezTo>
                <a:cubicBezTo>
                  <a:pt x="1415627" y="914400"/>
                  <a:pt x="1415710" y="902443"/>
                  <a:pt x="1422400" y="894080"/>
                </a:cubicBezTo>
                <a:cubicBezTo>
                  <a:pt x="1430028" y="884545"/>
                  <a:pt x="1446822" y="884362"/>
                  <a:pt x="1452880" y="873760"/>
                </a:cubicBezTo>
                <a:cubicBezTo>
                  <a:pt x="1461448" y="858767"/>
                  <a:pt x="1459294" y="839817"/>
                  <a:pt x="1463040" y="822960"/>
                </a:cubicBezTo>
                <a:cubicBezTo>
                  <a:pt x="1466069" y="809329"/>
                  <a:pt x="1469813" y="795867"/>
                  <a:pt x="1473200" y="782320"/>
                </a:cubicBezTo>
                <a:cubicBezTo>
                  <a:pt x="1476587" y="748453"/>
                  <a:pt x="1458062" y="703489"/>
                  <a:pt x="1483360" y="680720"/>
                </a:cubicBezTo>
                <a:cubicBezTo>
                  <a:pt x="1506155" y="660204"/>
                  <a:pt x="1544132" y="690880"/>
                  <a:pt x="1574800" y="690880"/>
                </a:cubicBezTo>
                <a:cubicBezTo>
                  <a:pt x="1602104" y="690880"/>
                  <a:pt x="1628987" y="684107"/>
                  <a:pt x="1656080" y="680720"/>
                </a:cubicBezTo>
                <a:cubicBezTo>
                  <a:pt x="1666240" y="677333"/>
                  <a:pt x="1678987" y="678133"/>
                  <a:pt x="1686560" y="670560"/>
                </a:cubicBezTo>
                <a:cubicBezTo>
                  <a:pt x="1805093" y="552027"/>
                  <a:pt x="1671320" y="646853"/>
                  <a:pt x="1757680" y="589280"/>
                </a:cubicBezTo>
                <a:cubicBezTo>
                  <a:pt x="1764546" y="548086"/>
                  <a:pt x="1766633" y="525571"/>
                  <a:pt x="1778000" y="487680"/>
                </a:cubicBezTo>
                <a:cubicBezTo>
                  <a:pt x="1784155" y="467164"/>
                  <a:pt x="1798320" y="426720"/>
                  <a:pt x="1798320" y="426720"/>
                </a:cubicBezTo>
                <a:cubicBezTo>
                  <a:pt x="1794933" y="409787"/>
                  <a:pt x="1795883" y="391366"/>
                  <a:pt x="1788160" y="375920"/>
                </a:cubicBezTo>
                <a:cubicBezTo>
                  <a:pt x="1781734" y="363069"/>
                  <a:pt x="1766878" y="356478"/>
                  <a:pt x="1757680" y="345440"/>
                </a:cubicBezTo>
                <a:cubicBezTo>
                  <a:pt x="1749863" y="336059"/>
                  <a:pt x="1745177" y="324341"/>
                  <a:pt x="1737360" y="314960"/>
                </a:cubicBezTo>
                <a:cubicBezTo>
                  <a:pt x="1728162" y="303922"/>
                  <a:pt x="1716078" y="295518"/>
                  <a:pt x="1706880" y="284480"/>
                </a:cubicBezTo>
                <a:cubicBezTo>
                  <a:pt x="1699063" y="275099"/>
                  <a:pt x="1696720" y="260773"/>
                  <a:pt x="1686560" y="254000"/>
                </a:cubicBezTo>
                <a:cubicBezTo>
                  <a:pt x="1680614" y="250036"/>
                  <a:pt x="1595988" y="233736"/>
                  <a:pt x="1595120" y="233680"/>
                </a:cubicBezTo>
                <a:cubicBezTo>
                  <a:pt x="1507184" y="228007"/>
                  <a:pt x="1419013" y="226907"/>
                  <a:pt x="1330960" y="223520"/>
                </a:cubicBezTo>
                <a:cubicBezTo>
                  <a:pt x="1303867" y="203200"/>
                  <a:pt x="1260390" y="194689"/>
                  <a:pt x="1249680" y="162560"/>
                </a:cubicBezTo>
                <a:cubicBezTo>
                  <a:pt x="1224143" y="85948"/>
                  <a:pt x="1258591" y="180382"/>
                  <a:pt x="1219200" y="101600"/>
                </a:cubicBezTo>
                <a:cubicBezTo>
                  <a:pt x="1214411" y="92021"/>
                  <a:pt x="1214981" y="80031"/>
                  <a:pt x="1209040" y="71120"/>
                </a:cubicBezTo>
                <a:cubicBezTo>
                  <a:pt x="1201070" y="59165"/>
                  <a:pt x="1189902" y="49461"/>
                  <a:pt x="1178560" y="40640"/>
                </a:cubicBezTo>
                <a:cubicBezTo>
                  <a:pt x="1159283" y="25647"/>
                  <a:pt x="1117600" y="0"/>
                  <a:pt x="1117600" y="0"/>
                </a:cubicBezTo>
                <a:cubicBezTo>
                  <a:pt x="1038983" y="11231"/>
                  <a:pt x="1067899" y="-550"/>
                  <a:pt x="1026160" y="2032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7541" y="1144752"/>
            <a:ext cx="1873419" cy="2441728"/>
          </a:xfrm>
          <a:custGeom>
            <a:avLst/>
            <a:gdLst>
              <a:gd name="connsiteX0" fmla="*/ 308779 w 1873419"/>
              <a:gd name="connsiteY0" fmla="*/ 2309648 h 2441728"/>
              <a:gd name="connsiteX1" fmla="*/ 440859 w 1873419"/>
              <a:gd name="connsiteY1" fmla="*/ 2258848 h 2441728"/>
              <a:gd name="connsiteX2" fmla="*/ 481499 w 1873419"/>
              <a:gd name="connsiteY2" fmla="*/ 2238528 h 2441728"/>
              <a:gd name="connsiteX3" fmla="*/ 532299 w 1873419"/>
              <a:gd name="connsiteY3" fmla="*/ 2177568 h 2441728"/>
              <a:gd name="connsiteX4" fmla="*/ 572939 w 1873419"/>
              <a:gd name="connsiteY4" fmla="*/ 2126768 h 2441728"/>
              <a:gd name="connsiteX5" fmla="*/ 623739 w 1873419"/>
              <a:gd name="connsiteY5" fmla="*/ 1994688 h 2441728"/>
              <a:gd name="connsiteX6" fmla="*/ 664379 w 1873419"/>
              <a:gd name="connsiteY6" fmla="*/ 1913408 h 2441728"/>
              <a:gd name="connsiteX7" fmla="*/ 694859 w 1873419"/>
              <a:gd name="connsiteY7" fmla="*/ 1852448 h 2441728"/>
              <a:gd name="connsiteX8" fmla="*/ 705019 w 1873419"/>
              <a:gd name="connsiteY8" fmla="*/ 1811808 h 2441728"/>
              <a:gd name="connsiteX9" fmla="*/ 735499 w 1873419"/>
              <a:gd name="connsiteY9" fmla="*/ 1720368 h 2441728"/>
              <a:gd name="connsiteX10" fmla="*/ 755819 w 1873419"/>
              <a:gd name="connsiteY10" fmla="*/ 1618768 h 2441728"/>
              <a:gd name="connsiteX11" fmla="*/ 725339 w 1873419"/>
              <a:gd name="connsiteY11" fmla="*/ 1466368 h 2441728"/>
              <a:gd name="connsiteX12" fmla="*/ 694859 w 1873419"/>
              <a:gd name="connsiteY12" fmla="*/ 1435888 h 2441728"/>
              <a:gd name="connsiteX13" fmla="*/ 684699 w 1873419"/>
              <a:gd name="connsiteY13" fmla="*/ 1405408 h 2441728"/>
              <a:gd name="connsiteX14" fmla="*/ 572939 w 1873419"/>
              <a:gd name="connsiteY14" fmla="*/ 1273328 h 2441728"/>
              <a:gd name="connsiteX15" fmla="*/ 501819 w 1873419"/>
              <a:gd name="connsiteY15" fmla="*/ 1141248 h 2441728"/>
              <a:gd name="connsiteX16" fmla="*/ 481499 w 1873419"/>
              <a:gd name="connsiteY16" fmla="*/ 1100608 h 2441728"/>
              <a:gd name="connsiteX17" fmla="*/ 440859 w 1873419"/>
              <a:gd name="connsiteY17" fmla="*/ 1039648 h 2441728"/>
              <a:gd name="connsiteX18" fmla="*/ 420539 w 1873419"/>
              <a:gd name="connsiteY18" fmla="*/ 978688 h 2441728"/>
              <a:gd name="connsiteX19" fmla="*/ 440859 w 1873419"/>
              <a:gd name="connsiteY19" fmla="*/ 826288 h 2441728"/>
              <a:gd name="connsiteX20" fmla="*/ 420539 w 1873419"/>
              <a:gd name="connsiteY20" fmla="*/ 745008 h 2441728"/>
              <a:gd name="connsiteX21" fmla="*/ 339259 w 1873419"/>
              <a:gd name="connsiteY21" fmla="*/ 755168 h 2441728"/>
              <a:gd name="connsiteX22" fmla="*/ 329099 w 1873419"/>
              <a:gd name="connsiteY22" fmla="*/ 948208 h 2441728"/>
              <a:gd name="connsiteX23" fmla="*/ 318939 w 1873419"/>
              <a:gd name="connsiteY23" fmla="*/ 1080288 h 2441728"/>
              <a:gd name="connsiteX24" fmla="*/ 288459 w 1873419"/>
              <a:gd name="connsiteY24" fmla="*/ 1120928 h 2441728"/>
              <a:gd name="connsiteX25" fmla="*/ 268139 w 1873419"/>
              <a:gd name="connsiteY25" fmla="*/ 1181888 h 2441728"/>
              <a:gd name="connsiteX26" fmla="*/ 288459 w 1873419"/>
              <a:gd name="connsiteY26" fmla="*/ 1405408 h 2441728"/>
              <a:gd name="connsiteX27" fmla="*/ 471339 w 1873419"/>
              <a:gd name="connsiteY27" fmla="*/ 1395248 h 2441728"/>
              <a:gd name="connsiteX28" fmla="*/ 511979 w 1873419"/>
              <a:gd name="connsiteY28" fmla="*/ 1385088 h 2441728"/>
              <a:gd name="connsiteX29" fmla="*/ 745659 w 1873419"/>
              <a:gd name="connsiteY29" fmla="*/ 1374928 h 2441728"/>
              <a:gd name="connsiteX30" fmla="*/ 826939 w 1873419"/>
              <a:gd name="connsiteY30" fmla="*/ 1354608 h 2441728"/>
              <a:gd name="connsiteX31" fmla="*/ 887899 w 1873419"/>
              <a:gd name="connsiteY31" fmla="*/ 1324128 h 2441728"/>
              <a:gd name="connsiteX32" fmla="*/ 979339 w 1873419"/>
              <a:gd name="connsiteY32" fmla="*/ 1253008 h 2441728"/>
              <a:gd name="connsiteX33" fmla="*/ 1030139 w 1873419"/>
              <a:gd name="connsiteY33" fmla="*/ 1222528 h 2441728"/>
              <a:gd name="connsiteX34" fmla="*/ 1131739 w 1873419"/>
              <a:gd name="connsiteY34" fmla="*/ 1202208 h 2441728"/>
              <a:gd name="connsiteX35" fmla="*/ 1182539 w 1873419"/>
              <a:gd name="connsiteY35" fmla="*/ 1192048 h 2441728"/>
              <a:gd name="connsiteX36" fmla="*/ 1273979 w 1873419"/>
              <a:gd name="connsiteY36" fmla="*/ 1161568 h 2441728"/>
              <a:gd name="connsiteX37" fmla="*/ 1334939 w 1873419"/>
              <a:gd name="connsiteY37" fmla="*/ 1120928 h 2441728"/>
              <a:gd name="connsiteX38" fmla="*/ 1406059 w 1873419"/>
              <a:gd name="connsiteY38" fmla="*/ 1029488 h 2441728"/>
              <a:gd name="connsiteX39" fmla="*/ 1416219 w 1873419"/>
              <a:gd name="connsiteY39" fmla="*/ 988848 h 2441728"/>
              <a:gd name="connsiteX40" fmla="*/ 1456859 w 1873419"/>
              <a:gd name="connsiteY40" fmla="*/ 927888 h 2441728"/>
              <a:gd name="connsiteX41" fmla="*/ 1467019 w 1873419"/>
              <a:gd name="connsiteY41" fmla="*/ 887248 h 2441728"/>
              <a:gd name="connsiteX42" fmla="*/ 1507659 w 1873419"/>
              <a:gd name="connsiteY42" fmla="*/ 816128 h 2441728"/>
              <a:gd name="connsiteX43" fmla="*/ 1538139 w 1873419"/>
              <a:gd name="connsiteY43" fmla="*/ 775488 h 2441728"/>
              <a:gd name="connsiteX44" fmla="*/ 1588939 w 1873419"/>
              <a:gd name="connsiteY44" fmla="*/ 745008 h 2441728"/>
              <a:gd name="connsiteX45" fmla="*/ 1690539 w 1873419"/>
              <a:gd name="connsiteY45" fmla="*/ 724688 h 2441728"/>
              <a:gd name="connsiteX46" fmla="*/ 1741339 w 1873419"/>
              <a:gd name="connsiteY46" fmla="*/ 704368 h 2441728"/>
              <a:gd name="connsiteX47" fmla="*/ 1781979 w 1873419"/>
              <a:gd name="connsiteY47" fmla="*/ 694208 h 2441728"/>
              <a:gd name="connsiteX48" fmla="*/ 1842939 w 1873419"/>
              <a:gd name="connsiteY48" fmla="*/ 643408 h 2441728"/>
              <a:gd name="connsiteX49" fmla="*/ 1873419 w 1873419"/>
              <a:gd name="connsiteY49" fmla="*/ 623088 h 2441728"/>
              <a:gd name="connsiteX50" fmla="*/ 1842939 w 1873419"/>
              <a:gd name="connsiteY50" fmla="*/ 501168 h 2441728"/>
              <a:gd name="connsiteX51" fmla="*/ 1822619 w 1873419"/>
              <a:gd name="connsiteY51" fmla="*/ 440208 h 2441728"/>
              <a:gd name="connsiteX52" fmla="*/ 1781979 w 1873419"/>
              <a:gd name="connsiteY52" fmla="*/ 348768 h 2441728"/>
              <a:gd name="connsiteX53" fmla="*/ 1771819 w 1873419"/>
              <a:gd name="connsiteY53" fmla="*/ 287808 h 2441728"/>
              <a:gd name="connsiteX54" fmla="*/ 1670219 w 1873419"/>
              <a:gd name="connsiteY54" fmla="*/ 237008 h 2441728"/>
              <a:gd name="connsiteX55" fmla="*/ 1599099 w 1873419"/>
              <a:gd name="connsiteY55" fmla="*/ 196368 h 2441728"/>
              <a:gd name="connsiteX56" fmla="*/ 1517819 w 1873419"/>
              <a:gd name="connsiteY56" fmla="*/ 155728 h 2441728"/>
              <a:gd name="connsiteX57" fmla="*/ 1487339 w 1873419"/>
              <a:gd name="connsiteY57" fmla="*/ 145568 h 2441728"/>
              <a:gd name="connsiteX58" fmla="*/ 1213019 w 1873419"/>
              <a:gd name="connsiteY58" fmla="*/ 135408 h 2441728"/>
              <a:gd name="connsiteX59" fmla="*/ 1223179 w 1873419"/>
              <a:gd name="connsiteY59" fmla="*/ 74448 h 2441728"/>
              <a:gd name="connsiteX60" fmla="*/ 1233339 w 1873419"/>
              <a:gd name="connsiteY60" fmla="*/ 3328 h 2441728"/>
              <a:gd name="connsiteX61" fmla="*/ 1294299 w 1873419"/>
              <a:gd name="connsiteY61" fmla="*/ 23648 h 2441728"/>
              <a:gd name="connsiteX62" fmla="*/ 1406059 w 1873419"/>
              <a:gd name="connsiteY62" fmla="*/ 104928 h 2441728"/>
              <a:gd name="connsiteX63" fmla="*/ 1558459 w 1873419"/>
              <a:gd name="connsiteY63" fmla="*/ 125248 h 2441728"/>
              <a:gd name="connsiteX64" fmla="*/ 1599099 w 1873419"/>
              <a:gd name="connsiteY64" fmla="*/ 196368 h 2441728"/>
              <a:gd name="connsiteX65" fmla="*/ 1690539 w 1873419"/>
              <a:gd name="connsiteY65" fmla="*/ 247168 h 2441728"/>
              <a:gd name="connsiteX66" fmla="*/ 1680379 w 1873419"/>
              <a:gd name="connsiteY66" fmla="*/ 267488 h 2441728"/>
              <a:gd name="connsiteX67" fmla="*/ 1639739 w 1873419"/>
              <a:gd name="connsiteY67" fmla="*/ 287808 h 2441728"/>
              <a:gd name="connsiteX68" fmla="*/ 1619419 w 1873419"/>
              <a:gd name="connsiteY68" fmla="*/ 318288 h 2441728"/>
              <a:gd name="connsiteX69" fmla="*/ 1599099 w 1873419"/>
              <a:gd name="connsiteY69" fmla="*/ 379248 h 2441728"/>
              <a:gd name="connsiteX70" fmla="*/ 1507659 w 1873419"/>
              <a:gd name="connsiteY70" fmla="*/ 460528 h 2441728"/>
              <a:gd name="connsiteX71" fmla="*/ 1487339 w 1873419"/>
              <a:gd name="connsiteY71" fmla="*/ 521488 h 2441728"/>
              <a:gd name="connsiteX72" fmla="*/ 1467019 w 1873419"/>
              <a:gd name="connsiteY72" fmla="*/ 592608 h 2441728"/>
              <a:gd name="connsiteX73" fmla="*/ 1436539 w 1873419"/>
              <a:gd name="connsiteY73" fmla="*/ 623088 h 2441728"/>
              <a:gd name="connsiteX74" fmla="*/ 1406059 w 1873419"/>
              <a:gd name="connsiteY74" fmla="*/ 643408 h 2441728"/>
              <a:gd name="connsiteX75" fmla="*/ 1345099 w 1873419"/>
              <a:gd name="connsiteY75" fmla="*/ 663728 h 2441728"/>
              <a:gd name="connsiteX76" fmla="*/ 1314619 w 1873419"/>
              <a:gd name="connsiteY76" fmla="*/ 714528 h 2441728"/>
              <a:gd name="connsiteX77" fmla="*/ 1304459 w 1873419"/>
              <a:gd name="connsiteY77" fmla="*/ 745008 h 2441728"/>
              <a:gd name="connsiteX78" fmla="*/ 1273979 w 1873419"/>
              <a:gd name="connsiteY78" fmla="*/ 785648 h 2441728"/>
              <a:gd name="connsiteX79" fmla="*/ 1253659 w 1873419"/>
              <a:gd name="connsiteY79" fmla="*/ 816128 h 2441728"/>
              <a:gd name="connsiteX80" fmla="*/ 1192699 w 1873419"/>
              <a:gd name="connsiteY80" fmla="*/ 856768 h 2441728"/>
              <a:gd name="connsiteX81" fmla="*/ 1162219 w 1873419"/>
              <a:gd name="connsiteY81" fmla="*/ 877088 h 2441728"/>
              <a:gd name="connsiteX82" fmla="*/ 1152059 w 1873419"/>
              <a:gd name="connsiteY82" fmla="*/ 907568 h 2441728"/>
              <a:gd name="connsiteX83" fmla="*/ 1141899 w 1873419"/>
              <a:gd name="connsiteY83" fmla="*/ 948208 h 2441728"/>
              <a:gd name="connsiteX84" fmla="*/ 1111419 w 1873419"/>
              <a:gd name="connsiteY84" fmla="*/ 988848 h 2441728"/>
              <a:gd name="connsiteX85" fmla="*/ 1101259 w 1873419"/>
              <a:gd name="connsiteY85" fmla="*/ 1029488 h 2441728"/>
              <a:gd name="connsiteX86" fmla="*/ 1091099 w 1873419"/>
              <a:gd name="connsiteY86" fmla="*/ 1059968 h 2441728"/>
              <a:gd name="connsiteX87" fmla="*/ 1080939 w 1873419"/>
              <a:gd name="connsiteY87" fmla="*/ 1110768 h 2441728"/>
              <a:gd name="connsiteX88" fmla="*/ 1091099 w 1873419"/>
              <a:gd name="connsiteY88" fmla="*/ 1202208 h 2441728"/>
              <a:gd name="connsiteX89" fmla="*/ 1111419 w 1873419"/>
              <a:gd name="connsiteY89" fmla="*/ 1273328 h 2441728"/>
              <a:gd name="connsiteX90" fmla="*/ 1131739 w 1873419"/>
              <a:gd name="connsiteY90" fmla="*/ 1415568 h 2441728"/>
              <a:gd name="connsiteX91" fmla="*/ 1152059 w 1873419"/>
              <a:gd name="connsiteY91" fmla="*/ 1517168 h 2441728"/>
              <a:gd name="connsiteX92" fmla="*/ 1162219 w 1873419"/>
              <a:gd name="connsiteY92" fmla="*/ 1588288 h 2441728"/>
              <a:gd name="connsiteX93" fmla="*/ 1152059 w 1873419"/>
              <a:gd name="connsiteY93" fmla="*/ 1547648 h 2441728"/>
              <a:gd name="connsiteX94" fmla="*/ 1121579 w 1873419"/>
              <a:gd name="connsiteY94" fmla="*/ 1537488 h 2441728"/>
              <a:gd name="connsiteX95" fmla="*/ 1050459 w 1873419"/>
              <a:gd name="connsiteY95" fmla="*/ 1547648 h 2441728"/>
              <a:gd name="connsiteX96" fmla="*/ 1009819 w 1873419"/>
              <a:gd name="connsiteY96" fmla="*/ 1588288 h 2441728"/>
              <a:gd name="connsiteX97" fmla="*/ 979339 w 1873419"/>
              <a:gd name="connsiteY97" fmla="*/ 1608608 h 2441728"/>
              <a:gd name="connsiteX98" fmla="*/ 959019 w 1873419"/>
              <a:gd name="connsiteY98" fmla="*/ 1639088 h 2441728"/>
              <a:gd name="connsiteX99" fmla="*/ 928539 w 1873419"/>
              <a:gd name="connsiteY99" fmla="*/ 1649248 h 2441728"/>
              <a:gd name="connsiteX100" fmla="*/ 887899 w 1873419"/>
              <a:gd name="connsiteY100" fmla="*/ 1669568 h 2441728"/>
              <a:gd name="connsiteX101" fmla="*/ 806619 w 1873419"/>
              <a:gd name="connsiteY101" fmla="*/ 1710208 h 2441728"/>
              <a:gd name="connsiteX102" fmla="*/ 715179 w 1873419"/>
              <a:gd name="connsiteY102" fmla="*/ 1781328 h 2441728"/>
              <a:gd name="connsiteX103" fmla="*/ 603419 w 1873419"/>
              <a:gd name="connsiteY103" fmla="*/ 1872768 h 2441728"/>
              <a:gd name="connsiteX104" fmla="*/ 532299 w 1873419"/>
              <a:gd name="connsiteY104" fmla="*/ 1933728 h 2441728"/>
              <a:gd name="connsiteX105" fmla="*/ 501819 w 1873419"/>
              <a:gd name="connsiteY105" fmla="*/ 1984528 h 2441728"/>
              <a:gd name="connsiteX106" fmla="*/ 400219 w 1873419"/>
              <a:gd name="connsiteY106" fmla="*/ 2055648 h 2441728"/>
              <a:gd name="connsiteX107" fmla="*/ 369739 w 1873419"/>
              <a:gd name="connsiteY107" fmla="*/ 2075968 h 2441728"/>
              <a:gd name="connsiteX108" fmla="*/ 339259 w 1873419"/>
              <a:gd name="connsiteY108" fmla="*/ 2086128 h 2441728"/>
              <a:gd name="connsiteX109" fmla="*/ 257979 w 1873419"/>
              <a:gd name="connsiteY109" fmla="*/ 2106448 h 2441728"/>
              <a:gd name="connsiteX110" fmla="*/ 217339 w 1873419"/>
              <a:gd name="connsiteY110" fmla="*/ 2126768 h 2441728"/>
              <a:gd name="connsiteX111" fmla="*/ 105579 w 1873419"/>
              <a:gd name="connsiteY111" fmla="*/ 2157248 h 2441728"/>
              <a:gd name="connsiteX112" fmla="*/ 34459 w 1873419"/>
              <a:gd name="connsiteY112" fmla="*/ 2187728 h 2441728"/>
              <a:gd name="connsiteX113" fmla="*/ 3979 w 1873419"/>
              <a:gd name="connsiteY113" fmla="*/ 2441728 h 24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873419" h="2441728">
                <a:moveTo>
                  <a:pt x="308779" y="2309648"/>
                </a:moveTo>
                <a:cubicBezTo>
                  <a:pt x="424593" y="2280695"/>
                  <a:pt x="355239" y="2306414"/>
                  <a:pt x="440859" y="2258848"/>
                </a:cubicBezTo>
                <a:cubicBezTo>
                  <a:pt x="454099" y="2251493"/>
                  <a:pt x="469174" y="2247331"/>
                  <a:pt x="481499" y="2238528"/>
                </a:cubicBezTo>
                <a:cubicBezTo>
                  <a:pt x="511523" y="2217082"/>
                  <a:pt x="511734" y="2204988"/>
                  <a:pt x="532299" y="2177568"/>
                </a:cubicBezTo>
                <a:cubicBezTo>
                  <a:pt x="545310" y="2160220"/>
                  <a:pt x="559392" y="2143701"/>
                  <a:pt x="572939" y="2126768"/>
                </a:cubicBezTo>
                <a:cubicBezTo>
                  <a:pt x="594233" y="2062886"/>
                  <a:pt x="593470" y="2059550"/>
                  <a:pt x="623739" y="1994688"/>
                </a:cubicBezTo>
                <a:cubicBezTo>
                  <a:pt x="636549" y="1967239"/>
                  <a:pt x="650832" y="1940501"/>
                  <a:pt x="664379" y="1913408"/>
                </a:cubicBezTo>
                <a:cubicBezTo>
                  <a:pt x="674539" y="1893088"/>
                  <a:pt x="689349" y="1874488"/>
                  <a:pt x="694859" y="1852448"/>
                </a:cubicBezTo>
                <a:cubicBezTo>
                  <a:pt x="698246" y="1838901"/>
                  <a:pt x="700913" y="1825154"/>
                  <a:pt x="705019" y="1811808"/>
                </a:cubicBezTo>
                <a:cubicBezTo>
                  <a:pt x="714468" y="1781100"/>
                  <a:pt x="727707" y="1751537"/>
                  <a:pt x="735499" y="1720368"/>
                </a:cubicBezTo>
                <a:cubicBezTo>
                  <a:pt x="750655" y="1659743"/>
                  <a:pt x="743363" y="1693502"/>
                  <a:pt x="755819" y="1618768"/>
                </a:cubicBezTo>
                <a:cubicBezTo>
                  <a:pt x="748629" y="1532483"/>
                  <a:pt x="767087" y="1516466"/>
                  <a:pt x="725339" y="1466368"/>
                </a:cubicBezTo>
                <a:cubicBezTo>
                  <a:pt x="716141" y="1455330"/>
                  <a:pt x="705019" y="1446048"/>
                  <a:pt x="694859" y="1435888"/>
                </a:cubicBezTo>
                <a:cubicBezTo>
                  <a:pt x="691472" y="1425728"/>
                  <a:pt x="690640" y="1414319"/>
                  <a:pt x="684699" y="1405408"/>
                </a:cubicBezTo>
                <a:cubicBezTo>
                  <a:pt x="586625" y="1258298"/>
                  <a:pt x="648420" y="1361390"/>
                  <a:pt x="572939" y="1273328"/>
                </a:cubicBezTo>
                <a:cubicBezTo>
                  <a:pt x="548145" y="1244402"/>
                  <a:pt x="506825" y="1151259"/>
                  <a:pt x="501819" y="1141248"/>
                </a:cubicBezTo>
                <a:cubicBezTo>
                  <a:pt x="495046" y="1127701"/>
                  <a:pt x="489900" y="1113210"/>
                  <a:pt x="481499" y="1100608"/>
                </a:cubicBezTo>
                <a:cubicBezTo>
                  <a:pt x="467952" y="1080288"/>
                  <a:pt x="448582" y="1062816"/>
                  <a:pt x="440859" y="1039648"/>
                </a:cubicBezTo>
                <a:lnTo>
                  <a:pt x="420539" y="978688"/>
                </a:lnTo>
                <a:cubicBezTo>
                  <a:pt x="427312" y="927888"/>
                  <a:pt x="440859" y="877538"/>
                  <a:pt x="440859" y="826288"/>
                </a:cubicBezTo>
                <a:cubicBezTo>
                  <a:pt x="440859" y="798361"/>
                  <a:pt x="443418" y="761023"/>
                  <a:pt x="420539" y="745008"/>
                </a:cubicBezTo>
                <a:cubicBezTo>
                  <a:pt x="398171" y="729350"/>
                  <a:pt x="366352" y="751781"/>
                  <a:pt x="339259" y="755168"/>
                </a:cubicBezTo>
                <a:cubicBezTo>
                  <a:pt x="304975" y="858019"/>
                  <a:pt x="317296" y="794772"/>
                  <a:pt x="329099" y="948208"/>
                </a:cubicBezTo>
                <a:cubicBezTo>
                  <a:pt x="325712" y="992235"/>
                  <a:pt x="329053" y="1037305"/>
                  <a:pt x="318939" y="1080288"/>
                </a:cubicBezTo>
                <a:cubicBezTo>
                  <a:pt x="315061" y="1096771"/>
                  <a:pt x="296032" y="1105782"/>
                  <a:pt x="288459" y="1120928"/>
                </a:cubicBezTo>
                <a:cubicBezTo>
                  <a:pt x="278880" y="1140086"/>
                  <a:pt x="268139" y="1181888"/>
                  <a:pt x="268139" y="1181888"/>
                </a:cubicBezTo>
                <a:cubicBezTo>
                  <a:pt x="274912" y="1256395"/>
                  <a:pt x="236863" y="1351232"/>
                  <a:pt x="288459" y="1405408"/>
                </a:cubicBezTo>
                <a:cubicBezTo>
                  <a:pt x="330565" y="1449620"/>
                  <a:pt x="410536" y="1400776"/>
                  <a:pt x="471339" y="1395248"/>
                </a:cubicBezTo>
                <a:cubicBezTo>
                  <a:pt x="485245" y="1393984"/>
                  <a:pt x="498054" y="1386120"/>
                  <a:pt x="511979" y="1385088"/>
                </a:cubicBezTo>
                <a:cubicBezTo>
                  <a:pt x="589733" y="1379328"/>
                  <a:pt x="667766" y="1378315"/>
                  <a:pt x="745659" y="1374928"/>
                </a:cubicBezTo>
                <a:cubicBezTo>
                  <a:pt x="764981" y="1371064"/>
                  <a:pt x="806111" y="1365022"/>
                  <a:pt x="826939" y="1354608"/>
                </a:cubicBezTo>
                <a:cubicBezTo>
                  <a:pt x="905721" y="1315217"/>
                  <a:pt x="811287" y="1349665"/>
                  <a:pt x="887899" y="1324128"/>
                </a:cubicBezTo>
                <a:cubicBezTo>
                  <a:pt x="932073" y="1279954"/>
                  <a:pt x="912500" y="1295542"/>
                  <a:pt x="979339" y="1253008"/>
                </a:cubicBezTo>
                <a:cubicBezTo>
                  <a:pt x="995999" y="1242406"/>
                  <a:pt x="1010775" y="1226401"/>
                  <a:pt x="1030139" y="1222528"/>
                </a:cubicBezTo>
                <a:lnTo>
                  <a:pt x="1131739" y="1202208"/>
                </a:lnTo>
                <a:cubicBezTo>
                  <a:pt x="1148672" y="1198821"/>
                  <a:pt x="1166156" y="1197509"/>
                  <a:pt x="1182539" y="1192048"/>
                </a:cubicBezTo>
                <a:cubicBezTo>
                  <a:pt x="1213019" y="1181888"/>
                  <a:pt x="1247246" y="1179390"/>
                  <a:pt x="1273979" y="1161568"/>
                </a:cubicBezTo>
                <a:lnTo>
                  <a:pt x="1334939" y="1120928"/>
                </a:lnTo>
                <a:cubicBezTo>
                  <a:pt x="1383549" y="1048013"/>
                  <a:pt x="1358310" y="1077237"/>
                  <a:pt x="1406059" y="1029488"/>
                </a:cubicBezTo>
                <a:cubicBezTo>
                  <a:pt x="1409446" y="1015941"/>
                  <a:pt x="1409974" y="1001337"/>
                  <a:pt x="1416219" y="988848"/>
                </a:cubicBezTo>
                <a:cubicBezTo>
                  <a:pt x="1427141" y="967005"/>
                  <a:pt x="1456859" y="927888"/>
                  <a:pt x="1456859" y="927888"/>
                </a:cubicBezTo>
                <a:cubicBezTo>
                  <a:pt x="1460246" y="914341"/>
                  <a:pt x="1462116" y="900323"/>
                  <a:pt x="1467019" y="887248"/>
                </a:cubicBezTo>
                <a:cubicBezTo>
                  <a:pt x="1476419" y="862183"/>
                  <a:pt x="1492145" y="837848"/>
                  <a:pt x="1507659" y="816128"/>
                </a:cubicBezTo>
                <a:cubicBezTo>
                  <a:pt x="1517501" y="802349"/>
                  <a:pt x="1525395" y="786639"/>
                  <a:pt x="1538139" y="775488"/>
                </a:cubicBezTo>
                <a:cubicBezTo>
                  <a:pt x="1553001" y="762484"/>
                  <a:pt x="1570894" y="753028"/>
                  <a:pt x="1588939" y="745008"/>
                </a:cubicBezTo>
                <a:cubicBezTo>
                  <a:pt x="1607127" y="736925"/>
                  <a:pt x="1678413" y="726709"/>
                  <a:pt x="1690539" y="724688"/>
                </a:cubicBezTo>
                <a:cubicBezTo>
                  <a:pt x="1707472" y="717915"/>
                  <a:pt x="1724037" y="710135"/>
                  <a:pt x="1741339" y="704368"/>
                </a:cubicBezTo>
                <a:cubicBezTo>
                  <a:pt x="1754586" y="699952"/>
                  <a:pt x="1769144" y="699709"/>
                  <a:pt x="1781979" y="694208"/>
                </a:cubicBezTo>
                <a:cubicBezTo>
                  <a:pt x="1813140" y="680853"/>
                  <a:pt x="1817091" y="664948"/>
                  <a:pt x="1842939" y="643408"/>
                </a:cubicBezTo>
                <a:cubicBezTo>
                  <a:pt x="1852320" y="635591"/>
                  <a:pt x="1863259" y="629861"/>
                  <a:pt x="1873419" y="623088"/>
                </a:cubicBezTo>
                <a:cubicBezTo>
                  <a:pt x="1856049" y="484128"/>
                  <a:pt x="1878427" y="589888"/>
                  <a:pt x="1842939" y="501168"/>
                </a:cubicBezTo>
                <a:cubicBezTo>
                  <a:pt x="1834984" y="481281"/>
                  <a:pt x="1834500" y="458030"/>
                  <a:pt x="1822619" y="440208"/>
                </a:cubicBezTo>
                <a:cubicBezTo>
                  <a:pt x="1799608" y="405692"/>
                  <a:pt x="1790039" y="397131"/>
                  <a:pt x="1781979" y="348768"/>
                </a:cubicBezTo>
                <a:cubicBezTo>
                  <a:pt x="1778592" y="328448"/>
                  <a:pt x="1786386" y="302375"/>
                  <a:pt x="1771819" y="287808"/>
                </a:cubicBezTo>
                <a:cubicBezTo>
                  <a:pt x="1745045" y="261034"/>
                  <a:pt x="1703094" y="255794"/>
                  <a:pt x="1670219" y="237008"/>
                </a:cubicBezTo>
                <a:cubicBezTo>
                  <a:pt x="1646512" y="223461"/>
                  <a:pt x="1623191" y="209217"/>
                  <a:pt x="1599099" y="196368"/>
                </a:cubicBezTo>
                <a:cubicBezTo>
                  <a:pt x="1572371" y="182113"/>
                  <a:pt x="1546556" y="165307"/>
                  <a:pt x="1517819" y="155728"/>
                </a:cubicBezTo>
                <a:cubicBezTo>
                  <a:pt x="1507659" y="152341"/>
                  <a:pt x="1498025" y="146280"/>
                  <a:pt x="1487339" y="145568"/>
                </a:cubicBezTo>
                <a:cubicBezTo>
                  <a:pt x="1396039" y="139481"/>
                  <a:pt x="1304459" y="138795"/>
                  <a:pt x="1213019" y="135408"/>
                </a:cubicBezTo>
                <a:cubicBezTo>
                  <a:pt x="1216406" y="115088"/>
                  <a:pt x="1220047" y="94809"/>
                  <a:pt x="1223179" y="74448"/>
                </a:cubicBezTo>
                <a:cubicBezTo>
                  <a:pt x="1226820" y="50779"/>
                  <a:pt x="1213852" y="17247"/>
                  <a:pt x="1233339" y="3328"/>
                </a:cubicBezTo>
                <a:cubicBezTo>
                  <a:pt x="1250768" y="-9122"/>
                  <a:pt x="1273979" y="16875"/>
                  <a:pt x="1294299" y="23648"/>
                </a:cubicBezTo>
                <a:cubicBezTo>
                  <a:pt x="1308251" y="34810"/>
                  <a:pt x="1390029" y="102638"/>
                  <a:pt x="1406059" y="104928"/>
                </a:cubicBezTo>
                <a:cubicBezTo>
                  <a:pt x="1504209" y="118949"/>
                  <a:pt x="1453417" y="112118"/>
                  <a:pt x="1558459" y="125248"/>
                </a:cubicBezTo>
                <a:cubicBezTo>
                  <a:pt x="1564449" y="137227"/>
                  <a:pt x="1586334" y="185199"/>
                  <a:pt x="1599099" y="196368"/>
                </a:cubicBezTo>
                <a:cubicBezTo>
                  <a:pt x="1642096" y="233991"/>
                  <a:pt x="1648675" y="233213"/>
                  <a:pt x="1690539" y="247168"/>
                </a:cubicBezTo>
                <a:cubicBezTo>
                  <a:pt x="1749613" y="306242"/>
                  <a:pt x="1716765" y="262940"/>
                  <a:pt x="1680379" y="267488"/>
                </a:cubicBezTo>
                <a:cubicBezTo>
                  <a:pt x="1665350" y="269367"/>
                  <a:pt x="1653286" y="281035"/>
                  <a:pt x="1639739" y="287808"/>
                </a:cubicBezTo>
                <a:cubicBezTo>
                  <a:pt x="1632966" y="297968"/>
                  <a:pt x="1624378" y="307130"/>
                  <a:pt x="1619419" y="318288"/>
                </a:cubicBezTo>
                <a:cubicBezTo>
                  <a:pt x="1610720" y="337861"/>
                  <a:pt x="1616921" y="367367"/>
                  <a:pt x="1599099" y="379248"/>
                </a:cubicBezTo>
                <a:cubicBezTo>
                  <a:pt x="1524050" y="429281"/>
                  <a:pt x="1552792" y="400351"/>
                  <a:pt x="1507659" y="460528"/>
                </a:cubicBezTo>
                <a:cubicBezTo>
                  <a:pt x="1500886" y="480848"/>
                  <a:pt x="1493223" y="500893"/>
                  <a:pt x="1487339" y="521488"/>
                </a:cubicBezTo>
                <a:cubicBezTo>
                  <a:pt x="1480566" y="545195"/>
                  <a:pt x="1478045" y="570556"/>
                  <a:pt x="1467019" y="592608"/>
                </a:cubicBezTo>
                <a:cubicBezTo>
                  <a:pt x="1460593" y="605459"/>
                  <a:pt x="1447577" y="613890"/>
                  <a:pt x="1436539" y="623088"/>
                </a:cubicBezTo>
                <a:cubicBezTo>
                  <a:pt x="1427158" y="630905"/>
                  <a:pt x="1417217" y="638449"/>
                  <a:pt x="1406059" y="643408"/>
                </a:cubicBezTo>
                <a:cubicBezTo>
                  <a:pt x="1386486" y="652107"/>
                  <a:pt x="1345099" y="663728"/>
                  <a:pt x="1345099" y="663728"/>
                </a:cubicBezTo>
                <a:cubicBezTo>
                  <a:pt x="1334939" y="680661"/>
                  <a:pt x="1323450" y="696865"/>
                  <a:pt x="1314619" y="714528"/>
                </a:cubicBezTo>
                <a:cubicBezTo>
                  <a:pt x="1309830" y="724107"/>
                  <a:pt x="1309772" y="735709"/>
                  <a:pt x="1304459" y="745008"/>
                </a:cubicBezTo>
                <a:cubicBezTo>
                  <a:pt x="1296058" y="759710"/>
                  <a:pt x="1283821" y="771869"/>
                  <a:pt x="1273979" y="785648"/>
                </a:cubicBezTo>
                <a:cubicBezTo>
                  <a:pt x="1266882" y="795584"/>
                  <a:pt x="1262849" y="808087"/>
                  <a:pt x="1253659" y="816128"/>
                </a:cubicBezTo>
                <a:cubicBezTo>
                  <a:pt x="1235280" y="832210"/>
                  <a:pt x="1213019" y="843221"/>
                  <a:pt x="1192699" y="856768"/>
                </a:cubicBezTo>
                <a:lnTo>
                  <a:pt x="1162219" y="877088"/>
                </a:lnTo>
                <a:cubicBezTo>
                  <a:pt x="1158832" y="887248"/>
                  <a:pt x="1155001" y="897270"/>
                  <a:pt x="1152059" y="907568"/>
                </a:cubicBezTo>
                <a:cubicBezTo>
                  <a:pt x="1148223" y="920994"/>
                  <a:pt x="1148144" y="935719"/>
                  <a:pt x="1141899" y="948208"/>
                </a:cubicBezTo>
                <a:cubicBezTo>
                  <a:pt x="1134326" y="963354"/>
                  <a:pt x="1121579" y="975301"/>
                  <a:pt x="1111419" y="988848"/>
                </a:cubicBezTo>
                <a:cubicBezTo>
                  <a:pt x="1108032" y="1002395"/>
                  <a:pt x="1105095" y="1016062"/>
                  <a:pt x="1101259" y="1029488"/>
                </a:cubicBezTo>
                <a:cubicBezTo>
                  <a:pt x="1098317" y="1039786"/>
                  <a:pt x="1093696" y="1049578"/>
                  <a:pt x="1091099" y="1059968"/>
                </a:cubicBezTo>
                <a:cubicBezTo>
                  <a:pt x="1086911" y="1076721"/>
                  <a:pt x="1084326" y="1093835"/>
                  <a:pt x="1080939" y="1110768"/>
                </a:cubicBezTo>
                <a:cubicBezTo>
                  <a:pt x="1084326" y="1141248"/>
                  <a:pt x="1086436" y="1171897"/>
                  <a:pt x="1091099" y="1202208"/>
                </a:cubicBezTo>
                <a:cubicBezTo>
                  <a:pt x="1094744" y="1225900"/>
                  <a:pt x="1103832" y="1250568"/>
                  <a:pt x="1111419" y="1273328"/>
                </a:cubicBezTo>
                <a:cubicBezTo>
                  <a:pt x="1130606" y="1426825"/>
                  <a:pt x="1112207" y="1288612"/>
                  <a:pt x="1131739" y="1415568"/>
                </a:cubicBezTo>
                <a:cubicBezTo>
                  <a:pt x="1145081" y="1502293"/>
                  <a:pt x="1133580" y="1461732"/>
                  <a:pt x="1152059" y="1517168"/>
                </a:cubicBezTo>
                <a:cubicBezTo>
                  <a:pt x="1155446" y="1540875"/>
                  <a:pt x="1162219" y="1564341"/>
                  <a:pt x="1162219" y="1588288"/>
                </a:cubicBezTo>
                <a:cubicBezTo>
                  <a:pt x="1162219" y="1602252"/>
                  <a:pt x="1160782" y="1558552"/>
                  <a:pt x="1152059" y="1547648"/>
                </a:cubicBezTo>
                <a:cubicBezTo>
                  <a:pt x="1145369" y="1539285"/>
                  <a:pt x="1131739" y="1540875"/>
                  <a:pt x="1121579" y="1537488"/>
                </a:cubicBezTo>
                <a:cubicBezTo>
                  <a:pt x="1097872" y="1540875"/>
                  <a:pt x="1072260" y="1537739"/>
                  <a:pt x="1050459" y="1547648"/>
                </a:cubicBezTo>
                <a:cubicBezTo>
                  <a:pt x="1033018" y="1555576"/>
                  <a:pt x="1024365" y="1575820"/>
                  <a:pt x="1009819" y="1588288"/>
                </a:cubicBezTo>
                <a:cubicBezTo>
                  <a:pt x="1000548" y="1596235"/>
                  <a:pt x="989499" y="1601835"/>
                  <a:pt x="979339" y="1608608"/>
                </a:cubicBezTo>
                <a:cubicBezTo>
                  <a:pt x="972566" y="1618768"/>
                  <a:pt x="968554" y="1631460"/>
                  <a:pt x="959019" y="1639088"/>
                </a:cubicBezTo>
                <a:cubicBezTo>
                  <a:pt x="950656" y="1645778"/>
                  <a:pt x="938383" y="1645029"/>
                  <a:pt x="928539" y="1649248"/>
                </a:cubicBezTo>
                <a:cubicBezTo>
                  <a:pt x="914618" y="1655214"/>
                  <a:pt x="900224" y="1660765"/>
                  <a:pt x="887899" y="1669568"/>
                </a:cubicBezTo>
                <a:cubicBezTo>
                  <a:pt x="821491" y="1717002"/>
                  <a:pt x="900013" y="1691529"/>
                  <a:pt x="806619" y="1710208"/>
                </a:cubicBezTo>
                <a:cubicBezTo>
                  <a:pt x="712883" y="1803944"/>
                  <a:pt x="822743" y="1700655"/>
                  <a:pt x="715179" y="1781328"/>
                </a:cubicBezTo>
                <a:cubicBezTo>
                  <a:pt x="676672" y="1810208"/>
                  <a:pt x="640396" y="1841954"/>
                  <a:pt x="603419" y="1872768"/>
                </a:cubicBezTo>
                <a:cubicBezTo>
                  <a:pt x="579432" y="1892757"/>
                  <a:pt x="548363" y="1906954"/>
                  <a:pt x="532299" y="1933728"/>
                </a:cubicBezTo>
                <a:cubicBezTo>
                  <a:pt x="522139" y="1950661"/>
                  <a:pt x="514823" y="1969666"/>
                  <a:pt x="501819" y="1984528"/>
                </a:cubicBezTo>
                <a:cubicBezTo>
                  <a:pt x="491288" y="1996563"/>
                  <a:pt x="403668" y="2053349"/>
                  <a:pt x="400219" y="2055648"/>
                </a:cubicBezTo>
                <a:cubicBezTo>
                  <a:pt x="390059" y="2062421"/>
                  <a:pt x="381323" y="2072107"/>
                  <a:pt x="369739" y="2075968"/>
                </a:cubicBezTo>
                <a:cubicBezTo>
                  <a:pt x="359579" y="2079355"/>
                  <a:pt x="349591" y="2083310"/>
                  <a:pt x="339259" y="2086128"/>
                </a:cubicBezTo>
                <a:cubicBezTo>
                  <a:pt x="312316" y="2093476"/>
                  <a:pt x="284473" y="2097617"/>
                  <a:pt x="257979" y="2106448"/>
                </a:cubicBezTo>
                <a:cubicBezTo>
                  <a:pt x="243611" y="2111237"/>
                  <a:pt x="231573" y="2121592"/>
                  <a:pt x="217339" y="2126768"/>
                </a:cubicBezTo>
                <a:cubicBezTo>
                  <a:pt x="165093" y="2145767"/>
                  <a:pt x="151845" y="2144029"/>
                  <a:pt x="105579" y="2157248"/>
                </a:cubicBezTo>
                <a:cubicBezTo>
                  <a:pt x="70697" y="2167214"/>
                  <a:pt x="70583" y="2169666"/>
                  <a:pt x="34459" y="2187728"/>
                </a:cubicBezTo>
                <a:cubicBezTo>
                  <a:pt x="-16236" y="2322916"/>
                  <a:pt x="3979" y="2240072"/>
                  <a:pt x="3979" y="2441728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217920" y="975360"/>
            <a:ext cx="2326640" cy="2641600"/>
          </a:xfrm>
          <a:custGeom>
            <a:avLst/>
            <a:gdLst>
              <a:gd name="connsiteX0" fmla="*/ 2296160 w 2326640"/>
              <a:gd name="connsiteY0" fmla="*/ 0 h 2641600"/>
              <a:gd name="connsiteX1" fmla="*/ 2326640 w 2326640"/>
              <a:gd name="connsiteY1" fmla="*/ 91440 h 2641600"/>
              <a:gd name="connsiteX2" fmla="*/ 2306320 w 2326640"/>
              <a:gd name="connsiteY2" fmla="*/ 223520 h 2641600"/>
              <a:gd name="connsiteX3" fmla="*/ 2255520 w 2326640"/>
              <a:gd name="connsiteY3" fmla="*/ 284480 h 2641600"/>
              <a:gd name="connsiteX4" fmla="*/ 2225040 w 2326640"/>
              <a:gd name="connsiteY4" fmla="*/ 345440 h 2641600"/>
              <a:gd name="connsiteX5" fmla="*/ 2214880 w 2326640"/>
              <a:gd name="connsiteY5" fmla="*/ 375920 h 2641600"/>
              <a:gd name="connsiteX6" fmla="*/ 2153920 w 2326640"/>
              <a:gd name="connsiteY6" fmla="*/ 396240 h 2641600"/>
              <a:gd name="connsiteX7" fmla="*/ 2092960 w 2326640"/>
              <a:gd name="connsiteY7" fmla="*/ 436880 h 2641600"/>
              <a:gd name="connsiteX8" fmla="*/ 1991360 w 2326640"/>
              <a:gd name="connsiteY8" fmla="*/ 467360 h 2641600"/>
              <a:gd name="connsiteX9" fmla="*/ 1940560 w 2326640"/>
              <a:gd name="connsiteY9" fmla="*/ 457200 h 2641600"/>
              <a:gd name="connsiteX10" fmla="*/ 1899920 w 2326640"/>
              <a:gd name="connsiteY10" fmla="*/ 447040 h 2641600"/>
              <a:gd name="connsiteX11" fmla="*/ 1859280 w 2326640"/>
              <a:gd name="connsiteY11" fmla="*/ 457200 h 2641600"/>
              <a:gd name="connsiteX12" fmla="*/ 1818640 w 2326640"/>
              <a:gd name="connsiteY12" fmla="*/ 477520 h 2641600"/>
              <a:gd name="connsiteX13" fmla="*/ 1757680 w 2326640"/>
              <a:gd name="connsiteY13" fmla="*/ 497840 h 2641600"/>
              <a:gd name="connsiteX14" fmla="*/ 1717040 w 2326640"/>
              <a:gd name="connsiteY14" fmla="*/ 568960 h 2641600"/>
              <a:gd name="connsiteX15" fmla="*/ 1676400 w 2326640"/>
              <a:gd name="connsiteY15" fmla="*/ 629920 h 2641600"/>
              <a:gd name="connsiteX16" fmla="*/ 1656080 w 2326640"/>
              <a:gd name="connsiteY16" fmla="*/ 660400 h 2641600"/>
              <a:gd name="connsiteX17" fmla="*/ 1635760 w 2326640"/>
              <a:gd name="connsiteY17" fmla="*/ 701040 h 2641600"/>
              <a:gd name="connsiteX18" fmla="*/ 1625600 w 2326640"/>
              <a:gd name="connsiteY18" fmla="*/ 741680 h 2641600"/>
              <a:gd name="connsiteX19" fmla="*/ 1595120 w 2326640"/>
              <a:gd name="connsiteY19" fmla="*/ 772160 h 2641600"/>
              <a:gd name="connsiteX20" fmla="*/ 1574800 w 2326640"/>
              <a:gd name="connsiteY20" fmla="*/ 802640 h 2641600"/>
              <a:gd name="connsiteX21" fmla="*/ 1524000 w 2326640"/>
              <a:gd name="connsiteY21" fmla="*/ 833120 h 2641600"/>
              <a:gd name="connsiteX22" fmla="*/ 1493520 w 2326640"/>
              <a:gd name="connsiteY22" fmla="*/ 863600 h 2641600"/>
              <a:gd name="connsiteX23" fmla="*/ 1442720 w 2326640"/>
              <a:gd name="connsiteY23" fmla="*/ 955040 h 2641600"/>
              <a:gd name="connsiteX24" fmla="*/ 1422400 w 2326640"/>
              <a:gd name="connsiteY24" fmla="*/ 985520 h 2641600"/>
              <a:gd name="connsiteX25" fmla="*/ 1412240 w 2326640"/>
              <a:gd name="connsiteY25" fmla="*/ 1026160 h 2641600"/>
              <a:gd name="connsiteX26" fmla="*/ 1371600 w 2326640"/>
              <a:gd name="connsiteY26" fmla="*/ 1056640 h 2641600"/>
              <a:gd name="connsiteX27" fmla="*/ 1290320 w 2326640"/>
              <a:gd name="connsiteY27" fmla="*/ 1097280 h 2641600"/>
              <a:gd name="connsiteX28" fmla="*/ 1259840 w 2326640"/>
              <a:gd name="connsiteY28" fmla="*/ 1107440 h 2641600"/>
              <a:gd name="connsiteX29" fmla="*/ 1188720 w 2326640"/>
              <a:gd name="connsiteY29" fmla="*/ 1148080 h 2641600"/>
              <a:gd name="connsiteX30" fmla="*/ 1076960 w 2326640"/>
              <a:gd name="connsiteY30" fmla="*/ 1158240 h 2641600"/>
              <a:gd name="connsiteX31" fmla="*/ 1005840 w 2326640"/>
              <a:gd name="connsiteY31" fmla="*/ 1168400 h 2641600"/>
              <a:gd name="connsiteX32" fmla="*/ 944880 w 2326640"/>
              <a:gd name="connsiteY32" fmla="*/ 1188720 h 2641600"/>
              <a:gd name="connsiteX33" fmla="*/ 863600 w 2326640"/>
              <a:gd name="connsiteY33" fmla="*/ 1209040 h 2641600"/>
              <a:gd name="connsiteX34" fmla="*/ 802640 w 2326640"/>
              <a:gd name="connsiteY34" fmla="*/ 1229360 h 2641600"/>
              <a:gd name="connsiteX35" fmla="*/ 670560 w 2326640"/>
              <a:gd name="connsiteY35" fmla="*/ 1249680 h 2641600"/>
              <a:gd name="connsiteX36" fmla="*/ 518160 w 2326640"/>
              <a:gd name="connsiteY36" fmla="*/ 1229360 h 2641600"/>
              <a:gd name="connsiteX37" fmla="*/ 467360 w 2326640"/>
              <a:gd name="connsiteY37" fmla="*/ 1219200 h 2641600"/>
              <a:gd name="connsiteX38" fmla="*/ 436880 w 2326640"/>
              <a:gd name="connsiteY38" fmla="*/ 1178560 h 2641600"/>
              <a:gd name="connsiteX39" fmla="*/ 447040 w 2326640"/>
              <a:gd name="connsiteY39" fmla="*/ 1076960 h 2641600"/>
              <a:gd name="connsiteX40" fmla="*/ 467360 w 2326640"/>
              <a:gd name="connsiteY40" fmla="*/ 1016000 h 2641600"/>
              <a:gd name="connsiteX41" fmla="*/ 477520 w 2326640"/>
              <a:gd name="connsiteY41" fmla="*/ 985520 h 2641600"/>
              <a:gd name="connsiteX42" fmla="*/ 436880 w 2326640"/>
              <a:gd name="connsiteY42" fmla="*/ 924560 h 2641600"/>
              <a:gd name="connsiteX43" fmla="*/ 396240 w 2326640"/>
              <a:gd name="connsiteY43" fmla="*/ 934720 h 2641600"/>
              <a:gd name="connsiteX44" fmla="*/ 365760 w 2326640"/>
              <a:gd name="connsiteY44" fmla="*/ 955040 h 2641600"/>
              <a:gd name="connsiteX45" fmla="*/ 335280 w 2326640"/>
              <a:gd name="connsiteY45" fmla="*/ 1056640 h 2641600"/>
              <a:gd name="connsiteX46" fmla="*/ 345440 w 2326640"/>
              <a:gd name="connsiteY46" fmla="*/ 1503680 h 2641600"/>
              <a:gd name="connsiteX47" fmla="*/ 375920 w 2326640"/>
              <a:gd name="connsiteY47" fmla="*/ 1524000 h 2641600"/>
              <a:gd name="connsiteX48" fmla="*/ 406400 w 2326640"/>
              <a:gd name="connsiteY48" fmla="*/ 1554480 h 2641600"/>
              <a:gd name="connsiteX49" fmla="*/ 436880 w 2326640"/>
              <a:gd name="connsiteY49" fmla="*/ 1574800 h 2641600"/>
              <a:gd name="connsiteX50" fmla="*/ 508000 w 2326640"/>
              <a:gd name="connsiteY50" fmla="*/ 1666240 h 2641600"/>
              <a:gd name="connsiteX51" fmla="*/ 558800 w 2326640"/>
              <a:gd name="connsiteY51" fmla="*/ 1747520 h 2641600"/>
              <a:gd name="connsiteX52" fmla="*/ 589280 w 2326640"/>
              <a:gd name="connsiteY52" fmla="*/ 1818640 h 2641600"/>
              <a:gd name="connsiteX53" fmla="*/ 619760 w 2326640"/>
              <a:gd name="connsiteY53" fmla="*/ 1838960 h 2641600"/>
              <a:gd name="connsiteX54" fmla="*/ 640080 w 2326640"/>
              <a:gd name="connsiteY54" fmla="*/ 1879600 h 2641600"/>
              <a:gd name="connsiteX55" fmla="*/ 680720 w 2326640"/>
              <a:gd name="connsiteY55" fmla="*/ 1930400 h 2641600"/>
              <a:gd name="connsiteX56" fmla="*/ 670560 w 2326640"/>
              <a:gd name="connsiteY56" fmla="*/ 1991360 h 2641600"/>
              <a:gd name="connsiteX57" fmla="*/ 609600 w 2326640"/>
              <a:gd name="connsiteY57" fmla="*/ 2021840 h 2641600"/>
              <a:gd name="connsiteX58" fmla="*/ 548640 w 2326640"/>
              <a:gd name="connsiteY58" fmla="*/ 2072640 h 2641600"/>
              <a:gd name="connsiteX59" fmla="*/ 508000 w 2326640"/>
              <a:gd name="connsiteY59" fmla="*/ 2092960 h 2641600"/>
              <a:gd name="connsiteX60" fmla="*/ 457200 w 2326640"/>
              <a:gd name="connsiteY60" fmla="*/ 2123440 h 2641600"/>
              <a:gd name="connsiteX61" fmla="*/ 294640 w 2326640"/>
              <a:gd name="connsiteY61" fmla="*/ 2235200 h 2641600"/>
              <a:gd name="connsiteX62" fmla="*/ 223520 w 2326640"/>
              <a:gd name="connsiteY62" fmla="*/ 2306320 h 2641600"/>
              <a:gd name="connsiteX63" fmla="*/ 71120 w 2326640"/>
              <a:gd name="connsiteY63" fmla="*/ 2418080 h 2641600"/>
              <a:gd name="connsiteX64" fmla="*/ 0 w 2326640"/>
              <a:gd name="connsiteY64" fmla="*/ 2519680 h 2641600"/>
              <a:gd name="connsiteX65" fmla="*/ 30480 w 2326640"/>
              <a:gd name="connsiteY65" fmla="*/ 2631440 h 2641600"/>
              <a:gd name="connsiteX66" fmla="*/ 30480 w 2326640"/>
              <a:gd name="connsiteY66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326640" h="2641600">
                <a:moveTo>
                  <a:pt x="2296160" y="0"/>
                </a:moveTo>
                <a:cubicBezTo>
                  <a:pt x="2302619" y="16147"/>
                  <a:pt x="2326640" y="69565"/>
                  <a:pt x="2326640" y="91440"/>
                </a:cubicBezTo>
                <a:cubicBezTo>
                  <a:pt x="2326640" y="105037"/>
                  <a:pt x="2318590" y="194890"/>
                  <a:pt x="2306320" y="223520"/>
                </a:cubicBezTo>
                <a:cubicBezTo>
                  <a:pt x="2295711" y="248274"/>
                  <a:pt x="2273829" y="266171"/>
                  <a:pt x="2255520" y="284480"/>
                </a:cubicBezTo>
                <a:cubicBezTo>
                  <a:pt x="2229983" y="361092"/>
                  <a:pt x="2264431" y="266658"/>
                  <a:pt x="2225040" y="345440"/>
                </a:cubicBezTo>
                <a:cubicBezTo>
                  <a:pt x="2220251" y="355019"/>
                  <a:pt x="2223595" y="369695"/>
                  <a:pt x="2214880" y="375920"/>
                </a:cubicBezTo>
                <a:cubicBezTo>
                  <a:pt x="2197451" y="388370"/>
                  <a:pt x="2171742" y="384359"/>
                  <a:pt x="2153920" y="396240"/>
                </a:cubicBezTo>
                <a:cubicBezTo>
                  <a:pt x="2133600" y="409787"/>
                  <a:pt x="2116128" y="429157"/>
                  <a:pt x="2092960" y="436880"/>
                </a:cubicBezTo>
                <a:cubicBezTo>
                  <a:pt x="2018753" y="461616"/>
                  <a:pt x="2052780" y="452005"/>
                  <a:pt x="1991360" y="467360"/>
                </a:cubicBezTo>
                <a:cubicBezTo>
                  <a:pt x="1974427" y="463973"/>
                  <a:pt x="1957417" y="460946"/>
                  <a:pt x="1940560" y="457200"/>
                </a:cubicBezTo>
                <a:cubicBezTo>
                  <a:pt x="1926929" y="454171"/>
                  <a:pt x="1913884" y="447040"/>
                  <a:pt x="1899920" y="447040"/>
                </a:cubicBezTo>
                <a:cubicBezTo>
                  <a:pt x="1885956" y="447040"/>
                  <a:pt x="1872355" y="452297"/>
                  <a:pt x="1859280" y="457200"/>
                </a:cubicBezTo>
                <a:cubicBezTo>
                  <a:pt x="1845099" y="462518"/>
                  <a:pt x="1832702" y="471895"/>
                  <a:pt x="1818640" y="477520"/>
                </a:cubicBezTo>
                <a:cubicBezTo>
                  <a:pt x="1798753" y="485475"/>
                  <a:pt x="1757680" y="497840"/>
                  <a:pt x="1757680" y="497840"/>
                </a:cubicBezTo>
                <a:cubicBezTo>
                  <a:pt x="1687388" y="603277"/>
                  <a:pt x="1794383" y="440056"/>
                  <a:pt x="1717040" y="568960"/>
                </a:cubicBezTo>
                <a:cubicBezTo>
                  <a:pt x="1704475" y="589901"/>
                  <a:pt x="1689947" y="609600"/>
                  <a:pt x="1676400" y="629920"/>
                </a:cubicBezTo>
                <a:cubicBezTo>
                  <a:pt x="1669627" y="640080"/>
                  <a:pt x="1661541" y="649478"/>
                  <a:pt x="1656080" y="660400"/>
                </a:cubicBezTo>
                <a:cubicBezTo>
                  <a:pt x="1649307" y="673947"/>
                  <a:pt x="1641078" y="686859"/>
                  <a:pt x="1635760" y="701040"/>
                </a:cubicBezTo>
                <a:cubicBezTo>
                  <a:pt x="1630857" y="714115"/>
                  <a:pt x="1632528" y="729556"/>
                  <a:pt x="1625600" y="741680"/>
                </a:cubicBezTo>
                <a:cubicBezTo>
                  <a:pt x="1618471" y="754155"/>
                  <a:pt x="1604318" y="761122"/>
                  <a:pt x="1595120" y="772160"/>
                </a:cubicBezTo>
                <a:cubicBezTo>
                  <a:pt x="1587303" y="781541"/>
                  <a:pt x="1584071" y="794693"/>
                  <a:pt x="1574800" y="802640"/>
                </a:cubicBezTo>
                <a:cubicBezTo>
                  <a:pt x="1559807" y="815491"/>
                  <a:pt x="1539798" y="821272"/>
                  <a:pt x="1524000" y="833120"/>
                </a:cubicBezTo>
                <a:cubicBezTo>
                  <a:pt x="1512505" y="841741"/>
                  <a:pt x="1503680" y="853440"/>
                  <a:pt x="1493520" y="863600"/>
                </a:cubicBezTo>
                <a:cubicBezTo>
                  <a:pt x="1475637" y="917248"/>
                  <a:pt x="1489301" y="885169"/>
                  <a:pt x="1442720" y="955040"/>
                </a:cubicBezTo>
                <a:lnTo>
                  <a:pt x="1422400" y="985520"/>
                </a:lnTo>
                <a:cubicBezTo>
                  <a:pt x="1419013" y="999067"/>
                  <a:pt x="1420356" y="1014797"/>
                  <a:pt x="1412240" y="1026160"/>
                </a:cubicBezTo>
                <a:cubicBezTo>
                  <a:pt x="1402398" y="1039939"/>
                  <a:pt x="1386227" y="1048108"/>
                  <a:pt x="1371600" y="1056640"/>
                </a:cubicBezTo>
                <a:cubicBezTo>
                  <a:pt x="1345435" y="1071903"/>
                  <a:pt x="1319057" y="1087701"/>
                  <a:pt x="1290320" y="1097280"/>
                </a:cubicBezTo>
                <a:cubicBezTo>
                  <a:pt x="1280160" y="1100667"/>
                  <a:pt x="1269419" y="1102651"/>
                  <a:pt x="1259840" y="1107440"/>
                </a:cubicBezTo>
                <a:cubicBezTo>
                  <a:pt x="1234394" y="1120163"/>
                  <a:pt x="1218407" y="1142143"/>
                  <a:pt x="1188720" y="1148080"/>
                </a:cubicBezTo>
                <a:cubicBezTo>
                  <a:pt x="1152039" y="1155416"/>
                  <a:pt x="1114138" y="1154109"/>
                  <a:pt x="1076960" y="1158240"/>
                </a:cubicBezTo>
                <a:cubicBezTo>
                  <a:pt x="1053159" y="1160885"/>
                  <a:pt x="1029547" y="1165013"/>
                  <a:pt x="1005840" y="1168400"/>
                </a:cubicBezTo>
                <a:cubicBezTo>
                  <a:pt x="985520" y="1175173"/>
                  <a:pt x="965660" y="1183525"/>
                  <a:pt x="944880" y="1188720"/>
                </a:cubicBezTo>
                <a:cubicBezTo>
                  <a:pt x="917787" y="1195493"/>
                  <a:pt x="890094" y="1200209"/>
                  <a:pt x="863600" y="1209040"/>
                </a:cubicBezTo>
                <a:cubicBezTo>
                  <a:pt x="843280" y="1215813"/>
                  <a:pt x="823304" y="1223724"/>
                  <a:pt x="802640" y="1229360"/>
                </a:cubicBezTo>
                <a:cubicBezTo>
                  <a:pt x="763256" y="1240101"/>
                  <a:pt x="708591" y="1244926"/>
                  <a:pt x="670560" y="1249680"/>
                </a:cubicBezTo>
                <a:lnTo>
                  <a:pt x="518160" y="1229360"/>
                </a:lnTo>
                <a:cubicBezTo>
                  <a:pt x="501082" y="1226798"/>
                  <a:pt x="482004" y="1228352"/>
                  <a:pt x="467360" y="1219200"/>
                </a:cubicBezTo>
                <a:cubicBezTo>
                  <a:pt x="453001" y="1210225"/>
                  <a:pt x="447040" y="1192107"/>
                  <a:pt x="436880" y="1178560"/>
                </a:cubicBezTo>
                <a:cubicBezTo>
                  <a:pt x="440267" y="1144693"/>
                  <a:pt x="440768" y="1110413"/>
                  <a:pt x="447040" y="1076960"/>
                </a:cubicBezTo>
                <a:cubicBezTo>
                  <a:pt x="450987" y="1055908"/>
                  <a:pt x="460587" y="1036320"/>
                  <a:pt x="467360" y="1016000"/>
                </a:cubicBezTo>
                <a:lnTo>
                  <a:pt x="477520" y="985520"/>
                </a:lnTo>
                <a:cubicBezTo>
                  <a:pt x="470936" y="959185"/>
                  <a:pt x="473261" y="929757"/>
                  <a:pt x="436880" y="924560"/>
                </a:cubicBezTo>
                <a:cubicBezTo>
                  <a:pt x="423057" y="922585"/>
                  <a:pt x="409787" y="931333"/>
                  <a:pt x="396240" y="934720"/>
                </a:cubicBezTo>
                <a:cubicBezTo>
                  <a:pt x="386080" y="941493"/>
                  <a:pt x="372232" y="944685"/>
                  <a:pt x="365760" y="955040"/>
                </a:cubicBezTo>
                <a:cubicBezTo>
                  <a:pt x="355453" y="971530"/>
                  <a:pt x="341228" y="1032847"/>
                  <a:pt x="335280" y="1056640"/>
                </a:cubicBezTo>
                <a:cubicBezTo>
                  <a:pt x="338667" y="1205653"/>
                  <a:pt x="332528" y="1355189"/>
                  <a:pt x="345440" y="1503680"/>
                </a:cubicBezTo>
                <a:cubicBezTo>
                  <a:pt x="346498" y="1515845"/>
                  <a:pt x="366539" y="1516183"/>
                  <a:pt x="375920" y="1524000"/>
                </a:cubicBezTo>
                <a:cubicBezTo>
                  <a:pt x="386958" y="1533198"/>
                  <a:pt x="395362" y="1545282"/>
                  <a:pt x="406400" y="1554480"/>
                </a:cubicBezTo>
                <a:cubicBezTo>
                  <a:pt x="415781" y="1562297"/>
                  <a:pt x="428666" y="1565765"/>
                  <a:pt x="436880" y="1574800"/>
                </a:cubicBezTo>
                <a:cubicBezTo>
                  <a:pt x="462855" y="1603372"/>
                  <a:pt x="490731" y="1631703"/>
                  <a:pt x="508000" y="1666240"/>
                </a:cubicBezTo>
                <a:cubicBezTo>
                  <a:pt x="535893" y="1722026"/>
                  <a:pt x="519233" y="1694763"/>
                  <a:pt x="558800" y="1747520"/>
                </a:cubicBezTo>
                <a:cubicBezTo>
                  <a:pt x="565858" y="1768695"/>
                  <a:pt x="575330" y="1801900"/>
                  <a:pt x="589280" y="1818640"/>
                </a:cubicBezTo>
                <a:cubicBezTo>
                  <a:pt x="597097" y="1828021"/>
                  <a:pt x="609600" y="1832187"/>
                  <a:pt x="619760" y="1838960"/>
                </a:cubicBezTo>
                <a:cubicBezTo>
                  <a:pt x="626533" y="1852507"/>
                  <a:pt x="630384" y="1867965"/>
                  <a:pt x="640080" y="1879600"/>
                </a:cubicBezTo>
                <a:cubicBezTo>
                  <a:pt x="691142" y="1940875"/>
                  <a:pt x="656462" y="1857626"/>
                  <a:pt x="680720" y="1930400"/>
                </a:cubicBezTo>
                <a:cubicBezTo>
                  <a:pt x="677333" y="1950720"/>
                  <a:pt x="679773" y="1972935"/>
                  <a:pt x="670560" y="1991360"/>
                </a:cubicBezTo>
                <a:cubicBezTo>
                  <a:pt x="660854" y="2010771"/>
                  <a:pt x="625629" y="2013826"/>
                  <a:pt x="609600" y="2021840"/>
                </a:cubicBezTo>
                <a:cubicBezTo>
                  <a:pt x="555849" y="2048716"/>
                  <a:pt x="601070" y="2035190"/>
                  <a:pt x="548640" y="2072640"/>
                </a:cubicBezTo>
                <a:cubicBezTo>
                  <a:pt x="536315" y="2081443"/>
                  <a:pt x="521240" y="2085605"/>
                  <a:pt x="508000" y="2092960"/>
                </a:cubicBezTo>
                <a:cubicBezTo>
                  <a:pt x="490738" y="2102550"/>
                  <a:pt x="472998" y="2111592"/>
                  <a:pt x="457200" y="2123440"/>
                </a:cubicBezTo>
                <a:cubicBezTo>
                  <a:pt x="306804" y="2236237"/>
                  <a:pt x="399422" y="2193287"/>
                  <a:pt x="294640" y="2235200"/>
                </a:cubicBezTo>
                <a:cubicBezTo>
                  <a:pt x="270933" y="2258907"/>
                  <a:pt x="249114" y="2284664"/>
                  <a:pt x="223520" y="2306320"/>
                </a:cubicBezTo>
                <a:cubicBezTo>
                  <a:pt x="179988" y="2343155"/>
                  <a:pt x="103481" y="2371850"/>
                  <a:pt x="71120" y="2418080"/>
                </a:cubicBezTo>
                <a:lnTo>
                  <a:pt x="0" y="2519680"/>
                </a:lnTo>
                <a:cubicBezTo>
                  <a:pt x="19843" y="2579210"/>
                  <a:pt x="20906" y="2573997"/>
                  <a:pt x="30480" y="2631440"/>
                </a:cubicBezTo>
                <a:cubicBezTo>
                  <a:pt x="31037" y="2634781"/>
                  <a:pt x="30480" y="2638213"/>
                  <a:pt x="30480" y="264160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7280" y="3810000"/>
            <a:ext cx="2072640" cy="2458720"/>
          </a:xfrm>
          <a:custGeom>
            <a:avLst/>
            <a:gdLst>
              <a:gd name="connsiteX0" fmla="*/ 0 w 2072640"/>
              <a:gd name="connsiteY0" fmla="*/ 2458720 h 2458720"/>
              <a:gd name="connsiteX1" fmla="*/ 20320 w 2072640"/>
              <a:gd name="connsiteY1" fmla="*/ 2367280 h 2458720"/>
              <a:gd name="connsiteX2" fmla="*/ 30480 w 2072640"/>
              <a:gd name="connsiteY2" fmla="*/ 2336800 h 2458720"/>
              <a:gd name="connsiteX3" fmla="*/ 40640 w 2072640"/>
              <a:gd name="connsiteY3" fmla="*/ 1676400 h 2458720"/>
              <a:gd name="connsiteX4" fmla="*/ 50800 w 2072640"/>
              <a:gd name="connsiteY4" fmla="*/ 1625600 h 2458720"/>
              <a:gd name="connsiteX5" fmla="*/ 71120 w 2072640"/>
              <a:gd name="connsiteY5" fmla="*/ 1483360 h 2458720"/>
              <a:gd name="connsiteX6" fmla="*/ 101600 w 2072640"/>
              <a:gd name="connsiteY6" fmla="*/ 1341120 h 2458720"/>
              <a:gd name="connsiteX7" fmla="*/ 111760 w 2072640"/>
              <a:gd name="connsiteY7" fmla="*/ 1300480 h 2458720"/>
              <a:gd name="connsiteX8" fmla="*/ 121920 w 2072640"/>
              <a:gd name="connsiteY8" fmla="*/ 1270000 h 2458720"/>
              <a:gd name="connsiteX9" fmla="*/ 142240 w 2072640"/>
              <a:gd name="connsiteY9" fmla="*/ 1188720 h 2458720"/>
              <a:gd name="connsiteX10" fmla="*/ 193040 w 2072640"/>
              <a:gd name="connsiteY10" fmla="*/ 1117600 h 2458720"/>
              <a:gd name="connsiteX11" fmla="*/ 254000 w 2072640"/>
              <a:gd name="connsiteY11" fmla="*/ 1046480 h 2458720"/>
              <a:gd name="connsiteX12" fmla="*/ 294640 w 2072640"/>
              <a:gd name="connsiteY12" fmla="*/ 1026160 h 2458720"/>
              <a:gd name="connsiteX13" fmla="*/ 345440 w 2072640"/>
              <a:gd name="connsiteY13" fmla="*/ 985520 h 2458720"/>
              <a:gd name="connsiteX14" fmla="*/ 386080 w 2072640"/>
              <a:gd name="connsiteY14" fmla="*/ 965200 h 2458720"/>
              <a:gd name="connsiteX15" fmla="*/ 579120 w 2072640"/>
              <a:gd name="connsiteY15" fmla="*/ 934720 h 2458720"/>
              <a:gd name="connsiteX16" fmla="*/ 640080 w 2072640"/>
              <a:gd name="connsiteY16" fmla="*/ 914400 h 2458720"/>
              <a:gd name="connsiteX17" fmla="*/ 670560 w 2072640"/>
              <a:gd name="connsiteY17" fmla="*/ 904240 h 2458720"/>
              <a:gd name="connsiteX18" fmla="*/ 701040 w 2072640"/>
              <a:gd name="connsiteY18" fmla="*/ 883920 h 2458720"/>
              <a:gd name="connsiteX19" fmla="*/ 721360 w 2072640"/>
              <a:gd name="connsiteY19" fmla="*/ 853440 h 2458720"/>
              <a:gd name="connsiteX20" fmla="*/ 751840 w 2072640"/>
              <a:gd name="connsiteY20" fmla="*/ 822960 h 2458720"/>
              <a:gd name="connsiteX21" fmla="*/ 772160 w 2072640"/>
              <a:gd name="connsiteY21" fmla="*/ 782320 h 2458720"/>
              <a:gd name="connsiteX22" fmla="*/ 802640 w 2072640"/>
              <a:gd name="connsiteY22" fmla="*/ 762000 h 2458720"/>
              <a:gd name="connsiteX23" fmla="*/ 833120 w 2072640"/>
              <a:gd name="connsiteY23" fmla="*/ 721360 h 2458720"/>
              <a:gd name="connsiteX24" fmla="*/ 863600 w 2072640"/>
              <a:gd name="connsiteY24" fmla="*/ 711200 h 2458720"/>
              <a:gd name="connsiteX25" fmla="*/ 894080 w 2072640"/>
              <a:gd name="connsiteY25" fmla="*/ 690880 h 2458720"/>
              <a:gd name="connsiteX26" fmla="*/ 1005840 w 2072640"/>
              <a:gd name="connsiteY26" fmla="*/ 721360 h 2458720"/>
              <a:gd name="connsiteX27" fmla="*/ 1056640 w 2072640"/>
              <a:gd name="connsiteY27" fmla="*/ 711200 h 2458720"/>
              <a:gd name="connsiteX28" fmla="*/ 1005840 w 2072640"/>
              <a:gd name="connsiteY28" fmla="*/ 629920 h 2458720"/>
              <a:gd name="connsiteX29" fmla="*/ 995680 w 2072640"/>
              <a:gd name="connsiteY29" fmla="*/ 589280 h 2458720"/>
              <a:gd name="connsiteX30" fmla="*/ 1046480 w 2072640"/>
              <a:gd name="connsiteY30" fmla="*/ 375920 h 2458720"/>
              <a:gd name="connsiteX31" fmla="*/ 1066800 w 2072640"/>
              <a:gd name="connsiteY31" fmla="*/ 345440 h 2458720"/>
              <a:gd name="connsiteX32" fmla="*/ 1107440 w 2072640"/>
              <a:gd name="connsiteY32" fmla="*/ 274320 h 2458720"/>
              <a:gd name="connsiteX33" fmla="*/ 1137920 w 2072640"/>
              <a:gd name="connsiteY33" fmla="*/ 264160 h 2458720"/>
              <a:gd name="connsiteX34" fmla="*/ 1168400 w 2072640"/>
              <a:gd name="connsiteY34" fmla="*/ 243840 h 2458720"/>
              <a:gd name="connsiteX35" fmla="*/ 1229360 w 2072640"/>
              <a:gd name="connsiteY35" fmla="*/ 182880 h 2458720"/>
              <a:gd name="connsiteX36" fmla="*/ 1290320 w 2072640"/>
              <a:gd name="connsiteY36" fmla="*/ 111760 h 2458720"/>
              <a:gd name="connsiteX37" fmla="*/ 1310640 w 2072640"/>
              <a:gd name="connsiteY37" fmla="*/ 81280 h 2458720"/>
              <a:gd name="connsiteX38" fmla="*/ 1341120 w 2072640"/>
              <a:gd name="connsiteY38" fmla="*/ 71120 h 2458720"/>
              <a:gd name="connsiteX39" fmla="*/ 1371600 w 2072640"/>
              <a:gd name="connsiteY39" fmla="*/ 50800 h 2458720"/>
              <a:gd name="connsiteX40" fmla="*/ 1717040 w 2072640"/>
              <a:gd name="connsiteY40" fmla="*/ 20320 h 2458720"/>
              <a:gd name="connsiteX41" fmla="*/ 2072640 w 2072640"/>
              <a:gd name="connsiteY41" fmla="*/ 0 h 2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72640" h="2458720">
                <a:moveTo>
                  <a:pt x="0" y="2458720"/>
                </a:moveTo>
                <a:cubicBezTo>
                  <a:pt x="6984" y="2423802"/>
                  <a:pt x="10754" y="2400759"/>
                  <a:pt x="20320" y="2367280"/>
                </a:cubicBezTo>
                <a:cubicBezTo>
                  <a:pt x="23262" y="2356982"/>
                  <a:pt x="27093" y="2346960"/>
                  <a:pt x="30480" y="2336800"/>
                </a:cubicBezTo>
                <a:cubicBezTo>
                  <a:pt x="33867" y="2116667"/>
                  <a:pt x="34352" y="1896470"/>
                  <a:pt x="40640" y="1676400"/>
                </a:cubicBezTo>
                <a:cubicBezTo>
                  <a:pt x="41133" y="1659138"/>
                  <a:pt x="48107" y="1642657"/>
                  <a:pt x="50800" y="1625600"/>
                </a:cubicBezTo>
                <a:cubicBezTo>
                  <a:pt x="58270" y="1578291"/>
                  <a:pt x="64015" y="1530725"/>
                  <a:pt x="71120" y="1483360"/>
                </a:cubicBezTo>
                <a:cubicBezTo>
                  <a:pt x="82183" y="1409604"/>
                  <a:pt x="81283" y="1422387"/>
                  <a:pt x="101600" y="1341120"/>
                </a:cubicBezTo>
                <a:cubicBezTo>
                  <a:pt x="104987" y="1327573"/>
                  <a:pt x="107344" y="1313727"/>
                  <a:pt x="111760" y="1300480"/>
                </a:cubicBezTo>
                <a:cubicBezTo>
                  <a:pt x="115147" y="1290320"/>
                  <a:pt x="119323" y="1280390"/>
                  <a:pt x="121920" y="1270000"/>
                </a:cubicBezTo>
                <a:cubicBezTo>
                  <a:pt x="131461" y="1231834"/>
                  <a:pt x="128305" y="1221234"/>
                  <a:pt x="142240" y="1188720"/>
                </a:cubicBezTo>
                <a:cubicBezTo>
                  <a:pt x="167547" y="1129671"/>
                  <a:pt x="153216" y="1164062"/>
                  <a:pt x="193040" y="1117600"/>
                </a:cubicBezTo>
                <a:cubicBezTo>
                  <a:pt x="214947" y="1092041"/>
                  <a:pt x="226136" y="1066383"/>
                  <a:pt x="254000" y="1046480"/>
                </a:cubicBezTo>
                <a:cubicBezTo>
                  <a:pt x="266325" y="1037677"/>
                  <a:pt x="281093" y="1032933"/>
                  <a:pt x="294640" y="1026160"/>
                </a:cubicBezTo>
                <a:cubicBezTo>
                  <a:pt x="325164" y="980374"/>
                  <a:pt x="299637" y="1005150"/>
                  <a:pt x="345440" y="985520"/>
                </a:cubicBezTo>
                <a:cubicBezTo>
                  <a:pt x="359361" y="979554"/>
                  <a:pt x="372018" y="970825"/>
                  <a:pt x="386080" y="965200"/>
                </a:cubicBezTo>
                <a:cubicBezTo>
                  <a:pt x="467708" y="932549"/>
                  <a:pt x="469437" y="943157"/>
                  <a:pt x="579120" y="934720"/>
                </a:cubicBezTo>
                <a:lnTo>
                  <a:pt x="640080" y="914400"/>
                </a:lnTo>
                <a:cubicBezTo>
                  <a:pt x="650240" y="911013"/>
                  <a:pt x="661649" y="910181"/>
                  <a:pt x="670560" y="904240"/>
                </a:cubicBezTo>
                <a:lnTo>
                  <a:pt x="701040" y="883920"/>
                </a:lnTo>
                <a:cubicBezTo>
                  <a:pt x="707813" y="873760"/>
                  <a:pt x="713543" y="862821"/>
                  <a:pt x="721360" y="853440"/>
                </a:cubicBezTo>
                <a:cubicBezTo>
                  <a:pt x="730558" y="842402"/>
                  <a:pt x="743489" y="834652"/>
                  <a:pt x="751840" y="822960"/>
                </a:cubicBezTo>
                <a:cubicBezTo>
                  <a:pt x="760643" y="810635"/>
                  <a:pt x="762464" y="793955"/>
                  <a:pt x="772160" y="782320"/>
                </a:cubicBezTo>
                <a:cubicBezTo>
                  <a:pt x="779977" y="772939"/>
                  <a:pt x="794006" y="770634"/>
                  <a:pt x="802640" y="762000"/>
                </a:cubicBezTo>
                <a:cubicBezTo>
                  <a:pt x="814614" y="750026"/>
                  <a:pt x="820111" y="732200"/>
                  <a:pt x="833120" y="721360"/>
                </a:cubicBezTo>
                <a:cubicBezTo>
                  <a:pt x="841347" y="714504"/>
                  <a:pt x="854021" y="715989"/>
                  <a:pt x="863600" y="711200"/>
                </a:cubicBezTo>
                <a:cubicBezTo>
                  <a:pt x="874522" y="705739"/>
                  <a:pt x="883920" y="697653"/>
                  <a:pt x="894080" y="690880"/>
                </a:cubicBezTo>
                <a:cubicBezTo>
                  <a:pt x="985750" y="713797"/>
                  <a:pt x="948866" y="702369"/>
                  <a:pt x="1005840" y="721360"/>
                </a:cubicBezTo>
                <a:cubicBezTo>
                  <a:pt x="1022773" y="717973"/>
                  <a:pt x="1049838" y="727072"/>
                  <a:pt x="1056640" y="711200"/>
                </a:cubicBezTo>
                <a:cubicBezTo>
                  <a:pt x="1075448" y="667315"/>
                  <a:pt x="1029634" y="645783"/>
                  <a:pt x="1005840" y="629920"/>
                </a:cubicBezTo>
                <a:cubicBezTo>
                  <a:pt x="1002453" y="616373"/>
                  <a:pt x="994218" y="603167"/>
                  <a:pt x="995680" y="589280"/>
                </a:cubicBezTo>
                <a:cubicBezTo>
                  <a:pt x="999651" y="551551"/>
                  <a:pt x="1022474" y="429933"/>
                  <a:pt x="1046480" y="375920"/>
                </a:cubicBezTo>
                <a:cubicBezTo>
                  <a:pt x="1051439" y="364762"/>
                  <a:pt x="1060742" y="356042"/>
                  <a:pt x="1066800" y="345440"/>
                </a:cubicBezTo>
                <a:cubicBezTo>
                  <a:pt x="1073116" y="334387"/>
                  <a:pt x="1094412" y="284742"/>
                  <a:pt x="1107440" y="274320"/>
                </a:cubicBezTo>
                <a:cubicBezTo>
                  <a:pt x="1115803" y="267630"/>
                  <a:pt x="1128341" y="268949"/>
                  <a:pt x="1137920" y="264160"/>
                </a:cubicBezTo>
                <a:cubicBezTo>
                  <a:pt x="1148842" y="258699"/>
                  <a:pt x="1158240" y="250613"/>
                  <a:pt x="1168400" y="243840"/>
                </a:cubicBezTo>
                <a:cubicBezTo>
                  <a:pt x="1204171" y="190183"/>
                  <a:pt x="1170550" y="233289"/>
                  <a:pt x="1229360" y="182880"/>
                </a:cubicBezTo>
                <a:cubicBezTo>
                  <a:pt x="1256567" y="159560"/>
                  <a:pt x="1269187" y="141346"/>
                  <a:pt x="1290320" y="111760"/>
                </a:cubicBezTo>
                <a:cubicBezTo>
                  <a:pt x="1297417" y="101824"/>
                  <a:pt x="1301105" y="88908"/>
                  <a:pt x="1310640" y="81280"/>
                </a:cubicBezTo>
                <a:cubicBezTo>
                  <a:pt x="1319003" y="74590"/>
                  <a:pt x="1331541" y="75909"/>
                  <a:pt x="1341120" y="71120"/>
                </a:cubicBezTo>
                <a:cubicBezTo>
                  <a:pt x="1352042" y="65659"/>
                  <a:pt x="1360442" y="55759"/>
                  <a:pt x="1371600" y="50800"/>
                </a:cubicBezTo>
                <a:cubicBezTo>
                  <a:pt x="1481535" y="1940"/>
                  <a:pt x="1592973" y="24751"/>
                  <a:pt x="1717040" y="20320"/>
                </a:cubicBezTo>
                <a:cubicBezTo>
                  <a:pt x="1834991" y="11247"/>
                  <a:pt x="1954443" y="0"/>
                  <a:pt x="2072640" y="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35120" y="4104640"/>
            <a:ext cx="314960" cy="2001520"/>
          </a:xfrm>
          <a:custGeom>
            <a:avLst/>
            <a:gdLst>
              <a:gd name="connsiteX0" fmla="*/ 60960 w 314960"/>
              <a:gd name="connsiteY0" fmla="*/ 1960880 h 2001520"/>
              <a:gd name="connsiteX1" fmla="*/ 50800 w 314960"/>
              <a:gd name="connsiteY1" fmla="*/ 1899920 h 2001520"/>
              <a:gd name="connsiteX2" fmla="*/ 30480 w 314960"/>
              <a:gd name="connsiteY2" fmla="*/ 1808480 h 2001520"/>
              <a:gd name="connsiteX3" fmla="*/ 10160 w 314960"/>
              <a:gd name="connsiteY3" fmla="*/ 1615440 h 2001520"/>
              <a:gd name="connsiteX4" fmla="*/ 0 w 314960"/>
              <a:gd name="connsiteY4" fmla="*/ 1534160 h 2001520"/>
              <a:gd name="connsiteX5" fmla="*/ 10160 w 314960"/>
              <a:gd name="connsiteY5" fmla="*/ 1330960 h 2001520"/>
              <a:gd name="connsiteX6" fmla="*/ 30480 w 314960"/>
              <a:gd name="connsiteY6" fmla="*/ 1290320 h 2001520"/>
              <a:gd name="connsiteX7" fmla="*/ 40640 w 314960"/>
              <a:gd name="connsiteY7" fmla="*/ 1219200 h 2001520"/>
              <a:gd name="connsiteX8" fmla="*/ 50800 w 314960"/>
              <a:gd name="connsiteY8" fmla="*/ 1168400 h 2001520"/>
              <a:gd name="connsiteX9" fmla="*/ 71120 w 314960"/>
              <a:gd name="connsiteY9" fmla="*/ 1036320 h 2001520"/>
              <a:gd name="connsiteX10" fmla="*/ 101600 w 314960"/>
              <a:gd name="connsiteY10" fmla="*/ 965200 h 2001520"/>
              <a:gd name="connsiteX11" fmla="*/ 121920 w 314960"/>
              <a:gd name="connsiteY11" fmla="*/ 894080 h 2001520"/>
              <a:gd name="connsiteX12" fmla="*/ 142240 w 314960"/>
              <a:gd name="connsiteY12" fmla="*/ 853440 h 2001520"/>
              <a:gd name="connsiteX13" fmla="*/ 172720 w 314960"/>
              <a:gd name="connsiteY13" fmla="*/ 782320 h 2001520"/>
              <a:gd name="connsiteX14" fmla="*/ 182880 w 314960"/>
              <a:gd name="connsiteY14" fmla="*/ 741680 h 2001520"/>
              <a:gd name="connsiteX15" fmla="*/ 203200 w 314960"/>
              <a:gd name="connsiteY15" fmla="*/ 701040 h 2001520"/>
              <a:gd name="connsiteX16" fmla="*/ 223520 w 314960"/>
              <a:gd name="connsiteY16" fmla="*/ 650240 h 2001520"/>
              <a:gd name="connsiteX17" fmla="*/ 243840 w 314960"/>
              <a:gd name="connsiteY17" fmla="*/ 568960 h 2001520"/>
              <a:gd name="connsiteX18" fmla="*/ 264160 w 314960"/>
              <a:gd name="connsiteY18" fmla="*/ 508000 h 2001520"/>
              <a:gd name="connsiteX19" fmla="*/ 294640 w 314960"/>
              <a:gd name="connsiteY19" fmla="*/ 416560 h 2001520"/>
              <a:gd name="connsiteX20" fmla="*/ 304800 w 314960"/>
              <a:gd name="connsiteY20" fmla="*/ 386080 h 2001520"/>
              <a:gd name="connsiteX21" fmla="*/ 314960 w 314960"/>
              <a:gd name="connsiteY21" fmla="*/ 355600 h 2001520"/>
              <a:gd name="connsiteX22" fmla="*/ 304800 w 314960"/>
              <a:gd name="connsiteY22" fmla="*/ 304800 h 2001520"/>
              <a:gd name="connsiteX23" fmla="*/ 233680 w 314960"/>
              <a:gd name="connsiteY23" fmla="*/ 203200 h 2001520"/>
              <a:gd name="connsiteX24" fmla="*/ 203200 w 314960"/>
              <a:gd name="connsiteY24" fmla="*/ 91440 h 2001520"/>
              <a:gd name="connsiteX25" fmla="*/ 182880 w 314960"/>
              <a:gd name="connsiteY25" fmla="*/ 20320 h 2001520"/>
              <a:gd name="connsiteX26" fmla="*/ 152400 w 314960"/>
              <a:gd name="connsiteY26" fmla="*/ 0 h 2001520"/>
              <a:gd name="connsiteX27" fmla="*/ 91440 w 314960"/>
              <a:gd name="connsiteY27" fmla="*/ 10160 h 2001520"/>
              <a:gd name="connsiteX28" fmla="*/ 71120 w 314960"/>
              <a:gd name="connsiteY28" fmla="*/ 71120 h 2001520"/>
              <a:gd name="connsiteX29" fmla="*/ 81280 w 314960"/>
              <a:gd name="connsiteY29" fmla="*/ 132080 h 2001520"/>
              <a:gd name="connsiteX30" fmla="*/ 101600 w 314960"/>
              <a:gd name="connsiteY30" fmla="*/ 162560 h 2001520"/>
              <a:gd name="connsiteX31" fmla="*/ 111760 w 314960"/>
              <a:gd name="connsiteY31" fmla="*/ 193040 h 2001520"/>
              <a:gd name="connsiteX32" fmla="*/ 162560 w 314960"/>
              <a:gd name="connsiteY32" fmla="*/ 254000 h 2001520"/>
              <a:gd name="connsiteX33" fmla="*/ 193040 w 314960"/>
              <a:gd name="connsiteY33" fmla="*/ 274320 h 2001520"/>
              <a:gd name="connsiteX34" fmla="*/ 213360 w 314960"/>
              <a:gd name="connsiteY34" fmla="*/ 304800 h 2001520"/>
              <a:gd name="connsiteX35" fmla="*/ 243840 w 314960"/>
              <a:gd name="connsiteY35" fmla="*/ 325120 h 2001520"/>
              <a:gd name="connsiteX36" fmla="*/ 254000 w 314960"/>
              <a:gd name="connsiteY36" fmla="*/ 355600 h 2001520"/>
              <a:gd name="connsiteX37" fmla="*/ 284480 w 314960"/>
              <a:gd name="connsiteY37" fmla="*/ 386080 h 2001520"/>
              <a:gd name="connsiteX38" fmla="*/ 294640 w 314960"/>
              <a:gd name="connsiteY38" fmla="*/ 436880 h 2001520"/>
              <a:gd name="connsiteX39" fmla="*/ 304800 w 314960"/>
              <a:gd name="connsiteY39" fmla="*/ 467360 h 2001520"/>
              <a:gd name="connsiteX40" fmla="*/ 274320 w 314960"/>
              <a:gd name="connsiteY40" fmla="*/ 680720 h 2001520"/>
              <a:gd name="connsiteX41" fmla="*/ 254000 w 314960"/>
              <a:gd name="connsiteY41" fmla="*/ 741680 h 2001520"/>
              <a:gd name="connsiteX42" fmla="*/ 233680 w 314960"/>
              <a:gd name="connsiteY42" fmla="*/ 772160 h 2001520"/>
              <a:gd name="connsiteX43" fmla="*/ 213360 w 314960"/>
              <a:gd name="connsiteY43" fmla="*/ 833120 h 2001520"/>
              <a:gd name="connsiteX44" fmla="*/ 203200 w 314960"/>
              <a:gd name="connsiteY44" fmla="*/ 863600 h 2001520"/>
              <a:gd name="connsiteX45" fmla="*/ 162560 w 314960"/>
              <a:gd name="connsiteY45" fmla="*/ 924560 h 2001520"/>
              <a:gd name="connsiteX46" fmla="*/ 142240 w 314960"/>
              <a:gd name="connsiteY46" fmla="*/ 995680 h 2001520"/>
              <a:gd name="connsiteX47" fmla="*/ 132080 w 314960"/>
              <a:gd name="connsiteY47" fmla="*/ 1026160 h 2001520"/>
              <a:gd name="connsiteX48" fmla="*/ 91440 w 314960"/>
              <a:gd name="connsiteY48" fmla="*/ 1137920 h 2001520"/>
              <a:gd name="connsiteX49" fmla="*/ 81280 w 314960"/>
              <a:gd name="connsiteY49" fmla="*/ 1381760 h 2001520"/>
              <a:gd name="connsiteX50" fmla="*/ 60960 w 314960"/>
              <a:gd name="connsiteY50" fmla="*/ 1442720 h 2001520"/>
              <a:gd name="connsiteX51" fmla="*/ 60960 w 314960"/>
              <a:gd name="connsiteY51" fmla="*/ 1584960 h 2001520"/>
              <a:gd name="connsiteX52" fmla="*/ 50800 w 314960"/>
              <a:gd name="connsiteY52" fmla="*/ 1615440 h 2001520"/>
              <a:gd name="connsiteX53" fmla="*/ 30480 w 314960"/>
              <a:gd name="connsiteY53" fmla="*/ 1656080 h 2001520"/>
              <a:gd name="connsiteX54" fmla="*/ 30480 w 314960"/>
              <a:gd name="connsiteY54" fmla="*/ 200152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4960" h="2001520">
                <a:moveTo>
                  <a:pt x="60960" y="1960880"/>
                </a:moveTo>
                <a:cubicBezTo>
                  <a:pt x="57573" y="1940560"/>
                  <a:pt x="55269" y="1920030"/>
                  <a:pt x="50800" y="1899920"/>
                </a:cubicBezTo>
                <a:cubicBezTo>
                  <a:pt x="31373" y="1812499"/>
                  <a:pt x="47695" y="1951940"/>
                  <a:pt x="30480" y="1808480"/>
                </a:cubicBezTo>
                <a:cubicBezTo>
                  <a:pt x="22771" y="1744239"/>
                  <a:pt x="17305" y="1679746"/>
                  <a:pt x="10160" y="1615440"/>
                </a:cubicBezTo>
                <a:cubicBezTo>
                  <a:pt x="7145" y="1588303"/>
                  <a:pt x="3387" y="1561253"/>
                  <a:pt x="0" y="1534160"/>
                </a:cubicBezTo>
                <a:cubicBezTo>
                  <a:pt x="3387" y="1466427"/>
                  <a:pt x="1748" y="1398254"/>
                  <a:pt x="10160" y="1330960"/>
                </a:cubicBezTo>
                <a:cubicBezTo>
                  <a:pt x="12039" y="1315931"/>
                  <a:pt x="26495" y="1304932"/>
                  <a:pt x="30480" y="1290320"/>
                </a:cubicBezTo>
                <a:cubicBezTo>
                  <a:pt x="36781" y="1267216"/>
                  <a:pt x="36703" y="1242822"/>
                  <a:pt x="40640" y="1219200"/>
                </a:cubicBezTo>
                <a:cubicBezTo>
                  <a:pt x="43479" y="1202166"/>
                  <a:pt x="48174" y="1185468"/>
                  <a:pt x="50800" y="1168400"/>
                </a:cubicBezTo>
                <a:cubicBezTo>
                  <a:pt x="60671" y="1104241"/>
                  <a:pt x="57143" y="1092228"/>
                  <a:pt x="71120" y="1036320"/>
                </a:cubicBezTo>
                <a:cubicBezTo>
                  <a:pt x="83735" y="985860"/>
                  <a:pt x="79792" y="1023354"/>
                  <a:pt x="101600" y="965200"/>
                </a:cubicBezTo>
                <a:cubicBezTo>
                  <a:pt x="127379" y="896457"/>
                  <a:pt x="97358" y="951392"/>
                  <a:pt x="121920" y="894080"/>
                </a:cubicBezTo>
                <a:cubicBezTo>
                  <a:pt x="127886" y="880159"/>
                  <a:pt x="136922" y="867621"/>
                  <a:pt x="142240" y="853440"/>
                </a:cubicBezTo>
                <a:cubicBezTo>
                  <a:pt x="170358" y="778460"/>
                  <a:pt x="131541" y="844089"/>
                  <a:pt x="172720" y="782320"/>
                </a:cubicBezTo>
                <a:cubicBezTo>
                  <a:pt x="176107" y="768773"/>
                  <a:pt x="177977" y="754755"/>
                  <a:pt x="182880" y="741680"/>
                </a:cubicBezTo>
                <a:cubicBezTo>
                  <a:pt x="188198" y="727499"/>
                  <a:pt x="197049" y="714880"/>
                  <a:pt x="203200" y="701040"/>
                </a:cubicBezTo>
                <a:cubicBezTo>
                  <a:pt x="210607" y="684374"/>
                  <a:pt x="217116" y="667317"/>
                  <a:pt x="223520" y="650240"/>
                </a:cubicBezTo>
                <a:cubicBezTo>
                  <a:pt x="244072" y="595435"/>
                  <a:pt x="223629" y="643069"/>
                  <a:pt x="243840" y="568960"/>
                </a:cubicBezTo>
                <a:cubicBezTo>
                  <a:pt x="249476" y="548296"/>
                  <a:pt x="257387" y="528320"/>
                  <a:pt x="264160" y="508000"/>
                </a:cubicBezTo>
                <a:lnTo>
                  <a:pt x="294640" y="416560"/>
                </a:lnTo>
                <a:lnTo>
                  <a:pt x="304800" y="386080"/>
                </a:lnTo>
                <a:lnTo>
                  <a:pt x="314960" y="355600"/>
                </a:lnTo>
                <a:cubicBezTo>
                  <a:pt x="311573" y="338667"/>
                  <a:pt x="311946" y="320521"/>
                  <a:pt x="304800" y="304800"/>
                </a:cubicBezTo>
                <a:cubicBezTo>
                  <a:pt x="295178" y="283632"/>
                  <a:pt x="250793" y="226017"/>
                  <a:pt x="233680" y="203200"/>
                </a:cubicBezTo>
                <a:cubicBezTo>
                  <a:pt x="190087" y="72421"/>
                  <a:pt x="231921" y="206325"/>
                  <a:pt x="203200" y="91440"/>
                </a:cubicBezTo>
                <a:cubicBezTo>
                  <a:pt x="197220" y="67521"/>
                  <a:pt x="194854" y="41873"/>
                  <a:pt x="182880" y="20320"/>
                </a:cubicBezTo>
                <a:cubicBezTo>
                  <a:pt x="176950" y="9646"/>
                  <a:pt x="162560" y="6773"/>
                  <a:pt x="152400" y="0"/>
                </a:cubicBezTo>
                <a:cubicBezTo>
                  <a:pt x="132080" y="3387"/>
                  <a:pt x="106943" y="-3405"/>
                  <a:pt x="91440" y="10160"/>
                </a:cubicBezTo>
                <a:cubicBezTo>
                  <a:pt x="75320" y="24265"/>
                  <a:pt x="71120" y="71120"/>
                  <a:pt x="71120" y="71120"/>
                </a:cubicBezTo>
                <a:cubicBezTo>
                  <a:pt x="74507" y="91440"/>
                  <a:pt x="74766" y="112537"/>
                  <a:pt x="81280" y="132080"/>
                </a:cubicBezTo>
                <a:cubicBezTo>
                  <a:pt x="85141" y="143664"/>
                  <a:pt x="96139" y="151638"/>
                  <a:pt x="101600" y="162560"/>
                </a:cubicBezTo>
                <a:cubicBezTo>
                  <a:pt x="106389" y="172139"/>
                  <a:pt x="106971" y="183461"/>
                  <a:pt x="111760" y="193040"/>
                </a:cubicBezTo>
                <a:cubicBezTo>
                  <a:pt x="123177" y="215874"/>
                  <a:pt x="143300" y="237950"/>
                  <a:pt x="162560" y="254000"/>
                </a:cubicBezTo>
                <a:cubicBezTo>
                  <a:pt x="171941" y="261817"/>
                  <a:pt x="182880" y="267547"/>
                  <a:pt x="193040" y="274320"/>
                </a:cubicBezTo>
                <a:cubicBezTo>
                  <a:pt x="199813" y="284480"/>
                  <a:pt x="204726" y="296166"/>
                  <a:pt x="213360" y="304800"/>
                </a:cubicBezTo>
                <a:cubicBezTo>
                  <a:pt x="221994" y="313434"/>
                  <a:pt x="236212" y="315585"/>
                  <a:pt x="243840" y="325120"/>
                </a:cubicBezTo>
                <a:cubicBezTo>
                  <a:pt x="250530" y="333483"/>
                  <a:pt x="248059" y="346689"/>
                  <a:pt x="254000" y="355600"/>
                </a:cubicBezTo>
                <a:cubicBezTo>
                  <a:pt x="261970" y="367555"/>
                  <a:pt x="274320" y="375920"/>
                  <a:pt x="284480" y="386080"/>
                </a:cubicBezTo>
                <a:cubicBezTo>
                  <a:pt x="287867" y="403013"/>
                  <a:pt x="290452" y="420127"/>
                  <a:pt x="294640" y="436880"/>
                </a:cubicBezTo>
                <a:cubicBezTo>
                  <a:pt x="297237" y="447270"/>
                  <a:pt x="305335" y="456664"/>
                  <a:pt x="304800" y="467360"/>
                </a:cubicBezTo>
                <a:cubicBezTo>
                  <a:pt x="302017" y="523020"/>
                  <a:pt x="293923" y="615378"/>
                  <a:pt x="274320" y="680720"/>
                </a:cubicBezTo>
                <a:cubicBezTo>
                  <a:pt x="268165" y="701236"/>
                  <a:pt x="265881" y="723858"/>
                  <a:pt x="254000" y="741680"/>
                </a:cubicBezTo>
                <a:cubicBezTo>
                  <a:pt x="247227" y="751840"/>
                  <a:pt x="238639" y="761002"/>
                  <a:pt x="233680" y="772160"/>
                </a:cubicBezTo>
                <a:cubicBezTo>
                  <a:pt x="224981" y="791733"/>
                  <a:pt x="220133" y="812800"/>
                  <a:pt x="213360" y="833120"/>
                </a:cubicBezTo>
                <a:cubicBezTo>
                  <a:pt x="209973" y="843280"/>
                  <a:pt x="209141" y="854689"/>
                  <a:pt x="203200" y="863600"/>
                </a:cubicBezTo>
                <a:cubicBezTo>
                  <a:pt x="189653" y="883920"/>
                  <a:pt x="170283" y="901392"/>
                  <a:pt x="162560" y="924560"/>
                </a:cubicBezTo>
                <a:cubicBezTo>
                  <a:pt x="138200" y="997641"/>
                  <a:pt x="167755" y="906378"/>
                  <a:pt x="142240" y="995680"/>
                </a:cubicBezTo>
                <a:cubicBezTo>
                  <a:pt x="139298" y="1005978"/>
                  <a:pt x="134898" y="1015828"/>
                  <a:pt x="132080" y="1026160"/>
                </a:cubicBezTo>
                <a:cubicBezTo>
                  <a:pt x="105217" y="1124659"/>
                  <a:pt x="128817" y="1081854"/>
                  <a:pt x="91440" y="1137920"/>
                </a:cubicBezTo>
                <a:cubicBezTo>
                  <a:pt x="88053" y="1219200"/>
                  <a:pt x="89375" y="1300813"/>
                  <a:pt x="81280" y="1381760"/>
                </a:cubicBezTo>
                <a:cubicBezTo>
                  <a:pt x="79149" y="1403073"/>
                  <a:pt x="60960" y="1442720"/>
                  <a:pt x="60960" y="1442720"/>
                </a:cubicBezTo>
                <a:cubicBezTo>
                  <a:pt x="81675" y="1504864"/>
                  <a:pt x="76541" y="1475890"/>
                  <a:pt x="60960" y="1584960"/>
                </a:cubicBezTo>
                <a:cubicBezTo>
                  <a:pt x="59445" y="1595562"/>
                  <a:pt x="55019" y="1605596"/>
                  <a:pt x="50800" y="1615440"/>
                </a:cubicBezTo>
                <a:cubicBezTo>
                  <a:pt x="44834" y="1629361"/>
                  <a:pt x="31276" y="1640955"/>
                  <a:pt x="30480" y="1656080"/>
                </a:cubicBezTo>
                <a:cubicBezTo>
                  <a:pt x="24428" y="1771068"/>
                  <a:pt x="30480" y="1886373"/>
                  <a:pt x="30480" y="200152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059912" y="3576320"/>
            <a:ext cx="1467616" cy="1920240"/>
          </a:xfrm>
          <a:custGeom>
            <a:avLst/>
            <a:gdLst>
              <a:gd name="connsiteX0" fmla="*/ 1454168 w 1467616"/>
              <a:gd name="connsiteY0" fmla="*/ 0 h 1920240"/>
              <a:gd name="connsiteX1" fmla="*/ 1454168 w 1467616"/>
              <a:gd name="connsiteY1" fmla="*/ 172720 h 1920240"/>
              <a:gd name="connsiteX2" fmla="*/ 1403368 w 1467616"/>
              <a:gd name="connsiteY2" fmla="*/ 193040 h 1920240"/>
              <a:gd name="connsiteX3" fmla="*/ 1332248 w 1467616"/>
              <a:gd name="connsiteY3" fmla="*/ 274320 h 1920240"/>
              <a:gd name="connsiteX4" fmla="*/ 1281448 w 1467616"/>
              <a:gd name="connsiteY4" fmla="*/ 264160 h 1920240"/>
              <a:gd name="connsiteX5" fmla="*/ 1220488 w 1467616"/>
              <a:gd name="connsiteY5" fmla="*/ 254000 h 1920240"/>
              <a:gd name="connsiteX6" fmla="*/ 1190008 w 1467616"/>
              <a:gd name="connsiteY6" fmla="*/ 243840 h 1920240"/>
              <a:gd name="connsiteX7" fmla="*/ 1149368 w 1467616"/>
              <a:gd name="connsiteY7" fmla="*/ 233680 h 1920240"/>
              <a:gd name="connsiteX8" fmla="*/ 1027448 w 1467616"/>
              <a:gd name="connsiteY8" fmla="*/ 193040 h 1920240"/>
              <a:gd name="connsiteX9" fmla="*/ 692168 w 1467616"/>
              <a:gd name="connsiteY9" fmla="*/ 193040 h 1920240"/>
              <a:gd name="connsiteX10" fmla="*/ 610888 w 1467616"/>
              <a:gd name="connsiteY10" fmla="*/ 162560 h 1920240"/>
              <a:gd name="connsiteX11" fmla="*/ 580408 w 1467616"/>
              <a:gd name="connsiteY11" fmla="*/ 152400 h 1920240"/>
              <a:gd name="connsiteX12" fmla="*/ 600728 w 1467616"/>
              <a:gd name="connsiteY12" fmla="*/ 203200 h 1920240"/>
              <a:gd name="connsiteX13" fmla="*/ 641368 w 1467616"/>
              <a:gd name="connsiteY13" fmla="*/ 213360 h 1920240"/>
              <a:gd name="connsiteX14" fmla="*/ 742968 w 1467616"/>
              <a:gd name="connsiteY14" fmla="*/ 243840 h 1920240"/>
              <a:gd name="connsiteX15" fmla="*/ 875048 w 1467616"/>
              <a:gd name="connsiteY15" fmla="*/ 254000 h 1920240"/>
              <a:gd name="connsiteX16" fmla="*/ 996968 w 1467616"/>
              <a:gd name="connsiteY16" fmla="*/ 284480 h 1920240"/>
              <a:gd name="connsiteX17" fmla="*/ 1078248 w 1467616"/>
              <a:gd name="connsiteY17" fmla="*/ 304800 h 1920240"/>
              <a:gd name="connsiteX18" fmla="*/ 885208 w 1467616"/>
              <a:gd name="connsiteY18" fmla="*/ 304800 h 1920240"/>
              <a:gd name="connsiteX19" fmla="*/ 793768 w 1467616"/>
              <a:gd name="connsiteY19" fmla="*/ 274320 h 1920240"/>
              <a:gd name="connsiteX20" fmla="*/ 763288 w 1467616"/>
              <a:gd name="connsiteY20" fmla="*/ 264160 h 1920240"/>
              <a:gd name="connsiteX21" fmla="*/ 621048 w 1467616"/>
              <a:gd name="connsiteY21" fmla="*/ 254000 h 1920240"/>
              <a:gd name="connsiteX22" fmla="*/ 478808 w 1467616"/>
              <a:gd name="connsiteY22" fmla="*/ 264160 h 1920240"/>
              <a:gd name="connsiteX23" fmla="*/ 448328 w 1467616"/>
              <a:gd name="connsiteY23" fmla="*/ 274320 h 1920240"/>
              <a:gd name="connsiteX24" fmla="*/ 407688 w 1467616"/>
              <a:gd name="connsiteY24" fmla="*/ 325120 h 1920240"/>
              <a:gd name="connsiteX25" fmla="*/ 387368 w 1467616"/>
              <a:gd name="connsiteY25" fmla="*/ 355600 h 1920240"/>
              <a:gd name="connsiteX26" fmla="*/ 346728 w 1467616"/>
              <a:gd name="connsiteY26" fmla="*/ 436880 h 1920240"/>
              <a:gd name="connsiteX27" fmla="*/ 326408 w 1467616"/>
              <a:gd name="connsiteY27" fmla="*/ 467360 h 1920240"/>
              <a:gd name="connsiteX28" fmla="*/ 346728 w 1467616"/>
              <a:gd name="connsiteY28" fmla="*/ 670560 h 1920240"/>
              <a:gd name="connsiteX29" fmla="*/ 367048 w 1467616"/>
              <a:gd name="connsiteY29" fmla="*/ 721360 h 1920240"/>
              <a:gd name="connsiteX30" fmla="*/ 377208 w 1467616"/>
              <a:gd name="connsiteY30" fmla="*/ 762000 h 1920240"/>
              <a:gd name="connsiteX31" fmla="*/ 438168 w 1467616"/>
              <a:gd name="connsiteY31" fmla="*/ 772160 h 1920240"/>
              <a:gd name="connsiteX32" fmla="*/ 468648 w 1467616"/>
              <a:gd name="connsiteY32" fmla="*/ 802640 h 1920240"/>
              <a:gd name="connsiteX33" fmla="*/ 499128 w 1467616"/>
              <a:gd name="connsiteY33" fmla="*/ 873760 h 1920240"/>
              <a:gd name="connsiteX34" fmla="*/ 509288 w 1467616"/>
              <a:gd name="connsiteY34" fmla="*/ 934720 h 1920240"/>
              <a:gd name="connsiteX35" fmla="*/ 519448 w 1467616"/>
              <a:gd name="connsiteY35" fmla="*/ 965200 h 1920240"/>
              <a:gd name="connsiteX36" fmla="*/ 509288 w 1467616"/>
              <a:gd name="connsiteY36" fmla="*/ 1036320 h 1920240"/>
              <a:gd name="connsiteX37" fmla="*/ 478808 w 1467616"/>
              <a:gd name="connsiteY37" fmla="*/ 1046480 h 1920240"/>
              <a:gd name="connsiteX38" fmla="*/ 448328 w 1467616"/>
              <a:gd name="connsiteY38" fmla="*/ 1076960 h 1920240"/>
              <a:gd name="connsiteX39" fmla="*/ 377208 w 1467616"/>
              <a:gd name="connsiteY39" fmla="*/ 1178560 h 1920240"/>
              <a:gd name="connsiteX40" fmla="*/ 346728 w 1467616"/>
              <a:gd name="connsiteY40" fmla="*/ 1219200 h 1920240"/>
              <a:gd name="connsiteX41" fmla="*/ 295928 w 1467616"/>
              <a:gd name="connsiteY41" fmla="*/ 1300480 h 1920240"/>
              <a:gd name="connsiteX42" fmla="*/ 265448 w 1467616"/>
              <a:gd name="connsiteY42" fmla="*/ 1371600 h 1920240"/>
              <a:gd name="connsiteX43" fmla="*/ 255288 w 1467616"/>
              <a:gd name="connsiteY43" fmla="*/ 1402080 h 1920240"/>
              <a:gd name="connsiteX44" fmla="*/ 234968 w 1467616"/>
              <a:gd name="connsiteY44" fmla="*/ 1432560 h 1920240"/>
              <a:gd name="connsiteX45" fmla="*/ 224808 w 1467616"/>
              <a:gd name="connsiteY45" fmla="*/ 1463040 h 1920240"/>
              <a:gd name="connsiteX46" fmla="*/ 143528 w 1467616"/>
              <a:gd name="connsiteY46" fmla="*/ 1574800 h 1920240"/>
              <a:gd name="connsiteX47" fmla="*/ 82568 w 1467616"/>
              <a:gd name="connsiteY47" fmla="*/ 1666240 h 1920240"/>
              <a:gd name="connsiteX48" fmla="*/ 52088 w 1467616"/>
              <a:gd name="connsiteY48" fmla="*/ 1727200 h 1920240"/>
              <a:gd name="connsiteX49" fmla="*/ 11448 w 1467616"/>
              <a:gd name="connsiteY49" fmla="*/ 1767840 h 1920240"/>
              <a:gd name="connsiteX50" fmla="*/ 1288 w 1467616"/>
              <a:gd name="connsiteY50" fmla="*/ 1838960 h 1920240"/>
              <a:gd name="connsiteX51" fmla="*/ 72408 w 1467616"/>
              <a:gd name="connsiteY51" fmla="*/ 1879600 h 1920240"/>
              <a:gd name="connsiteX52" fmla="*/ 275608 w 1467616"/>
              <a:gd name="connsiteY52" fmla="*/ 1889760 h 1920240"/>
              <a:gd name="connsiteX53" fmla="*/ 986808 w 1467616"/>
              <a:gd name="connsiteY53" fmla="*/ 1910080 h 1920240"/>
              <a:gd name="connsiteX54" fmla="*/ 1169688 w 1467616"/>
              <a:gd name="connsiteY54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67616" h="1920240">
                <a:moveTo>
                  <a:pt x="1454168" y="0"/>
                </a:moveTo>
                <a:cubicBezTo>
                  <a:pt x="1463315" y="54881"/>
                  <a:pt x="1479200" y="118485"/>
                  <a:pt x="1454168" y="172720"/>
                </a:cubicBezTo>
                <a:cubicBezTo>
                  <a:pt x="1446525" y="189279"/>
                  <a:pt x="1420301" y="186267"/>
                  <a:pt x="1403368" y="193040"/>
                </a:cubicBezTo>
                <a:cubicBezTo>
                  <a:pt x="1355955" y="264160"/>
                  <a:pt x="1383048" y="240453"/>
                  <a:pt x="1332248" y="274320"/>
                </a:cubicBezTo>
                <a:lnTo>
                  <a:pt x="1281448" y="264160"/>
                </a:lnTo>
                <a:cubicBezTo>
                  <a:pt x="1261180" y="260475"/>
                  <a:pt x="1240598" y="258469"/>
                  <a:pt x="1220488" y="254000"/>
                </a:cubicBezTo>
                <a:cubicBezTo>
                  <a:pt x="1210033" y="251677"/>
                  <a:pt x="1200306" y="246782"/>
                  <a:pt x="1190008" y="243840"/>
                </a:cubicBezTo>
                <a:cubicBezTo>
                  <a:pt x="1176582" y="240004"/>
                  <a:pt x="1162491" y="238452"/>
                  <a:pt x="1149368" y="233680"/>
                </a:cubicBezTo>
                <a:cubicBezTo>
                  <a:pt x="1027855" y="189493"/>
                  <a:pt x="1126652" y="212881"/>
                  <a:pt x="1027448" y="193040"/>
                </a:cubicBezTo>
                <a:cubicBezTo>
                  <a:pt x="857855" y="204346"/>
                  <a:pt x="873446" y="209520"/>
                  <a:pt x="692168" y="193040"/>
                </a:cubicBezTo>
                <a:cubicBezTo>
                  <a:pt x="652543" y="189438"/>
                  <a:pt x="646979" y="178028"/>
                  <a:pt x="610888" y="162560"/>
                </a:cubicBezTo>
                <a:cubicBezTo>
                  <a:pt x="601044" y="158341"/>
                  <a:pt x="590568" y="155787"/>
                  <a:pt x="580408" y="152400"/>
                </a:cubicBezTo>
                <a:cubicBezTo>
                  <a:pt x="525297" y="166178"/>
                  <a:pt x="512021" y="158847"/>
                  <a:pt x="600728" y="203200"/>
                </a:cubicBezTo>
                <a:cubicBezTo>
                  <a:pt x="613217" y="209445"/>
                  <a:pt x="627993" y="209348"/>
                  <a:pt x="641368" y="213360"/>
                </a:cubicBezTo>
                <a:cubicBezTo>
                  <a:pt x="660759" y="219177"/>
                  <a:pt x="717284" y="240818"/>
                  <a:pt x="742968" y="243840"/>
                </a:cubicBezTo>
                <a:cubicBezTo>
                  <a:pt x="786822" y="248999"/>
                  <a:pt x="831021" y="250613"/>
                  <a:pt x="875048" y="254000"/>
                </a:cubicBezTo>
                <a:cubicBezTo>
                  <a:pt x="989691" y="292214"/>
                  <a:pt x="882045" y="259854"/>
                  <a:pt x="996968" y="284480"/>
                </a:cubicBezTo>
                <a:cubicBezTo>
                  <a:pt x="1024275" y="290332"/>
                  <a:pt x="1078248" y="304800"/>
                  <a:pt x="1078248" y="304800"/>
                </a:cubicBezTo>
                <a:cubicBezTo>
                  <a:pt x="991495" y="319259"/>
                  <a:pt x="999752" y="322886"/>
                  <a:pt x="885208" y="304800"/>
                </a:cubicBezTo>
                <a:lnTo>
                  <a:pt x="793768" y="274320"/>
                </a:lnTo>
                <a:cubicBezTo>
                  <a:pt x="783608" y="270933"/>
                  <a:pt x="773970" y="264923"/>
                  <a:pt x="763288" y="264160"/>
                </a:cubicBezTo>
                <a:lnTo>
                  <a:pt x="621048" y="254000"/>
                </a:lnTo>
                <a:cubicBezTo>
                  <a:pt x="573635" y="257387"/>
                  <a:pt x="526017" y="258606"/>
                  <a:pt x="478808" y="264160"/>
                </a:cubicBezTo>
                <a:cubicBezTo>
                  <a:pt x="468172" y="265411"/>
                  <a:pt x="455901" y="266747"/>
                  <a:pt x="448328" y="274320"/>
                </a:cubicBezTo>
                <a:cubicBezTo>
                  <a:pt x="350178" y="372470"/>
                  <a:pt x="543000" y="234912"/>
                  <a:pt x="407688" y="325120"/>
                </a:cubicBezTo>
                <a:cubicBezTo>
                  <a:pt x="400915" y="335280"/>
                  <a:pt x="393215" y="344880"/>
                  <a:pt x="387368" y="355600"/>
                </a:cubicBezTo>
                <a:cubicBezTo>
                  <a:pt x="372863" y="382193"/>
                  <a:pt x="363531" y="411676"/>
                  <a:pt x="346728" y="436880"/>
                </a:cubicBezTo>
                <a:lnTo>
                  <a:pt x="326408" y="467360"/>
                </a:lnTo>
                <a:cubicBezTo>
                  <a:pt x="328670" y="499032"/>
                  <a:pt x="332812" y="619535"/>
                  <a:pt x="346728" y="670560"/>
                </a:cubicBezTo>
                <a:cubicBezTo>
                  <a:pt x="351527" y="688155"/>
                  <a:pt x="361281" y="704058"/>
                  <a:pt x="367048" y="721360"/>
                </a:cubicBezTo>
                <a:cubicBezTo>
                  <a:pt x="371464" y="734607"/>
                  <a:pt x="365845" y="753884"/>
                  <a:pt x="377208" y="762000"/>
                </a:cubicBezTo>
                <a:cubicBezTo>
                  <a:pt x="393971" y="773974"/>
                  <a:pt x="417848" y="768773"/>
                  <a:pt x="438168" y="772160"/>
                </a:cubicBezTo>
                <a:cubicBezTo>
                  <a:pt x="448328" y="782320"/>
                  <a:pt x="460297" y="790948"/>
                  <a:pt x="468648" y="802640"/>
                </a:cubicBezTo>
                <a:cubicBezTo>
                  <a:pt x="478668" y="816668"/>
                  <a:pt x="494849" y="854503"/>
                  <a:pt x="499128" y="873760"/>
                </a:cubicBezTo>
                <a:cubicBezTo>
                  <a:pt x="503597" y="893870"/>
                  <a:pt x="504819" y="914610"/>
                  <a:pt x="509288" y="934720"/>
                </a:cubicBezTo>
                <a:cubicBezTo>
                  <a:pt x="511611" y="945175"/>
                  <a:pt x="516061" y="955040"/>
                  <a:pt x="519448" y="965200"/>
                </a:cubicBezTo>
                <a:cubicBezTo>
                  <a:pt x="516061" y="988907"/>
                  <a:pt x="519998" y="1014901"/>
                  <a:pt x="509288" y="1036320"/>
                </a:cubicBezTo>
                <a:cubicBezTo>
                  <a:pt x="504499" y="1045899"/>
                  <a:pt x="487719" y="1040539"/>
                  <a:pt x="478808" y="1046480"/>
                </a:cubicBezTo>
                <a:cubicBezTo>
                  <a:pt x="466853" y="1054450"/>
                  <a:pt x="457679" y="1066051"/>
                  <a:pt x="448328" y="1076960"/>
                </a:cubicBezTo>
                <a:cubicBezTo>
                  <a:pt x="413636" y="1117434"/>
                  <a:pt x="412182" y="1131928"/>
                  <a:pt x="377208" y="1178560"/>
                </a:cubicBezTo>
                <a:cubicBezTo>
                  <a:pt x="367048" y="1192107"/>
                  <a:pt x="355703" y="1204841"/>
                  <a:pt x="346728" y="1219200"/>
                </a:cubicBezTo>
                <a:cubicBezTo>
                  <a:pt x="276996" y="1330771"/>
                  <a:pt x="382273" y="1185353"/>
                  <a:pt x="295928" y="1300480"/>
                </a:cubicBezTo>
                <a:cubicBezTo>
                  <a:pt x="272101" y="1371961"/>
                  <a:pt x="303112" y="1283717"/>
                  <a:pt x="265448" y="1371600"/>
                </a:cubicBezTo>
                <a:cubicBezTo>
                  <a:pt x="261229" y="1381444"/>
                  <a:pt x="260077" y="1392501"/>
                  <a:pt x="255288" y="1402080"/>
                </a:cubicBezTo>
                <a:cubicBezTo>
                  <a:pt x="249827" y="1413002"/>
                  <a:pt x="240429" y="1421638"/>
                  <a:pt x="234968" y="1432560"/>
                </a:cubicBezTo>
                <a:cubicBezTo>
                  <a:pt x="230179" y="1442139"/>
                  <a:pt x="230009" y="1453678"/>
                  <a:pt x="224808" y="1463040"/>
                </a:cubicBezTo>
                <a:cubicBezTo>
                  <a:pt x="188035" y="1529232"/>
                  <a:pt x="185309" y="1516306"/>
                  <a:pt x="143528" y="1574800"/>
                </a:cubicBezTo>
                <a:cubicBezTo>
                  <a:pt x="122236" y="1604609"/>
                  <a:pt x="101415" y="1634828"/>
                  <a:pt x="82568" y="1666240"/>
                </a:cubicBezTo>
                <a:cubicBezTo>
                  <a:pt x="70879" y="1685721"/>
                  <a:pt x="65116" y="1708588"/>
                  <a:pt x="52088" y="1727200"/>
                </a:cubicBezTo>
                <a:cubicBezTo>
                  <a:pt x="41102" y="1742895"/>
                  <a:pt x="24995" y="1754293"/>
                  <a:pt x="11448" y="1767840"/>
                </a:cubicBezTo>
                <a:cubicBezTo>
                  <a:pt x="8061" y="1791547"/>
                  <a:pt x="-3907" y="1815583"/>
                  <a:pt x="1288" y="1838960"/>
                </a:cubicBezTo>
                <a:cubicBezTo>
                  <a:pt x="3059" y="1846929"/>
                  <a:pt x="72087" y="1879560"/>
                  <a:pt x="72408" y="1879600"/>
                </a:cubicBezTo>
                <a:cubicBezTo>
                  <a:pt x="139702" y="1888012"/>
                  <a:pt x="207875" y="1886373"/>
                  <a:pt x="275608" y="1889760"/>
                </a:cubicBezTo>
                <a:cubicBezTo>
                  <a:pt x="534812" y="1954561"/>
                  <a:pt x="275182" y="1892932"/>
                  <a:pt x="986808" y="1910080"/>
                </a:cubicBezTo>
                <a:cubicBezTo>
                  <a:pt x="1047844" y="1911551"/>
                  <a:pt x="1108634" y="1920240"/>
                  <a:pt x="1169688" y="192024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316158"/>
            <a:ext cx="1178560" cy="1178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2059" y="72032"/>
            <a:ext cx="58144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Observing/Replaying Human Mobility</a:t>
            </a:r>
          </a:p>
          <a:p>
            <a:pPr algn="ctr"/>
            <a:r>
              <a:rPr lang="en-US" sz="2400" i="1" dirty="0" smtClean="0"/>
              <a:t>(capturing mobility without impacting it)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473" y="3217148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8:00pm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193" y="1499284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8:10pm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569249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8:12pm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82898" y="752395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8:14pm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97280" y="2309708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8:13pm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3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59259E-6 C 0.00104 -0.00463 0.00121 -0.00949 0.00329 -0.01342 C 0.02048 -0.04907 0.00399 0.0007 0.02117 -0.04004 C 0.02604 -0.05208 0.03159 -0.06319 0.03784 -0.07407 C 0.04635 -0.08935 0.05833 -0.10254 0.06112 -0.12152 C 0.06076 -0.12592 0.06093 -0.13055 0.06006 -0.13472 C 0.05937 -0.13726 0.05729 -0.13842 0.05677 -0.14074 C 0.05538 -0.14514 0.05451 -0.15416 0.05451 -0.15416 C 0.05242 -0.18055 0.05242 -0.19375 0.0434 -0.2162 C 0.03958 -0.22569 0.03767 -0.23194 0.03003 -0.23564 C 0.01961 -0.23402 0.01388 -0.23148 0.00555 -0.22361 C 0.00086 -0.21458 -0.00087 -0.20416 -0.00556 -0.1956 C -0.00747 -0.17291 -0.00834 -0.16689 -0.00556 -0.13634 C -0.00521 -0.13194 0.00815 -0.13055 0.00885 -0.13032 C 0.01961 -0.13101 0.03958 -0.12963 0.05225 -0.13472 C 0.05486 -0.13726 0.05833 -0.13865 0.06006 -0.14213 C 0.06145 -0.14514 0.06215 -0.14907 0.0644 -0.15115 C 0.06944 -0.15625 0.07413 -0.16203 0.07899 -0.16736 C 0.08211 -0.17106 0.08229 -0.17453 0.08663 -0.17476 C 0.09982 -0.17592 0.11336 -0.17592 0.12673 -0.17639 C 0.14201 -0.18125 0.13072 -0.17639 0.13888 -0.18217 C 0.14166 -0.18449 0.14774 -0.18819 0.14774 -0.18819 C 0.15173 -0.19884 0.15364 -0.20833 0.15677 -0.21921 C 0.15711 -0.22615 0.15659 -0.23333 0.15781 -0.24004 C 0.15902 -0.24745 0.17482 -0.25324 0.18003 -0.25486 C 0.18211 -0.25694 0.18697 -0.2574 0.18663 -0.26064 C 0.18593 -0.2662 0.18576 -0.27199 0.18454 -0.27708 C 0.18177 -0.28819 0.17222 -0.2912 0.16562 -0.2949 C 0.16041 -0.29791 0.16354 -0.29907 0.15677 -0.30069 C 0.14895 -0.30277 0.13333 -0.30509 0.13333 -0.30509 C 0.12378 -0.30972 0.12795 -0.3199 0.12343 -0.32592 C 0.11666 -0.33495 0.11406 -0.33634 0.10451 -0.33634 " pathEditMode="relative" ptsTypes="fffffffffffffffffffffffffffffff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19" grpId="0"/>
      <p:bldP spid="20" grpId="0"/>
      <p:bldP spid="2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d_accuracy_caf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375135"/>
            <a:ext cx="7071360" cy="538244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776720" y="2061695"/>
            <a:ext cx="396240" cy="2865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2480" y="2262959"/>
            <a:ext cx="1837913" cy="21236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More </a:t>
            </a:r>
          </a:p>
          <a:p>
            <a:pPr algn="ctr"/>
            <a:r>
              <a:rPr lang="en-US" sz="2400" b="1" dirty="0" smtClean="0"/>
              <a:t>Feedback</a:t>
            </a:r>
          </a:p>
          <a:p>
            <a:pPr algn="ctr"/>
            <a:r>
              <a:rPr lang="en-US" sz="3600" b="1" dirty="0" smtClean="0"/>
              <a:t>=</a:t>
            </a:r>
          </a:p>
          <a:p>
            <a:pPr algn="ctr"/>
            <a:r>
              <a:rPr lang="en-US" sz="2400" b="1" dirty="0" smtClean="0"/>
              <a:t>Faster </a:t>
            </a:r>
          </a:p>
          <a:p>
            <a:pPr algn="ctr"/>
            <a:r>
              <a:rPr lang="en-US" sz="2400" b="1" dirty="0" smtClean="0"/>
              <a:t>Convergence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0773" y="6082609"/>
            <a:ext cx="657681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(not shown) more users = greater precision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6474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innies_live_syst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1564640"/>
            <a:ext cx="6718798" cy="5114085"/>
          </a:xfrm>
          <a:prstGeom prst="rect">
            <a:avLst/>
          </a:prstGeom>
        </p:spPr>
      </p:pic>
      <p:pic>
        <p:nvPicPr>
          <p:cNvPr id="8" name="Picture 7" descr="live_scri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9" y="511680"/>
            <a:ext cx="5262881" cy="909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614" y="138310"/>
            <a:ext cx="25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Live Experiment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9907" y="13831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Customer arrivals/departures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2164080" y="3274695"/>
            <a:ext cx="1564640" cy="676910"/>
          </a:xfrm>
          <a:prstGeom prst="leftRightArrow">
            <a:avLst>
              <a:gd name="adj1" fmla="val 656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2" name="Left-Right Arrow 11"/>
          <p:cNvSpPr/>
          <p:nvPr/>
        </p:nvSpPr>
        <p:spPr>
          <a:xfrm>
            <a:off x="4572000" y="2512695"/>
            <a:ext cx="1463040" cy="676910"/>
          </a:xfrm>
          <a:prstGeom prst="leftRightArrow">
            <a:avLst>
              <a:gd name="adj1" fmla="val 65652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98032" y="2342514"/>
            <a:ext cx="2631399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Performance boost</a:t>
            </a:r>
          </a:p>
          <a:p>
            <a:pPr algn="ctr"/>
            <a:r>
              <a:rPr lang="en-US" sz="2400" b="1" dirty="0" smtClean="0"/>
              <a:t>for short-dwell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3996" y="2342514"/>
            <a:ext cx="2198038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Minimal impact </a:t>
            </a:r>
          </a:p>
          <a:p>
            <a:pPr algn="ctr"/>
            <a:r>
              <a:rPr lang="en-US" sz="2400" b="1" dirty="0" smtClean="0"/>
              <a:t>for long-dwell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572000" y="2129790"/>
            <a:ext cx="0" cy="258318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164080" y="3421380"/>
            <a:ext cx="1564640" cy="2583180"/>
            <a:chOff x="2164080" y="3421380"/>
            <a:chExt cx="1564640" cy="258318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164080" y="3421380"/>
              <a:ext cx="0" cy="2583180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28720" y="3421380"/>
              <a:ext cx="0" cy="2583180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28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d3gsavings_Stanvs720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609600"/>
            <a:ext cx="7884160" cy="591312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 rot="5400000">
            <a:off x="7251328" y="1915991"/>
            <a:ext cx="1300480" cy="676910"/>
          </a:xfrm>
          <a:prstGeom prst="leftRightArrow">
            <a:avLst>
              <a:gd name="adj1" fmla="val 656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68720" y="314961"/>
            <a:ext cx="259202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ToGo</a:t>
            </a:r>
            <a:r>
              <a:rPr lang="en-US" sz="2000" b="1" dirty="0" smtClean="0"/>
              <a:t> finds ~2/3</a:t>
            </a:r>
          </a:p>
          <a:p>
            <a:pPr algn="ctr"/>
            <a:r>
              <a:rPr lang="en-US" sz="2000" b="1" dirty="0" smtClean="0"/>
              <a:t>of available 3G/4G </a:t>
            </a:r>
          </a:p>
          <a:p>
            <a:pPr algn="ctr"/>
            <a:r>
              <a:rPr lang="en-US" sz="2000" b="1" dirty="0" smtClean="0"/>
              <a:t>carryover reduction 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6787613" y="963393"/>
            <a:ext cx="1382834" cy="2583180"/>
            <a:chOff x="2164080" y="3421380"/>
            <a:chExt cx="1564640" cy="258318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164080" y="3421380"/>
              <a:ext cx="0" cy="2583180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728720" y="3421380"/>
              <a:ext cx="0" cy="2583180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886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642" y="932104"/>
            <a:ext cx="6014720" cy="830997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RSSI </a:t>
            </a:r>
            <a:r>
              <a:rPr lang="en-US" sz="2400" i="1" dirty="0" smtClean="0"/>
              <a:t>alone is a strong predictor </a:t>
            </a:r>
            <a:r>
              <a:rPr lang="en-US" sz="2000" i="1" dirty="0" smtClean="0"/>
              <a:t>… </a:t>
            </a:r>
            <a:r>
              <a:rPr lang="en-US" sz="2400" i="1" dirty="0" smtClean="0"/>
              <a:t>possible to </a:t>
            </a:r>
          </a:p>
          <a:p>
            <a:pPr algn="ctr"/>
            <a:r>
              <a:rPr lang="en-US" sz="2400" i="1" dirty="0" smtClean="0"/>
              <a:t>sanity-check against other sensory inputs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64642" y="1932048"/>
            <a:ext cx="60147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Energy overheads?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642" y="233705"/>
            <a:ext cx="60147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Greedy users faking sensor readings?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64642" y="2619693"/>
            <a:ext cx="6014720" cy="70788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Saving 3G/LTE can make up battery life; longer-dwell clients can reduce/eliminate sensor reports 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64642" y="3480454"/>
            <a:ext cx="60147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Multi-AP Hotspots?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64642" y="4168099"/>
            <a:ext cx="6014720" cy="70788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Even better … leverage EWLAN to apply machine learning at a central controller, improve accuracy</a:t>
            </a:r>
            <a:endParaRPr lang="en-US" sz="20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64642" y="5042494"/>
            <a:ext cx="60147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if user delays turning on phone?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64642" y="5730139"/>
            <a:ext cx="6014720" cy="70788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Location at which the phone is turned on is likely itself a strong discriminating feature for a quick prediction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02977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Human </a:t>
            </a:r>
            <a:r>
              <a:rPr lang="en-US" sz="2800" b="1" i="1" dirty="0" smtClean="0"/>
              <a:t>behavior</a:t>
            </a:r>
            <a:r>
              <a:rPr lang="en-US" sz="2800" dirty="0" smtClean="0"/>
              <a:t> is far from random, inferable</a:t>
            </a:r>
          </a:p>
          <a:p>
            <a:r>
              <a:rPr lang="en-US" sz="2800" dirty="0" smtClean="0"/>
              <a:t>Behavior awareness can enhance </a:t>
            </a:r>
            <a:r>
              <a:rPr lang="en-US" sz="2800" b="1" i="1" dirty="0" smtClean="0"/>
              <a:t>network systems</a:t>
            </a:r>
          </a:p>
          <a:p>
            <a:r>
              <a:rPr lang="en-US" sz="2800" dirty="0" err="1" smtClean="0"/>
              <a:t>BytesToGo</a:t>
            </a:r>
            <a:r>
              <a:rPr lang="en-US" sz="2800" dirty="0" smtClean="0"/>
              <a:t> is initial attempts towards </a:t>
            </a:r>
            <a:br>
              <a:rPr lang="en-US" sz="2800" dirty="0" smtClean="0"/>
            </a:br>
            <a:r>
              <a:rPr lang="en-US" sz="2800" b="1" i="1" dirty="0" smtClean="0"/>
              <a:t>behavior-aware networking</a:t>
            </a:r>
            <a:endParaRPr lang="en-US" sz="2800" dirty="0" smtClean="0"/>
          </a:p>
          <a:p>
            <a:pPr lvl="1"/>
            <a:r>
              <a:rPr lang="en-US" sz="2400" dirty="0" smtClean="0"/>
              <a:t>Sensing</a:t>
            </a:r>
          </a:p>
          <a:p>
            <a:pPr lvl="1"/>
            <a:r>
              <a:rPr lang="en-US" sz="2400" dirty="0" smtClean="0"/>
              <a:t>Automatic ML training at </a:t>
            </a:r>
            <a:r>
              <a:rPr lang="en-US" sz="2400" dirty="0" err="1" smtClean="0"/>
              <a:t>WiFi</a:t>
            </a:r>
            <a:r>
              <a:rPr lang="en-US" sz="2400" dirty="0" smtClean="0"/>
              <a:t> APs</a:t>
            </a:r>
          </a:p>
          <a:p>
            <a:pPr lvl="1"/>
            <a:r>
              <a:rPr lang="en-US" sz="2400" dirty="0" smtClean="0"/>
              <a:t>Predict length of stay</a:t>
            </a:r>
          </a:p>
          <a:p>
            <a:pPr lvl="1"/>
            <a:r>
              <a:rPr lang="en-US" sz="2400" dirty="0" smtClean="0"/>
              <a:t>Auto-optimize network based on behavior prediction</a:t>
            </a:r>
          </a:p>
        </p:txBody>
      </p:sp>
    </p:spTree>
    <p:extLst>
      <p:ext uri="{BB962C8B-B14F-4D97-AF65-F5344CB8AC3E}">
        <p14:creationId xmlns:p14="http://schemas.microsoft.com/office/powerpoint/2010/main" val="91517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34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88900">
              <a:schemeClr val="accent1">
                <a:lumMod val="60000"/>
                <a:lumOff val="40000"/>
                <a:alpha val="75000"/>
              </a:schemeClr>
            </a:glow>
            <a:outerShdw blurRad="57150" dist="381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0900" y="780701"/>
            <a:ext cx="3542218" cy="1200329"/>
          </a:xfrm>
          <a:prstGeom prst="rect">
            <a:avLst/>
          </a:prstGeom>
          <a:ln>
            <a:noFill/>
          </a:ln>
          <a:effectLst>
            <a:glow rad="88900">
              <a:schemeClr val="accent1">
                <a:lumMod val="60000"/>
                <a:lumOff val="40000"/>
                <a:alpha val="75000"/>
              </a:schemeClr>
            </a:glow>
            <a:outerShdw blurRad="57150" dist="38100" dir="2700000" algn="tl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Justin Manweiler</a:t>
            </a:r>
          </a:p>
          <a:p>
            <a:pPr algn="ctr"/>
            <a:r>
              <a:rPr lang="en-US" b="1" dirty="0" smtClean="0"/>
              <a:t>Research Staff Member</a:t>
            </a:r>
          </a:p>
          <a:p>
            <a:pPr algn="ctr"/>
            <a:r>
              <a:rPr lang="en-US" b="1" dirty="0" smtClean="0"/>
              <a:t>Thomas J. Watson Research Center</a:t>
            </a:r>
          </a:p>
          <a:p>
            <a:pPr algn="ctr"/>
            <a:r>
              <a:rPr lang="en-US" b="1" i="1" dirty="0" err="1" smtClean="0"/>
              <a:t>jmanweiler@us.ibm.com</a:t>
            </a:r>
            <a:endParaRPr lang="en-US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70722" y="2227796"/>
            <a:ext cx="4403606" cy="646331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lumMod val="60000"/>
                <a:lumOff val="40000"/>
                <a:alpha val="75000"/>
              </a:schemeClr>
            </a:glow>
            <a:outerShdw blurRad="5715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SyNRG</a:t>
            </a:r>
            <a:r>
              <a:rPr lang="en-US" b="1" dirty="0" smtClean="0"/>
              <a:t> Research Group @ Duke</a:t>
            </a:r>
            <a:endParaRPr lang="en-US" b="1" dirty="0" smtClean="0"/>
          </a:p>
          <a:p>
            <a:pPr algn="ctr"/>
            <a:r>
              <a:rPr lang="en-US" b="1" i="1" dirty="0" err="1" smtClean="0"/>
              <a:t>synrg.ee.duke.edu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21959" y="5131513"/>
            <a:ext cx="4642317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Quick plug…</a:t>
            </a:r>
          </a:p>
          <a:p>
            <a:pPr algn="ctr"/>
            <a:r>
              <a:rPr lang="en-US" sz="2800" b="1" i="1" u="sng" dirty="0" smtClean="0"/>
              <a:t>Come visit IBM Watson </a:t>
            </a:r>
          </a:p>
          <a:p>
            <a:pPr algn="ctr"/>
            <a:r>
              <a:rPr lang="en-US" sz="2800" i="1" dirty="0" smtClean="0"/>
              <a:t>(talk, intern, fellowships, etc.)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2768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876800"/>
            <a:ext cx="85957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is not random, predictable through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5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Behavior-aware Networking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876800"/>
            <a:ext cx="85957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Device Sensing + Context Awareness + Network Adaptation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635460024_098862f04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1221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6320" y="75939"/>
            <a:ext cx="86804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98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spc="50" dirty="0">
              <a:ln w="11430"/>
              <a:solidFill>
                <a:srgbClr val="98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440" y="533139"/>
            <a:ext cx="86804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98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spc="50" dirty="0">
              <a:ln w="11430"/>
              <a:solidFill>
                <a:srgbClr val="98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160" y="776979"/>
            <a:ext cx="86804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98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spc="50" dirty="0">
              <a:ln w="11430"/>
              <a:solidFill>
                <a:srgbClr val="98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6400" y="1333206"/>
            <a:ext cx="86804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98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spc="50" dirty="0">
              <a:ln w="11430"/>
              <a:solidFill>
                <a:srgbClr val="98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trans_iphone4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2920"/>
            <a:ext cx="1544246" cy="1112157"/>
          </a:xfrm>
          <a:prstGeom prst="rect">
            <a:avLst/>
          </a:prstGeom>
          <a:effectLst>
            <a:glow rad="317500">
              <a:schemeClr val="bg1">
                <a:alpha val="78000"/>
              </a:schemeClr>
            </a:glow>
          </a:effectLst>
        </p:spPr>
      </p:pic>
      <p:pic>
        <p:nvPicPr>
          <p:cNvPr id="12" name="Picture 11" descr="trans_iphone4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640" y="2639027"/>
            <a:ext cx="1544246" cy="1112157"/>
          </a:xfrm>
          <a:prstGeom prst="rect">
            <a:avLst/>
          </a:prstGeom>
          <a:effectLst>
            <a:glow rad="317500">
              <a:schemeClr val="bg1">
                <a:alpha val="78000"/>
              </a:schemeClr>
            </a:glow>
          </a:effectLst>
        </p:spPr>
      </p:pic>
      <p:pic>
        <p:nvPicPr>
          <p:cNvPr id="13" name="Picture 12" descr="trans_iphone4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37" y="2573069"/>
            <a:ext cx="1544246" cy="1112157"/>
          </a:xfrm>
          <a:prstGeom prst="rect">
            <a:avLst/>
          </a:prstGeom>
          <a:effectLst>
            <a:glow rad="317500">
              <a:schemeClr val="bg1">
                <a:alpha val="78000"/>
              </a:schemeClr>
            </a:glow>
          </a:effectLst>
        </p:spPr>
      </p:pic>
      <p:pic>
        <p:nvPicPr>
          <p:cNvPr id="14" name="Picture 13" descr="trans_iphone4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754" y="2722748"/>
            <a:ext cx="1544246" cy="1112157"/>
          </a:xfrm>
          <a:prstGeom prst="rect">
            <a:avLst/>
          </a:prstGeom>
          <a:effectLst>
            <a:glow rad="317500">
              <a:schemeClr val="bg1">
                <a:alpha val="7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640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first attempt…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876800"/>
            <a:ext cx="85957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Length-of-stay (</a:t>
            </a:r>
            <a:r>
              <a:rPr lang="en-US" i="1" dirty="0" smtClean="0"/>
              <a:t>dwell time</a:t>
            </a:r>
            <a:r>
              <a:rPr lang="en-US" dirty="0" smtClean="0"/>
              <a:t>) prediction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2080" y="132079"/>
            <a:ext cx="5338871" cy="2595245"/>
            <a:chOff x="132080" y="132079"/>
            <a:chExt cx="5338871" cy="25952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680" y="629919"/>
              <a:ext cx="3728720" cy="20974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2080" y="132079"/>
              <a:ext cx="5338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Matchmaking mobile multiplayer games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0960" y="1085035"/>
            <a:ext cx="3211309" cy="3029764"/>
            <a:chOff x="2600960" y="1085035"/>
            <a:chExt cx="3211309" cy="30297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0960" y="2015097"/>
              <a:ext cx="3211309" cy="209970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51738" y="1085035"/>
              <a:ext cx="16605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</a:t>
              </a:r>
            </a:p>
            <a:p>
              <a:pPr algn="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Prefetching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2746" y="314960"/>
            <a:ext cx="2620554" cy="3695203"/>
            <a:chOff x="5992746" y="314960"/>
            <a:chExt cx="2620554" cy="3695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8452" t="7751" r="10000" b="9172"/>
            <a:stretch/>
          </p:blipFill>
          <p:spPr>
            <a:xfrm>
              <a:off x="5992746" y="314960"/>
              <a:ext cx="2583998" cy="2870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80122" y="3179166"/>
              <a:ext cx="24331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Targeted,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Timely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82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597" b="11303"/>
          <a:stretch/>
        </p:blipFill>
        <p:spPr>
          <a:xfrm>
            <a:off x="1730743" y="3329160"/>
            <a:ext cx="7242414" cy="348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98157" l="5245" r="926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117" y="2140432"/>
            <a:ext cx="1529370" cy="2320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3" b="98907" l="2927" r="96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980" y="3552952"/>
            <a:ext cx="981210" cy="875910"/>
          </a:xfrm>
          <a:prstGeom prst="rect">
            <a:avLst/>
          </a:prstGeom>
        </p:spPr>
      </p:pic>
      <p:pic>
        <p:nvPicPr>
          <p:cNvPr id="9" name="Picture 8" descr="ap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9643" y="266386"/>
            <a:ext cx="2362200" cy="19827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30334" y="2799319"/>
            <a:ext cx="5931291" cy="1414521"/>
            <a:chOff x="1401066" y="1985727"/>
            <a:chExt cx="6656556" cy="1587486"/>
          </a:xfrm>
        </p:grpSpPr>
        <p:pic>
          <p:nvPicPr>
            <p:cNvPr id="10" name="Picture 9" descr="trans_iphone4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066" y="1985727"/>
              <a:ext cx="2136424" cy="1538641"/>
            </a:xfrm>
            <a:prstGeom prst="rect">
              <a:avLst/>
            </a:prstGeom>
          </p:spPr>
        </p:pic>
        <p:pic>
          <p:nvPicPr>
            <p:cNvPr id="11" name="Picture 10" descr="trans_iphone4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198" y="2034572"/>
              <a:ext cx="2136424" cy="15386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7711742" y="2732180"/>
            <a:ext cx="288594" cy="288594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92257" y="2612921"/>
            <a:ext cx="540918" cy="540918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5777" y="2494952"/>
            <a:ext cx="803781" cy="803781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26191" y="2678179"/>
            <a:ext cx="288594" cy="288594"/>
          </a:xfrm>
          <a:prstGeom prst="ellipse">
            <a:avLst/>
          </a:prstGeom>
          <a:noFill/>
          <a:ln w="76200" cmpd="sng">
            <a:solidFill>
              <a:srgbClr val="BB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17945" y="2558920"/>
            <a:ext cx="540918" cy="540918"/>
          </a:xfrm>
          <a:prstGeom prst="ellipse">
            <a:avLst/>
          </a:prstGeom>
          <a:noFill/>
          <a:ln w="76200" cmpd="sng">
            <a:solidFill>
              <a:srgbClr val="BB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80226" y="2440951"/>
            <a:ext cx="803781" cy="803781"/>
          </a:xfrm>
          <a:prstGeom prst="ellipse">
            <a:avLst/>
          </a:prstGeom>
          <a:noFill/>
          <a:ln w="76200" cmpd="sng">
            <a:solidFill>
              <a:srgbClr val="BB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8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970820" y="776667"/>
            <a:ext cx="7603454" cy="1444545"/>
            <a:chOff x="970820" y="776667"/>
            <a:chExt cx="7603454" cy="1444545"/>
          </a:xfrm>
        </p:grpSpPr>
        <p:sp>
          <p:nvSpPr>
            <p:cNvPr id="4" name="Rectangle 3"/>
            <p:cNvSpPr/>
            <p:nvPr/>
          </p:nvSpPr>
          <p:spPr>
            <a:xfrm>
              <a:off x="4686300" y="845413"/>
              <a:ext cx="3330158" cy="5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86300" y="1353413"/>
              <a:ext cx="3330158" cy="478848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72187" y="1851880"/>
              <a:ext cx="4102087" cy="369332"/>
              <a:chOff x="445417" y="6019800"/>
              <a:chExt cx="4567287" cy="36933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45417" y="6019800"/>
                <a:ext cx="456728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131297" y="6019800"/>
                <a:ext cx="649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70820" y="1033930"/>
              <a:ext cx="25266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 50/50 allocation </a:t>
              </a:r>
            </a:p>
            <a:p>
              <a:pPr algn="ctr"/>
              <a:r>
                <a:rPr lang="en-US" sz="2400" b="1" dirty="0" smtClean="0"/>
                <a:t>Is normally fair..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3928057" y="1151520"/>
              <a:ext cx="1088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Bandwidth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5600" y="4675773"/>
            <a:ext cx="8218674" cy="1683763"/>
            <a:chOff x="355600" y="4675773"/>
            <a:chExt cx="8218674" cy="1683763"/>
          </a:xfrm>
        </p:grpSpPr>
        <p:sp>
          <p:nvSpPr>
            <p:cNvPr id="25" name="Rectangle 24"/>
            <p:cNvSpPr/>
            <p:nvPr/>
          </p:nvSpPr>
          <p:spPr>
            <a:xfrm>
              <a:off x="4686300" y="4983737"/>
              <a:ext cx="3330158" cy="9868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86300" y="5135843"/>
              <a:ext cx="1828800" cy="834742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72187" y="5990204"/>
              <a:ext cx="4102087" cy="369332"/>
              <a:chOff x="445417" y="6019800"/>
              <a:chExt cx="4567287" cy="36933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45417" y="6019800"/>
                <a:ext cx="456728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131297" y="6019800"/>
                <a:ext cx="649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rot="16200000">
              <a:off x="3928058" y="5276797"/>
              <a:ext cx="1088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Bandwidth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600" y="5135843"/>
              <a:ext cx="3771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By prioritizing short-dwell,</a:t>
              </a:r>
            </a:p>
            <a:p>
              <a:pPr algn="ctr"/>
              <a:r>
                <a:rPr lang="en-US" sz="2400" b="1" dirty="0" smtClean="0"/>
                <a:t>can equalize service.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6515100" y="4675773"/>
              <a:ext cx="0" cy="1641464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55600" y="2204690"/>
            <a:ext cx="8218674" cy="2160946"/>
            <a:chOff x="355600" y="2204690"/>
            <a:chExt cx="8218674" cy="2160946"/>
          </a:xfrm>
        </p:grpSpPr>
        <p:sp>
          <p:nvSpPr>
            <p:cNvPr id="36" name="Rectangle 35"/>
            <p:cNvSpPr/>
            <p:nvPr/>
          </p:nvSpPr>
          <p:spPr>
            <a:xfrm flipV="1">
              <a:off x="6515100" y="2851021"/>
              <a:ext cx="1850775" cy="114046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86300" y="2989837"/>
              <a:ext cx="3330158" cy="9868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86300" y="3497837"/>
              <a:ext cx="1828800" cy="478848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lumMod val="60000"/>
                  </a:schemeClr>
                </a:gs>
                <a:gs pos="80000">
                  <a:schemeClr val="accent3">
                    <a:shade val="93000"/>
                    <a:satMod val="130000"/>
                    <a:lumMod val="80000"/>
                  </a:schemeClr>
                </a:gs>
                <a:gs pos="100000">
                  <a:schemeClr val="accent3">
                    <a:shade val="94000"/>
                    <a:satMod val="135000"/>
                    <a:lumMod val="9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72187" y="3996304"/>
              <a:ext cx="4102087" cy="369332"/>
              <a:chOff x="445417" y="6019800"/>
              <a:chExt cx="4567287" cy="36933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45417" y="6019800"/>
                <a:ext cx="456728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131297" y="6019800"/>
                <a:ext cx="649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55600" y="3082338"/>
              <a:ext cx="3771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… but unfair here, short-dwell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devices </a:t>
              </a:r>
              <a:r>
                <a:rPr lang="en-US" sz="2400" b="1" dirty="0" smtClean="0"/>
                <a:t>leave </a:t>
              </a:r>
              <a:r>
                <a:rPr lang="en-US" sz="2400" b="1" dirty="0" smtClean="0"/>
                <a:t>earlier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928057" y="3282897"/>
              <a:ext cx="1088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Bandwidth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515100" y="2425700"/>
              <a:ext cx="0" cy="181610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80732" y="2204690"/>
              <a:ext cx="2093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Customer depart…</a:t>
              </a:r>
            </a:p>
            <a:p>
              <a:r>
                <a:rPr lang="en-US" dirty="0" smtClean="0"/>
                <a:t>Carry-over to 3G/4G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6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64641" y="1793705"/>
            <a:ext cx="601472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Lots of other applications…</a:t>
            </a:r>
            <a:endParaRPr lang="en-US" sz="4000" b="1" i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16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0001" y="4273824"/>
            <a:ext cx="2406082" cy="2414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3962400"/>
            <a:ext cx="2211350" cy="2332818"/>
          </a:xfrm>
          <a:prstGeom prst="rect">
            <a:avLst/>
          </a:prstGeom>
        </p:spPr>
      </p:pic>
      <p:pic>
        <p:nvPicPr>
          <p:cNvPr id="11" name="Picture 10" descr="trans_iphone4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524" y="5085319"/>
            <a:ext cx="1339358" cy="964598"/>
          </a:xfrm>
          <a:prstGeom prst="rect">
            <a:avLst/>
          </a:prstGeom>
        </p:spPr>
      </p:pic>
      <p:pic>
        <p:nvPicPr>
          <p:cNvPr id="12" name="Picture 11" descr="trans_iphone4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90" y="5330620"/>
            <a:ext cx="1339358" cy="96459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490133" y="2272145"/>
            <a:ext cx="2110929" cy="1869215"/>
          </a:xfrm>
          <a:prstGeom prst="wedgeRoundRectCallout">
            <a:avLst>
              <a:gd name="adj1" fmla="val -26126"/>
              <a:gd name="adj2" fmla="val 1115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10€ off 100€!</a:t>
            </a:r>
          </a:p>
          <a:p>
            <a:pPr algn="ctr"/>
            <a:r>
              <a:rPr lang="en-US" sz="2400" i="1" dirty="0" smtClean="0"/>
              <a:t>(stay and browse)</a:t>
            </a:r>
            <a:endParaRPr lang="en-US" sz="2400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488280" y="2618371"/>
            <a:ext cx="2311178" cy="1827323"/>
          </a:xfrm>
          <a:prstGeom prst="wedgeRoundRectCallout">
            <a:avLst>
              <a:gd name="adj1" fmla="val -16205"/>
              <a:gd name="adj2" fmla="val 10253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50% off Espresso </a:t>
            </a:r>
          </a:p>
          <a:p>
            <a:pPr algn="ctr"/>
            <a:r>
              <a:rPr lang="en-US" sz="2400" i="1" dirty="0" smtClean="0"/>
              <a:t>(on your way to work)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7106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16890</TotalTime>
  <Words>659</Words>
  <Application>Microsoft Macintosh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Mobile Devices</vt:lpstr>
      <vt:lpstr>Human Behavior</vt:lpstr>
      <vt:lpstr>Behavior-aware Networking</vt:lpstr>
      <vt:lpstr>PowerPoint Presentation</vt:lpstr>
      <vt:lpstr>A first attempt…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ToGo/BytesToGo Protype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questions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Manweiler</dc:creator>
  <cp:lastModifiedBy>Justin Manweiler</cp:lastModifiedBy>
  <cp:revision>294</cp:revision>
  <dcterms:created xsi:type="dcterms:W3CDTF">2012-03-04T15:27:52Z</dcterms:created>
  <dcterms:modified xsi:type="dcterms:W3CDTF">2013-04-18T14:05:24Z</dcterms:modified>
</cp:coreProperties>
</file>