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404" r:id="rId2"/>
    <p:sldId id="557" r:id="rId3"/>
    <p:sldId id="573" r:id="rId4"/>
    <p:sldId id="2843" r:id="rId5"/>
    <p:sldId id="2844" r:id="rId6"/>
    <p:sldId id="2845" r:id="rId7"/>
    <p:sldId id="2864" r:id="rId8"/>
    <p:sldId id="2848" r:id="rId9"/>
    <p:sldId id="559" r:id="rId10"/>
    <p:sldId id="2860" r:id="rId11"/>
    <p:sldId id="562" r:id="rId12"/>
    <p:sldId id="564" r:id="rId13"/>
    <p:sldId id="619" r:id="rId14"/>
    <p:sldId id="620" r:id="rId15"/>
    <p:sldId id="621" r:id="rId16"/>
    <p:sldId id="589" r:id="rId17"/>
    <p:sldId id="571" r:id="rId18"/>
    <p:sldId id="565" r:id="rId19"/>
    <p:sldId id="574" r:id="rId20"/>
    <p:sldId id="575" r:id="rId21"/>
    <p:sldId id="580" r:id="rId22"/>
    <p:sldId id="594" r:id="rId23"/>
    <p:sldId id="595" r:id="rId24"/>
    <p:sldId id="596" r:id="rId25"/>
    <p:sldId id="597" r:id="rId26"/>
    <p:sldId id="593" r:id="rId27"/>
    <p:sldId id="583" r:id="rId28"/>
    <p:sldId id="598" r:id="rId29"/>
    <p:sldId id="599" r:id="rId30"/>
    <p:sldId id="600" r:id="rId31"/>
    <p:sldId id="602" r:id="rId32"/>
    <p:sldId id="581" r:id="rId33"/>
    <p:sldId id="576" r:id="rId34"/>
    <p:sldId id="582" r:id="rId35"/>
    <p:sldId id="584" r:id="rId36"/>
    <p:sldId id="603" r:id="rId37"/>
    <p:sldId id="626" r:id="rId38"/>
    <p:sldId id="585" r:id="rId39"/>
    <p:sldId id="579" r:id="rId40"/>
    <p:sldId id="2861" r:id="rId41"/>
    <p:sldId id="623" r:id="rId42"/>
    <p:sldId id="624" r:id="rId43"/>
    <p:sldId id="2862" r:id="rId44"/>
    <p:sldId id="2863" r:id="rId45"/>
    <p:sldId id="586" r:id="rId46"/>
    <p:sldId id="569" r:id="rId47"/>
    <p:sldId id="625" r:id="rId48"/>
    <p:sldId id="566" r:id="rId49"/>
    <p:sldId id="606" r:id="rId50"/>
    <p:sldId id="577" r:id="rId51"/>
    <p:sldId id="608" r:id="rId52"/>
    <p:sldId id="617" r:id="rId53"/>
    <p:sldId id="2859" r:id="rId54"/>
    <p:sldId id="578" r:id="rId55"/>
    <p:sldId id="610" r:id="rId56"/>
    <p:sldId id="609" r:id="rId57"/>
    <p:sldId id="285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72111" autoAdjust="0"/>
  </p:normalViewPr>
  <p:slideViewPr>
    <p:cSldViewPr snapToGrid="0">
      <p:cViewPr varScale="1">
        <p:scale>
          <a:sx n="49" d="100"/>
          <a:sy n="49" d="100"/>
        </p:scale>
        <p:origin x="82" y="331"/>
      </p:cViewPr>
      <p:guideLst/>
    </p:cSldViewPr>
  </p:slideViewPr>
  <p:notesTextViewPr>
    <p:cViewPr>
      <p:scale>
        <a:sx n="1" d="1"/>
        <a:sy n="1" d="1"/>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E6421-9C7C-4270-A26C-15CC13CB077E}" type="datetimeFigureOut">
              <a:rPr lang="en-IN" smtClean="0"/>
              <a:t>10-09-2020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68EE5-8C86-4248-9AEC-2861B1856E71}" type="slidenum">
              <a:rPr lang="en-IN" smtClean="0"/>
              <a:t>‹#›</a:t>
            </a:fld>
            <a:endParaRPr lang="en-IN"/>
          </a:p>
        </p:txBody>
      </p:sp>
    </p:spTree>
    <p:extLst>
      <p:ext uri="{BB962C8B-B14F-4D97-AF65-F5344CB8AC3E}">
        <p14:creationId xmlns:p14="http://schemas.microsoft.com/office/powerpoint/2010/main" val="305469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dirty="0"/>
              <a:t>Hello every one. My name is Zhijian Yang. Today, I’m going to present our work Ear-AR: indoor acoustic augmented reality on earphones. This is the joint work with my </a:t>
            </a:r>
            <a:r>
              <a:rPr lang="en-IN" b="0" dirty="0" err="1"/>
              <a:t>labmates</a:t>
            </a:r>
            <a:r>
              <a:rPr lang="en-IN" b="0" dirty="0"/>
              <a:t> Yu-Lin and Sheng, and our advisor </a:t>
            </a:r>
            <a:r>
              <a:rPr lang="en-IN" b="0" dirty="0" err="1"/>
              <a:t>Romit</a:t>
            </a:r>
            <a:r>
              <a:rPr lang="en-IN" b="0" dirty="0"/>
              <a:t>. We are from University of Illinois, Urbana Champaign.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15-E139-4236-82B5-018E2D1996A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689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IMU dead reckoning seems the closest to our requirement but it is not accurate. IMU dead reckoning involves pulling out step count, step length and walking direction from the IMU signal. However, previous researchers mainly pull out the signal from phone or smart watch IMU, which can be easily polluted by random limb movements, making the signals quite noisy. Lead to inaccurate localization.</a:t>
            </a:r>
          </a:p>
        </p:txBody>
      </p:sp>
      <p:sp>
        <p:nvSpPr>
          <p:cNvPr id="4" name="Slide Number Placeholder 3"/>
          <p:cNvSpPr>
            <a:spLocks noGrp="1"/>
          </p:cNvSpPr>
          <p:nvPr>
            <p:ph type="sldNum" sz="quarter" idx="5"/>
          </p:nvPr>
        </p:nvSpPr>
        <p:spPr/>
        <p:txBody>
          <a:bodyPr/>
          <a:lstStyle/>
          <a:p>
            <a:fld id="{36568EE5-8C86-4248-9AEC-2861B1856E71}" type="slidenum">
              <a:rPr lang="en-IN" smtClean="0"/>
              <a:t>12</a:t>
            </a:fld>
            <a:endParaRPr lang="en-IN"/>
          </a:p>
        </p:txBody>
      </p:sp>
    </p:spTree>
    <p:extLst>
      <p:ext uri="{BB962C8B-B14F-4D97-AF65-F5344CB8AC3E}">
        <p14:creationId xmlns:p14="http://schemas.microsoft.com/office/powerpoint/2010/main" val="135683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observation, however, is that most past works rely on IMU that is at the lower part of body, which will be polluted by all kinds of random body movements.</a:t>
            </a:r>
          </a:p>
        </p:txBody>
      </p:sp>
      <p:sp>
        <p:nvSpPr>
          <p:cNvPr id="4" name="Slide Number Placeholder 3"/>
          <p:cNvSpPr>
            <a:spLocks noGrp="1"/>
          </p:cNvSpPr>
          <p:nvPr>
            <p:ph type="sldNum" sz="quarter" idx="5"/>
          </p:nvPr>
        </p:nvSpPr>
        <p:spPr/>
        <p:txBody>
          <a:bodyPr/>
          <a:lstStyle/>
          <a:p>
            <a:fld id="{36568EE5-8C86-4248-9AEC-2861B1856E71}" type="slidenum">
              <a:rPr lang="en-IN" smtClean="0"/>
              <a:t>13</a:t>
            </a:fld>
            <a:endParaRPr lang="en-IN"/>
          </a:p>
        </p:txBody>
      </p:sp>
    </p:spTree>
    <p:extLst>
      <p:ext uri="{BB962C8B-B14F-4D97-AF65-F5344CB8AC3E}">
        <p14:creationId xmlns:p14="http://schemas.microsoft.com/office/powerpoint/2010/main" val="3205862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smart earphone IMUs, which have a unique upper body mounting point. Can we leverage this IMU to do better localization?</a:t>
            </a:r>
          </a:p>
        </p:txBody>
      </p:sp>
      <p:sp>
        <p:nvSpPr>
          <p:cNvPr id="4" name="Slide Number Placeholder 3"/>
          <p:cNvSpPr>
            <a:spLocks noGrp="1"/>
          </p:cNvSpPr>
          <p:nvPr>
            <p:ph type="sldNum" sz="quarter" idx="5"/>
          </p:nvPr>
        </p:nvSpPr>
        <p:spPr/>
        <p:txBody>
          <a:bodyPr/>
          <a:lstStyle/>
          <a:p>
            <a:fld id="{36568EE5-8C86-4248-9AEC-2861B1856E71}" type="slidenum">
              <a:rPr lang="en-IN" smtClean="0"/>
              <a:t>14</a:t>
            </a:fld>
            <a:endParaRPr lang="en-IN"/>
          </a:p>
        </p:txBody>
      </p:sp>
    </p:spTree>
    <p:extLst>
      <p:ext uri="{BB962C8B-B14F-4D97-AF65-F5344CB8AC3E}">
        <p14:creationId xmlns:p14="http://schemas.microsoft.com/office/powerpoint/2010/main" val="951830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the unique mounting point of on ear IMU offers a key opportunity: body acted as a filter, filtering out all the random motions, making the signal much cleaner.</a:t>
            </a:r>
          </a:p>
        </p:txBody>
      </p:sp>
      <p:sp>
        <p:nvSpPr>
          <p:cNvPr id="4" name="Slide Number Placeholder 3"/>
          <p:cNvSpPr>
            <a:spLocks noGrp="1"/>
          </p:cNvSpPr>
          <p:nvPr>
            <p:ph type="sldNum" sz="quarter" idx="5"/>
          </p:nvPr>
        </p:nvSpPr>
        <p:spPr/>
        <p:txBody>
          <a:bodyPr/>
          <a:lstStyle/>
          <a:p>
            <a:fld id="{36568EE5-8C86-4248-9AEC-2861B1856E71}" type="slidenum">
              <a:rPr lang="en-IN" smtClean="0"/>
              <a:t>15</a:t>
            </a:fld>
            <a:endParaRPr lang="en-IN"/>
          </a:p>
        </p:txBody>
      </p:sp>
    </p:spTree>
    <p:extLst>
      <p:ext uri="{BB962C8B-B14F-4D97-AF65-F5344CB8AC3E}">
        <p14:creationId xmlns:p14="http://schemas.microsoft.com/office/powerpoint/2010/main" val="693362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Lucida Bright" panose="02040602050505020304" pitchFamily="18" charset="0"/>
              </a:rPr>
              <a:t>Interference from hand, arm, legs are all </a:t>
            </a:r>
            <a:r>
              <a:rPr lang="en-US" sz="1200" b="1" dirty="0">
                <a:solidFill>
                  <a:schemeClr val="tx1"/>
                </a:solidFill>
                <a:latin typeface="Lucida Bright" panose="02040602050505020304" pitchFamily="18" charset="0"/>
              </a:rPr>
              <a:t>filtered</a:t>
            </a:r>
            <a:r>
              <a:rPr lang="en-US" sz="1200" dirty="0">
                <a:solidFill>
                  <a:schemeClr val="tx1"/>
                </a:solidFill>
                <a:latin typeface="Lucida Bright" panose="02040602050505020304" pitchFamily="18" charset="0"/>
              </a:rPr>
              <a:t> by body when signal propagates up to the ear. This makes localization more robust.</a:t>
            </a:r>
          </a:p>
        </p:txBody>
      </p:sp>
      <p:sp>
        <p:nvSpPr>
          <p:cNvPr id="4" name="Slide Number Placeholder 3"/>
          <p:cNvSpPr>
            <a:spLocks noGrp="1"/>
          </p:cNvSpPr>
          <p:nvPr>
            <p:ph type="sldNum" sz="quarter" idx="5"/>
          </p:nvPr>
        </p:nvSpPr>
        <p:spPr/>
        <p:txBody>
          <a:bodyPr/>
          <a:lstStyle/>
          <a:p>
            <a:fld id="{36568EE5-8C86-4248-9AEC-2861B1856E71}" type="slidenum">
              <a:rPr lang="en-IN" smtClean="0"/>
              <a:t>16</a:t>
            </a:fld>
            <a:endParaRPr lang="en-IN"/>
          </a:p>
        </p:txBody>
      </p:sp>
    </p:spTree>
    <p:extLst>
      <p:ext uri="{BB962C8B-B14F-4D97-AF65-F5344CB8AC3E}">
        <p14:creationId xmlns:p14="http://schemas.microsoft.com/office/powerpoint/2010/main" val="4171466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give you an intuitive comparison, the upper graph shows the earphone IMU signal while the lower graph shows the phone IMU signal. It is evident that the ear IMU signal is much cleaner. Leveraging this cleaner signal, we can do much better localization for AAR.</a:t>
            </a:r>
          </a:p>
        </p:txBody>
      </p:sp>
      <p:sp>
        <p:nvSpPr>
          <p:cNvPr id="4" name="Slide Number Placeholder 3"/>
          <p:cNvSpPr>
            <a:spLocks noGrp="1"/>
          </p:cNvSpPr>
          <p:nvPr>
            <p:ph type="sldNum" sz="quarter" idx="5"/>
          </p:nvPr>
        </p:nvSpPr>
        <p:spPr/>
        <p:txBody>
          <a:bodyPr/>
          <a:lstStyle/>
          <a:p>
            <a:fld id="{36568EE5-8C86-4248-9AEC-2861B1856E71}" type="slidenum">
              <a:rPr lang="en-IN" smtClean="0"/>
              <a:t>17</a:t>
            </a:fld>
            <a:endParaRPr lang="en-IN"/>
          </a:p>
        </p:txBody>
      </p:sp>
    </p:spTree>
    <p:extLst>
      <p:ext uri="{BB962C8B-B14F-4D97-AF65-F5344CB8AC3E}">
        <p14:creationId xmlns:p14="http://schemas.microsoft.com/office/powerpoint/2010/main" val="2818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 the Ear-AR algorithm that takes advantage of the clean ear IMU signal. We jointly put ear </a:t>
            </a:r>
            <a:r>
              <a:rPr lang="en-US" dirty="0" err="1"/>
              <a:t>imu</a:t>
            </a:r>
            <a:r>
              <a:rPr lang="en-US" dirty="0"/>
              <a:t>, phone </a:t>
            </a:r>
            <a:r>
              <a:rPr lang="en-US" dirty="0" err="1"/>
              <a:t>imu</a:t>
            </a:r>
            <a:r>
              <a:rPr lang="en-US" dirty="0"/>
              <a:t> and human motion model as input, the output is a much better IMU localization result.</a:t>
            </a:r>
          </a:p>
        </p:txBody>
      </p:sp>
      <p:sp>
        <p:nvSpPr>
          <p:cNvPr id="4" name="Slide Number Placeholder 3"/>
          <p:cNvSpPr>
            <a:spLocks noGrp="1"/>
          </p:cNvSpPr>
          <p:nvPr>
            <p:ph type="sldNum" sz="quarter" idx="5"/>
          </p:nvPr>
        </p:nvSpPr>
        <p:spPr/>
        <p:txBody>
          <a:bodyPr/>
          <a:lstStyle/>
          <a:p>
            <a:fld id="{36568EE5-8C86-4248-9AEC-2861B1856E71}" type="slidenum">
              <a:rPr lang="en-IN" smtClean="0"/>
              <a:t>18</a:t>
            </a:fld>
            <a:endParaRPr lang="en-IN"/>
          </a:p>
        </p:txBody>
      </p:sp>
    </p:spTree>
    <p:extLst>
      <p:ext uri="{BB962C8B-B14F-4D97-AF65-F5344CB8AC3E}">
        <p14:creationId xmlns:p14="http://schemas.microsoft.com/office/powerpoint/2010/main" val="418909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step count. Step count is the easiest of the three. Earphone IMU captures clear sinusoidal acceleration signal. We basically count how many peaks there are in the signal to estimate step count. </a:t>
            </a:r>
          </a:p>
          <a:p>
            <a:endParaRPr lang="en-US" dirty="0"/>
          </a:p>
          <a:p>
            <a:r>
              <a:rPr lang="en-US" dirty="0"/>
              <a:t>========</a:t>
            </a:r>
          </a:p>
          <a:p>
            <a:r>
              <a:rPr lang="en-US" dirty="0"/>
              <a:t>Due to no random limb movement polluting, step count on earphones is more robust than on phone or watch IMUs.</a:t>
            </a:r>
          </a:p>
        </p:txBody>
      </p:sp>
      <p:sp>
        <p:nvSpPr>
          <p:cNvPr id="4" name="Slide Number Placeholder 3"/>
          <p:cNvSpPr>
            <a:spLocks noGrp="1"/>
          </p:cNvSpPr>
          <p:nvPr>
            <p:ph type="sldNum" sz="quarter" idx="5"/>
          </p:nvPr>
        </p:nvSpPr>
        <p:spPr/>
        <p:txBody>
          <a:bodyPr/>
          <a:lstStyle/>
          <a:p>
            <a:fld id="{36568EE5-8C86-4248-9AEC-2861B1856E71}" type="slidenum">
              <a:rPr lang="en-IN" smtClean="0"/>
              <a:t>19</a:t>
            </a:fld>
            <a:endParaRPr lang="en-IN"/>
          </a:p>
        </p:txBody>
      </p:sp>
    </p:spTree>
    <p:extLst>
      <p:ext uri="{BB962C8B-B14F-4D97-AF65-F5344CB8AC3E}">
        <p14:creationId xmlns:p14="http://schemas.microsoft.com/office/powerpoint/2010/main" val="45656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problem of dead reckoning is estimating walking direction theta. Let’s first look at a few current solutions. </a:t>
            </a:r>
          </a:p>
          <a:p>
            <a:r>
              <a:rPr lang="en-US" dirty="0"/>
              <a:t>People have been using magnetometer for walking direction estimation, however, due to the indoor magnetic field interference, we cannot use magnetometer. </a:t>
            </a:r>
          </a:p>
          <a:p>
            <a:r>
              <a:rPr lang="en-US" dirty="0"/>
              <a:t>Other past works assume user is always holding phone in hand in front of them, and they will do gyroscope integration and treat the phone’s heading direction as walking direction.</a:t>
            </a:r>
          </a:p>
          <a:p>
            <a:r>
              <a:rPr lang="en-US" dirty="0"/>
              <a:t>This is however not suitable for AAR, because users are not likely to constantly hold their phone in hand when using AAR system. In fact, the reason why using AAR is to get rid of looking at the phone.</a:t>
            </a:r>
          </a:p>
          <a:p>
            <a:r>
              <a:rPr lang="en-US" dirty="0"/>
              <a:t>There are also some researchers who use the opportunity that the direction in which people are walking has the largest variance in acceleration. They identify the first PCA direction vector on the horizontal plane as walking direction. This is also not too reliable given users may be using the phone, causing additional accelerations.</a:t>
            </a:r>
          </a:p>
        </p:txBody>
      </p:sp>
      <p:sp>
        <p:nvSpPr>
          <p:cNvPr id="4" name="Slide Number Placeholder 3"/>
          <p:cNvSpPr>
            <a:spLocks noGrp="1"/>
          </p:cNvSpPr>
          <p:nvPr>
            <p:ph type="sldNum" sz="quarter" idx="5"/>
          </p:nvPr>
        </p:nvSpPr>
        <p:spPr/>
        <p:txBody>
          <a:bodyPr/>
          <a:lstStyle/>
          <a:p>
            <a:fld id="{36568EE5-8C86-4248-9AEC-2861B1856E71}" type="slidenum">
              <a:rPr lang="en-IN" smtClean="0"/>
              <a:t>20</a:t>
            </a:fld>
            <a:endParaRPr lang="en-IN"/>
          </a:p>
        </p:txBody>
      </p:sp>
    </p:spTree>
    <p:extLst>
      <p:ext uri="{BB962C8B-B14F-4D97-AF65-F5344CB8AC3E}">
        <p14:creationId xmlns:p14="http://schemas.microsoft.com/office/powerpoint/2010/main" val="382645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present our method of identifying walking direction. Let’s first assume the phone is in pocket. This graph shows different phases of human walking. We can see that when the leg where the phone is on is on the ground, the smartphone is rotating when the user is walking. The rotation axis is actually perpendicular to the walking direction.</a:t>
            </a:r>
          </a:p>
        </p:txBody>
      </p:sp>
      <p:sp>
        <p:nvSpPr>
          <p:cNvPr id="4" name="Slide Number Placeholder 3"/>
          <p:cNvSpPr>
            <a:spLocks noGrp="1"/>
          </p:cNvSpPr>
          <p:nvPr>
            <p:ph type="sldNum" sz="quarter" idx="5"/>
          </p:nvPr>
        </p:nvSpPr>
        <p:spPr/>
        <p:txBody>
          <a:bodyPr/>
          <a:lstStyle/>
          <a:p>
            <a:fld id="{36568EE5-8C86-4248-9AEC-2861B1856E71}" type="slidenum">
              <a:rPr lang="en-IN" smtClean="0"/>
              <a:t>21</a:t>
            </a:fld>
            <a:endParaRPr lang="en-IN"/>
          </a:p>
        </p:txBody>
      </p:sp>
    </p:spTree>
    <p:extLst>
      <p:ext uri="{BB962C8B-B14F-4D97-AF65-F5344CB8AC3E}">
        <p14:creationId xmlns:p14="http://schemas.microsoft.com/office/powerpoint/2010/main" val="277293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smart earphone is a booming market. Lots of industrial companies are doing acoustics research and rolling out smart earphone products. Apple has their </a:t>
            </a:r>
            <a:r>
              <a:rPr lang="en-US" dirty="0" err="1"/>
              <a:t>airpods</a:t>
            </a:r>
            <a:r>
              <a:rPr lang="en-US" dirty="0"/>
              <a:t>, google has pixel buds, amazon has echo buds, and </a:t>
            </a:r>
            <a:r>
              <a:rPr lang="en-US" dirty="0" err="1"/>
              <a:t>bose</a:t>
            </a:r>
            <a:r>
              <a:rPr lang="en-US" dirty="0"/>
              <a:t> of course, has a lot of acoustics products. Facebook and oculus has been working on their spatial audio for years for their oculus products and </a:t>
            </a:r>
            <a:r>
              <a:rPr lang="en-US" dirty="0" err="1"/>
              <a:t>nokia</a:t>
            </a:r>
            <a:r>
              <a:rPr lang="en-US" dirty="0"/>
              <a:t> bell lab has released </a:t>
            </a:r>
            <a:r>
              <a:rPr lang="en-US" dirty="0" err="1"/>
              <a:t>esense</a:t>
            </a:r>
            <a:r>
              <a:rPr lang="en-US" dirty="0"/>
              <a:t>, a research platform for the research community to develop new applications for smart earphones. </a:t>
            </a:r>
          </a:p>
        </p:txBody>
      </p:sp>
      <p:sp>
        <p:nvSpPr>
          <p:cNvPr id="4" name="Slide Number Placeholder 3"/>
          <p:cNvSpPr>
            <a:spLocks noGrp="1"/>
          </p:cNvSpPr>
          <p:nvPr>
            <p:ph type="sldNum" sz="quarter" idx="5"/>
          </p:nvPr>
        </p:nvSpPr>
        <p:spPr/>
        <p:txBody>
          <a:bodyPr/>
          <a:lstStyle/>
          <a:p>
            <a:fld id="{36568EE5-8C86-4248-9AEC-2861B1856E71}" type="slidenum">
              <a:rPr lang="en-IN" smtClean="0"/>
              <a:t>2</a:t>
            </a:fld>
            <a:endParaRPr lang="en-IN"/>
          </a:p>
        </p:txBody>
      </p:sp>
    </p:spTree>
    <p:extLst>
      <p:ext uri="{BB962C8B-B14F-4D97-AF65-F5344CB8AC3E}">
        <p14:creationId xmlns:p14="http://schemas.microsoft.com/office/powerpoint/2010/main" val="192457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present our method of identifying walking direction. Let’s first assume the phone is in pocket. This graph shows different phases of human walking. We can see that when the leg where the phone is in is on the ground, the smartphone is rotating when the user is walking. The rotation axis is actually perpendicular to the walking direction.</a:t>
            </a:r>
          </a:p>
        </p:txBody>
      </p:sp>
      <p:sp>
        <p:nvSpPr>
          <p:cNvPr id="4" name="Slide Number Placeholder 3"/>
          <p:cNvSpPr>
            <a:spLocks noGrp="1"/>
          </p:cNvSpPr>
          <p:nvPr>
            <p:ph type="sldNum" sz="quarter" idx="5"/>
          </p:nvPr>
        </p:nvSpPr>
        <p:spPr/>
        <p:txBody>
          <a:bodyPr/>
          <a:lstStyle/>
          <a:p>
            <a:fld id="{36568EE5-8C86-4248-9AEC-2861B1856E71}" type="slidenum">
              <a:rPr lang="en-IN" smtClean="0"/>
              <a:t>22</a:t>
            </a:fld>
            <a:endParaRPr lang="en-IN"/>
          </a:p>
        </p:txBody>
      </p:sp>
    </p:spTree>
    <p:extLst>
      <p:ext uri="{BB962C8B-B14F-4D97-AF65-F5344CB8AC3E}">
        <p14:creationId xmlns:p14="http://schemas.microsoft.com/office/powerpoint/2010/main" val="1298868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present our method of identifying walking direction. Let’s first assume the phone is in pocket. This graph shows different phases of human walking. We can see that when the leg where the phone is in is on the ground, the smartphone is rotating when the user is walking. The rotation axis is actually perpendicular to the walking direction.</a:t>
            </a:r>
          </a:p>
        </p:txBody>
      </p:sp>
      <p:sp>
        <p:nvSpPr>
          <p:cNvPr id="4" name="Slide Number Placeholder 3"/>
          <p:cNvSpPr>
            <a:spLocks noGrp="1"/>
          </p:cNvSpPr>
          <p:nvPr>
            <p:ph type="sldNum" sz="quarter" idx="5"/>
          </p:nvPr>
        </p:nvSpPr>
        <p:spPr/>
        <p:txBody>
          <a:bodyPr/>
          <a:lstStyle/>
          <a:p>
            <a:fld id="{36568EE5-8C86-4248-9AEC-2861B1856E71}" type="slidenum">
              <a:rPr lang="en-IN" smtClean="0"/>
              <a:t>23</a:t>
            </a:fld>
            <a:endParaRPr lang="en-IN"/>
          </a:p>
        </p:txBody>
      </p:sp>
    </p:spTree>
    <p:extLst>
      <p:ext uri="{BB962C8B-B14F-4D97-AF65-F5344CB8AC3E}">
        <p14:creationId xmlns:p14="http://schemas.microsoft.com/office/powerpoint/2010/main" val="1053270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present our method of identifying walking direction. Let’s first assume the phone is in pocket. This graph shows different phases of human walking. We can see that when the leg where the phone is in is on the ground, the smartphone is rotating when the user is walking. The rotation axis is actually perpendicular to the walking direction.</a:t>
            </a:r>
          </a:p>
        </p:txBody>
      </p:sp>
      <p:sp>
        <p:nvSpPr>
          <p:cNvPr id="4" name="Slide Number Placeholder 3"/>
          <p:cNvSpPr>
            <a:spLocks noGrp="1"/>
          </p:cNvSpPr>
          <p:nvPr>
            <p:ph type="sldNum" sz="quarter" idx="5"/>
          </p:nvPr>
        </p:nvSpPr>
        <p:spPr/>
        <p:txBody>
          <a:bodyPr/>
          <a:lstStyle/>
          <a:p>
            <a:fld id="{36568EE5-8C86-4248-9AEC-2861B1856E71}" type="slidenum">
              <a:rPr lang="en-IN" smtClean="0"/>
              <a:t>24</a:t>
            </a:fld>
            <a:endParaRPr lang="en-IN"/>
          </a:p>
        </p:txBody>
      </p:sp>
    </p:spTree>
    <p:extLst>
      <p:ext uri="{BB962C8B-B14F-4D97-AF65-F5344CB8AC3E}">
        <p14:creationId xmlns:p14="http://schemas.microsoft.com/office/powerpoint/2010/main" val="341404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present our method of identifying walking direction. Let’s first assume the phone is in pocket. This graph shows different phases of human walking. We can see that when the leg where the phone is in is on the ground, the smartphone is rotating when the user is </a:t>
            </a:r>
            <a:r>
              <a:rPr lang="en-US"/>
              <a:t>walking.</a:t>
            </a:r>
            <a:endParaRPr lang="en-US" dirty="0"/>
          </a:p>
        </p:txBody>
      </p:sp>
      <p:sp>
        <p:nvSpPr>
          <p:cNvPr id="4" name="Slide Number Placeholder 3"/>
          <p:cNvSpPr>
            <a:spLocks noGrp="1"/>
          </p:cNvSpPr>
          <p:nvPr>
            <p:ph type="sldNum" sz="quarter" idx="5"/>
          </p:nvPr>
        </p:nvSpPr>
        <p:spPr/>
        <p:txBody>
          <a:bodyPr/>
          <a:lstStyle/>
          <a:p>
            <a:fld id="{36568EE5-8C86-4248-9AEC-2861B1856E71}" type="slidenum">
              <a:rPr lang="en-IN" smtClean="0"/>
              <a:t>25</a:t>
            </a:fld>
            <a:endParaRPr lang="en-IN"/>
          </a:p>
        </p:txBody>
      </p:sp>
    </p:spTree>
    <p:extLst>
      <p:ext uri="{BB962C8B-B14F-4D97-AF65-F5344CB8AC3E}">
        <p14:creationId xmlns:p14="http://schemas.microsoft.com/office/powerpoint/2010/main" val="3358337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observation is that the rotation axis of the phone is actually perpendicular to the walking direction.</a:t>
            </a:r>
          </a:p>
          <a:p>
            <a:endParaRPr lang="en-US" dirty="0"/>
          </a:p>
          <a:p>
            <a:r>
              <a:rPr lang="en-US" dirty="0"/>
              <a:t>This gives us the key opportunity.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6568EE5-8C86-4248-9AEC-2861B1856E71}" type="slidenum">
              <a:rPr lang="en-IN" smtClean="0"/>
              <a:t>26</a:t>
            </a:fld>
            <a:endParaRPr lang="en-IN"/>
          </a:p>
        </p:txBody>
      </p:sp>
    </p:spTree>
    <p:extLst>
      <p:ext uri="{BB962C8B-B14F-4D97-AF65-F5344CB8AC3E}">
        <p14:creationId xmlns:p14="http://schemas.microsoft.com/office/powerpoint/2010/main" val="237779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let me introduce the detailed pipeline of how we implement this idea.  The first step is to do gyroscope integration. This is because, gyroscope measures angular velocity not orientation. </a:t>
            </a:r>
            <a:r>
              <a:rPr lang="en-US" sz="1200" dirty="0"/>
              <a:t>To get phone orientation over time, we need to do integration. We use the format of orientation matrix M(t) to represent the integration result, which shows the orientation of phone at any given time.</a:t>
            </a:r>
          </a:p>
        </p:txBody>
      </p:sp>
      <p:sp>
        <p:nvSpPr>
          <p:cNvPr id="4" name="Slide Number Placeholder 3"/>
          <p:cNvSpPr>
            <a:spLocks noGrp="1"/>
          </p:cNvSpPr>
          <p:nvPr>
            <p:ph type="sldNum" sz="quarter" idx="5"/>
          </p:nvPr>
        </p:nvSpPr>
        <p:spPr/>
        <p:txBody>
          <a:bodyPr/>
          <a:lstStyle/>
          <a:p>
            <a:fld id="{36568EE5-8C86-4248-9AEC-2861B1856E71}" type="slidenum">
              <a:rPr lang="en-IN" smtClean="0"/>
              <a:t>27</a:t>
            </a:fld>
            <a:endParaRPr lang="en-IN"/>
          </a:p>
        </p:txBody>
      </p:sp>
    </p:spTree>
    <p:extLst>
      <p:ext uri="{BB962C8B-B14F-4D97-AF65-F5344CB8AC3E}">
        <p14:creationId xmlns:p14="http://schemas.microsoft.com/office/powerpoint/2010/main" val="2970329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step is to do step segmentation. We need to find the step boundaries t1 and t3, because this is the period where the leg rotation which we are interested in is happening.</a:t>
            </a:r>
          </a:p>
        </p:txBody>
      </p:sp>
      <p:sp>
        <p:nvSpPr>
          <p:cNvPr id="4" name="Slide Number Placeholder 3"/>
          <p:cNvSpPr>
            <a:spLocks noGrp="1"/>
          </p:cNvSpPr>
          <p:nvPr>
            <p:ph type="sldNum" sz="quarter" idx="5"/>
          </p:nvPr>
        </p:nvSpPr>
        <p:spPr/>
        <p:txBody>
          <a:bodyPr/>
          <a:lstStyle/>
          <a:p>
            <a:fld id="{36568EE5-8C86-4248-9AEC-2861B1856E71}" type="slidenum">
              <a:rPr lang="en-IN" smtClean="0"/>
              <a:t>28</a:t>
            </a:fld>
            <a:endParaRPr lang="en-IN"/>
          </a:p>
        </p:txBody>
      </p:sp>
    </p:spTree>
    <p:extLst>
      <p:ext uri="{BB962C8B-B14F-4D97-AF65-F5344CB8AC3E}">
        <p14:creationId xmlns:p14="http://schemas.microsoft.com/office/powerpoint/2010/main" val="775880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this, we need the help of earphone IMU data. The sinusoid graph shows the ear IMU vertical acceleration over time. We can see that the starting boundary t1 and ending boundary t3 actually corresponds to the position where the earphone is at the lowest point, so exhibits the largest upward acceleration. By finding the peaks in vertical ear IMU acceleration, we are able to do step segmentation and find step boundaries t1</a:t>
            </a:r>
            <a:r>
              <a:rPr lang="zh-CN" altLang="en-US" dirty="0"/>
              <a:t> </a:t>
            </a:r>
            <a:r>
              <a:rPr lang="en-US" altLang="zh-CN" dirty="0"/>
              <a:t>and</a:t>
            </a:r>
            <a:r>
              <a:rPr lang="zh-CN" altLang="en-US" dirty="0"/>
              <a:t> </a:t>
            </a:r>
            <a:r>
              <a:rPr lang="en-US" altLang="zh-CN" dirty="0"/>
              <a:t>t3</a:t>
            </a:r>
            <a:r>
              <a:rPr lang="en-US" dirty="0"/>
              <a:t>.</a:t>
            </a:r>
          </a:p>
        </p:txBody>
      </p:sp>
      <p:sp>
        <p:nvSpPr>
          <p:cNvPr id="4" name="Slide Number Placeholder 3"/>
          <p:cNvSpPr>
            <a:spLocks noGrp="1"/>
          </p:cNvSpPr>
          <p:nvPr>
            <p:ph type="sldNum" sz="quarter" idx="5"/>
          </p:nvPr>
        </p:nvSpPr>
        <p:spPr/>
        <p:txBody>
          <a:bodyPr/>
          <a:lstStyle/>
          <a:p>
            <a:fld id="{36568EE5-8C86-4248-9AEC-2861B1856E71}" type="slidenum">
              <a:rPr lang="en-IN" smtClean="0"/>
              <a:t>29</a:t>
            </a:fld>
            <a:endParaRPr lang="en-IN"/>
          </a:p>
        </p:txBody>
      </p:sp>
    </p:spTree>
    <p:extLst>
      <p:ext uri="{BB962C8B-B14F-4D97-AF65-F5344CB8AC3E}">
        <p14:creationId xmlns:p14="http://schemas.microsoft.com/office/powerpoint/2010/main" val="4057049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that, we need to find the rotation axis from t1 to t3. We first write out the rotation matrix from t1 to t3, which is delta M = M(t1)^-1 times M(t3). Then convert the rotation matrix into rotation axis and angle representation. The output l is the rotation axis we want to find.</a:t>
            </a:r>
          </a:p>
        </p:txBody>
      </p:sp>
      <p:sp>
        <p:nvSpPr>
          <p:cNvPr id="4" name="Slide Number Placeholder 3"/>
          <p:cNvSpPr>
            <a:spLocks noGrp="1"/>
          </p:cNvSpPr>
          <p:nvPr>
            <p:ph type="sldNum" sz="quarter" idx="5"/>
          </p:nvPr>
        </p:nvSpPr>
        <p:spPr/>
        <p:txBody>
          <a:bodyPr/>
          <a:lstStyle/>
          <a:p>
            <a:fld id="{36568EE5-8C86-4248-9AEC-2861B1856E71}" type="slidenum">
              <a:rPr lang="en-IN" smtClean="0"/>
              <a:t>30</a:t>
            </a:fld>
            <a:endParaRPr lang="en-IN"/>
          </a:p>
        </p:txBody>
      </p:sp>
    </p:spTree>
    <p:extLst>
      <p:ext uri="{BB962C8B-B14F-4D97-AF65-F5344CB8AC3E}">
        <p14:creationId xmlns:p14="http://schemas.microsoft.com/office/powerpoint/2010/main" val="739437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rotate l by 90 degrees and we find the walking direction. Remember, we are considering phone in pocket. Then one natural question people may ask is, what if phone is not in pocket?</a:t>
            </a:r>
          </a:p>
        </p:txBody>
      </p:sp>
      <p:sp>
        <p:nvSpPr>
          <p:cNvPr id="4" name="Slide Number Placeholder 3"/>
          <p:cNvSpPr>
            <a:spLocks noGrp="1"/>
          </p:cNvSpPr>
          <p:nvPr>
            <p:ph type="sldNum" sz="quarter" idx="5"/>
          </p:nvPr>
        </p:nvSpPr>
        <p:spPr/>
        <p:txBody>
          <a:bodyPr/>
          <a:lstStyle/>
          <a:p>
            <a:fld id="{36568EE5-8C86-4248-9AEC-2861B1856E71}" type="slidenum">
              <a:rPr lang="en-IN" smtClean="0"/>
              <a:t>31</a:t>
            </a:fld>
            <a:endParaRPr lang="en-IN"/>
          </a:p>
        </p:txBody>
      </p:sp>
    </p:spTree>
    <p:extLst>
      <p:ext uri="{BB962C8B-B14F-4D97-AF65-F5344CB8AC3E}">
        <p14:creationId xmlns:p14="http://schemas.microsoft.com/office/powerpoint/2010/main" val="165567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looks at one of new application enabled by smart earphones, acoustic augmented reality.</a:t>
            </a:r>
          </a:p>
        </p:txBody>
      </p:sp>
      <p:sp>
        <p:nvSpPr>
          <p:cNvPr id="4" name="Slide Number Placeholder 3"/>
          <p:cNvSpPr>
            <a:spLocks noGrp="1"/>
          </p:cNvSpPr>
          <p:nvPr>
            <p:ph type="sldNum" sz="quarter" idx="5"/>
          </p:nvPr>
        </p:nvSpPr>
        <p:spPr/>
        <p:txBody>
          <a:bodyPr/>
          <a:lstStyle/>
          <a:p>
            <a:fld id="{36568EE5-8C86-4248-9AEC-2861B1856E71}" type="slidenum">
              <a:rPr lang="en-IN" smtClean="0"/>
              <a:t>3</a:t>
            </a:fld>
            <a:endParaRPr lang="en-IN"/>
          </a:p>
        </p:txBody>
      </p:sp>
    </p:spTree>
    <p:extLst>
      <p:ext uri="{BB962C8B-B14F-4D97-AF65-F5344CB8AC3E}">
        <p14:creationId xmlns:p14="http://schemas.microsoft.com/office/powerpoint/2010/main" val="3438480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phone is not in pocket, we will rely on the doing PCA on earphone acceleration to get walking direction. (The direction that has the largest variance gives walking direction.) For the interest of time, I will not go into the details. This is a standard technique, however, because we are doing this on ear IMU, which has a much cleaner signal than phone/watch IMUs, we are able to achieve better result compared with past works.</a:t>
            </a:r>
          </a:p>
        </p:txBody>
      </p:sp>
      <p:sp>
        <p:nvSpPr>
          <p:cNvPr id="4" name="Slide Number Placeholder 3"/>
          <p:cNvSpPr>
            <a:spLocks noGrp="1"/>
          </p:cNvSpPr>
          <p:nvPr>
            <p:ph type="sldNum" sz="quarter" idx="5"/>
          </p:nvPr>
        </p:nvSpPr>
        <p:spPr/>
        <p:txBody>
          <a:bodyPr/>
          <a:lstStyle/>
          <a:p>
            <a:fld id="{36568EE5-8C86-4248-9AEC-2861B1856E71}" type="slidenum">
              <a:rPr lang="en-IN" smtClean="0"/>
              <a:t>32</a:t>
            </a:fld>
            <a:endParaRPr lang="en-IN"/>
          </a:p>
        </p:txBody>
      </p:sp>
    </p:spTree>
    <p:extLst>
      <p:ext uri="{BB962C8B-B14F-4D97-AF65-F5344CB8AC3E}">
        <p14:creationId xmlns:p14="http://schemas.microsoft.com/office/powerpoint/2010/main" val="344253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come to step length estimation. This is the most difficult one.</a:t>
            </a:r>
          </a:p>
          <a:p>
            <a:r>
              <a:rPr lang="en-US" dirty="0"/>
              <a:t>Let first look at what are possibilities of solving this problem?</a:t>
            </a:r>
          </a:p>
          <a:p>
            <a:r>
              <a:rPr lang="en-US" dirty="0"/>
              <a:t>The first way is to assume fixed step length. This is of course not too suitable for AAR, especially when applying AAR to museum narrating. </a:t>
            </a:r>
          </a:p>
          <a:p>
            <a:endParaRPr lang="en-US" dirty="0"/>
          </a:p>
          <a:p>
            <a:r>
              <a:rPr lang="en-US" dirty="0"/>
              <a:t>The second possibility is to use Weinberg method, basically training the step length as a function of acceleration. Based on our experiments, this does not work well with changing step length. It has up to 40% error for small steps.</a:t>
            </a:r>
          </a:p>
          <a:p>
            <a:endParaRPr lang="en-US" dirty="0"/>
          </a:p>
          <a:p>
            <a:r>
              <a:rPr lang="en-US" dirty="0"/>
              <a:t>The third opportunity is to do double integration on accelerometer. However, instead of getting actual step length L0, what we get is L equals to L0 + the double integration of noise, which will drift quadratically over time.</a:t>
            </a:r>
          </a:p>
          <a:p>
            <a:endParaRPr lang="en-US" dirty="0"/>
          </a:p>
          <a:p>
            <a:r>
              <a:rPr lang="en-US" dirty="0"/>
              <a:t>Basically none of them solves the step length problem well.</a:t>
            </a:r>
          </a:p>
        </p:txBody>
      </p:sp>
      <p:sp>
        <p:nvSpPr>
          <p:cNvPr id="4" name="Slide Number Placeholder 3"/>
          <p:cNvSpPr>
            <a:spLocks noGrp="1"/>
          </p:cNvSpPr>
          <p:nvPr>
            <p:ph type="sldNum" sz="quarter" idx="5"/>
          </p:nvPr>
        </p:nvSpPr>
        <p:spPr/>
        <p:txBody>
          <a:bodyPr/>
          <a:lstStyle/>
          <a:p>
            <a:fld id="{36568EE5-8C86-4248-9AEC-2861B1856E71}" type="slidenum">
              <a:rPr lang="en-IN" smtClean="0"/>
              <a:t>33</a:t>
            </a:fld>
            <a:endParaRPr lang="en-IN"/>
          </a:p>
        </p:txBody>
      </p:sp>
    </p:spTree>
    <p:extLst>
      <p:ext uri="{BB962C8B-B14F-4D97-AF65-F5344CB8AC3E}">
        <p14:creationId xmlns:p14="http://schemas.microsoft.com/office/powerpoint/2010/main" val="3483137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previous researchers have benefited from shoe IMU to do acceleration double integration. Basically they have the zero velocity opportunity when foot is on the ground. This can help calibrate velocity which is a one time integration of acceleration. After calibrating the velocity, they are able to use this more accurate velocity to get location estimation by another integration, and this is much better than directly double integration of acceleration.</a:t>
            </a:r>
          </a:p>
        </p:txBody>
      </p:sp>
      <p:sp>
        <p:nvSpPr>
          <p:cNvPr id="4" name="Slide Number Placeholder 3"/>
          <p:cNvSpPr>
            <a:spLocks noGrp="1"/>
          </p:cNvSpPr>
          <p:nvPr>
            <p:ph type="sldNum" sz="quarter" idx="5"/>
          </p:nvPr>
        </p:nvSpPr>
        <p:spPr/>
        <p:txBody>
          <a:bodyPr/>
          <a:lstStyle/>
          <a:p>
            <a:fld id="{36568EE5-8C86-4248-9AEC-2861B1856E71}" type="slidenum">
              <a:rPr lang="en-IN" smtClean="0"/>
              <a:t>34</a:t>
            </a:fld>
            <a:endParaRPr lang="en-IN"/>
          </a:p>
        </p:txBody>
      </p:sp>
    </p:spTree>
    <p:extLst>
      <p:ext uri="{BB962C8B-B14F-4D97-AF65-F5344CB8AC3E}">
        <p14:creationId xmlns:p14="http://schemas.microsoft.com/office/powerpoint/2010/main" val="3100170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zero velocity opportunity for either earphone or smartphone IMUs. However, if we look at the vertical and horizontal velocities separately, there are actually opportunities. The vertical movement of earphone, is actually similar to  on foot IMU. Basically when the ear IMU is at the highest or lowest point, the vertical velocity both equals to zero, similar to the point when foot is on the ground for shoe IMUs. With this opportunity, we are able to get an accurate vertical displacement delta h.</a:t>
            </a:r>
          </a:p>
        </p:txBody>
      </p:sp>
      <p:sp>
        <p:nvSpPr>
          <p:cNvPr id="4" name="Slide Number Placeholder 3"/>
          <p:cNvSpPr>
            <a:spLocks noGrp="1"/>
          </p:cNvSpPr>
          <p:nvPr>
            <p:ph type="sldNum" sz="quarter" idx="5"/>
          </p:nvPr>
        </p:nvSpPr>
        <p:spPr/>
        <p:txBody>
          <a:bodyPr/>
          <a:lstStyle/>
          <a:p>
            <a:fld id="{36568EE5-8C86-4248-9AEC-2861B1856E71}" type="slidenum">
              <a:rPr lang="en-IN" smtClean="0"/>
              <a:t>35</a:t>
            </a:fld>
            <a:endParaRPr lang="en-IN"/>
          </a:p>
        </p:txBody>
      </p:sp>
    </p:spTree>
    <p:extLst>
      <p:ext uri="{BB962C8B-B14F-4D97-AF65-F5344CB8AC3E}">
        <p14:creationId xmlns:p14="http://schemas.microsoft.com/office/powerpoint/2010/main" val="3704366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Our key observation here is the human walking follows the inverse pendulum model. Essentially the earphone moves along a curve with leg length as the radius. </a:t>
                </a:r>
              </a:p>
            </p:txBody>
          </p:sp>
        </mc:Choice>
        <mc:Fallback xmlns="">
          <p:sp>
            <p:nvSpPr>
              <p:cNvPr id="3" name="Notes Placeholder 2"/>
              <p:cNvSpPr>
                <a:spLocks noGrp="1"/>
              </p:cNvSpPr>
              <p:nvPr>
                <p:ph type="body" idx="1"/>
              </p:nvPr>
            </p:nvSpPr>
            <p:spPr/>
            <p:txBody>
              <a:bodyPr/>
              <a:lstStyle/>
              <a:p>
                <a:r>
                  <a:rPr lang="en-US" dirty="0"/>
                  <a:t>Our key observation here is the human walking follows the inverse pendulum model. Essentially the earphone moves along a curve with leg length as the radius. Essentially all the parameters here we have is leg length L, step length l, leg rotation angle alpha and vertical movement delta h. Due to the geometric constraints, if we know two of them, we can solve for the other two,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the starting point, we require user to put phone in pocket and wear earphones, so we have </a:t>
                </a:r>
                <a:r>
                  <a:rPr lang="en-US" sz="1200" b="0" i="0">
                    <a:latin typeface="Cambria Math" panose="02040503050406030204" pitchFamily="18" charset="0"/>
                  </a:rPr>
                  <a:t>𝛼</a:t>
                </a:r>
                <a:r>
                  <a:rPr lang="en-US" sz="1200" dirty="0"/>
                  <a:t> and </a:t>
                </a:r>
                <a:r>
                  <a:rPr lang="en-US" sz="1200" b="0" i="0">
                    <a:latin typeface="Cambria Math" panose="02040503050406030204" pitchFamily="18" charset="0"/>
                  </a:rPr>
                  <a:t>𝛿ℎ</a:t>
                </a:r>
                <a:r>
                  <a:rPr lang="en-US" sz="1200" dirty="0"/>
                  <a:t>, and we can estimate </a:t>
                </a:r>
                <a:r>
                  <a:rPr lang="en-US" sz="1200" b="0" i="0">
                    <a:latin typeface="Cambria Math" panose="02040503050406030204" pitchFamily="18" charset="0"/>
                  </a:rPr>
                  <a:t>𝐿</a:t>
                </a:r>
                <a:r>
                  <a:rPr lang="en-US" sz="1200" dirty="0"/>
                  <a:t>. Leg</a:t>
                </a:r>
                <a:r>
                  <a:rPr lang="en-US" sz="1200" baseline="0" dirty="0"/>
                  <a:t> length L will not change.</a:t>
                </a:r>
                <a:endParaRPr lang="en-US" sz="1200" dirty="0"/>
              </a:p>
              <a:p>
                <a:endParaRPr lang="en-US" dirty="0"/>
              </a:p>
              <a:p>
                <a:r>
                  <a:rPr lang="en-US" dirty="0"/>
                  <a:t>So this means later when user use the system, we only need one more parameter to get step length. When the phone is in pocket, then we have can measure rotation angle alpha from phone and vertical displacement delta h from earphone, more than enough to find step length. When phone is not in pocket, we will use leg length L and vertical displacement \delta h from earphone to estimate step length.</a:t>
                </a:r>
              </a:p>
            </p:txBody>
          </p:sp>
        </mc:Fallback>
      </mc:AlternateContent>
      <p:sp>
        <p:nvSpPr>
          <p:cNvPr id="4" name="Slide Number Placeholder 3"/>
          <p:cNvSpPr>
            <a:spLocks noGrp="1"/>
          </p:cNvSpPr>
          <p:nvPr>
            <p:ph type="sldNum" sz="quarter" idx="5"/>
          </p:nvPr>
        </p:nvSpPr>
        <p:spPr/>
        <p:txBody>
          <a:bodyPr/>
          <a:lstStyle/>
          <a:p>
            <a:fld id="{36568EE5-8C86-4248-9AEC-2861B1856E71}" type="slidenum">
              <a:rPr lang="en-IN" smtClean="0"/>
              <a:t>37</a:t>
            </a:fld>
            <a:endParaRPr lang="en-IN"/>
          </a:p>
        </p:txBody>
      </p:sp>
    </p:spTree>
    <p:extLst>
      <p:ext uri="{BB962C8B-B14F-4D97-AF65-F5344CB8AC3E}">
        <p14:creationId xmlns:p14="http://schemas.microsoft.com/office/powerpoint/2010/main" val="2958333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All the parameters here we have are leg length L, step length l, leg rotation angle alpha and vertical movement delta h. Due to the geometric constraints, if we know two of them, we can solve for the other two,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the starting point, we require user to put phone in pocket and wear earphones, so we have </a:t>
                </a:r>
                <a14:m>
                  <m:oMath xmlns:m="http://schemas.openxmlformats.org/officeDocument/2006/math">
                    <m:r>
                      <a:rPr lang="en-US" sz="1200" b="0" i="1" smtClean="0">
                        <a:latin typeface="Cambria Math" panose="02040503050406030204" pitchFamily="18" charset="0"/>
                      </a:rPr>
                      <m:t>𝛼</m:t>
                    </m:r>
                  </m:oMath>
                </a14:m>
                <a:r>
                  <a:rPr lang="en-US" sz="1200" dirty="0"/>
                  <a:t> from leg rotation and </a:t>
                </a:r>
                <a14:m>
                  <m:oMath xmlns:m="http://schemas.openxmlformats.org/officeDocument/2006/math">
                    <m:r>
                      <a:rPr lang="en-US" sz="1200" b="0" i="1" smtClean="0">
                        <a:latin typeface="Cambria Math" panose="02040503050406030204" pitchFamily="18" charset="0"/>
                      </a:rPr>
                      <m:t>𝛿</m:t>
                    </m:r>
                    <m:r>
                      <a:rPr lang="en-US" sz="1200" b="0" i="1" smtClean="0">
                        <a:latin typeface="Cambria Math" panose="02040503050406030204" pitchFamily="18" charset="0"/>
                      </a:rPr>
                      <m:t>h</m:t>
                    </m:r>
                  </m:oMath>
                </a14:m>
                <a:r>
                  <a:rPr lang="en-US" sz="1200" dirty="0"/>
                  <a:t> from earphone, and then we can estimate </a:t>
                </a:r>
                <a14:m>
                  <m:oMath xmlns:m="http://schemas.openxmlformats.org/officeDocument/2006/math">
                    <m:r>
                      <a:rPr lang="en-US" sz="1200" b="0" i="1" smtClean="0">
                        <a:latin typeface="Cambria Math" panose="02040503050406030204" pitchFamily="18" charset="0"/>
                      </a:rPr>
                      <m:t>𝐿</m:t>
                    </m:r>
                  </m:oMath>
                </a14:m>
                <a:r>
                  <a:rPr lang="en-US" sz="1200" dirty="0"/>
                  <a:t>. Leg</a:t>
                </a:r>
                <a:r>
                  <a:rPr lang="en-US" sz="1200" baseline="0" dirty="0"/>
                  <a:t> length L will not change.</a:t>
                </a:r>
                <a:endParaRPr lang="en-US" sz="1200" dirty="0"/>
              </a:p>
              <a:p>
                <a:endParaRPr lang="en-US" dirty="0"/>
              </a:p>
              <a:p>
                <a:r>
                  <a:rPr lang="en-US" dirty="0"/>
                  <a:t>So this means later when user use the system, we only need one more parameter to get step length. When the phone is in pocket, then we have can measure rotation angle alpha from phone and vertical displacement delta h from earphone, more than enough to find step length. When phone is not in pocket, we will use leg length L and vertical displacement \delta h from earphone to estimate step length.</a:t>
                </a:r>
              </a:p>
            </p:txBody>
          </p:sp>
        </mc:Choice>
        <mc:Fallback xmlns="">
          <p:sp>
            <p:nvSpPr>
              <p:cNvPr id="3" name="Notes Placeholder 2"/>
              <p:cNvSpPr>
                <a:spLocks noGrp="1"/>
              </p:cNvSpPr>
              <p:nvPr>
                <p:ph type="body" idx="1"/>
              </p:nvPr>
            </p:nvSpPr>
            <p:spPr/>
            <p:txBody>
              <a:bodyPr/>
              <a:lstStyle/>
              <a:p>
                <a:r>
                  <a:rPr lang="en-US" dirty="0"/>
                  <a:t>Our key observation here is the human walking follows the inverse pendulum model. Essentially the earphone moves along a curve with leg length as the radius. Essentially all the parameters here we have is leg length L, step length l, leg rotation angle alpha and vertical movement delta h. Due to the geometric constraints, if we know two of them, we can solve for the other two,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the starting point, we require user to put phone in pocket and wear earphones, so we have </a:t>
                </a:r>
                <a:r>
                  <a:rPr lang="en-US" sz="1200" b="0" i="0">
                    <a:latin typeface="Cambria Math" panose="02040503050406030204" pitchFamily="18" charset="0"/>
                  </a:rPr>
                  <a:t>𝛼</a:t>
                </a:r>
                <a:r>
                  <a:rPr lang="en-US" sz="1200" dirty="0"/>
                  <a:t> and </a:t>
                </a:r>
                <a:r>
                  <a:rPr lang="en-US" sz="1200" b="0" i="0">
                    <a:latin typeface="Cambria Math" panose="02040503050406030204" pitchFamily="18" charset="0"/>
                  </a:rPr>
                  <a:t>𝛿ℎ</a:t>
                </a:r>
                <a:r>
                  <a:rPr lang="en-US" sz="1200" dirty="0"/>
                  <a:t>, and we can estimate </a:t>
                </a:r>
                <a:r>
                  <a:rPr lang="en-US" sz="1200" b="0" i="0">
                    <a:latin typeface="Cambria Math" panose="02040503050406030204" pitchFamily="18" charset="0"/>
                  </a:rPr>
                  <a:t>𝐿</a:t>
                </a:r>
                <a:r>
                  <a:rPr lang="en-US" sz="1200" dirty="0"/>
                  <a:t>. Leg</a:t>
                </a:r>
                <a:r>
                  <a:rPr lang="en-US" sz="1200" baseline="0" dirty="0"/>
                  <a:t> length L will not change.</a:t>
                </a:r>
                <a:endParaRPr lang="en-US" sz="1200" dirty="0"/>
              </a:p>
              <a:p>
                <a:endParaRPr lang="en-US" dirty="0"/>
              </a:p>
              <a:p>
                <a:r>
                  <a:rPr lang="en-US" dirty="0"/>
                  <a:t>So this means later when user use the system, we only need one more parameter to get step length. When the phone is in pocket, then we have can measure rotation angle alpha from phone and vertical displacement delta h from earphone, more than enough to find step length. When phone is not in pocket, we will use leg length L and vertical displacement \delta h from earphone to estimate step length.</a:t>
                </a:r>
              </a:p>
            </p:txBody>
          </p:sp>
        </mc:Fallback>
      </mc:AlternateContent>
      <p:sp>
        <p:nvSpPr>
          <p:cNvPr id="4" name="Slide Number Placeholder 3"/>
          <p:cNvSpPr>
            <a:spLocks noGrp="1"/>
          </p:cNvSpPr>
          <p:nvPr>
            <p:ph type="sldNum" sz="quarter" idx="5"/>
          </p:nvPr>
        </p:nvSpPr>
        <p:spPr/>
        <p:txBody>
          <a:bodyPr/>
          <a:lstStyle/>
          <a:p>
            <a:fld id="{36568EE5-8C86-4248-9AEC-2861B1856E71}" type="slidenum">
              <a:rPr lang="en-IN" smtClean="0"/>
              <a:t>38</a:t>
            </a:fld>
            <a:endParaRPr lang="en-IN"/>
          </a:p>
        </p:txBody>
      </p:sp>
    </p:spTree>
    <p:extLst>
      <p:ext uri="{BB962C8B-B14F-4D97-AF65-F5344CB8AC3E}">
        <p14:creationId xmlns:p14="http://schemas.microsoft.com/office/powerpoint/2010/main" val="2426585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we have all the parameters, step count, walking direction and step length. By treating every step as a vector and connecting them end to end, we get the final location of the user.</a:t>
            </a:r>
          </a:p>
        </p:txBody>
      </p:sp>
      <p:sp>
        <p:nvSpPr>
          <p:cNvPr id="4" name="Slide Number Placeholder 3"/>
          <p:cNvSpPr>
            <a:spLocks noGrp="1"/>
          </p:cNvSpPr>
          <p:nvPr>
            <p:ph type="sldNum" sz="quarter" idx="5"/>
          </p:nvPr>
        </p:nvSpPr>
        <p:spPr/>
        <p:txBody>
          <a:bodyPr/>
          <a:lstStyle/>
          <a:p>
            <a:fld id="{36568EE5-8C86-4248-9AEC-2861B1856E71}" type="slidenum">
              <a:rPr lang="en-IN" smtClean="0"/>
              <a:t>39</a:t>
            </a:fld>
            <a:endParaRPr lang="en-IN"/>
          </a:p>
        </p:txBody>
      </p:sp>
    </p:spTree>
    <p:extLst>
      <p:ext uri="{BB962C8B-B14F-4D97-AF65-F5344CB8AC3E}">
        <p14:creationId xmlns:p14="http://schemas.microsoft.com/office/powerpoint/2010/main" val="4148320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use ear IMU for head tracking. This is important because let’s image the user turned her head.</a:t>
            </a:r>
          </a:p>
        </p:txBody>
      </p:sp>
      <p:sp>
        <p:nvSpPr>
          <p:cNvPr id="4" name="Slide Number Placeholder 3"/>
          <p:cNvSpPr>
            <a:spLocks noGrp="1"/>
          </p:cNvSpPr>
          <p:nvPr>
            <p:ph type="sldNum" sz="quarter" idx="5"/>
          </p:nvPr>
        </p:nvSpPr>
        <p:spPr/>
        <p:txBody>
          <a:bodyPr/>
          <a:lstStyle/>
          <a:p>
            <a:fld id="{36568EE5-8C86-4248-9AEC-2861B1856E71}" type="slidenum">
              <a:rPr lang="en-IN" smtClean="0"/>
              <a:t>41</a:t>
            </a:fld>
            <a:endParaRPr lang="en-IN"/>
          </a:p>
        </p:txBody>
      </p:sp>
    </p:spTree>
    <p:extLst>
      <p:ext uri="{BB962C8B-B14F-4D97-AF65-F5344CB8AC3E}">
        <p14:creationId xmlns:p14="http://schemas.microsoft.com/office/powerpoint/2010/main" val="1650029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the virtual sound still come from the same physical direction, we actually need to change its direction relative to the head to compensate for the turn. This makes head tracking important.</a:t>
            </a:r>
          </a:p>
        </p:txBody>
      </p:sp>
      <p:sp>
        <p:nvSpPr>
          <p:cNvPr id="4" name="Slide Number Placeholder 3"/>
          <p:cNvSpPr>
            <a:spLocks noGrp="1"/>
          </p:cNvSpPr>
          <p:nvPr>
            <p:ph type="sldNum" sz="quarter" idx="5"/>
          </p:nvPr>
        </p:nvSpPr>
        <p:spPr/>
        <p:txBody>
          <a:bodyPr/>
          <a:lstStyle/>
          <a:p>
            <a:fld id="{36568EE5-8C86-4248-9AEC-2861B1856E71}" type="slidenum">
              <a:rPr lang="en-IN" smtClean="0"/>
              <a:t>42</a:t>
            </a:fld>
            <a:endParaRPr lang="en-IN"/>
          </a:p>
        </p:txBody>
      </p:sp>
    </p:spTree>
    <p:extLst>
      <p:ext uri="{BB962C8B-B14F-4D97-AF65-F5344CB8AC3E}">
        <p14:creationId xmlns:p14="http://schemas.microsoft.com/office/powerpoint/2010/main" val="1293451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the virtual sound still come from the same physical direction, we actually need to change its direction relative to the head to compensate for the turn. This makes head tracking important.</a:t>
            </a:r>
          </a:p>
        </p:txBody>
      </p:sp>
      <p:sp>
        <p:nvSpPr>
          <p:cNvPr id="4" name="Slide Number Placeholder 3"/>
          <p:cNvSpPr>
            <a:spLocks noGrp="1"/>
          </p:cNvSpPr>
          <p:nvPr>
            <p:ph type="sldNum" sz="quarter" idx="5"/>
          </p:nvPr>
        </p:nvSpPr>
        <p:spPr/>
        <p:txBody>
          <a:bodyPr/>
          <a:lstStyle/>
          <a:p>
            <a:fld id="{36568EE5-8C86-4248-9AEC-2861B1856E71}" type="slidenum">
              <a:rPr lang="en-IN" smtClean="0"/>
              <a:t>43</a:t>
            </a:fld>
            <a:endParaRPr lang="en-IN"/>
          </a:p>
        </p:txBody>
      </p:sp>
    </p:spTree>
    <p:extLst>
      <p:ext uri="{BB962C8B-B14F-4D97-AF65-F5344CB8AC3E}">
        <p14:creationId xmlns:p14="http://schemas.microsoft.com/office/powerpoint/2010/main" val="347073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brain has the ability to infer sound geometry. When a sound source is at angle theta relative to the human ear, it creates a delay of t theta at two ears. For another sound coming from angle alpha, it creates a different delay delta t alpha. By analyzing the time difference of arrival at </a:t>
            </a:r>
            <a:r>
              <a:rPr lang="en-US"/>
              <a:t>two ears, human can tell the sound source direction. This ability is called binaural ability.</a:t>
            </a:r>
            <a:endParaRPr lang="en-US" dirty="0"/>
          </a:p>
        </p:txBody>
      </p:sp>
      <p:sp>
        <p:nvSpPr>
          <p:cNvPr id="4" name="Slide Number Placeholder 3"/>
          <p:cNvSpPr>
            <a:spLocks noGrp="1"/>
          </p:cNvSpPr>
          <p:nvPr>
            <p:ph type="sldNum" sz="quarter" idx="5"/>
          </p:nvPr>
        </p:nvSpPr>
        <p:spPr/>
        <p:txBody>
          <a:bodyPr/>
          <a:lstStyle/>
          <a:p>
            <a:fld id="{36568EE5-8C86-4248-9AEC-2861B1856E71}" type="slidenum">
              <a:rPr lang="en-IN" smtClean="0"/>
              <a:t>4</a:t>
            </a:fld>
            <a:endParaRPr lang="en-IN"/>
          </a:p>
        </p:txBody>
      </p:sp>
    </p:spTree>
    <p:extLst>
      <p:ext uri="{BB962C8B-B14F-4D97-AF65-F5344CB8AC3E}">
        <p14:creationId xmlns:p14="http://schemas.microsoft.com/office/powerpoint/2010/main" val="3302697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get the location and head orientation of the user, we build the binaural audio part on top of them. When the system determines the user is near some audio annotated objects, it will start to play the binaural audio. The binaural audio’s elevation angle and azimuth angle relative to the human head is determined by the relative location of the user and the annotated object, as well as the user’s head orientation.</a:t>
            </a:r>
          </a:p>
        </p:txBody>
      </p:sp>
      <p:sp>
        <p:nvSpPr>
          <p:cNvPr id="4" name="Slide Number Placeholder 3"/>
          <p:cNvSpPr>
            <a:spLocks noGrp="1"/>
          </p:cNvSpPr>
          <p:nvPr>
            <p:ph type="sldNum" sz="quarter" idx="5"/>
          </p:nvPr>
        </p:nvSpPr>
        <p:spPr/>
        <p:txBody>
          <a:bodyPr/>
          <a:lstStyle/>
          <a:p>
            <a:fld id="{36568EE5-8C86-4248-9AEC-2861B1856E71}" type="slidenum">
              <a:rPr lang="en-IN" smtClean="0"/>
              <a:t>45</a:t>
            </a:fld>
            <a:endParaRPr lang="en-IN"/>
          </a:p>
        </p:txBody>
      </p:sp>
    </p:spTree>
    <p:extLst>
      <p:ext uri="{BB962C8B-B14F-4D97-AF65-F5344CB8AC3E}">
        <p14:creationId xmlns:p14="http://schemas.microsoft.com/office/powerpoint/2010/main" val="3740438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used a general head related transfer function to render binaural audio. The head related transfer function depicts how the human head act as a filter affect the sound. It takes elevation angle and azimuth angle, as well as left or right ear as input. By convolving the time domain representation of head related transfer function with annotation sound source audio, we generated the binaural audio, and play it through the user’s earphone. By now, we have a crude system ready.</a:t>
            </a:r>
          </a:p>
        </p:txBody>
      </p:sp>
      <p:sp>
        <p:nvSpPr>
          <p:cNvPr id="4" name="Slide Number Placeholder 3"/>
          <p:cNvSpPr>
            <a:spLocks noGrp="1"/>
          </p:cNvSpPr>
          <p:nvPr>
            <p:ph type="sldNum" sz="quarter" idx="5"/>
          </p:nvPr>
        </p:nvSpPr>
        <p:spPr/>
        <p:txBody>
          <a:bodyPr/>
          <a:lstStyle/>
          <a:p>
            <a:fld id="{36568EE5-8C86-4248-9AEC-2861B1856E71}" type="slidenum">
              <a:rPr lang="en-IN" smtClean="0"/>
              <a:t>46</a:t>
            </a:fld>
            <a:endParaRPr lang="en-IN"/>
          </a:p>
        </p:txBody>
      </p:sp>
    </p:spTree>
    <p:extLst>
      <p:ext uri="{BB962C8B-B14F-4D97-AF65-F5344CB8AC3E}">
        <p14:creationId xmlns:p14="http://schemas.microsoft.com/office/powerpoint/2010/main" val="214250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used a general head related transfer function to render binaural audio. The head related transfer function depicts how the human head act as a filter affect the sound. It takes elevation angle and azimuth angle, as well as left or right ear as input, by convolving the time domain representation of head related transfer function with annotation sound source audio, we generated the binaural audio, and play it through the user’s earphone. By now, we have a crude system ready.</a:t>
            </a:r>
          </a:p>
        </p:txBody>
      </p:sp>
      <p:sp>
        <p:nvSpPr>
          <p:cNvPr id="4" name="Slide Number Placeholder 3"/>
          <p:cNvSpPr>
            <a:spLocks noGrp="1"/>
          </p:cNvSpPr>
          <p:nvPr>
            <p:ph type="sldNum" sz="quarter" idx="5"/>
          </p:nvPr>
        </p:nvSpPr>
        <p:spPr/>
        <p:txBody>
          <a:bodyPr/>
          <a:lstStyle/>
          <a:p>
            <a:fld id="{36568EE5-8C86-4248-9AEC-2861B1856E71}" type="slidenum">
              <a:rPr lang="en-IN" smtClean="0"/>
              <a:t>47</a:t>
            </a:fld>
            <a:endParaRPr lang="en-IN"/>
          </a:p>
        </p:txBody>
      </p:sp>
    </p:spTree>
    <p:extLst>
      <p:ext uri="{BB962C8B-B14F-4D97-AF65-F5344CB8AC3E}">
        <p14:creationId xmlns:p14="http://schemas.microsoft.com/office/powerpoint/2010/main" val="4160184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find opportunity to calibrate. Let’s consider the following scenario. When the user is looking at the painting, the red arrow is the direction binaural audio should come from. However, the user feels the binaural audio comes from the direction of the green arrow. This means, the system’s location estimation has drifted and there is a need for calibration. Instead of thinking the user at her actual location, the system thinks the user is to the left of the actual location in this scenario. To calibrate, the user just needs to look at the paining, and press a calibration button on the earphone, or simply say “calibrate me” using voices assistant function on earphones. By reading out the head orientation from head IMU, the system will know in which direction the user is relative to the paining. In other words, the user location is calibrated to the direction of the red arrow, but what the distance is between user and the painting is not known yet.</a:t>
            </a:r>
          </a:p>
        </p:txBody>
      </p:sp>
      <p:sp>
        <p:nvSpPr>
          <p:cNvPr id="4" name="Slide Number Placeholder 3"/>
          <p:cNvSpPr>
            <a:spLocks noGrp="1"/>
          </p:cNvSpPr>
          <p:nvPr>
            <p:ph type="sldNum" sz="quarter" idx="5"/>
          </p:nvPr>
        </p:nvSpPr>
        <p:spPr/>
        <p:txBody>
          <a:bodyPr/>
          <a:lstStyle/>
          <a:p>
            <a:fld id="{36568EE5-8C86-4248-9AEC-2861B1856E71}" type="slidenum">
              <a:rPr lang="en-IN" smtClean="0"/>
              <a:t>49</a:t>
            </a:fld>
            <a:endParaRPr lang="en-IN"/>
          </a:p>
        </p:txBody>
      </p:sp>
    </p:spTree>
    <p:extLst>
      <p:ext uri="{BB962C8B-B14F-4D97-AF65-F5344CB8AC3E}">
        <p14:creationId xmlns:p14="http://schemas.microsoft.com/office/powerpoint/2010/main" val="433797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calibrate the distance between user and the painting, we ask user to first look at the painting, and then look at ground projection point of the painting. The system will record the two angles theta 1 and theta 2 in the figure. Assume the high of user’s eye in already known by the system, we can then use triangulation to estimate the distance D.</a:t>
            </a:r>
          </a:p>
        </p:txBody>
      </p:sp>
      <p:sp>
        <p:nvSpPr>
          <p:cNvPr id="4" name="Slide Number Placeholder 3"/>
          <p:cNvSpPr>
            <a:spLocks noGrp="1"/>
          </p:cNvSpPr>
          <p:nvPr>
            <p:ph type="sldNum" sz="quarter" idx="5"/>
          </p:nvPr>
        </p:nvSpPr>
        <p:spPr/>
        <p:txBody>
          <a:bodyPr/>
          <a:lstStyle/>
          <a:p>
            <a:fld id="{36568EE5-8C86-4248-9AEC-2861B1856E71}" type="slidenum">
              <a:rPr lang="en-IN" smtClean="0"/>
              <a:t>50</a:t>
            </a:fld>
            <a:endParaRPr lang="en-IN"/>
          </a:p>
        </p:txBody>
      </p:sp>
    </p:spTree>
    <p:extLst>
      <p:ext uri="{BB962C8B-B14F-4D97-AF65-F5344CB8AC3E}">
        <p14:creationId xmlns:p14="http://schemas.microsoft.com/office/powerpoint/2010/main" val="1272771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Ear-AR has the localization module, head tracking module and binaural audio module. We also use binaural audio as an opportunistic calibration opportunity. Upon these components, we build the end-to-end Ear-AR system.</a:t>
            </a:r>
          </a:p>
        </p:txBody>
      </p:sp>
      <p:sp>
        <p:nvSpPr>
          <p:cNvPr id="4" name="Slide Number Placeholder 3"/>
          <p:cNvSpPr>
            <a:spLocks noGrp="1"/>
          </p:cNvSpPr>
          <p:nvPr>
            <p:ph type="sldNum" sz="quarter" idx="5"/>
          </p:nvPr>
        </p:nvSpPr>
        <p:spPr/>
        <p:txBody>
          <a:bodyPr/>
          <a:lstStyle/>
          <a:p>
            <a:fld id="{36568EE5-8C86-4248-9AEC-2861B1856E71}" type="slidenum">
              <a:rPr lang="en-IN" smtClean="0"/>
              <a:t>52</a:t>
            </a:fld>
            <a:endParaRPr lang="en-IN"/>
          </a:p>
        </p:txBody>
      </p:sp>
    </p:spTree>
    <p:extLst>
      <p:ext uri="{BB962C8B-B14F-4D97-AF65-F5344CB8AC3E}">
        <p14:creationId xmlns:p14="http://schemas.microsoft.com/office/powerpoint/2010/main" val="1388615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implemented Ear-AR on beats earphones, a smart phone and a wireless IMU, and evaluated it in our building lobby and lab. We placed a number of audio annotations on physical objects in the environment and asked the user to retrieve the audio annotation from a specific object as they walked around.</a:t>
            </a:r>
          </a:p>
          <a:p>
            <a:endParaRPr lang="en-US" dirty="0"/>
          </a:p>
        </p:txBody>
      </p:sp>
      <p:sp>
        <p:nvSpPr>
          <p:cNvPr id="4" name="Slide Number Placeholder 3"/>
          <p:cNvSpPr>
            <a:spLocks noGrp="1"/>
          </p:cNvSpPr>
          <p:nvPr>
            <p:ph type="sldNum" sz="quarter" idx="5"/>
          </p:nvPr>
        </p:nvSpPr>
        <p:spPr/>
        <p:txBody>
          <a:bodyPr/>
          <a:lstStyle/>
          <a:p>
            <a:fld id="{36568EE5-8C86-4248-9AEC-2861B1856E71}" type="slidenum">
              <a:rPr lang="en-IN" smtClean="0"/>
              <a:t>53</a:t>
            </a:fld>
            <a:endParaRPr lang="en-IN"/>
          </a:p>
        </p:txBody>
      </p:sp>
    </p:spTree>
    <p:extLst>
      <p:ext uri="{BB962C8B-B14F-4D97-AF65-F5344CB8AC3E}">
        <p14:creationId xmlns:p14="http://schemas.microsoft.com/office/powerpoint/2010/main" val="3762350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the evaluation results. First, let me show the dead reckoning result. The dead reckoning error for Ear-AR is much less compared with past works. Ear-AR’s localization error is within 5 meters for ever 100 meters of walking without calibration, and will be better if users do opportunistic calibration while using the system. </a:t>
            </a:r>
          </a:p>
        </p:txBody>
      </p:sp>
      <p:sp>
        <p:nvSpPr>
          <p:cNvPr id="4" name="Slide Number Placeholder 3"/>
          <p:cNvSpPr>
            <a:spLocks noGrp="1"/>
          </p:cNvSpPr>
          <p:nvPr>
            <p:ph type="sldNum" sz="quarter" idx="5"/>
          </p:nvPr>
        </p:nvSpPr>
        <p:spPr/>
        <p:txBody>
          <a:bodyPr/>
          <a:lstStyle/>
          <a:p>
            <a:fld id="{36568EE5-8C86-4248-9AEC-2861B1856E71}" type="slidenum">
              <a:rPr lang="en-IN" smtClean="0"/>
              <a:t>54</a:t>
            </a:fld>
            <a:endParaRPr lang="en-IN"/>
          </a:p>
        </p:txBody>
      </p:sp>
    </p:spTree>
    <p:extLst>
      <p:ext uri="{BB962C8B-B14F-4D97-AF65-F5344CB8AC3E}">
        <p14:creationId xmlns:p14="http://schemas.microsoft.com/office/powerpoint/2010/main" val="764669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let me introduce the metric of object identification error, OIE. User can retrieve the information from a wrong object due to confusion. OIE is the distance between the object the user wanted to retrieve and the object the user actually retrieved from. The results are promising. In 80% of cases, the user is able to identify the correct object. In 20% cases where user identified the wrong object, average OIE is around 2.5m.</a:t>
            </a:r>
          </a:p>
        </p:txBody>
      </p:sp>
      <p:sp>
        <p:nvSpPr>
          <p:cNvPr id="4" name="Slide Number Placeholder 3"/>
          <p:cNvSpPr>
            <a:spLocks noGrp="1"/>
          </p:cNvSpPr>
          <p:nvPr>
            <p:ph type="sldNum" sz="quarter" idx="5"/>
          </p:nvPr>
        </p:nvSpPr>
        <p:spPr/>
        <p:txBody>
          <a:bodyPr/>
          <a:lstStyle/>
          <a:p>
            <a:fld id="{36568EE5-8C86-4248-9AEC-2861B1856E71}" type="slidenum">
              <a:rPr lang="en-IN" smtClean="0"/>
              <a:t>55</a:t>
            </a:fld>
            <a:endParaRPr lang="en-IN"/>
          </a:p>
        </p:txBody>
      </p:sp>
    </p:spTree>
    <p:extLst>
      <p:ext uri="{BB962C8B-B14F-4D97-AF65-F5344CB8AC3E}">
        <p14:creationId xmlns:p14="http://schemas.microsoft.com/office/powerpoint/2010/main" val="1622539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 me use this slide to conclude my presentation…. For more details, please refer to our paper.</a:t>
            </a:r>
          </a:p>
        </p:txBody>
      </p:sp>
      <p:sp>
        <p:nvSpPr>
          <p:cNvPr id="4" name="Slide Number Placeholder 3"/>
          <p:cNvSpPr>
            <a:spLocks noGrp="1"/>
          </p:cNvSpPr>
          <p:nvPr>
            <p:ph type="sldNum" sz="quarter" idx="5"/>
          </p:nvPr>
        </p:nvSpPr>
        <p:spPr/>
        <p:txBody>
          <a:bodyPr/>
          <a:lstStyle/>
          <a:p>
            <a:fld id="{36568EE5-8C86-4248-9AEC-2861B1856E71}" type="slidenum">
              <a:rPr lang="en-IN" smtClean="0"/>
              <a:t>56</a:t>
            </a:fld>
            <a:endParaRPr lang="en-IN"/>
          </a:p>
        </p:txBody>
      </p:sp>
    </p:spTree>
    <p:extLst>
      <p:ext uri="{BB962C8B-B14F-4D97-AF65-F5344CB8AC3E}">
        <p14:creationId xmlns:p14="http://schemas.microsoft.com/office/powerpoint/2010/main" val="128480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it is possible to … by injecting …</a:t>
            </a:r>
          </a:p>
          <a:p>
            <a:r>
              <a:rPr lang="en-US" dirty="0"/>
              <a:t>We call this artificially created sound binaural sound.</a:t>
            </a:r>
          </a:p>
        </p:txBody>
      </p:sp>
      <p:sp>
        <p:nvSpPr>
          <p:cNvPr id="4" name="Slide Number Placeholder 3"/>
          <p:cNvSpPr>
            <a:spLocks noGrp="1"/>
          </p:cNvSpPr>
          <p:nvPr>
            <p:ph type="sldNum" sz="quarter" idx="5"/>
          </p:nvPr>
        </p:nvSpPr>
        <p:spPr/>
        <p:txBody>
          <a:bodyPr/>
          <a:lstStyle/>
          <a:p>
            <a:fld id="{36568EE5-8C86-4248-9AEC-2861B1856E71}" type="slidenum">
              <a:rPr lang="en-IN" smtClean="0"/>
              <a:t>5</a:t>
            </a:fld>
            <a:endParaRPr lang="en-IN"/>
          </a:p>
        </p:txBody>
      </p:sp>
    </p:spTree>
    <p:extLst>
      <p:ext uri="{BB962C8B-B14F-4D97-AF65-F5344CB8AC3E}">
        <p14:creationId xmlns:p14="http://schemas.microsoft.com/office/powerpoint/2010/main" val="114010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it is also possible to track human head rotation, so that we can render the binaural sound in real time to compensate for the head turning so that the binaural sound come from a fixed direction in the physical world.</a:t>
            </a:r>
          </a:p>
        </p:txBody>
      </p:sp>
      <p:sp>
        <p:nvSpPr>
          <p:cNvPr id="4" name="Slide Number Placeholder 3"/>
          <p:cNvSpPr>
            <a:spLocks noGrp="1"/>
          </p:cNvSpPr>
          <p:nvPr>
            <p:ph type="sldNum" sz="quarter" idx="5"/>
          </p:nvPr>
        </p:nvSpPr>
        <p:spPr/>
        <p:txBody>
          <a:bodyPr/>
          <a:lstStyle/>
          <a:p>
            <a:fld id="{36568EE5-8C86-4248-9AEC-2861B1856E71}" type="slidenum">
              <a:rPr lang="en-IN" smtClean="0"/>
              <a:t>6</a:t>
            </a:fld>
            <a:endParaRPr lang="en-IN"/>
          </a:p>
        </p:txBody>
      </p:sp>
    </p:spTree>
    <p:extLst>
      <p:ext uri="{BB962C8B-B14F-4D97-AF65-F5344CB8AC3E}">
        <p14:creationId xmlns:p14="http://schemas.microsoft.com/office/powerpoint/2010/main" val="78996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imagine you are in an airport rushing towards your gate, AAR would offer great value in navigating you to your gate, quick and elegant.</a:t>
            </a:r>
          </a:p>
          <a:p>
            <a:r>
              <a:rPr lang="en-US" dirty="0"/>
              <a:t>==============</a:t>
            </a:r>
          </a:p>
          <a:p>
            <a:endParaRPr lang="en-US" dirty="0"/>
          </a:p>
          <a:p>
            <a:r>
              <a:rPr lang="en-US" dirty="0"/>
              <a:t>Or if you are in an airport rushing towards your gate, it would be desirable if there is a </a:t>
            </a:r>
            <a:r>
              <a:rPr lang="en-US" dirty="0" err="1"/>
              <a:t>vitual</a:t>
            </a:r>
            <a:r>
              <a:rPr lang="en-US" dirty="0"/>
              <a:t> guide navigating you through your earphone so that you can avoid the </a:t>
            </a:r>
            <a:r>
              <a:rPr lang="en-US" dirty="0" err="1"/>
              <a:t>hassel</a:t>
            </a:r>
            <a:r>
              <a:rPr lang="en-US" dirty="0"/>
              <a:t> of taking a suitcase and pulling out the phone frequently to see the routes.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68EE5-8C86-4248-9AEC-2861B1856E7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737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when you are visiting a museum, and you want some audio narrator to describe the paintings to you. When you look at painting A, it tells you the description and when you walked away and looked at painting B, narrative audio will also change to painting B. Moreover, the audios are in the format of binaural audio so that it sounds just like it comes from the actual painting. This would improve the experience of such a museum visit.</a:t>
            </a:r>
          </a:p>
        </p:txBody>
      </p:sp>
      <p:sp>
        <p:nvSpPr>
          <p:cNvPr id="4" name="Slide Number Placeholder 3"/>
          <p:cNvSpPr>
            <a:spLocks noGrp="1"/>
          </p:cNvSpPr>
          <p:nvPr>
            <p:ph type="sldNum" sz="quarter" idx="5"/>
          </p:nvPr>
        </p:nvSpPr>
        <p:spPr/>
        <p:txBody>
          <a:bodyPr/>
          <a:lstStyle/>
          <a:p>
            <a:fld id="{36568EE5-8C86-4248-9AEC-2861B1856E71}" type="slidenum">
              <a:rPr lang="en-IN" smtClean="0"/>
              <a:t>9</a:t>
            </a:fld>
            <a:endParaRPr lang="en-IN"/>
          </a:p>
        </p:txBody>
      </p:sp>
    </p:spTree>
    <p:extLst>
      <p:ext uri="{BB962C8B-B14F-4D97-AF65-F5344CB8AC3E}">
        <p14:creationId xmlns:p14="http://schemas.microsoft.com/office/powerpoint/2010/main" val="383358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there have been a lot of work on indoor localization, but it is still difficult to find a solution that has minimal infrastructure requirement, easy to set up, low power and accurate.</a:t>
            </a:r>
          </a:p>
        </p:txBody>
      </p:sp>
      <p:sp>
        <p:nvSpPr>
          <p:cNvPr id="4" name="Slide Number Placeholder 3"/>
          <p:cNvSpPr>
            <a:spLocks noGrp="1"/>
          </p:cNvSpPr>
          <p:nvPr>
            <p:ph type="sldNum" sz="quarter" idx="5"/>
          </p:nvPr>
        </p:nvSpPr>
        <p:spPr/>
        <p:txBody>
          <a:bodyPr/>
          <a:lstStyle/>
          <a:p>
            <a:fld id="{36568EE5-8C86-4248-9AEC-2861B1856E71}" type="slidenum">
              <a:rPr lang="en-IN" smtClean="0"/>
              <a:t>11</a:t>
            </a:fld>
            <a:endParaRPr lang="en-IN"/>
          </a:p>
        </p:txBody>
      </p:sp>
    </p:spTree>
    <p:extLst>
      <p:ext uri="{BB962C8B-B14F-4D97-AF65-F5344CB8AC3E}">
        <p14:creationId xmlns:p14="http://schemas.microsoft.com/office/powerpoint/2010/main" val="52819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7FEC-F215-469F-9197-D8C39D8FDB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AD86498-1390-420E-9EDB-766416B07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EE934D3-8CC6-4852-BDB5-869F7720E151}"/>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5" name="Footer Placeholder 4">
            <a:extLst>
              <a:ext uri="{FF2B5EF4-FFF2-40B4-BE49-F238E27FC236}">
                <a16:creationId xmlns:a16="http://schemas.microsoft.com/office/drawing/2014/main" id="{4DDF4C16-8401-45E9-84E0-F4077BB7151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595084-3234-4531-ACF1-B1E9F14CD3CD}"/>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39611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8B384-73B4-4DA8-A7ED-05DA33F83FC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ACD7458-EB5B-459A-9DE0-61FB59CC0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FA75836-AB80-4E1E-99DB-C5B476EED740}"/>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5" name="Footer Placeholder 4">
            <a:extLst>
              <a:ext uri="{FF2B5EF4-FFF2-40B4-BE49-F238E27FC236}">
                <a16:creationId xmlns:a16="http://schemas.microsoft.com/office/drawing/2014/main" id="{8A89DA86-1611-4B98-8D16-CCA6F555D8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05C0EB1-D38A-4077-980B-7792EA7146F3}"/>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288693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8F66F-7CA8-4BA6-9036-AA2EA3C5DF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C1E5647-6126-4C58-B0DF-47B9E00B4B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973F758-7AD6-4CC4-9595-8EAAA5C5BC24}"/>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5" name="Footer Placeholder 4">
            <a:extLst>
              <a:ext uri="{FF2B5EF4-FFF2-40B4-BE49-F238E27FC236}">
                <a16:creationId xmlns:a16="http://schemas.microsoft.com/office/drawing/2014/main" id="{E0AB74C7-8C42-4693-A169-202508FAC6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8C0D549-27F3-4F7B-ACC8-C45861423457}"/>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7283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47CE-4215-4298-AC89-EFAEC5A8A987}"/>
              </a:ext>
            </a:extLst>
          </p:cNvPr>
          <p:cNvSpPr>
            <a:spLocks noGrp="1"/>
          </p:cNvSpPr>
          <p:nvPr>
            <p:ph type="title"/>
          </p:nvPr>
        </p:nvSpPr>
        <p:spPr>
          <a:xfrm>
            <a:off x="838200" y="365126"/>
            <a:ext cx="10515600" cy="820738"/>
          </a:xfrm>
        </p:spPr>
        <p:txBody>
          <a:bodyPr>
            <a:normAutofit/>
          </a:bodyPr>
          <a:lstStyle>
            <a:lvl1pPr>
              <a:defRPr sz="40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F68B4F8-1BA8-4180-A2F3-197EA61A3A7F}"/>
              </a:ext>
            </a:extLst>
          </p:cNvPr>
          <p:cNvSpPr>
            <a:spLocks noGrp="1"/>
          </p:cNvSpPr>
          <p:nvPr>
            <p:ph idx="1"/>
          </p:nvPr>
        </p:nvSpPr>
        <p:spPr>
          <a:xfrm>
            <a:off x="838200" y="14605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371380C-EFB9-4268-9D56-118161C44CB8}"/>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5" name="Footer Placeholder 4">
            <a:extLst>
              <a:ext uri="{FF2B5EF4-FFF2-40B4-BE49-F238E27FC236}">
                <a16:creationId xmlns:a16="http://schemas.microsoft.com/office/drawing/2014/main" id="{4E518FCC-FA44-4A6E-BB7E-BE47C37AA87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2774CE0-AC9C-44B9-8245-F01CD5B62D4B}"/>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354025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50ED-BACA-4170-8456-15F851701D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EB15C46-11E7-45F4-91E2-1B8FFBA4E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B2E013-1C1E-4A02-BA8B-5788B881EEE6}"/>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5" name="Footer Placeholder 4">
            <a:extLst>
              <a:ext uri="{FF2B5EF4-FFF2-40B4-BE49-F238E27FC236}">
                <a16:creationId xmlns:a16="http://schemas.microsoft.com/office/drawing/2014/main" id="{494347F9-DC28-40DF-93D3-2611E23208C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BDBD9F-9921-4BA1-A0BC-6B1A70893245}"/>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236645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7052-589A-49BF-BE7A-9533A9E657CA}"/>
              </a:ext>
            </a:extLst>
          </p:cNvPr>
          <p:cNvSpPr>
            <a:spLocks noGrp="1"/>
          </p:cNvSpPr>
          <p:nvPr>
            <p:ph type="title"/>
          </p:nvPr>
        </p:nvSpPr>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3A346572-800A-43E7-86F0-C2CEF37016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F416B10-E121-43A0-80A8-504EFA440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10259A5-64F1-4E5F-8857-B3A0B1B75DC1}"/>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6" name="Footer Placeholder 5">
            <a:extLst>
              <a:ext uri="{FF2B5EF4-FFF2-40B4-BE49-F238E27FC236}">
                <a16:creationId xmlns:a16="http://schemas.microsoft.com/office/drawing/2014/main" id="{32A1F03D-D65B-4EDE-B926-B80F397CD55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5A41DF8-76E0-460A-9460-BB3FD823EB8C}"/>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231984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1A93-C6D3-4DB9-85D4-0568F727E06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BC7256E-CEE5-4127-8276-3C4FDD878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67ADFC-BBD2-4E1D-BF16-9784F3E8E6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5DB924D-32C9-4CEB-BAF5-18127C68CE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5DDB7-BF83-4484-8261-1C88D326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9BEDF47-BF94-45D6-8ACA-FF28D64B79AB}"/>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8" name="Footer Placeholder 7">
            <a:extLst>
              <a:ext uri="{FF2B5EF4-FFF2-40B4-BE49-F238E27FC236}">
                <a16:creationId xmlns:a16="http://schemas.microsoft.com/office/drawing/2014/main" id="{9E0367B8-0701-4E3D-9B64-AF842156FB7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67757F3-B3EE-4058-B1E6-E476B02AFF47}"/>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3387202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2D3C-1F71-4AD5-82E8-46B9E6AB5062}"/>
              </a:ext>
            </a:extLst>
          </p:cNvPr>
          <p:cNvSpPr>
            <a:spLocks noGrp="1"/>
          </p:cNvSpPr>
          <p:nvPr>
            <p:ph type="title"/>
          </p:nvPr>
        </p:nvSpPr>
        <p:spPr>
          <a:xfrm>
            <a:off x="838200" y="365126"/>
            <a:ext cx="10515600" cy="877888"/>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2F3D9F6-9944-42DC-92A2-751AFEB9C98F}"/>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4" name="Footer Placeholder 3">
            <a:extLst>
              <a:ext uri="{FF2B5EF4-FFF2-40B4-BE49-F238E27FC236}">
                <a16:creationId xmlns:a16="http://schemas.microsoft.com/office/drawing/2014/main" id="{82AF77D9-18DD-44C7-B8B0-5BD9BAF496A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E79E878-C1D2-4279-8244-D75EFFB2EDCA}"/>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261293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72279-F4DE-4D3A-9844-B2A75FBAE990}"/>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3" name="Footer Placeholder 2">
            <a:extLst>
              <a:ext uri="{FF2B5EF4-FFF2-40B4-BE49-F238E27FC236}">
                <a16:creationId xmlns:a16="http://schemas.microsoft.com/office/drawing/2014/main" id="{0E2CBC80-F76A-4E40-BDFA-BC9430FB51C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A7BC152-9889-4561-804B-7C7CE6F1C75F}"/>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121814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6CEA-99F3-48FE-9F2D-1DED96F08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8D56B4D-0CA9-4A8A-A40E-ADD81A2BAD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3BDC519-B051-451A-8B59-7631FD966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5D74F6-2A1D-4771-85EC-3336422241F6}"/>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6" name="Footer Placeholder 5">
            <a:extLst>
              <a:ext uri="{FF2B5EF4-FFF2-40B4-BE49-F238E27FC236}">
                <a16:creationId xmlns:a16="http://schemas.microsoft.com/office/drawing/2014/main" id="{5132E22F-DDB2-4AD6-B6DF-F2D2744CB04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91FD6B6-7806-4868-B40F-2CA0AF13925B}"/>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338212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DAD9-C0DC-4D73-9F3B-1E85934A8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E45E9A2-B93B-4A8B-97BD-F005854A34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CE616C5-ADBB-4CB4-B535-3F3C209FF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29223-8865-49F8-B3A3-158B64648DDF}"/>
              </a:ext>
            </a:extLst>
          </p:cNvPr>
          <p:cNvSpPr>
            <a:spLocks noGrp="1"/>
          </p:cNvSpPr>
          <p:nvPr>
            <p:ph type="dt" sz="half" idx="10"/>
          </p:nvPr>
        </p:nvSpPr>
        <p:spPr/>
        <p:txBody>
          <a:bodyPr/>
          <a:lstStyle/>
          <a:p>
            <a:fld id="{4388D178-EABC-4148-8661-294D727B8B77}" type="datetimeFigureOut">
              <a:rPr lang="en-IN" smtClean="0"/>
              <a:t>10-09-2020</a:t>
            </a:fld>
            <a:endParaRPr lang="en-IN"/>
          </a:p>
        </p:txBody>
      </p:sp>
      <p:sp>
        <p:nvSpPr>
          <p:cNvPr id="6" name="Footer Placeholder 5">
            <a:extLst>
              <a:ext uri="{FF2B5EF4-FFF2-40B4-BE49-F238E27FC236}">
                <a16:creationId xmlns:a16="http://schemas.microsoft.com/office/drawing/2014/main" id="{F9C538A9-CAEE-492A-9587-80764D01647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5E92227-E002-44FB-9CBC-B263C86977C6}"/>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291670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09DECA-B4F2-41FA-BE7E-C746314D4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CF932-4860-4B66-A967-A72C150B5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C482EE4-77FF-4A02-800C-50EBF8388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8D178-EABC-4148-8661-294D727B8B77}" type="datetimeFigureOut">
              <a:rPr lang="en-IN" smtClean="0"/>
              <a:t>10-09-2020</a:t>
            </a:fld>
            <a:endParaRPr lang="en-IN"/>
          </a:p>
        </p:txBody>
      </p:sp>
      <p:sp>
        <p:nvSpPr>
          <p:cNvPr id="5" name="Footer Placeholder 4">
            <a:extLst>
              <a:ext uri="{FF2B5EF4-FFF2-40B4-BE49-F238E27FC236}">
                <a16:creationId xmlns:a16="http://schemas.microsoft.com/office/drawing/2014/main" id="{2229C0DC-8BA8-4259-A449-815597999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B42B578-5978-4C79-98E2-40F16D1CA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635C3-B7F2-4C14-9AAB-93AD76E98F8D}" type="slidenum">
              <a:rPr lang="en-IN" smtClean="0"/>
              <a:t>‹#›</a:t>
            </a:fld>
            <a:endParaRPr lang="en-IN"/>
          </a:p>
        </p:txBody>
      </p:sp>
    </p:spTree>
    <p:extLst>
      <p:ext uri="{BB962C8B-B14F-4D97-AF65-F5344CB8AC3E}">
        <p14:creationId xmlns:p14="http://schemas.microsoft.com/office/powerpoint/2010/main" val="1729671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0.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0.png"/><Relationship Id="rId10" Type="http://schemas.openxmlformats.org/officeDocument/2006/relationships/image" Target="../media/image27.png"/><Relationship Id="rId4" Type="http://schemas.openxmlformats.org/officeDocument/2006/relationships/image" Target="../media/image180.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33.jpe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340.png"/></Relationships>
</file>

<file path=ppt/slides/_rels/slide22.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340.png"/></Relationships>
</file>

<file path=ppt/slides/_rels/slide23.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340.png"/></Relationships>
</file>

<file path=ppt/slides/_rels/slide24.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350.png"/></Relationships>
</file>

<file path=ppt/slides/_rels/slide25.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350.png"/></Relationships>
</file>

<file path=ppt/slides/_rels/slide26.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60.png"/><Relationship Id="rId7" Type="http://schemas.openxmlformats.org/officeDocument/2006/relationships/image" Target="../media/image34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70.png"/><Relationship Id="rId11" Type="http://schemas.openxmlformats.org/officeDocument/2006/relationships/image" Target="../media/image41.png"/><Relationship Id="rId10" Type="http://schemas.openxmlformats.org/officeDocument/2006/relationships/image" Target="../media/image400.png"/><Relationship Id="rId4" Type="http://schemas.openxmlformats.org/officeDocument/2006/relationships/image" Target="../media/image43.png"/><Relationship Id="rId9" Type="http://schemas.openxmlformats.org/officeDocument/2006/relationships/image" Target="../media/image39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3.png"/><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6.xml"/><Relationship Id="rId11" Type="http://schemas.openxmlformats.org/officeDocument/2006/relationships/image" Target="../media/image51.png"/><Relationship Id="rId5" Type="http://schemas.openxmlformats.org/officeDocument/2006/relationships/image" Target="../media/image27.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5.emf"/><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5.emf"/><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69.png"/><Relationship Id="rId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72.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1.tiff"/></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80.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5230443-E408-41C4-ACC9-9598478E1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1C41BC0-3AB2-4923-AB4F-CA209C41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DEB030A6-FBE9-49F0-AED8-4727F45614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455385"/>
            <a:ext cx="5378624" cy="6402614"/>
            <a:chOff x="-19221" y="197691"/>
            <a:chExt cx="5378624" cy="6402614"/>
          </a:xfrm>
        </p:grpSpPr>
        <p:sp>
          <p:nvSpPr>
            <p:cNvPr id="76" name="Freeform: Shape 75">
              <a:extLst>
                <a:ext uri="{FF2B5EF4-FFF2-40B4-BE49-F238E27FC236}">
                  <a16:creationId xmlns:a16="http://schemas.microsoft.com/office/drawing/2014/main" id="{DCDE42C0-2D9E-47CC-8CB6-0AF4E9E62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A77B226-5644-43E4-82C8-E6CA65CD3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0244E2B5-80C3-4CB1-A7B2-D32112A5A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104440FC-E37C-4979-9914-04C99ED4C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C274E49-0B19-414D-96E4-755B1A65C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2" name="Rectangle 81">
            <a:extLst>
              <a:ext uri="{FF2B5EF4-FFF2-40B4-BE49-F238E27FC236}">
                <a16:creationId xmlns:a16="http://schemas.microsoft.com/office/drawing/2014/main" id="{F94D58D1-18C6-40CF-A751-628F47690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5581" y="803670"/>
            <a:ext cx="4977975" cy="197951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6" descr="Image result for uiuc logo">
            <a:extLst>
              <a:ext uri="{FF2B5EF4-FFF2-40B4-BE49-F238E27FC236}">
                <a16:creationId xmlns:a16="http://schemas.microsoft.com/office/drawing/2014/main" id="{70415635-6302-4D17-943D-78D509D1835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tretch/>
        </p:blipFill>
        <p:spPr bwMode="auto">
          <a:xfrm>
            <a:off x="7221711" y="5229089"/>
            <a:ext cx="2705713" cy="825241"/>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BF086DD8-5C8E-406B-BB12-ABE24DEC452E}"/>
              </a:ext>
            </a:extLst>
          </p:cNvPr>
          <p:cNvSpPr txBox="1">
            <a:spLocks/>
          </p:cNvSpPr>
          <p:nvPr/>
        </p:nvSpPr>
        <p:spPr>
          <a:xfrm>
            <a:off x="5828769" y="3692794"/>
            <a:ext cx="6920152" cy="26358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4546A"/>
                </a:solidFill>
                <a:effectLst/>
                <a:uLnTx/>
                <a:uFillTx/>
                <a:latin typeface="Calibri" panose="020F0502020204030204"/>
                <a:ea typeface="+mn-ea"/>
                <a:cs typeface="+mn-cs"/>
              </a:rPr>
              <a:t>Zhijian Yang,</a:t>
            </a: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mn-cs"/>
              </a:rPr>
              <a:t>Yu-Lin Wei, Sheng Shen, Romit Roy Choudhury</a:t>
            </a:r>
          </a:p>
        </p:txBody>
      </p:sp>
      <p:sp>
        <p:nvSpPr>
          <p:cNvPr id="54" name="Content Placeholder 2">
            <a:extLst>
              <a:ext uri="{FF2B5EF4-FFF2-40B4-BE49-F238E27FC236}">
                <a16:creationId xmlns:a16="http://schemas.microsoft.com/office/drawing/2014/main" id="{1C13D878-0CA7-434C-BFBA-B2B78621456D}"/>
              </a:ext>
            </a:extLst>
          </p:cNvPr>
          <p:cNvSpPr txBox="1">
            <a:spLocks/>
          </p:cNvSpPr>
          <p:nvPr/>
        </p:nvSpPr>
        <p:spPr>
          <a:xfrm>
            <a:off x="326654" y="2670927"/>
            <a:ext cx="11865346" cy="172680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Lucida Bright" panose="02040602050505020304" pitchFamily="18" charset="0"/>
              <a:ea typeface="+mn-ea"/>
              <a:cs typeface="+mn-cs"/>
            </a:endParaRPr>
          </a:p>
        </p:txBody>
      </p:sp>
      <p:sp>
        <p:nvSpPr>
          <p:cNvPr id="2" name="Rectangle 1">
            <a:extLst>
              <a:ext uri="{FF2B5EF4-FFF2-40B4-BE49-F238E27FC236}">
                <a16:creationId xmlns:a16="http://schemas.microsoft.com/office/drawing/2014/main" id="{5C8710ED-E72B-7E41-BD02-A1DE75576A32}"/>
              </a:ext>
            </a:extLst>
          </p:cNvPr>
          <p:cNvSpPr/>
          <p:nvPr/>
        </p:nvSpPr>
        <p:spPr>
          <a:xfrm>
            <a:off x="5700563" y="577061"/>
            <a:ext cx="5949570" cy="253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19A4171-54B5-3141-827B-8A54605C467F}"/>
              </a:ext>
            </a:extLst>
          </p:cNvPr>
          <p:cNvSpPr txBox="1">
            <a:spLocks/>
          </p:cNvSpPr>
          <p:nvPr/>
        </p:nvSpPr>
        <p:spPr>
          <a:xfrm>
            <a:off x="1043297" y="505702"/>
            <a:ext cx="10875674" cy="2844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546A"/>
                </a:solidFill>
                <a:effectLst/>
                <a:uLnTx/>
                <a:uFillTx/>
                <a:latin typeface="Calibri Light" panose="020F0302020204030204"/>
                <a:ea typeface="+mj-ea"/>
                <a:cs typeface="+mj-cs"/>
              </a:rPr>
              <a:t>Ear-AR: Indoor Acoustic Augmented Reality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546A"/>
                </a:solidFill>
                <a:effectLst/>
                <a:uLnTx/>
                <a:uFillTx/>
                <a:latin typeface="Calibri Light" panose="020F0302020204030204"/>
                <a:ea typeface="+mj-ea"/>
                <a:cs typeface="+mj-cs"/>
              </a:rPr>
              <a:t>on Earphones</a:t>
            </a:r>
          </a:p>
        </p:txBody>
      </p:sp>
      <p:pic>
        <p:nvPicPr>
          <p:cNvPr id="16386" name="Picture 2" descr="Earphone Icons - Free Download, PNG and SVG">
            <a:extLst>
              <a:ext uri="{FF2B5EF4-FFF2-40B4-BE49-F238E27FC236}">
                <a16:creationId xmlns:a16="http://schemas.microsoft.com/office/drawing/2014/main" id="{4B165270-BD4C-1C4D-AE7C-3A37BC3AB1DE}"/>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tretch>
            <a:fillRect/>
          </a:stretch>
        </p:blipFill>
        <p:spPr bwMode="auto">
          <a:xfrm>
            <a:off x="1060435" y="2692750"/>
            <a:ext cx="2000087" cy="200008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3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2149D1-435D-4BB1-BACB-D893E7147FE7}"/>
              </a:ext>
            </a:extLst>
          </p:cNvPr>
          <p:cNvSpPr txBox="1"/>
          <p:nvPr/>
        </p:nvSpPr>
        <p:spPr>
          <a:xfrm>
            <a:off x="361869" y="212363"/>
            <a:ext cx="4477508" cy="523220"/>
          </a:xfrm>
          <a:prstGeom prst="rect">
            <a:avLst/>
          </a:prstGeom>
          <a:solidFill>
            <a:srgbClr val="FFFF00"/>
          </a:solidFill>
          <a:ln>
            <a:solidFill>
              <a:schemeClr val="tx1"/>
            </a:solidFill>
          </a:ln>
        </p:spPr>
        <p:txBody>
          <a:bodyPr wrap="none" rtlCol="0">
            <a:spAutoFit/>
          </a:bodyPr>
          <a:lstStyle/>
          <a:p>
            <a:r>
              <a:rPr lang="en-US" sz="2800" b="1" dirty="0">
                <a:latin typeface="Lucida Bright" panose="02040602050505020304" pitchFamily="18" charset="77"/>
              </a:rPr>
              <a:t>Key Research Question:</a:t>
            </a:r>
          </a:p>
        </p:txBody>
      </p:sp>
      <p:sp>
        <p:nvSpPr>
          <p:cNvPr id="6" name="TextBox 5">
            <a:extLst>
              <a:ext uri="{FF2B5EF4-FFF2-40B4-BE49-F238E27FC236}">
                <a16:creationId xmlns:a16="http://schemas.microsoft.com/office/drawing/2014/main" id="{855B779C-4A42-4D15-B2B1-A08F9C092CFA}"/>
              </a:ext>
            </a:extLst>
          </p:cNvPr>
          <p:cNvSpPr txBox="1"/>
          <p:nvPr/>
        </p:nvSpPr>
        <p:spPr>
          <a:xfrm>
            <a:off x="352827" y="1061035"/>
            <a:ext cx="11839173" cy="830997"/>
          </a:xfrm>
          <a:prstGeom prst="rect">
            <a:avLst/>
          </a:prstGeom>
          <a:noFill/>
        </p:spPr>
        <p:txBody>
          <a:bodyPr wrap="square" rtlCol="0">
            <a:spAutoFit/>
          </a:bodyPr>
          <a:lstStyle/>
          <a:p>
            <a:r>
              <a:rPr lang="en-US" sz="2400" b="1" dirty="0"/>
              <a:t>Design the binaural sound in the earphone so it appears to arrive from the right relative location (</a:t>
            </a:r>
            <a:r>
              <a:rPr lang="en-US" sz="2400" b="1" dirty="0" err="1"/>
              <a:t>w.r.t.</a:t>
            </a:r>
            <a:r>
              <a:rPr lang="en-US" sz="2400" b="1" dirty="0"/>
              <a:t> the earphone user)</a:t>
            </a:r>
          </a:p>
        </p:txBody>
      </p:sp>
      <p:sp>
        <p:nvSpPr>
          <p:cNvPr id="8" name="Flowchart: Alternate Process 7">
            <a:extLst>
              <a:ext uri="{FF2B5EF4-FFF2-40B4-BE49-F238E27FC236}">
                <a16:creationId xmlns:a16="http://schemas.microsoft.com/office/drawing/2014/main" id="{F67D9D59-2A30-41A5-A7CC-144176EBDEDB}"/>
              </a:ext>
            </a:extLst>
          </p:cNvPr>
          <p:cNvSpPr/>
          <p:nvPr/>
        </p:nvSpPr>
        <p:spPr>
          <a:xfrm>
            <a:off x="754785" y="2905706"/>
            <a:ext cx="2423776" cy="17150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Localization Module</a:t>
            </a:r>
          </a:p>
          <a:p>
            <a:pPr algn="ctr"/>
            <a:r>
              <a:rPr lang="en-US" dirty="0"/>
              <a:t>(indoor)</a:t>
            </a:r>
          </a:p>
        </p:txBody>
      </p:sp>
      <p:sp>
        <p:nvSpPr>
          <p:cNvPr id="10" name="Flowchart: Alternate Process 9">
            <a:extLst>
              <a:ext uri="{FF2B5EF4-FFF2-40B4-BE49-F238E27FC236}">
                <a16:creationId xmlns:a16="http://schemas.microsoft.com/office/drawing/2014/main" id="{7639C558-F812-4329-BCE1-8C80D73ABA14}"/>
              </a:ext>
            </a:extLst>
          </p:cNvPr>
          <p:cNvSpPr/>
          <p:nvPr/>
        </p:nvSpPr>
        <p:spPr>
          <a:xfrm>
            <a:off x="4920876" y="2990526"/>
            <a:ext cx="2423776"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 Tracking Module</a:t>
            </a:r>
          </a:p>
        </p:txBody>
      </p:sp>
      <p:sp>
        <p:nvSpPr>
          <p:cNvPr id="12" name="Flowchart: Alternate Process 11">
            <a:extLst>
              <a:ext uri="{FF2B5EF4-FFF2-40B4-BE49-F238E27FC236}">
                <a16:creationId xmlns:a16="http://schemas.microsoft.com/office/drawing/2014/main" id="{40811A6E-1F9F-41AE-A24F-B8053E31E53C}"/>
              </a:ext>
            </a:extLst>
          </p:cNvPr>
          <p:cNvSpPr/>
          <p:nvPr/>
        </p:nvSpPr>
        <p:spPr>
          <a:xfrm>
            <a:off x="9028879" y="3048482"/>
            <a:ext cx="2423775"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Binaural Audio Module</a:t>
            </a:r>
          </a:p>
        </p:txBody>
      </p:sp>
      <p:sp>
        <p:nvSpPr>
          <p:cNvPr id="14" name="Plus Sign 13">
            <a:extLst>
              <a:ext uri="{FF2B5EF4-FFF2-40B4-BE49-F238E27FC236}">
                <a16:creationId xmlns:a16="http://schemas.microsoft.com/office/drawing/2014/main" id="{B49A23EA-26C6-4B29-95E7-FD994DFD125D}"/>
              </a:ext>
            </a:extLst>
          </p:cNvPr>
          <p:cNvSpPr/>
          <p:nvPr/>
        </p:nvSpPr>
        <p:spPr>
          <a:xfrm>
            <a:off x="3190417" y="3048482"/>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Sign 15">
            <a:extLst>
              <a:ext uri="{FF2B5EF4-FFF2-40B4-BE49-F238E27FC236}">
                <a16:creationId xmlns:a16="http://schemas.microsoft.com/office/drawing/2014/main" id="{2B8AD812-0436-4644-8143-C0FB6FD2AC68}"/>
              </a:ext>
            </a:extLst>
          </p:cNvPr>
          <p:cNvSpPr/>
          <p:nvPr/>
        </p:nvSpPr>
        <p:spPr>
          <a:xfrm>
            <a:off x="7503052" y="3219503"/>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AF5BB7-5F9F-4DE5-91E0-D4A2FC251F5A}"/>
              </a:ext>
            </a:extLst>
          </p:cNvPr>
          <p:cNvSpPr/>
          <p:nvPr/>
        </p:nvSpPr>
        <p:spPr>
          <a:xfrm>
            <a:off x="493317" y="2664705"/>
            <a:ext cx="2867513" cy="2197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7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DEED3-094B-476A-9036-91E964FBD679}"/>
              </a:ext>
            </a:extLst>
          </p:cNvPr>
          <p:cNvSpPr>
            <a:spLocks noGrp="1"/>
          </p:cNvSpPr>
          <p:nvPr>
            <p:ph type="title"/>
          </p:nvPr>
        </p:nvSpPr>
        <p:spPr>
          <a:xfrm>
            <a:off x="8017254" y="525439"/>
            <a:ext cx="3795805" cy="1657614"/>
          </a:xfrm>
        </p:spPr>
        <p:txBody>
          <a:bodyPr vert="horz" lIns="91440" tIns="45720" rIns="91440" bIns="45720" rtlCol="0" anchor="ctr">
            <a:normAutofit fontScale="90000"/>
          </a:bodyPr>
          <a:lstStyle/>
          <a:p>
            <a:r>
              <a:rPr lang="en-US" sz="3300" kern="1200" dirty="0">
                <a:solidFill>
                  <a:schemeClr val="tx1"/>
                </a:solidFill>
                <a:latin typeface="Lucida Bright" panose="02040602050505020304" pitchFamily="18" charset="0"/>
              </a:rPr>
              <a:t>Indoor localization is a widely studied research topic</a:t>
            </a:r>
          </a:p>
        </p:txBody>
      </p:sp>
      <p:pic>
        <p:nvPicPr>
          <p:cNvPr id="4110" name="Picture 14" descr="Download Free png Bluetooth-background-logo-transparent - DLPNG.com">
            <a:extLst>
              <a:ext uri="{FF2B5EF4-FFF2-40B4-BE49-F238E27FC236}">
                <a16:creationId xmlns:a16="http://schemas.microsoft.com/office/drawing/2014/main" id="{E0B2864A-F922-4FD6-B9F5-50ACBD1FA2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5695" y="375320"/>
            <a:ext cx="2751790" cy="3848658"/>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Connector 99">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TST – The resurgence of ultra-wideband technology, UWB">
            <a:extLst>
              <a:ext uri="{FF2B5EF4-FFF2-40B4-BE49-F238E27FC236}">
                <a16:creationId xmlns:a16="http://schemas.microsoft.com/office/drawing/2014/main" id="{CFDB5BD7-8D79-43BF-9893-F5B7E732930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15438" y="375320"/>
            <a:ext cx="2210149" cy="1657612"/>
          </a:xfrm>
          <a:prstGeom prst="rect">
            <a:avLst/>
          </a:prstGeom>
          <a:noFill/>
          <a:extLst>
            <a:ext uri="{909E8E84-426E-40DD-AFC4-6F175D3DCCD1}">
              <a14:hiddenFill xmlns:a14="http://schemas.microsoft.com/office/drawing/2010/main">
                <a:solidFill>
                  <a:srgbClr val="FFFFFF"/>
                </a:solidFill>
              </a14:hiddenFill>
            </a:ext>
          </a:extLst>
        </p:spPr>
      </p:pic>
      <p:cxnSp>
        <p:nvCxnSpPr>
          <p:cNvPr id="102" name="Straight Connector 101">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122" name="Picture 26" descr="Antenna, chip, frequency, identification, line, radio, rfid icon">
            <a:extLst>
              <a:ext uri="{FF2B5EF4-FFF2-40B4-BE49-F238E27FC236}">
                <a16:creationId xmlns:a16="http://schemas.microsoft.com/office/drawing/2014/main" id="{86A2ED7A-9BC4-4ACA-A0F8-A7D92107590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17111" y="2424609"/>
            <a:ext cx="1799367" cy="1799367"/>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112" name="Picture 16" descr="MEMS运动传感器厂商mCube收购3D运动追踪技术供应商Xsens-传感器专家网">
            <a:extLst>
              <a:ext uri="{FF2B5EF4-FFF2-40B4-BE49-F238E27FC236}">
                <a16:creationId xmlns:a16="http://schemas.microsoft.com/office/drawing/2014/main" id="{6B609F6F-DAEF-4EDB-9C26-A0C81314145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60918" y="4911833"/>
            <a:ext cx="1504435" cy="14480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formation on Internet WiFi connection service in Kawana Hotel - Kawana  Hotel">
            <a:extLst>
              <a:ext uri="{FF2B5EF4-FFF2-40B4-BE49-F238E27FC236}">
                <a16:creationId xmlns:a16="http://schemas.microsoft.com/office/drawing/2014/main" id="{B2EF7ABD-BA08-4CD3-ACC1-1CBCB21D2FC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52143" y="4911833"/>
            <a:ext cx="2585757" cy="14480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5AA999-8437-47E8-9E63-06F1A9C269AA}"/>
              </a:ext>
            </a:extLst>
          </p:cNvPr>
          <p:cNvSpPr txBox="1"/>
          <p:nvPr/>
        </p:nvSpPr>
        <p:spPr>
          <a:xfrm>
            <a:off x="8017254" y="2274491"/>
            <a:ext cx="3336546" cy="390247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Minimal Infrastructure</a:t>
            </a:r>
          </a:p>
          <a:p>
            <a:pPr indent="-228600">
              <a:lnSpc>
                <a:spcPct val="90000"/>
              </a:lnSpc>
              <a:spcAft>
                <a:spcPts val="600"/>
              </a:spcAft>
              <a:buFont typeface="Arial" panose="020B0604020202020204" pitchFamily="34" charset="0"/>
              <a:buChar char="•"/>
            </a:pPr>
            <a:r>
              <a:rPr lang="en-US" sz="2400" dirty="0"/>
              <a:t>Easy to set up</a:t>
            </a:r>
          </a:p>
          <a:p>
            <a:pPr indent="-228600">
              <a:lnSpc>
                <a:spcPct val="90000"/>
              </a:lnSpc>
              <a:spcAft>
                <a:spcPts val="600"/>
              </a:spcAft>
              <a:buFont typeface="Arial" panose="020B0604020202020204" pitchFamily="34" charset="0"/>
              <a:buChar char="•"/>
            </a:pPr>
            <a:r>
              <a:rPr lang="en-US" sz="2400" dirty="0"/>
              <a:t>Low power</a:t>
            </a:r>
          </a:p>
          <a:p>
            <a:pPr indent="-228600">
              <a:lnSpc>
                <a:spcPct val="90000"/>
              </a:lnSpc>
              <a:spcAft>
                <a:spcPts val="600"/>
              </a:spcAft>
              <a:buFont typeface="Arial" panose="020B0604020202020204" pitchFamily="34" charset="0"/>
              <a:buChar char="•"/>
            </a:pPr>
            <a:r>
              <a:rPr lang="en-US" sz="2400" dirty="0"/>
              <a:t>Accurate</a:t>
            </a:r>
          </a:p>
        </p:txBody>
      </p:sp>
      <p:cxnSp>
        <p:nvCxnSpPr>
          <p:cNvPr id="106" name="Straight Connector 105">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390BE1-0994-4EED-AA6F-36CCB71CAE60}"/>
              </a:ext>
            </a:extLst>
          </p:cNvPr>
          <p:cNvSpPr txBox="1"/>
          <p:nvPr/>
        </p:nvSpPr>
        <p:spPr>
          <a:xfrm>
            <a:off x="7467643" y="4411824"/>
            <a:ext cx="4716646" cy="707886"/>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Difficult to achieve all</a:t>
            </a:r>
          </a:p>
        </p:txBody>
      </p:sp>
    </p:spTree>
    <p:extLst>
      <p:ext uri="{BB962C8B-B14F-4D97-AF65-F5344CB8AC3E}">
        <p14:creationId xmlns:p14="http://schemas.microsoft.com/office/powerpoint/2010/main" val="305555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8C2117-3A81-4C08-A3A1-4E6405768FF4}"/>
              </a:ext>
            </a:extLst>
          </p:cNvPr>
          <p:cNvSpPr txBox="1"/>
          <p:nvPr/>
        </p:nvSpPr>
        <p:spPr>
          <a:xfrm>
            <a:off x="7271693" y="2551079"/>
            <a:ext cx="4358130" cy="2554545"/>
          </a:xfrm>
          <a:prstGeom prst="rect">
            <a:avLst/>
          </a:prstGeom>
          <a:noFill/>
        </p:spPr>
        <p:txBody>
          <a:bodyPr wrap="square" rtlCol="0">
            <a:spAutoFit/>
          </a:bodyPr>
          <a:lstStyle/>
          <a:p>
            <a:r>
              <a:rPr lang="en-US" sz="3200" dirty="0"/>
              <a:t>Minimal Infrastructure Requirement</a:t>
            </a:r>
          </a:p>
          <a:p>
            <a:r>
              <a:rPr lang="en-US" sz="3200" dirty="0"/>
              <a:t>Easy to set up</a:t>
            </a:r>
          </a:p>
          <a:p>
            <a:r>
              <a:rPr lang="en-US" sz="3200" dirty="0"/>
              <a:t>Low power</a:t>
            </a:r>
          </a:p>
          <a:p>
            <a:r>
              <a:rPr lang="en-US" sz="3200" dirty="0"/>
              <a:t>Accurate</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468D256-41DD-4646-B0AE-F3068D832EA3}"/>
                  </a:ext>
                </a:extLst>
              </p:cNvPr>
              <p:cNvSpPr/>
              <p:nvPr/>
            </p:nvSpPr>
            <p:spPr>
              <a:xfrm>
                <a:off x="6791097" y="2551079"/>
                <a:ext cx="626511" cy="621580"/>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3200" b="0" i="1" cap="none" spc="0" smtClean="0">
                          <a:ln w="0">
                            <a:solidFill>
                              <a:schemeClr val="accent6"/>
                            </a:solidFill>
                          </a:ln>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m:oMathPara>
                </a14:m>
                <a:endParaRPr lang="en-US" sz="3200" b="0" cap="none" spc="0" dirty="0">
                  <a:ln w="0">
                    <a:solidFill>
                      <a:schemeClr val="accent6"/>
                    </a:solidFill>
                  </a:ln>
                  <a:solidFill>
                    <a:schemeClr val="tx1"/>
                  </a:solidFill>
                  <a:effectLst>
                    <a:outerShdw blurRad="38100" dist="19050" dir="2700000" algn="tl" rotWithShape="0">
                      <a:schemeClr val="dk1">
                        <a:alpha val="40000"/>
                      </a:schemeClr>
                    </a:outerShdw>
                  </a:effectLst>
                </a:endParaRPr>
              </a:p>
            </p:txBody>
          </p:sp>
        </mc:Choice>
        <mc:Fallback xmlns="">
          <p:sp>
            <p:nvSpPr>
              <p:cNvPr id="5" name="Rectangle 4">
                <a:extLst>
                  <a:ext uri="{FF2B5EF4-FFF2-40B4-BE49-F238E27FC236}">
                    <a16:creationId xmlns:a16="http://schemas.microsoft.com/office/drawing/2014/main" id="{2468D256-41DD-4646-B0AE-F3068D832EA3}"/>
                  </a:ext>
                </a:extLst>
              </p:cNvPr>
              <p:cNvSpPr>
                <a:spLocks noRot="1" noChangeAspect="1" noMove="1" noResize="1" noEditPoints="1" noAdjustHandles="1" noChangeArrowheads="1" noChangeShapeType="1" noTextEdit="1"/>
              </p:cNvSpPr>
              <p:nvPr/>
            </p:nvSpPr>
            <p:spPr>
              <a:xfrm>
                <a:off x="6791097" y="2551079"/>
                <a:ext cx="626511" cy="62158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529890A-BD9F-43EA-90F3-7AFBE6ADCCBF}"/>
                  </a:ext>
                </a:extLst>
              </p:cNvPr>
              <p:cNvSpPr/>
              <p:nvPr/>
            </p:nvSpPr>
            <p:spPr>
              <a:xfrm>
                <a:off x="6791097" y="3517561"/>
                <a:ext cx="626511" cy="621580"/>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3200" b="0" i="1" cap="none" spc="0" smtClean="0">
                          <a:ln w="0">
                            <a:solidFill>
                              <a:schemeClr val="accent6"/>
                            </a:solidFill>
                          </a:ln>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m:oMathPara>
                </a14:m>
                <a:endParaRPr lang="en-US" sz="3200" b="0" cap="none" spc="0" dirty="0">
                  <a:ln w="0">
                    <a:solidFill>
                      <a:schemeClr val="accent6"/>
                    </a:solidFill>
                  </a:ln>
                  <a:solidFill>
                    <a:schemeClr val="tx1"/>
                  </a:solidFill>
                  <a:effectLst>
                    <a:outerShdw blurRad="38100" dist="19050" dir="2700000" algn="tl" rotWithShape="0">
                      <a:schemeClr val="dk1">
                        <a:alpha val="40000"/>
                      </a:schemeClr>
                    </a:outerShdw>
                  </a:effectLst>
                </a:endParaRPr>
              </a:p>
            </p:txBody>
          </p:sp>
        </mc:Choice>
        <mc:Fallback xmlns="">
          <p:sp>
            <p:nvSpPr>
              <p:cNvPr id="7" name="Rectangle 6">
                <a:extLst>
                  <a:ext uri="{FF2B5EF4-FFF2-40B4-BE49-F238E27FC236}">
                    <a16:creationId xmlns:a16="http://schemas.microsoft.com/office/drawing/2014/main" id="{4529890A-BD9F-43EA-90F3-7AFBE6ADCCBF}"/>
                  </a:ext>
                </a:extLst>
              </p:cNvPr>
              <p:cNvSpPr>
                <a:spLocks noRot="1" noChangeAspect="1" noMove="1" noResize="1" noEditPoints="1" noAdjustHandles="1" noChangeArrowheads="1" noChangeShapeType="1" noTextEdit="1"/>
              </p:cNvSpPr>
              <p:nvPr/>
            </p:nvSpPr>
            <p:spPr>
              <a:xfrm>
                <a:off x="6791097" y="3517561"/>
                <a:ext cx="626511" cy="62158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07DF0F2-6155-4D03-9404-B7FF63FC5E7A}"/>
                  </a:ext>
                </a:extLst>
              </p:cNvPr>
              <p:cNvSpPr/>
              <p:nvPr/>
            </p:nvSpPr>
            <p:spPr>
              <a:xfrm>
                <a:off x="6812858" y="4005744"/>
                <a:ext cx="626511" cy="621580"/>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3200" b="0" i="1" cap="none" spc="0" smtClean="0">
                          <a:ln w="0">
                            <a:solidFill>
                              <a:schemeClr val="accent6"/>
                            </a:solidFill>
                          </a:ln>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m:oMathPara>
                </a14:m>
                <a:endParaRPr lang="en-US" sz="3200" b="0" cap="none" spc="0" dirty="0">
                  <a:ln w="0">
                    <a:solidFill>
                      <a:schemeClr val="accent6"/>
                    </a:solidFill>
                  </a:ln>
                  <a:solidFill>
                    <a:schemeClr val="tx1"/>
                  </a:solidFill>
                  <a:effectLst>
                    <a:outerShdw blurRad="38100" dist="19050" dir="2700000" algn="tl" rotWithShape="0">
                      <a:schemeClr val="dk1">
                        <a:alpha val="40000"/>
                      </a:schemeClr>
                    </a:outerShdw>
                  </a:effectLst>
                </a:endParaRPr>
              </a:p>
            </p:txBody>
          </p:sp>
        </mc:Choice>
        <mc:Fallback xmlns="">
          <p:sp>
            <p:nvSpPr>
              <p:cNvPr id="9" name="Rectangle 8">
                <a:extLst>
                  <a:ext uri="{FF2B5EF4-FFF2-40B4-BE49-F238E27FC236}">
                    <a16:creationId xmlns:a16="http://schemas.microsoft.com/office/drawing/2014/main" id="{207DF0F2-6155-4D03-9404-B7FF63FC5E7A}"/>
                  </a:ext>
                </a:extLst>
              </p:cNvPr>
              <p:cNvSpPr>
                <a:spLocks noRot="1" noChangeAspect="1" noMove="1" noResize="1" noEditPoints="1" noAdjustHandles="1" noChangeArrowheads="1" noChangeShapeType="1" noTextEdit="1"/>
              </p:cNvSpPr>
              <p:nvPr/>
            </p:nvSpPr>
            <p:spPr>
              <a:xfrm>
                <a:off x="6812858" y="4005744"/>
                <a:ext cx="626511" cy="6215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49AEEFF-9C99-461E-B4A3-5BD2B9BDDD18}"/>
                  </a:ext>
                </a:extLst>
              </p:cNvPr>
              <p:cNvSpPr/>
              <p:nvPr/>
            </p:nvSpPr>
            <p:spPr>
              <a:xfrm>
                <a:off x="6850732" y="4479413"/>
                <a:ext cx="626511" cy="584775"/>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3200" b="0" i="1" cap="none" spc="0" smtClean="0">
                          <a:ln w="0"/>
                          <a:solidFill>
                            <a:srgbClr val="FF0000"/>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m:oMathPara>
                </a14:m>
                <a:endParaRPr lang="en-US" sz="32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11" name="Rectangle 10">
                <a:extLst>
                  <a:ext uri="{FF2B5EF4-FFF2-40B4-BE49-F238E27FC236}">
                    <a16:creationId xmlns:a16="http://schemas.microsoft.com/office/drawing/2014/main" id="{F49AEEFF-9C99-461E-B4A3-5BD2B9BDDD18}"/>
                  </a:ext>
                </a:extLst>
              </p:cNvPr>
              <p:cNvSpPr>
                <a:spLocks noRot="1" noChangeAspect="1" noMove="1" noResize="1" noEditPoints="1" noAdjustHandles="1" noChangeArrowheads="1" noChangeShapeType="1" noTextEdit="1"/>
              </p:cNvSpPr>
              <p:nvPr/>
            </p:nvSpPr>
            <p:spPr>
              <a:xfrm>
                <a:off x="6850732" y="4479413"/>
                <a:ext cx="626511" cy="584775"/>
              </a:xfrm>
              <a:prstGeom prst="rect">
                <a:avLst/>
              </a:prstGeom>
              <a:blipFill>
                <a:blip r:embed="rId6"/>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6A30D3A-3BA9-4990-A298-FCA561AA893F}"/>
              </a:ext>
            </a:extLst>
          </p:cNvPr>
          <p:cNvPicPr>
            <a:picLocks noChangeAspect="1"/>
          </p:cNvPicPr>
          <p:nvPr/>
        </p:nvPicPr>
        <p:blipFill>
          <a:blip r:embed="rId7"/>
          <a:stretch>
            <a:fillRect/>
          </a:stretch>
        </p:blipFill>
        <p:spPr>
          <a:xfrm>
            <a:off x="838200" y="1733674"/>
            <a:ext cx="5583244" cy="216178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C0F8EF-6F09-45C2-A4FE-DC84706B4222}"/>
                  </a:ext>
                </a:extLst>
              </p:cNvPr>
              <p:cNvSpPr txBox="1"/>
              <p:nvPr/>
            </p:nvSpPr>
            <p:spPr>
              <a:xfrm>
                <a:off x="1450757" y="3943997"/>
                <a:ext cx="4358130" cy="2914003"/>
              </a:xfrm>
              <a:prstGeom prst="rect">
                <a:avLst/>
              </a:prstGeom>
              <a:noFill/>
            </p:spPr>
            <p:txBody>
              <a:bodyPr wrap="square" rtlCol="0">
                <a:spAutoFit/>
              </a:bodyPr>
              <a:lstStyle/>
              <a:p>
                <a:r>
                  <a:rPr lang="en-US" sz="3200" dirty="0"/>
                  <a:t>Step Count </a:t>
                </a:r>
                <a14:m>
                  <m:oMath xmlns:m="http://schemas.openxmlformats.org/officeDocument/2006/math">
                    <m:r>
                      <a:rPr lang="en-US" sz="3200" b="0" i="1" smtClean="0">
                        <a:latin typeface="Cambria Math" panose="02040503050406030204" pitchFamily="18" charset="0"/>
                      </a:rPr>
                      <m:t>𝑛</m:t>
                    </m:r>
                  </m:oMath>
                </a14:m>
                <a:endParaRPr lang="en-US" sz="3200" dirty="0"/>
              </a:p>
              <a:p>
                <a:r>
                  <a:rPr lang="en-US" sz="3200" dirty="0"/>
                  <a:t>Step Length </a:t>
                </a:r>
                <a14:m>
                  <m:oMath xmlns:m="http://schemas.openxmlformats.org/officeDocument/2006/math">
                    <m:r>
                      <a:rPr lang="en-US" sz="3200" b="0" i="1" smtClean="0">
                        <a:latin typeface="Cambria Math" panose="02040503050406030204" pitchFamily="18" charset="0"/>
                      </a:rPr>
                      <m:t>𝑑</m:t>
                    </m:r>
                  </m:oMath>
                </a14:m>
                <a:endParaRPr lang="en-US" sz="3200" dirty="0"/>
              </a:p>
              <a:p>
                <a:r>
                  <a:rPr lang="en-US" sz="3200" dirty="0"/>
                  <a:t>Walking Direction </a:t>
                </a:r>
                <a14:m>
                  <m:oMath xmlns:m="http://schemas.openxmlformats.org/officeDocument/2006/math">
                    <m:r>
                      <a:rPr lang="en-US" sz="3200" b="0" i="1" smtClean="0">
                        <a:latin typeface="Cambria Math" panose="02040503050406030204" pitchFamily="18" charset="0"/>
                      </a:rPr>
                      <m:t>𝜃</m:t>
                    </m:r>
                  </m:oMath>
                </a14:m>
                <a:endParaRPr lang="en-US" sz="3200" b="0" dirty="0"/>
              </a:p>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𝐿</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𝐿</m:t>
                          </m:r>
                        </m:e>
                        <m:sub>
                          <m:r>
                            <a:rPr lang="en-US" sz="3200" b="0" i="1" smtClean="0">
                              <a:latin typeface="Cambria Math" panose="02040503050406030204" pitchFamily="18" charset="0"/>
                            </a:rPr>
                            <m:t>0</m:t>
                          </m:r>
                        </m:sub>
                      </m:sSub>
                      <m:r>
                        <a:rPr lang="en-US" sz="3200" b="0" i="1" smtClean="0">
                          <a:latin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𝑖</m:t>
                          </m:r>
                          <m:r>
                            <a:rPr lang="en-US" sz="3200" b="0" i="1" smtClean="0">
                              <a:latin typeface="Cambria Math" panose="02040503050406030204" pitchFamily="18" charset="0"/>
                            </a:rPr>
                            <m:t>=1</m:t>
                          </m:r>
                        </m:sub>
                        <m:sup>
                          <m:r>
                            <a:rPr lang="en-US" sz="3200" b="0" i="1" smtClean="0">
                              <a:latin typeface="Cambria Math" panose="02040503050406030204" pitchFamily="18" charset="0"/>
                            </a:rPr>
                            <m:t>𝑛</m:t>
                          </m:r>
                        </m:sup>
                        <m:e>
                          <m:r>
                            <a:rPr lang="en-US" sz="3200" b="0" i="1" smtClean="0">
                              <a:latin typeface="Cambria Math" panose="02040503050406030204" pitchFamily="18" charset="0"/>
                            </a:rPr>
                            <m:t>𝑓</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𝑑</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𝜃</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m:t>
                          </m:r>
                        </m:e>
                      </m:nary>
                    </m:oMath>
                  </m:oMathPara>
                </a14:m>
                <a:endParaRPr lang="en-US" sz="3200" dirty="0"/>
              </a:p>
            </p:txBody>
          </p:sp>
        </mc:Choice>
        <mc:Fallback xmlns="">
          <p:sp>
            <p:nvSpPr>
              <p:cNvPr id="15" name="TextBox 14">
                <a:extLst>
                  <a:ext uri="{FF2B5EF4-FFF2-40B4-BE49-F238E27FC236}">
                    <a16:creationId xmlns:a16="http://schemas.microsoft.com/office/drawing/2014/main" id="{30C0F8EF-6F09-45C2-A4FE-DC84706B4222}"/>
                  </a:ext>
                </a:extLst>
              </p:cNvPr>
              <p:cNvSpPr txBox="1">
                <a:spLocks noRot="1" noChangeAspect="1" noMove="1" noResize="1" noEditPoints="1" noAdjustHandles="1" noChangeArrowheads="1" noChangeShapeType="1" noTextEdit="1"/>
              </p:cNvSpPr>
              <p:nvPr/>
            </p:nvSpPr>
            <p:spPr>
              <a:xfrm>
                <a:off x="1450757" y="3943997"/>
                <a:ext cx="4358130" cy="2914003"/>
              </a:xfrm>
              <a:prstGeom prst="rect">
                <a:avLst/>
              </a:prstGeom>
              <a:blipFill>
                <a:blip r:embed="rId8"/>
                <a:stretch>
                  <a:fillRect l="-3636" t="-2510"/>
                </a:stretch>
              </a:blipFill>
            </p:spPr>
            <p:txBody>
              <a:bodyPr/>
              <a:lstStyle/>
              <a:p>
                <a:r>
                  <a:rPr lang="en-US">
                    <a:noFill/>
                  </a:rPr>
                  <a:t> </a:t>
                </a:r>
              </a:p>
            </p:txBody>
          </p:sp>
        </mc:Fallback>
      </mc:AlternateContent>
      <p:pic>
        <p:nvPicPr>
          <p:cNvPr id="2050" name="Picture 2" descr="Apple, iwatch, smart, watch icon">
            <a:extLst>
              <a:ext uri="{FF2B5EF4-FFF2-40B4-BE49-F238E27FC236}">
                <a16:creationId xmlns:a16="http://schemas.microsoft.com/office/drawing/2014/main" id="{C775BF16-45BB-4A32-A6C1-EA0C72238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1097" y="515690"/>
            <a:ext cx="1573811" cy="15738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ndroid, galaxy, mobile, phone, s6, smart, smartphone icon">
            <a:extLst>
              <a:ext uri="{FF2B5EF4-FFF2-40B4-BE49-F238E27FC236}">
                <a16:creationId xmlns:a16="http://schemas.microsoft.com/office/drawing/2014/main" id="{BEB8EBEA-8A8C-42E7-A292-EC2F5D791A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3045" y="540403"/>
            <a:ext cx="1573811" cy="15738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F272C7C-2915-4B1C-9BC1-B6271D46F00A}"/>
              </a:ext>
            </a:extLst>
          </p:cNvPr>
          <p:cNvSpPr txBox="1"/>
          <p:nvPr/>
        </p:nvSpPr>
        <p:spPr>
          <a:xfrm>
            <a:off x="0" y="3068336"/>
            <a:ext cx="12192000" cy="707886"/>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Random Limb Movement Pollutes Signal</a:t>
            </a:r>
          </a:p>
        </p:txBody>
      </p:sp>
      <p:sp>
        <p:nvSpPr>
          <p:cNvPr id="10" name="TextBox 9">
            <a:extLst>
              <a:ext uri="{FF2B5EF4-FFF2-40B4-BE49-F238E27FC236}">
                <a16:creationId xmlns:a16="http://schemas.microsoft.com/office/drawing/2014/main" id="{E4D508E3-C911-4B24-86C1-36F81211309A}"/>
              </a:ext>
            </a:extLst>
          </p:cNvPr>
          <p:cNvSpPr txBox="1"/>
          <p:nvPr/>
        </p:nvSpPr>
        <p:spPr>
          <a:xfrm>
            <a:off x="361869" y="212363"/>
            <a:ext cx="6059575" cy="954107"/>
          </a:xfrm>
          <a:prstGeom prst="rect">
            <a:avLst/>
          </a:prstGeom>
          <a:solidFill>
            <a:srgbClr val="FFFF00"/>
          </a:solidFill>
          <a:ln>
            <a:solidFill>
              <a:schemeClr val="tx1"/>
            </a:solidFill>
          </a:ln>
        </p:spPr>
        <p:txBody>
          <a:bodyPr wrap="square" rtlCol="0">
            <a:spAutoFit/>
          </a:bodyPr>
          <a:lstStyle/>
          <a:p>
            <a:r>
              <a:rPr lang="en-US" sz="2800" b="1" dirty="0">
                <a:latin typeface="Lucida Bright" panose="02040602050505020304" pitchFamily="18" charset="77"/>
              </a:rPr>
              <a:t>IMU dead reckoning is closest to our requirement</a:t>
            </a:r>
          </a:p>
        </p:txBody>
      </p:sp>
    </p:spTree>
    <p:extLst>
      <p:ext uri="{BB962C8B-B14F-4D97-AF65-F5344CB8AC3E}">
        <p14:creationId xmlns:p14="http://schemas.microsoft.com/office/powerpoint/2010/main" val="7423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5"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264BD3E-C0D7-40F8-9866-8C4F74B4DD67}"/>
              </a:ext>
            </a:extLst>
          </p:cNvPr>
          <p:cNvCxnSpPr/>
          <p:nvPr/>
        </p:nvCxnSpPr>
        <p:spPr>
          <a:xfrm>
            <a:off x="437042" y="3017520"/>
            <a:ext cx="5036295"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2" descr="Related image">
            <a:extLst>
              <a:ext uri="{FF2B5EF4-FFF2-40B4-BE49-F238E27FC236}">
                <a16:creationId xmlns:a16="http://schemas.microsoft.com/office/drawing/2014/main" id="{A9CD2BB5-4006-4BB4-A762-1EEBC02F2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5" y="841497"/>
            <a:ext cx="5398734" cy="5398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105B83C-647C-44D7-B0C4-A783E2636BF5}"/>
              </a:ext>
            </a:extLst>
          </p:cNvPr>
          <p:cNvGrpSpPr/>
          <p:nvPr/>
        </p:nvGrpSpPr>
        <p:grpSpPr>
          <a:xfrm>
            <a:off x="723118" y="3209831"/>
            <a:ext cx="3124996" cy="3030400"/>
            <a:chOff x="3840462" y="2998062"/>
            <a:chExt cx="3124996" cy="3030400"/>
          </a:xfrm>
        </p:grpSpPr>
        <p:pic>
          <p:nvPicPr>
            <p:cNvPr id="6" name="Picture 8" descr="Image result for step counter">
              <a:extLst>
                <a:ext uri="{FF2B5EF4-FFF2-40B4-BE49-F238E27FC236}">
                  <a16:creationId xmlns:a16="http://schemas.microsoft.com/office/drawing/2014/main" id="{F506C31F-E56D-4992-9697-6698233E0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3722" y="3298526"/>
              <a:ext cx="460755" cy="4607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tep counter">
              <a:extLst>
                <a:ext uri="{FF2B5EF4-FFF2-40B4-BE49-F238E27FC236}">
                  <a16:creationId xmlns:a16="http://schemas.microsoft.com/office/drawing/2014/main" id="{54B979C3-A184-426D-80B3-290BFA768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090" y="3222219"/>
              <a:ext cx="613368" cy="613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tep count app">
              <a:extLst>
                <a:ext uri="{FF2B5EF4-FFF2-40B4-BE49-F238E27FC236}">
                  <a16:creationId xmlns:a16="http://schemas.microsoft.com/office/drawing/2014/main" id="{192120C5-4C25-49F2-8E56-E55044F763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6883"/>
            <a:stretch/>
          </p:blipFill>
          <p:spPr bwMode="auto">
            <a:xfrm rot="19107054">
              <a:off x="3840462" y="2998062"/>
              <a:ext cx="524709" cy="1061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step counter">
              <a:extLst>
                <a:ext uri="{FF2B5EF4-FFF2-40B4-BE49-F238E27FC236}">
                  <a16:creationId xmlns:a16="http://schemas.microsoft.com/office/drawing/2014/main" id="{33F63E5E-2DCB-4271-88BF-DFF17950C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709" y="5492989"/>
              <a:ext cx="535473" cy="53547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F409D43-A0B4-41E0-B452-4402E547DBD3}"/>
              </a:ext>
            </a:extLst>
          </p:cNvPr>
          <p:cNvSpPr txBox="1"/>
          <p:nvPr/>
        </p:nvSpPr>
        <p:spPr>
          <a:xfrm>
            <a:off x="4364048" y="3079242"/>
            <a:ext cx="1680460" cy="461665"/>
          </a:xfrm>
          <a:prstGeom prst="rect">
            <a:avLst/>
          </a:prstGeom>
          <a:noFill/>
        </p:spPr>
        <p:txBody>
          <a:bodyPr wrap="none" rtlCol="0">
            <a:spAutoFit/>
          </a:bodyPr>
          <a:lstStyle/>
          <a:p>
            <a:r>
              <a:rPr lang="en-US" sz="2400" b="1" dirty="0"/>
              <a:t>Lower body</a:t>
            </a:r>
          </a:p>
        </p:txBody>
      </p:sp>
      <p:sp>
        <p:nvSpPr>
          <p:cNvPr id="12" name="Title 11">
            <a:extLst>
              <a:ext uri="{FF2B5EF4-FFF2-40B4-BE49-F238E27FC236}">
                <a16:creationId xmlns:a16="http://schemas.microsoft.com/office/drawing/2014/main" id="{C48D4C67-6684-40F6-9056-6059509CAEDA}"/>
              </a:ext>
            </a:extLst>
          </p:cNvPr>
          <p:cNvSpPr>
            <a:spLocks noGrp="1"/>
          </p:cNvSpPr>
          <p:nvPr>
            <p:ph type="title"/>
          </p:nvPr>
        </p:nvSpPr>
        <p:spPr>
          <a:xfrm>
            <a:off x="288325" y="-14196"/>
            <a:ext cx="11615350" cy="1105395"/>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US" sz="4400" b="1" i="0" u="none" strike="noStrike" kern="0" cap="none" spc="0" normalizeH="0" baseline="0" noProof="0" dirty="0">
                <a:ln>
                  <a:noFill/>
                </a:ln>
                <a:solidFill>
                  <a:srgbClr val="E7E6E6">
                    <a:lumMod val="10000"/>
                  </a:srgbClr>
                </a:solidFill>
                <a:effectLst/>
                <a:uLnTx/>
                <a:uFillTx/>
                <a:latin typeface="Lucida Bright" panose="02040602050505020304" pitchFamily="18" charset="0"/>
                <a:ea typeface="+mn-ea"/>
                <a:cs typeface="+mn-cs"/>
              </a:rPr>
              <a:t>P</a:t>
            </a:r>
            <a:r>
              <a:rPr kumimoji="0" lang="en-US" altLang="zh-CN" sz="4400" b="1" i="0" u="none" strike="noStrike" kern="0" cap="none" spc="0" normalizeH="0" baseline="0" noProof="0" dirty="0">
                <a:ln>
                  <a:noFill/>
                </a:ln>
                <a:solidFill>
                  <a:srgbClr val="E7E6E6">
                    <a:lumMod val="10000"/>
                  </a:srgbClr>
                </a:solidFill>
                <a:effectLst/>
                <a:uLnTx/>
                <a:uFillTx/>
                <a:latin typeface="Lucida Bright" panose="02040602050505020304" pitchFamily="18" charset="0"/>
                <a:ea typeface="+mn-ea"/>
                <a:cs typeface="+mn-cs"/>
              </a:rPr>
              <a:t>revious works use sensors on lower body</a:t>
            </a:r>
            <a:endParaRPr lang="en-US" dirty="0"/>
          </a:p>
        </p:txBody>
      </p:sp>
    </p:spTree>
    <p:extLst>
      <p:ext uri="{BB962C8B-B14F-4D97-AF65-F5344CB8AC3E}">
        <p14:creationId xmlns:p14="http://schemas.microsoft.com/office/powerpoint/2010/main" val="3648851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9FD7FE3-53C3-8B4F-994D-6066CB009662}"/>
              </a:ext>
            </a:extLst>
          </p:cNvPr>
          <p:cNvCxnSpPr/>
          <p:nvPr/>
        </p:nvCxnSpPr>
        <p:spPr>
          <a:xfrm>
            <a:off x="437042" y="3017520"/>
            <a:ext cx="5036295"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2" descr="Related image">
            <a:extLst>
              <a:ext uri="{FF2B5EF4-FFF2-40B4-BE49-F238E27FC236}">
                <a16:creationId xmlns:a16="http://schemas.microsoft.com/office/drawing/2014/main" id="{901458A3-591D-8941-B275-DB35197F0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5" y="841497"/>
            <a:ext cx="5398734" cy="5398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422F50A-76CA-014A-AC70-A093C157E61A}"/>
              </a:ext>
            </a:extLst>
          </p:cNvPr>
          <p:cNvGrpSpPr/>
          <p:nvPr/>
        </p:nvGrpSpPr>
        <p:grpSpPr>
          <a:xfrm>
            <a:off x="723118" y="3209831"/>
            <a:ext cx="3124996" cy="3030400"/>
            <a:chOff x="3840462" y="2998062"/>
            <a:chExt cx="3124996" cy="3030400"/>
          </a:xfrm>
        </p:grpSpPr>
        <p:pic>
          <p:nvPicPr>
            <p:cNvPr id="6" name="Picture 8" descr="Image result for step counter">
              <a:extLst>
                <a:ext uri="{FF2B5EF4-FFF2-40B4-BE49-F238E27FC236}">
                  <a16:creationId xmlns:a16="http://schemas.microsoft.com/office/drawing/2014/main" id="{C59BEA9E-C891-F741-B9DF-B1056C72F494}"/>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833722" y="3298526"/>
              <a:ext cx="460755" cy="4607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tep counter">
              <a:extLst>
                <a:ext uri="{FF2B5EF4-FFF2-40B4-BE49-F238E27FC236}">
                  <a16:creationId xmlns:a16="http://schemas.microsoft.com/office/drawing/2014/main" id="{A66908E4-A75A-9342-8F7C-90BAF8CE4FDE}"/>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352090" y="3222219"/>
              <a:ext cx="613368" cy="613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tep count app">
              <a:extLst>
                <a:ext uri="{FF2B5EF4-FFF2-40B4-BE49-F238E27FC236}">
                  <a16:creationId xmlns:a16="http://schemas.microsoft.com/office/drawing/2014/main" id="{15F45860-3B04-5543-9FFC-4065EBBB07E3}"/>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r="66883"/>
            <a:stretch/>
          </p:blipFill>
          <p:spPr bwMode="auto">
            <a:xfrm rot="19107054">
              <a:off x="3840462" y="2998062"/>
              <a:ext cx="524709" cy="1061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step counter">
              <a:extLst>
                <a:ext uri="{FF2B5EF4-FFF2-40B4-BE49-F238E27FC236}">
                  <a16:creationId xmlns:a16="http://schemas.microsoft.com/office/drawing/2014/main" id="{2BF644C0-C2CA-4345-9711-013DCC787127}"/>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4237709" y="5492989"/>
              <a:ext cx="535473" cy="53547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E8B3B78B-E780-C542-B3EA-EDA1793D1305}"/>
              </a:ext>
            </a:extLst>
          </p:cNvPr>
          <p:cNvSpPr/>
          <p:nvPr/>
        </p:nvSpPr>
        <p:spPr>
          <a:xfrm>
            <a:off x="71374" y="304240"/>
            <a:ext cx="1212062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kern="0" dirty="0">
                <a:solidFill>
                  <a:srgbClr val="E7E6E6">
                    <a:lumMod val="10000"/>
                  </a:srgbClr>
                </a:solidFill>
                <a:latin typeface="Lucida Bright" panose="02040602050505020304" pitchFamily="18" charset="0"/>
              </a:rPr>
              <a:t>Can we leverage IMU in smart earphones?</a:t>
            </a:r>
            <a:endParaRPr kumimoji="0" lang="en-IN" sz="1800" b="0" i="0" u="none" strike="noStrike" kern="0" cap="none" spc="0" normalizeH="0" baseline="0" noProof="0" dirty="0">
              <a:ln>
                <a:noFill/>
              </a:ln>
              <a:solidFill>
                <a:srgbClr val="E7E6E6">
                  <a:lumMod val="10000"/>
                </a:srgbClr>
              </a:solidFill>
              <a:effectLst/>
              <a:uLnTx/>
              <a:uFillTx/>
              <a:latin typeface="Lucida Bright" panose="02040602050505020304" pitchFamily="18" charset="0"/>
              <a:ea typeface="+mn-ea"/>
              <a:cs typeface="+mn-cs"/>
            </a:endParaRPr>
          </a:p>
        </p:txBody>
      </p:sp>
      <p:pic>
        <p:nvPicPr>
          <p:cNvPr id="14" name="Picture 2" descr="Image result for ESENSE EARBUD">
            <a:extLst>
              <a:ext uri="{FF2B5EF4-FFF2-40B4-BE49-F238E27FC236}">
                <a16:creationId xmlns:a16="http://schemas.microsoft.com/office/drawing/2014/main" id="{94F26F44-F909-5A4D-9E90-52B6A271D9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594" t="6251" r="35778" b="54792"/>
          <a:stretch/>
        </p:blipFill>
        <p:spPr bwMode="auto">
          <a:xfrm flipH="1">
            <a:off x="2500750" y="1225547"/>
            <a:ext cx="733996" cy="7249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B87CC65-3AFA-7546-9E27-B1F45726BF04}"/>
              </a:ext>
            </a:extLst>
          </p:cNvPr>
          <p:cNvSpPr txBox="1"/>
          <p:nvPr/>
        </p:nvSpPr>
        <p:spPr>
          <a:xfrm>
            <a:off x="4364048" y="3079242"/>
            <a:ext cx="1680460" cy="461665"/>
          </a:xfrm>
          <a:prstGeom prst="rect">
            <a:avLst/>
          </a:prstGeom>
          <a:noFill/>
        </p:spPr>
        <p:txBody>
          <a:bodyPr wrap="none" rtlCol="0">
            <a:spAutoFit/>
          </a:bodyPr>
          <a:lstStyle/>
          <a:p>
            <a:r>
              <a:rPr lang="en-US" sz="2400" b="1" dirty="0">
                <a:solidFill>
                  <a:schemeClr val="bg1">
                    <a:lumMod val="50000"/>
                  </a:schemeClr>
                </a:solidFill>
              </a:rPr>
              <a:t>Lower body</a:t>
            </a:r>
          </a:p>
        </p:txBody>
      </p:sp>
      <p:cxnSp>
        <p:nvCxnSpPr>
          <p:cNvPr id="13" name="Straight Connector 12">
            <a:extLst>
              <a:ext uri="{FF2B5EF4-FFF2-40B4-BE49-F238E27FC236}">
                <a16:creationId xmlns:a16="http://schemas.microsoft.com/office/drawing/2014/main" id="{67F898DB-0D81-4203-AAF9-F4D29D510652}"/>
              </a:ext>
            </a:extLst>
          </p:cNvPr>
          <p:cNvCxnSpPr>
            <a:cxnSpLocks/>
          </p:cNvCxnSpPr>
          <p:nvPr/>
        </p:nvCxnSpPr>
        <p:spPr>
          <a:xfrm>
            <a:off x="2341865" y="1410346"/>
            <a:ext cx="6666885" cy="2999349"/>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BC3F06-6A83-46E8-ACD2-D89C4748D4A6}"/>
              </a:ext>
            </a:extLst>
          </p:cNvPr>
          <p:cNvCxnSpPr>
            <a:cxnSpLocks/>
          </p:cNvCxnSpPr>
          <p:nvPr/>
        </p:nvCxnSpPr>
        <p:spPr>
          <a:xfrm>
            <a:off x="2341865" y="1410346"/>
            <a:ext cx="6570224" cy="505996"/>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1A0F18D-B608-4500-9A1A-92749C283CEB}"/>
              </a:ext>
            </a:extLst>
          </p:cNvPr>
          <p:cNvGrpSpPr/>
          <p:nvPr/>
        </p:nvGrpSpPr>
        <p:grpSpPr>
          <a:xfrm>
            <a:off x="7840176" y="1708516"/>
            <a:ext cx="2689454" cy="2829109"/>
            <a:chOff x="4441783" y="896156"/>
            <a:chExt cx="2689454" cy="2829109"/>
          </a:xfrm>
        </p:grpSpPr>
        <p:grpSp>
          <p:nvGrpSpPr>
            <p:cNvPr id="18" name="Group 17">
              <a:extLst>
                <a:ext uri="{FF2B5EF4-FFF2-40B4-BE49-F238E27FC236}">
                  <a16:creationId xmlns:a16="http://schemas.microsoft.com/office/drawing/2014/main" id="{7969EF43-4E6D-43DF-A725-5773F9258EE6}"/>
                </a:ext>
              </a:extLst>
            </p:cNvPr>
            <p:cNvGrpSpPr/>
            <p:nvPr/>
          </p:nvGrpSpPr>
          <p:grpSpPr>
            <a:xfrm>
              <a:off x="4441783" y="896156"/>
              <a:ext cx="2689454" cy="2829109"/>
              <a:chOff x="4866368" y="2681978"/>
              <a:chExt cx="1923661" cy="1923661"/>
            </a:xfrm>
          </p:grpSpPr>
          <p:pic>
            <p:nvPicPr>
              <p:cNvPr id="21" name="Picture 2" descr="Image result for ESENSE EARBUD">
                <a:extLst>
                  <a:ext uri="{FF2B5EF4-FFF2-40B4-BE49-F238E27FC236}">
                    <a16:creationId xmlns:a16="http://schemas.microsoft.com/office/drawing/2014/main" id="{FC8B418D-2200-474E-B6EB-368A287C24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594" t="6251" r="35778" b="54792"/>
              <a:stretch/>
            </p:blipFill>
            <p:spPr bwMode="auto">
              <a:xfrm>
                <a:off x="4866368" y="3464709"/>
                <a:ext cx="835835" cy="9403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ear icon">
                <a:extLst>
                  <a:ext uri="{FF2B5EF4-FFF2-40B4-BE49-F238E27FC236}">
                    <a16:creationId xmlns:a16="http://schemas.microsoft.com/office/drawing/2014/main" id="{AB9C5A8B-4C55-4467-B457-616DC48C8D31}"/>
                  </a:ext>
                </a:extLst>
              </p:cNvPr>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66368" y="2681978"/>
                <a:ext cx="1923661" cy="19236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mage result for imu icon transparent">
                <a:extLst>
                  <a:ext uri="{FF2B5EF4-FFF2-40B4-BE49-F238E27FC236}">
                    <a16:creationId xmlns:a16="http://schemas.microsoft.com/office/drawing/2014/main" id="{52167285-E675-46CA-8E12-96A7032426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16005">
                <a:off x="6434885" y="2783247"/>
                <a:ext cx="339976" cy="339976"/>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4" descr="Image result for 3 axis  icon">
              <a:extLst>
                <a:ext uri="{FF2B5EF4-FFF2-40B4-BE49-F238E27FC236}">
                  <a16:creationId xmlns:a16="http://schemas.microsoft.com/office/drawing/2014/main" id="{D47E7C8D-BC9A-4B2F-A38E-50291B8B65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5731" y="2034541"/>
              <a:ext cx="435506" cy="4355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Image result for BLE icon">
              <a:extLst>
                <a:ext uri="{FF2B5EF4-FFF2-40B4-BE49-F238E27FC236}">
                  <a16:creationId xmlns:a16="http://schemas.microsoft.com/office/drawing/2014/main" id="{E443A377-8414-40D0-A2A6-B541E042CA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55425" y="2960485"/>
              <a:ext cx="233893" cy="3752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6204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9FD7FE3-53C3-8B4F-994D-6066CB009662}"/>
              </a:ext>
            </a:extLst>
          </p:cNvPr>
          <p:cNvCxnSpPr>
            <a:cxnSpLocks/>
          </p:cNvCxnSpPr>
          <p:nvPr/>
        </p:nvCxnSpPr>
        <p:spPr>
          <a:xfrm>
            <a:off x="437042" y="3017520"/>
            <a:ext cx="3411072"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2" descr="Related image">
            <a:extLst>
              <a:ext uri="{FF2B5EF4-FFF2-40B4-BE49-F238E27FC236}">
                <a16:creationId xmlns:a16="http://schemas.microsoft.com/office/drawing/2014/main" id="{901458A3-591D-8941-B275-DB35197F0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5" y="841497"/>
            <a:ext cx="5398734" cy="5398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422F50A-76CA-014A-AC70-A093C157E61A}"/>
              </a:ext>
            </a:extLst>
          </p:cNvPr>
          <p:cNvGrpSpPr/>
          <p:nvPr/>
        </p:nvGrpSpPr>
        <p:grpSpPr>
          <a:xfrm>
            <a:off x="723118" y="3209831"/>
            <a:ext cx="3124996" cy="3030400"/>
            <a:chOff x="3840462" y="2998062"/>
            <a:chExt cx="3124996" cy="3030400"/>
          </a:xfrm>
        </p:grpSpPr>
        <p:pic>
          <p:nvPicPr>
            <p:cNvPr id="6" name="Picture 8" descr="Image result for step counter">
              <a:extLst>
                <a:ext uri="{FF2B5EF4-FFF2-40B4-BE49-F238E27FC236}">
                  <a16:creationId xmlns:a16="http://schemas.microsoft.com/office/drawing/2014/main" id="{C59BEA9E-C891-F741-B9DF-B1056C72F494}"/>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833722" y="3298526"/>
              <a:ext cx="460755" cy="4607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tep counter">
              <a:extLst>
                <a:ext uri="{FF2B5EF4-FFF2-40B4-BE49-F238E27FC236}">
                  <a16:creationId xmlns:a16="http://schemas.microsoft.com/office/drawing/2014/main" id="{A66908E4-A75A-9342-8F7C-90BAF8CE4FDE}"/>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352090" y="3222219"/>
              <a:ext cx="613368" cy="613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tep count app">
              <a:extLst>
                <a:ext uri="{FF2B5EF4-FFF2-40B4-BE49-F238E27FC236}">
                  <a16:creationId xmlns:a16="http://schemas.microsoft.com/office/drawing/2014/main" id="{15F45860-3B04-5543-9FFC-4065EBBB07E3}"/>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r="66883"/>
            <a:stretch/>
          </p:blipFill>
          <p:spPr bwMode="auto">
            <a:xfrm rot="19107054">
              <a:off x="3840462" y="2998062"/>
              <a:ext cx="524709" cy="1061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step counter">
              <a:extLst>
                <a:ext uri="{FF2B5EF4-FFF2-40B4-BE49-F238E27FC236}">
                  <a16:creationId xmlns:a16="http://schemas.microsoft.com/office/drawing/2014/main" id="{2BF644C0-C2CA-4345-9711-013DCC787127}"/>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4237709" y="5492989"/>
              <a:ext cx="535473" cy="53547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E8B3B78B-E780-C542-B3EA-EDA1793D1305}"/>
              </a:ext>
            </a:extLst>
          </p:cNvPr>
          <p:cNvSpPr/>
          <p:nvPr/>
        </p:nvSpPr>
        <p:spPr>
          <a:xfrm>
            <a:off x="741226" y="325788"/>
            <a:ext cx="101072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E7E6E6">
                    <a:lumMod val="10000"/>
                  </a:srgbClr>
                </a:solidFill>
                <a:effectLst/>
                <a:uLnTx/>
                <a:uFillTx/>
                <a:latin typeface="Lucida Bright" panose="02040602050505020304" pitchFamily="18" charset="0"/>
                <a:ea typeface="+mn-ea"/>
                <a:cs typeface="+mn-cs"/>
              </a:rPr>
              <a:t>Key Opportunity: </a:t>
            </a:r>
            <a:r>
              <a:rPr kumimoji="0" lang="en-US" sz="4400" b="1" i="0" u="none" strike="noStrike" kern="0" cap="none" spc="0" normalizeH="0" baseline="0" noProof="0" dirty="0">
                <a:ln>
                  <a:noFill/>
                </a:ln>
                <a:solidFill>
                  <a:srgbClr val="00B050"/>
                </a:solidFill>
                <a:effectLst/>
                <a:uLnTx/>
                <a:uFillTx/>
                <a:latin typeface="Lucida Bright" panose="02040602050505020304" pitchFamily="18" charset="0"/>
                <a:ea typeface="+mn-ea"/>
                <a:cs typeface="+mn-cs"/>
              </a:rPr>
              <a:t>Body is a “Filter”</a:t>
            </a:r>
            <a:endParaRPr kumimoji="0" lang="en-IN" sz="1800" b="0" i="0" u="none" strike="noStrike" kern="0" cap="none" spc="0" normalizeH="0" baseline="0" noProof="0" dirty="0">
              <a:ln>
                <a:noFill/>
              </a:ln>
              <a:solidFill>
                <a:srgbClr val="00B050"/>
              </a:solidFill>
              <a:effectLst/>
              <a:uLnTx/>
              <a:uFillTx/>
              <a:latin typeface="Lucida Bright" panose="02040602050505020304" pitchFamily="18" charset="0"/>
              <a:ea typeface="+mn-ea"/>
              <a:cs typeface="+mn-cs"/>
            </a:endParaRPr>
          </a:p>
        </p:txBody>
      </p:sp>
      <p:pic>
        <p:nvPicPr>
          <p:cNvPr id="14" name="Picture 2" descr="Image result for ESENSE EARBUD">
            <a:extLst>
              <a:ext uri="{FF2B5EF4-FFF2-40B4-BE49-F238E27FC236}">
                <a16:creationId xmlns:a16="http://schemas.microsoft.com/office/drawing/2014/main" id="{94F26F44-F909-5A4D-9E90-52B6A271D9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594" t="6251" r="35778" b="54792"/>
          <a:stretch/>
        </p:blipFill>
        <p:spPr bwMode="auto">
          <a:xfrm flipH="1">
            <a:off x="2500750" y="1225547"/>
            <a:ext cx="733996" cy="724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A8DF089-00AD-FD4B-977C-9B2008BE58D6}"/>
              </a:ext>
            </a:extLst>
          </p:cNvPr>
          <p:cNvPicPr>
            <a:picLocks noChangeAspect="1"/>
          </p:cNvPicPr>
          <p:nvPr/>
        </p:nvPicPr>
        <p:blipFill>
          <a:blip r:embed="rId9"/>
          <a:stretch>
            <a:fillRect/>
          </a:stretch>
        </p:blipFill>
        <p:spPr>
          <a:xfrm>
            <a:off x="3633664" y="1511627"/>
            <a:ext cx="9420447" cy="4193131"/>
          </a:xfrm>
          <a:prstGeom prst="rect">
            <a:avLst/>
          </a:prstGeom>
        </p:spPr>
      </p:pic>
      <p:sp>
        <p:nvSpPr>
          <p:cNvPr id="21" name="Freeform 20">
            <a:extLst>
              <a:ext uri="{FF2B5EF4-FFF2-40B4-BE49-F238E27FC236}">
                <a16:creationId xmlns:a16="http://schemas.microsoft.com/office/drawing/2014/main" id="{F41C138E-3642-F443-8ADD-6D63DE44A032}"/>
              </a:ext>
            </a:extLst>
          </p:cNvPr>
          <p:cNvSpPr/>
          <p:nvPr/>
        </p:nvSpPr>
        <p:spPr>
          <a:xfrm>
            <a:off x="3331029" y="1449977"/>
            <a:ext cx="1567542" cy="653143"/>
          </a:xfrm>
          <a:custGeom>
            <a:avLst/>
            <a:gdLst>
              <a:gd name="connsiteX0" fmla="*/ 0 w 1567542"/>
              <a:gd name="connsiteY0" fmla="*/ 0 h 653143"/>
              <a:gd name="connsiteX1" fmla="*/ 705394 w 1567542"/>
              <a:gd name="connsiteY1" fmla="*/ 418012 h 653143"/>
              <a:gd name="connsiteX2" fmla="*/ 1567542 w 1567542"/>
              <a:gd name="connsiteY2" fmla="*/ 653143 h 653143"/>
            </a:gdLst>
            <a:ahLst/>
            <a:cxnLst>
              <a:cxn ang="0">
                <a:pos x="connsiteX0" y="connsiteY0"/>
              </a:cxn>
              <a:cxn ang="0">
                <a:pos x="connsiteX1" y="connsiteY1"/>
              </a:cxn>
              <a:cxn ang="0">
                <a:pos x="connsiteX2" y="connsiteY2"/>
              </a:cxn>
            </a:cxnLst>
            <a:rect l="l" t="t" r="r" b="b"/>
            <a:pathLst>
              <a:path w="1567542" h="653143">
                <a:moveTo>
                  <a:pt x="0" y="0"/>
                </a:moveTo>
                <a:cubicBezTo>
                  <a:pt x="222068" y="154577"/>
                  <a:pt x="444137" y="309155"/>
                  <a:pt x="705394" y="418012"/>
                </a:cubicBezTo>
                <a:cubicBezTo>
                  <a:pt x="966651" y="526869"/>
                  <a:pt x="1267096" y="590006"/>
                  <a:pt x="1567542" y="6531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745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9FD7FE3-53C3-8B4F-994D-6066CB009662}"/>
              </a:ext>
            </a:extLst>
          </p:cNvPr>
          <p:cNvCxnSpPr>
            <a:cxnSpLocks/>
          </p:cNvCxnSpPr>
          <p:nvPr/>
        </p:nvCxnSpPr>
        <p:spPr>
          <a:xfrm>
            <a:off x="437042" y="3017520"/>
            <a:ext cx="3411072"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2" descr="Related image">
            <a:extLst>
              <a:ext uri="{FF2B5EF4-FFF2-40B4-BE49-F238E27FC236}">
                <a16:creationId xmlns:a16="http://schemas.microsoft.com/office/drawing/2014/main" id="{901458A3-591D-8941-B275-DB35197F0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5" y="841497"/>
            <a:ext cx="5398734" cy="53987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422F50A-76CA-014A-AC70-A093C157E61A}"/>
              </a:ext>
            </a:extLst>
          </p:cNvPr>
          <p:cNvGrpSpPr/>
          <p:nvPr/>
        </p:nvGrpSpPr>
        <p:grpSpPr>
          <a:xfrm>
            <a:off x="723118" y="3209831"/>
            <a:ext cx="3124996" cy="3030400"/>
            <a:chOff x="3840462" y="2998062"/>
            <a:chExt cx="3124996" cy="3030400"/>
          </a:xfrm>
        </p:grpSpPr>
        <p:pic>
          <p:nvPicPr>
            <p:cNvPr id="6" name="Picture 8" descr="Image result for step counter">
              <a:extLst>
                <a:ext uri="{FF2B5EF4-FFF2-40B4-BE49-F238E27FC236}">
                  <a16:creationId xmlns:a16="http://schemas.microsoft.com/office/drawing/2014/main" id="{C59BEA9E-C891-F741-B9DF-B1056C72F494}"/>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833722" y="3298526"/>
              <a:ext cx="460755" cy="4607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tep counter">
              <a:extLst>
                <a:ext uri="{FF2B5EF4-FFF2-40B4-BE49-F238E27FC236}">
                  <a16:creationId xmlns:a16="http://schemas.microsoft.com/office/drawing/2014/main" id="{A66908E4-A75A-9342-8F7C-90BAF8CE4FDE}"/>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352090" y="3222219"/>
              <a:ext cx="613368" cy="613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tep count app">
              <a:extLst>
                <a:ext uri="{FF2B5EF4-FFF2-40B4-BE49-F238E27FC236}">
                  <a16:creationId xmlns:a16="http://schemas.microsoft.com/office/drawing/2014/main" id="{15F45860-3B04-5543-9FFC-4065EBBB07E3}"/>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r="66883"/>
            <a:stretch/>
          </p:blipFill>
          <p:spPr bwMode="auto">
            <a:xfrm rot="19107054">
              <a:off x="3840462" y="2998062"/>
              <a:ext cx="524709" cy="1061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step counter">
              <a:extLst>
                <a:ext uri="{FF2B5EF4-FFF2-40B4-BE49-F238E27FC236}">
                  <a16:creationId xmlns:a16="http://schemas.microsoft.com/office/drawing/2014/main" id="{2BF644C0-C2CA-4345-9711-013DCC787127}"/>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4237709" y="5492989"/>
              <a:ext cx="535473" cy="53547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E8B3B78B-E780-C542-B3EA-EDA1793D1305}"/>
              </a:ext>
            </a:extLst>
          </p:cNvPr>
          <p:cNvSpPr/>
          <p:nvPr/>
        </p:nvSpPr>
        <p:spPr>
          <a:xfrm>
            <a:off x="741226" y="325788"/>
            <a:ext cx="101072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E7E6E6">
                    <a:lumMod val="10000"/>
                  </a:srgbClr>
                </a:solidFill>
                <a:effectLst/>
                <a:uLnTx/>
                <a:uFillTx/>
                <a:latin typeface="Lucida Bright" panose="02040602050505020304" pitchFamily="18" charset="0"/>
                <a:ea typeface="+mn-ea"/>
                <a:cs typeface="+mn-cs"/>
              </a:rPr>
              <a:t>Key Opportunity: </a:t>
            </a:r>
            <a:r>
              <a:rPr kumimoji="0" lang="en-US" sz="4400" b="1" i="0" u="none" strike="noStrike" kern="0" cap="none" spc="0" normalizeH="0" baseline="0" noProof="0" dirty="0">
                <a:ln>
                  <a:noFill/>
                </a:ln>
                <a:solidFill>
                  <a:srgbClr val="00B050"/>
                </a:solidFill>
                <a:effectLst/>
                <a:uLnTx/>
                <a:uFillTx/>
                <a:latin typeface="Lucida Bright" panose="02040602050505020304" pitchFamily="18" charset="0"/>
                <a:ea typeface="+mn-ea"/>
                <a:cs typeface="+mn-cs"/>
              </a:rPr>
              <a:t>Body is a “Filter”</a:t>
            </a:r>
            <a:endParaRPr kumimoji="0" lang="en-IN" sz="1800" b="0" i="0" u="none" strike="noStrike" kern="0" cap="none" spc="0" normalizeH="0" baseline="0" noProof="0" dirty="0">
              <a:ln>
                <a:noFill/>
              </a:ln>
              <a:solidFill>
                <a:srgbClr val="00B050"/>
              </a:solidFill>
              <a:effectLst/>
              <a:uLnTx/>
              <a:uFillTx/>
              <a:latin typeface="Lucida Bright" panose="02040602050505020304" pitchFamily="18" charset="0"/>
              <a:ea typeface="+mn-ea"/>
              <a:cs typeface="+mn-cs"/>
            </a:endParaRPr>
          </a:p>
        </p:txBody>
      </p:sp>
      <p:pic>
        <p:nvPicPr>
          <p:cNvPr id="14" name="Picture 2" descr="Image result for ESENSE EARBUD">
            <a:extLst>
              <a:ext uri="{FF2B5EF4-FFF2-40B4-BE49-F238E27FC236}">
                <a16:creationId xmlns:a16="http://schemas.microsoft.com/office/drawing/2014/main" id="{94F26F44-F909-5A4D-9E90-52B6A271D9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594" t="6251" r="35778" b="54792"/>
          <a:stretch/>
        </p:blipFill>
        <p:spPr bwMode="auto">
          <a:xfrm flipH="1">
            <a:off x="2500750" y="1225547"/>
            <a:ext cx="733996" cy="724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A8DF089-00AD-FD4B-977C-9B2008BE58D6}"/>
              </a:ext>
            </a:extLst>
          </p:cNvPr>
          <p:cNvPicPr>
            <a:picLocks noChangeAspect="1"/>
          </p:cNvPicPr>
          <p:nvPr/>
        </p:nvPicPr>
        <p:blipFill>
          <a:blip r:embed="rId9"/>
          <a:stretch>
            <a:fillRect/>
          </a:stretch>
        </p:blipFill>
        <p:spPr>
          <a:xfrm>
            <a:off x="3633664" y="1511627"/>
            <a:ext cx="9420447" cy="4193131"/>
          </a:xfrm>
          <a:prstGeom prst="rect">
            <a:avLst/>
          </a:prstGeom>
        </p:spPr>
      </p:pic>
      <p:sp>
        <p:nvSpPr>
          <p:cNvPr id="21" name="Freeform 20">
            <a:extLst>
              <a:ext uri="{FF2B5EF4-FFF2-40B4-BE49-F238E27FC236}">
                <a16:creationId xmlns:a16="http://schemas.microsoft.com/office/drawing/2014/main" id="{F41C138E-3642-F443-8ADD-6D63DE44A032}"/>
              </a:ext>
            </a:extLst>
          </p:cNvPr>
          <p:cNvSpPr/>
          <p:nvPr/>
        </p:nvSpPr>
        <p:spPr>
          <a:xfrm>
            <a:off x="3331029" y="1449977"/>
            <a:ext cx="1567542" cy="653143"/>
          </a:xfrm>
          <a:custGeom>
            <a:avLst/>
            <a:gdLst>
              <a:gd name="connsiteX0" fmla="*/ 0 w 1567542"/>
              <a:gd name="connsiteY0" fmla="*/ 0 h 653143"/>
              <a:gd name="connsiteX1" fmla="*/ 705394 w 1567542"/>
              <a:gd name="connsiteY1" fmla="*/ 418012 h 653143"/>
              <a:gd name="connsiteX2" fmla="*/ 1567542 w 1567542"/>
              <a:gd name="connsiteY2" fmla="*/ 653143 h 653143"/>
            </a:gdLst>
            <a:ahLst/>
            <a:cxnLst>
              <a:cxn ang="0">
                <a:pos x="connsiteX0" y="connsiteY0"/>
              </a:cxn>
              <a:cxn ang="0">
                <a:pos x="connsiteX1" y="connsiteY1"/>
              </a:cxn>
              <a:cxn ang="0">
                <a:pos x="connsiteX2" y="connsiteY2"/>
              </a:cxn>
            </a:cxnLst>
            <a:rect l="l" t="t" r="r" b="b"/>
            <a:pathLst>
              <a:path w="1567542" h="653143">
                <a:moveTo>
                  <a:pt x="0" y="0"/>
                </a:moveTo>
                <a:cubicBezTo>
                  <a:pt x="222068" y="154577"/>
                  <a:pt x="444137" y="309155"/>
                  <a:pt x="705394" y="418012"/>
                </a:cubicBezTo>
                <a:cubicBezTo>
                  <a:pt x="966651" y="526869"/>
                  <a:pt x="1267096" y="590006"/>
                  <a:pt x="1567542" y="6531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414E39-DCC6-E34F-87E0-D509C6A61B3D}"/>
              </a:ext>
            </a:extLst>
          </p:cNvPr>
          <p:cNvSpPr/>
          <p:nvPr/>
        </p:nvSpPr>
        <p:spPr>
          <a:xfrm>
            <a:off x="-134983" y="5581576"/>
            <a:ext cx="12461966" cy="13173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Lucida Bright" panose="02040602050505020304" pitchFamily="18" charset="0"/>
              </a:rPr>
              <a:t>Interference from hand, arm, legs </a:t>
            </a:r>
            <a:r>
              <a:rPr lang="en-US" sz="3600" b="1" dirty="0">
                <a:solidFill>
                  <a:schemeClr val="tx1"/>
                </a:solidFill>
                <a:latin typeface="Lucida Bright" panose="02040602050505020304" pitchFamily="18" charset="0"/>
              </a:rPr>
              <a:t>filtered</a:t>
            </a:r>
            <a:r>
              <a:rPr lang="en-US" sz="3600" dirty="0">
                <a:solidFill>
                  <a:schemeClr val="tx1"/>
                </a:solidFill>
                <a:latin typeface="Lucida Bright" panose="02040602050505020304" pitchFamily="18" charset="0"/>
              </a:rPr>
              <a:t> by body when signal propagates up to the ear …</a:t>
            </a:r>
          </a:p>
        </p:txBody>
      </p:sp>
    </p:spTree>
    <p:extLst>
      <p:ext uri="{BB962C8B-B14F-4D97-AF65-F5344CB8AC3E}">
        <p14:creationId xmlns:p14="http://schemas.microsoft.com/office/powerpoint/2010/main" val="15924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70F50BB1-BEB7-49C5-B3D4-978DE6F87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5" y="841497"/>
            <a:ext cx="5398734" cy="53987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4301C6B-C91C-497C-B328-A52DCBBD052D}"/>
              </a:ext>
            </a:extLst>
          </p:cNvPr>
          <p:cNvSpPr/>
          <p:nvPr/>
        </p:nvSpPr>
        <p:spPr>
          <a:xfrm>
            <a:off x="741226" y="325788"/>
            <a:ext cx="101072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E7E6E6">
                    <a:lumMod val="10000"/>
                  </a:srgbClr>
                </a:solidFill>
                <a:effectLst/>
                <a:uLnTx/>
                <a:uFillTx/>
                <a:latin typeface="Lucida Bright" panose="02040602050505020304" pitchFamily="18" charset="0"/>
                <a:ea typeface="+mn-ea"/>
                <a:cs typeface="+mn-cs"/>
              </a:rPr>
              <a:t>Key Opportunity: </a:t>
            </a:r>
            <a:r>
              <a:rPr kumimoji="0" lang="en-US" sz="4400" b="1" i="0" u="none" strike="noStrike" kern="0" cap="none" spc="0" normalizeH="0" baseline="0" noProof="0" dirty="0">
                <a:ln>
                  <a:noFill/>
                </a:ln>
                <a:solidFill>
                  <a:srgbClr val="00B050"/>
                </a:solidFill>
                <a:effectLst/>
                <a:uLnTx/>
                <a:uFillTx/>
                <a:latin typeface="Lucida Bright" panose="02040602050505020304" pitchFamily="18" charset="0"/>
                <a:ea typeface="+mn-ea"/>
                <a:cs typeface="+mn-cs"/>
              </a:rPr>
              <a:t>Body is a “Filter”</a:t>
            </a:r>
            <a:endParaRPr kumimoji="0" lang="en-IN" sz="1800" b="0" i="0" u="none" strike="noStrike" kern="0" cap="none" spc="0" normalizeH="0" baseline="0" noProof="0" dirty="0">
              <a:ln>
                <a:noFill/>
              </a:ln>
              <a:solidFill>
                <a:srgbClr val="00B050"/>
              </a:solidFill>
              <a:effectLst/>
              <a:uLnTx/>
              <a:uFillTx/>
              <a:latin typeface="Lucida Bright" panose="02040602050505020304" pitchFamily="18" charset="0"/>
              <a:ea typeface="+mn-ea"/>
              <a:cs typeface="+mn-cs"/>
            </a:endParaRPr>
          </a:p>
        </p:txBody>
      </p:sp>
      <p:pic>
        <p:nvPicPr>
          <p:cNvPr id="8" name="Picture 2" descr="Image result for ESENSE EARBUD">
            <a:extLst>
              <a:ext uri="{FF2B5EF4-FFF2-40B4-BE49-F238E27FC236}">
                <a16:creationId xmlns:a16="http://schemas.microsoft.com/office/drawing/2014/main" id="{47ABD701-5DB4-4173-AA07-6EF4277418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94" t="6251" r="35778" b="54792"/>
          <a:stretch/>
        </p:blipFill>
        <p:spPr bwMode="auto">
          <a:xfrm flipH="1">
            <a:off x="2500750" y="1225547"/>
            <a:ext cx="733996" cy="7249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29CDD2E-E56E-4BF4-8B6D-C29D56327706}"/>
              </a:ext>
            </a:extLst>
          </p:cNvPr>
          <p:cNvPicPr>
            <a:picLocks noChangeAspect="1"/>
          </p:cNvPicPr>
          <p:nvPr/>
        </p:nvPicPr>
        <p:blipFill>
          <a:blip r:embed="rId5"/>
          <a:stretch>
            <a:fillRect/>
          </a:stretch>
        </p:blipFill>
        <p:spPr>
          <a:xfrm>
            <a:off x="3889956" y="4078451"/>
            <a:ext cx="5407449" cy="2093714"/>
          </a:xfrm>
          <a:prstGeom prst="rect">
            <a:avLst/>
          </a:prstGeom>
        </p:spPr>
      </p:pic>
      <p:pic>
        <p:nvPicPr>
          <p:cNvPr id="5" name="Picture 4">
            <a:extLst>
              <a:ext uri="{FF2B5EF4-FFF2-40B4-BE49-F238E27FC236}">
                <a16:creationId xmlns:a16="http://schemas.microsoft.com/office/drawing/2014/main" id="{607CB7B7-98BC-4769-9877-B31B192981E7}"/>
              </a:ext>
            </a:extLst>
          </p:cNvPr>
          <p:cNvPicPr>
            <a:picLocks noChangeAspect="1"/>
          </p:cNvPicPr>
          <p:nvPr/>
        </p:nvPicPr>
        <p:blipFill>
          <a:blip r:embed="rId6"/>
          <a:stretch>
            <a:fillRect/>
          </a:stretch>
        </p:blipFill>
        <p:spPr>
          <a:xfrm>
            <a:off x="3775656" y="1235147"/>
            <a:ext cx="5398735" cy="2093714"/>
          </a:xfrm>
          <a:prstGeom prst="rect">
            <a:avLst/>
          </a:prstGeom>
        </p:spPr>
      </p:pic>
      <p:grpSp>
        <p:nvGrpSpPr>
          <p:cNvPr id="11" name="Group 10">
            <a:extLst>
              <a:ext uri="{FF2B5EF4-FFF2-40B4-BE49-F238E27FC236}">
                <a16:creationId xmlns:a16="http://schemas.microsoft.com/office/drawing/2014/main" id="{D3A7DD77-09B7-43E1-A649-35BC9DD2BD53}"/>
              </a:ext>
            </a:extLst>
          </p:cNvPr>
          <p:cNvGrpSpPr/>
          <p:nvPr/>
        </p:nvGrpSpPr>
        <p:grpSpPr>
          <a:xfrm>
            <a:off x="650660" y="3529140"/>
            <a:ext cx="3124996" cy="1061685"/>
            <a:chOff x="3840462" y="2998062"/>
            <a:chExt cx="3124996" cy="1061685"/>
          </a:xfrm>
        </p:grpSpPr>
        <p:pic>
          <p:nvPicPr>
            <p:cNvPr id="12" name="Picture 8" descr="Image result for step counter">
              <a:extLst>
                <a:ext uri="{FF2B5EF4-FFF2-40B4-BE49-F238E27FC236}">
                  <a16:creationId xmlns:a16="http://schemas.microsoft.com/office/drawing/2014/main" id="{5F1C2EA4-740D-4688-8CDC-232C417850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3722" y="3298526"/>
              <a:ext cx="460755" cy="4607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step counter">
              <a:extLst>
                <a:ext uri="{FF2B5EF4-FFF2-40B4-BE49-F238E27FC236}">
                  <a16:creationId xmlns:a16="http://schemas.microsoft.com/office/drawing/2014/main" id="{5F07BB47-1055-4562-B10C-9DFA90BC65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2090" y="3222219"/>
              <a:ext cx="613368" cy="6133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tep count app">
              <a:extLst>
                <a:ext uri="{FF2B5EF4-FFF2-40B4-BE49-F238E27FC236}">
                  <a16:creationId xmlns:a16="http://schemas.microsoft.com/office/drawing/2014/main" id="{904D119F-762D-4F99-A06C-835893E055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66883"/>
            <a:stretch/>
          </p:blipFill>
          <p:spPr bwMode="auto">
            <a:xfrm rot="19107054">
              <a:off x="3840462" y="2998062"/>
              <a:ext cx="524709" cy="10616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Connector 16">
            <a:extLst>
              <a:ext uri="{FF2B5EF4-FFF2-40B4-BE49-F238E27FC236}">
                <a16:creationId xmlns:a16="http://schemas.microsoft.com/office/drawing/2014/main" id="{6E3BC3D8-D87A-451C-A53B-656A0BD266F4}"/>
              </a:ext>
            </a:extLst>
          </p:cNvPr>
          <p:cNvCxnSpPr/>
          <p:nvPr/>
        </p:nvCxnSpPr>
        <p:spPr>
          <a:xfrm>
            <a:off x="437042" y="3220720"/>
            <a:ext cx="5036295"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867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2CBB-D0DA-42CD-84D8-DE5A869DD49B}"/>
              </a:ext>
            </a:extLst>
          </p:cNvPr>
          <p:cNvSpPr>
            <a:spLocks noGrp="1"/>
          </p:cNvSpPr>
          <p:nvPr>
            <p:ph type="title"/>
          </p:nvPr>
        </p:nvSpPr>
        <p:spPr/>
        <p:txBody>
          <a:bodyPr/>
          <a:lstStyle/>
          <a:p>
            <a:r>
              <a:rPr lang="en-US" b="1" i="1" dirty="0">
                <a:solidFill>
                  <a:srgbClr val="FF0000"/>
                </a:solidFill>
                <a:latin typeface="Lucida Bright" panose="02040602050505020304" pitchFamily="18" charset="0"/>
              </a:rPr>
              <a:t>Dual</a:t>
            </a:r>
            <a:r>
              <a:rPr lang="en-US" b="1" dirty="0">
                <a:latin typeface="Lucida Bright" panose="02040602050505020304" pitchFamily="18" charset="0"/>
              </a:rPr>
              <a:t> IMU dead reckoning</a:t>
            </a:r>
          </a:p>
        </p:txBody>
      </p:sp>
      <p:sp>
        <p:nvSpPr>
          <p:cNvPr id="5" name="Flowchart: Alternate Process 4">
            <a:extLst>
              <a:ext uri="{FF2B5EF4-FFF2-40B4-BE49-F238E27FC236}">
                <a16:creationId xmlns:a16="http://schemas.microsoft.com/office/drawing/2014/main" id="{3B8A559B-6434-49BF-881A-0BDD1EA9780E}"/>
              </a:ext>
            </a:extLst>
          </p:cNvPr>
          <p:cNvSpPr/>
          <p:nvPr/>
        </p:nvSpPr>
        <p:spPr>
          <a:xfrm>
            <a:off x="4815527" y="2529191"/>
            <a:ext cx="2003898" cy="179961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Ear-AR Localization Algorithm</a:t>
            </a:r>
          </a:p>
        </p:txBody>
      </p:sp>
      <p:cxnSp>
        <p:nvCxnSpPr>
          <p:cNvPr id="7" name="Straight Arrow Connector 6">
            <a:extLst>
              <a:ext uri="{FF2B5EF4-FFF2-40B4-BE49-F238E27FC236}">
                <a16:creationId xmlns:a16="http://schemas.microsoft.com/office/drawing/2014/main" id="{6653A280-FBAB-4B99-9F56-76178EE382D0}"/>
              </a:ext>
            </a:extLst>
          </p:cNvPr>
          <p:cNvCxnSpPr>
            <a:cxnSpLocks/>
          </p:cNvCxnSpPr>
          <p:nvPr/>
        </p:nvCxnSpPr>
        <p:spPr>
          <a:xfrm>
            <a:off x="4107680" y="2869659"/>
            <a:ext cx="7295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F16391F-D452-42CC-95D3-F10C1C5F2F1D}"/>
              </a:ext>
            </a:extLst>
          </p:cNvPr>
          <p:cNvCxnSpPr>
            <a:cxnSpLocks/>
          </p:cNvCxnSpPr>
          <p:nvPr/>
        </p:nvCxnSpPr>
        <p:spPr>
          <a:xfrm>
            <a:off x="4107680" y="3428999"/>
            <a:ext cx="7295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D56E33A-2C21-4372-8C11-ADCF28ACAE3B}"/>
              </a:ext>
            </a:extLst>
          </p:cNvPr>
          <p:cNvCxnSpPr>
            <a:cxnSpLocks/>
          </p:cNvCxnSpPr>
          <p:nvPr/>
        </p:nvCxnSpPr>
        <p:spPr>
          <a:xfrm>
            <a:off x="4085953" y="3985098"/>
            <a:ext cx="7295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A107186-E7C2-4700-9E5E-29753674EF64}"/>
              </a:ext>
            </a:extLst>
          </p:cNvPr>
          <p:cNvSpPr txBox="1"/>
          <p:nvPr/>
        </p:nvSpPr>
        <p:spPr>
          <a:xfrm>
            <a:off x="2881579" y="2635635"/>
            <a:ext cx="1191032" cy="461665"/>
          </a:xfrm>
          <a:prstGeom prst="rect">
            <a:avLst/>
          </a:prstGeom>
          <a:noFill/>
        </p:spPr>
        <p:txBody>
          <a:bodyPr wrap="square" rtlCol="0">
            <a:spAutoFit/>
          </a:bodyPr>
          <a:lstStyle/>
          <a:p>
            <a:r>
              <a:rPr lang="en-US" sz="2400" dirty="0"/>
              <a:t>Ear IMU</a:t>
            </a:r>
          </a:p>
        </p:txBody>
      </p:sp>
      <p:sp>
        <p:nvSpPr>
          <p:cNvPr id="12" name="TextBox 11">
            <a:extLst>
              <a:ext uri="{FF2B5EF4-FFF2-40B4-BE49-F238E27FC236}">
                <a16:creationId xmlns:a16="http://schemas.microsoft.com/office/drawing/2014/main" id="{A7C6777C-F121-40B3-AABA-B37164D180F3}"/>
              </a:ext>
            </a:extLst>
          </p:cNvPr>
          <p:cNvSpPr txBox="1"/>
          <p:nvPr/>
        </p:nvSpPr>
        <p:spPr>
          <a:xfrm>
            <a:off x="2545382" y="3245384"/>
            <a:ext cx="1588897" cy="461665"/>
          </a:xfrm>
          <a:prstGeom prst="rect">
            <a:avLst/>
          </a:prstGeom>
          <a:noFill/>
        </p:spPr>
        <p:txBody>
          <a:bodyPr wrap="square" rtlCol="0">
            <a:spAutoFit/>
          </a:bodyPr>
          <a:lstStyle/>
          <a:p>
            <a:r>
              <a:rPr lang="en-US" sz="2400" dirty="0"/>
              <a:t>Phone IMU</a:t>
            </a:r>
          </a:p>
        </p:txBody>
      </p:sp>
      <p:sp>
        <p:nvSpPr>
          <p:cNvPr id="14" name="TextBox 13">
            <a:extLst>
              <a:ext uri="{FF2B5EF4-FFF2-40B4-BE49-F238E27FC236}">
                <a16:creationId xmlns:a16="http://schemas.microsoft.com/office/drawing/2014/main" id="{78695B5D-5698-42B5-9072-0429FE9A3591}"/>
              </a:ext>
            </a:extLst>
          </p:cNvPr>
          <p:cNvSpPr txBox="1"/>
          <p:nvPr/>
        </p:nvSpPr>
        <p:spPr>
          <a:xfrm>
            <a:off x="3004163" y="3727542"/>
            <a:ext cx="1217715" cy="830997"/>
          </a:xfrm>
          <a:prstGeom prst="rect">
            <a:avLst/>
          </a:prstGeom>
          <a:noFill/>
        </p:spPr>
        <p:txBody>
          <a:bodyPr wrap="square" rtlCol="0">
            <a:spAutoFit/>
          </a:bodyPr>
          <a:lstStyle/>
          <a:p>
            <a:r>
              <a:rPr lang="en-US" sz="2400" dirty="0"/>
              <a:t>Motion </a:t>
            </a:r>
          </a:p>
          <a:p>
            <a:r>
              <a:rPr lang="en-US" sz="2400" dirty="0"/>
              <a:t>Model</a:t>
            </a:r>
          </a:p>
        </p:txBody>
      </p:sp>
      <p:cxnSp>
        <p:nvCxnSpPr>
          <p:cNvPr id="15" name="Straight Arrow Connector 14">
            <a:extLst>
              <a:ext uri="{FF2B5EF4-FFF2-40B4-BE49-F238E27FC236}">
                <a16:creationId xmlns:a16="http://schemas.microsoft.com/office/drawing/2014/main" id="{8ABF1F60-9CE5-49B5-8A8D-BB9726A238BA}"/>
              </a:ext>
            </a:extLst>
          </p:cNvPr>
          <p:cNvCxnSpPr>
            <a:cxnSpLocks/>
          </p:cNvCxnSpPr>
          <p:nvPr/>
        </p:nvCxnSpPr>
        <p:spPr>
          <a:xfrm>
            <a:off x="6819425" y="3428999"/>
            <a:ext cx="7295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54579EF-8706-4398-8698-DCE0FB64C621}"/>
              </a:ext>
            </a:extLst>
          </p:cNvPr>
          <p:cNvSpPr txBox="1"/>
          <p:nvPr/>
        </p:nvSpPr>
        <p:spPr>
          <a:xfrm>
            <a:off x="7529382" y="3198166"/>
            <a:ext cx="2497094" cy="461665"/>
          </a:xfrm>
          <a:prstGeom prst="rect">
            <a:avLst/>
          </a:prstGeom>
          <a:noFill/>
        </p:spPr>
        <p:txBody>
          <a:bodyPr wrap="square" rtlCol="0">
            <a:spAutoFit/>
          </a:bodyPr>
          <a:lstStyle/>
          <a:p>
            <a:r>
              <a:rPr lang="en-US" sz="2400" dirty="0"/>
              <a:t>Better Localization</a:t>
            </a:r>
          </a:p>
        </p:txBody>
      </p:sp>
      <p:sp>
        <p:nvSpPr>
          <p:cNvPr id="3" name="TextBox 2">
            <a:extLst>
              <a:ext uri="{FF2B5EF4-FFF2-40B4-BE49-F238E27FC236}">
                <a16:creationId xmlns:a16="http://schemas.microsoft.com/office/drawing/2014/main" id="{C9C1F279-81EF-40FF-8B22-3459901D5000}"/>
              </a:ext>
            </a:extLst>
          </p:cNvPr>
          <p:cNvSpPr txBox="1"/>
          <p:nvPr/>
        </p:nvSpPr>
        <p:spPr>
          <a:xfrm>
            <a:off x="1079910" y="5478586"/>
            <a:ext cx="9831538"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Now let me dive deep into Ear-AR dead reckoning algorithm…</a:t>
            </a:r>
          </a:p>
        </p:txBody>
      </p:sp>
    </p:spTree>
    <p:extLst>
      <p:ext uri="{BB962C8B-B14F-4D97-AF65-F5344CB8AC3E}">
        <p14:creationId xmlns:p14="http://schemas.microsoft.com/office/powerpoint/2010/main" val="15654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FF22F-C52A-4F01-B664-98447FB9D9E6}"/>
              </a:ext>
            </a:extLst>
          </p:cNvPr>
          <p:cNvPicPr>
            <a:picLocks noChangeAspect="1"/>
          </p:cNvPicPr>
          <p:nvPr/>
        </p:nvPicPr>
        <p:blipFill>
          <a:blip r:embed="rId3"/>
          <a:stretch>
            <a:fillRect/>
          </a:stretch>
        </p:blipFill>
        <p:spPr>
          <a:xfrm>
            <a:off x="2890837" y="1793097"/>
            <a:ext cx="6410325" cy="2486025"/>
          </a:xfrm>
          <a:prstGeom prst="rect">
            <a:avLst/>
          </a:prstGeom>
        </p:spPr>
      </p:pic>
      <p:sp>
        <p:nvSpPr>
          <p:cNvPr id="5" name="TextBox 4">
            <a:extLst>
              <a:ext uri="{FF2B5EF4-FFF2-40B4-BE49-F238E27FC236}">
                <a16:creationId xmlns:a16="http://schemas.microsoft.com/office/drawing/2014/main" id="{CBEC11D6-10D1-4AF5-8972-891C5DEAAB1C}"/>
              </a:ext>
            </a:extLst>
          </p:cNvPr>
          <p:cNvSpPr txBox="1"/>
          <p:nvPr/>
        </p:nvSpPr>
        <p:spPr>
          <a:xfrm>
            <a:off x="1088767" y="4186535"/>
            <a:ext cx="7874207" cy="1384995"/>
          </a:xfrm>
          <a:prstGeom prst="rect">
            <a:avLst/>
          </a:prstGeom>
          <a:noFill/>
        </p:spPr>
        <p:txBody>
          <a:bodyPr wrap="none" rtlCol="0">
            <a:spAutoFit/>
          </a:bodyPr>
          <a:lstStyle/>
          <a:p>
            <a:r>
              <a:rPr lang="en-US" sz="2800" dirty="0"/>
              <a:t>This is the easiest of three.</a:t>
            </a:r>
          </a:p>
          <a:p>
            <a:r>
              <a:rPr lang="en-US" sz="2800" dirty="0"/>
              <a:t>Ear IMU shows clear peak.</a:t>
            </a:r>
          </a:p>
          <a:p>
            <a:r>
              <a:rPr lang="en-US" sz="2800" dirty="0"/>
              <a:t>Solution: count how many peaks in the time do</a:t>
            </a:r>
            <a:r>
              <a:rPr lang="en-US" altLang="zh-CN" sz="2800" dirty="0"/>
              <a:t>m</a:t>
            </a:r>
            <a:r>
              <a:rPr lang="en-US" sz="2800" dirty="0"/>
              <a:t>ain.</a:t>
            </a:r>
          </a:p>
        </p:txBody>
      </p:sp>
      <p:sp>
        <p:nvSpPr>
          <p:cNvPr id="7" name="TextBox 6">
            <a:extLst>
              <a:ext uri="{FF2B5EF4-FFF2-40B4-BE49-F238E27FC236}">
                <a16:creationId xmlns:a16="http://schemas.microsoft.com/office/drawing/2014/main" id="{F24629FB-DD6D-4B66-8E9D-AED15267546E}"/>
              </a:ext>
            </a:extLst>
          </p:cNvPr>
          <p:cNvSpPr txBox="1"/>
          <p:nvPr/>
        </p:nvSpPr>
        <p:spPr>
          <a:xfrm>
            <a:off x="1950515" y="805076"/>
            <a:ext cx="1880643"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Step Count</a:t>
            </a:r>
          </a:p>
        </p:txBody>
      </p:sp>
      <p:grpSp>
        <p:nvGrpSpPr>
          <p:cNvPr id="8" name="Group 7">
            <a:extLst>
              <a:ext uri="{FF2B5EF4-FFF2-40B4-BE49-F238E27FC236}">
                <a16:creationId xmlns:a16="http://schemas.microsoft.com/office/drawing/2014/main" id="{BF67D3D4-B2B0-44E8-BA53-A517E260005B}"/>
              </a:ext>
            </a:extLst>
          </p:cNvPr>
          <p:cNvGrpSpPr/>
          <p:nvPr/>
        </p:nvGrpSpPr>
        <p:grpSpPr>
          <a:xfrm>
            <a:off x="1065425" y="631595"/>
            <a:ext cx="658837" cy="863573"/>
            <a:chOff x="6897511" y="1111431"/>
            <a:chExt cx="587022" cy="769441"/>
          </a:xfrm>
        </p:grpSpPr>
        <p:sp>
          <p:nvSpPr>
            <p:cNvPr id="9" name="Oval 8">
              <a:extLst>
                <a:ext uri="{FF2B5EF4-FFF2-40B4-BE49-F238E27FC236}">
                  <a16:creationId xmlns:a16="http://schemas.microsoft.com/office/drawing/2014/main" id="{7D3FC00B-0627-410F-8328-36DFC84F1089}"/>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35C912-FC58-40F2-9E89-FC01CD6F2EC8}"/>
                </a:ext>
              </a:extLst>
            </p:cNvPr>
            <p:cNvSpPr txBox="1"/>
            <p:nvPr/>
          </p:nvSpPr>
          <p:spPr>
            <a:xfrm>
              <a:off x="6981670" y="1111431"/>
              <a:ext cx="470000" cy="769441"/>
            </a:xfrm>
            <a:prstGeom prst="rect">
              <a:avLst/>
            </a:prstGeom>
            <a:noFill/>
          </p:spPr>
          <p:txBody>
            <a:bodyPr wrap="none" rtlCol="0">
              <a:spAutoFit/>
            </a:bodyPr>
            <a:lstStyle/>
            <a:p>
              <a:r>
                <a:rPr lang="en-US" sz="4400" b="1" dirty="0"/>
                <a:t>1</a:t>
              </a:r>
            </a:p>
          </p:txBody>
        </p:sp>
      </p:grpSp>
    </p:spTree>
    <p:extLst>
      <p:ext uri="{BB962C8B-B14F-4D97-AF65-F5344CB8AC3E}">
        <p14:creationId xmlns:p14="http://schemas.microsoft.com/office/powerpoint/2010/main" val="319897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5C63-1AED-4952-9054-304831010A01}"/>
              </a:ext>
            </a:extLst>
          </p:cNvPr>
          <p:cNvSpPr>
            <a:spLocks noGrp="1"/>
          </p:cNvSpPr>
          <p:nvPr>
            <p:ph type="title"/>
          </p:nvPr>
        </p:nvSpPr>
        <p:spPr/>
        <p:txBody>
          <a:bodyPr/>
          <a:lstStyle/>
          <a:p>
            <a:r>
              <a:rPr lang="en-US" dirty="0"/>
              <a:t>Smart Earphones are Booming</a:t>
            </a:r>
          </a:p>
        </p:txBody>
      </p:sp>
      <p:pic>
        <p:nvPicPr>
          <p:cNvPr id="1026" name="Picture 2" descr="Apple AirPods Pro – Simply Mac">
            <a:extLst>
              <a:ext uri="{FF2B5EF4-FFF2-40B4-BE49-F238E27FC236}">
                <a16:creationId xmlns:a16="http://schemas.microsoft.com/office/drawing/2014/main" id="{A2F8E7F9-2568-4EB5-BD4E-97A178C00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76" y="1286028"/>
            <a:ext cx="2226013" cy="2226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rable Computing Research">
            <a:extLst>
              <a:ext uri="{FF2B5EF4-FFF2-40B4-BE49-F238E27FC236}">
                <a16:creationId xmlns:a16="http://schemas.microsoft.com/office/drawing/2014/main" id="{A19E036A-A9AC-470C-B213-F4A07D329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120" y="4087975"/>
            <a:ext cx="3139805" cy="2379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gle Pixel Buds White Wireless Headphones - GA01470-US">
            <a:extLst>
              <a:ext uri="{FF2B5EF4-FFF2-40B4-BE49-F238E27FC236}">
                <a16:creationId xmlns:a16="http://schemas.microsoft.com/office/drawing/2014/main" id="{A6D339FE-BCC8-465F-AA1E-49D337D24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172" y="1308738"/>
            <a:ext cx="20193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ames and Bose AR - CONOR SHEEHAN">
            <a:extLst>
              <a:ext uri="{FF2B5EF4-FFF2-40B4-BE49-F238E27FC236}">
                <a16:creationId xmlns:a16="http://schemas.microsoft.com/office/drawing/2014/main" id="{152600D8-021D-43B5-A397-AF9E6922D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2511" y="804070"/>
            <a:ext cx="3139805" cy="31398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9F3083-21E2-43FE-9C9A-374AD4B7E07B}"/>
              </a:ext>
            </a:extLst>
          </p:cNvPr>
          <p:cNvPicPr>
            <a:picLocks noChangeAspect="1"/>
          </p:cNvPicPr>
          <p:nvPr/>
        </p:nvPicPr>
        <p:blipFill>
          <a:blip r:embed="rId7"/>
          <a:stretch>
            <a:fillRect/>
          </a:stretch>
        </p:blipFill>
        <p:spPr>
          <a:xfrm>
            <a:off x="6041504" y="1297261"/>
            <a:ext cx="2412052" cy="2241675"/>
          </a:xfrm>
          <a:prstGeom prst="rect">
            <a:avLst/>
          </a:prstGeom>
        </p:spPr>
      </p:pic>
      <p:pic>
        <p:nvPicPr>
          <p:cNvPr id="7" name="Picture 6">
            <a:extLst>
              <a:ext uri="{FF2B5EF4-FFF2-40B4-BE49-F238E27FC236}">
                <a16:creationId xmlns:a16="http://schemas.microsoft.com/office/drawing/2014/main" id="{4B81AC0C-CB30-49B5-AFFE-017E4558C2A8}"/>
              </a:ext>
            </a:extLst>
          </p:cNvPr>
          <p:cNvPicPr>
            <a:picLocks noChangeAspect="1"/>
          </p:cNvPicPr>
          <p:nvPr/>
        </p:nvPicPr>
        <p:blipFill>
          <a:blip r:embed="rId8"/>
          <a:stretch>
            <a:fillRect/>
          </a:stretch>
        </p:blipFill>
        <p:spPr>
          <a:xfrm>
            <a:off x="954943" y="4113233"/>
            <a:ext cx="5822815" cy="2329126"/>
          </a:xfrm>
          <a:prstGeom prst="rect">
            <a:avLst/>
          </a:prstGeom>
        </p:spPr>
      </p:pic>
    </p:spTree>
    <p:extLst>
      <p:ext uri="{BB962C8B-B14F-4D97-AF65-F5344CB8AC3E}">
        <p14:creationId xmlns:p14="http://schemas.microsoft.com/office/powerpoint/2010/main" val="2347890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CA1510-B86D-4F49-82D5-D3D96941B3A5}"/>
              </a:ext>
            </a:extLst>
          </p:cNvPr>
          <p:cNvSpPr txBox="1"/>
          <p:nvPr/>
        </p:nvSpPr>
        <p:spPr>
          <a:xfrm>
            <a:off x="882697" y="1276877"/>
            <a:ext cx="5285457" cy="1015663"/>
          </a:xfrm>
          <a:prstGeom prst="rect">
            <a:avLst/>
          </a:prstGeom>
          <a:noFill/>
        </p:spPr>
        <p:txBody>
          <a:bodyPr wrap="square" rtlCol="0">
            <a:spAutoFit/>
          </a:bodyPr>
          <a:lstStyle/>
          <a:p>
            <a:r>
              <a:rPr lang="en-US" sz="2400" dirty="0"/>
              <a:t>Let’s first look at a few existing solutions</a:t>
            </a:r>
          </a:p>
          <a:p>
            <a:endParaRPr lang="en-US" dirty="0"/>
          </a:p>
          <a:p>
            <a:endParaRPr lang="en-US" dirty="0"/>
          </a:p>
        </p:txBody>
      </p:sp>
      <p:pic>
        <p:nvPicPr>
          <p:cNvPr id="1026" name="Picture 2" descr="Compass, direction, navigation, navigational compass, navigational  instrument, orientation tool, rose compass icon">
            <a:extLst>
              <a:ext uri="{FF2B5EF4-FFF2-40B4-BE49-F238E27FC236}">
                <a16:creationId xmlns:a16="http://schemas.microsoft.com/office/drawing/2014/main" id="{BC2F0EDE-C6AF-4CDB-A4BA-C261F9F81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82" y="2254250"/>
            <a:ext cx="23495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 holding smartphone with gps navigation map on">
            <a:extLst>
              <a:ext uri="{FF2B5EF4-FFF2-40B4-BE49-F238E27FC236}">
                <a16:creationId xmlns:a16="http://schemas.microsoft.com/office/drawing/2014/main" id="{9FD81951-5189-4BC8-A583-DF845801F1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00" t="1704" r="16200" b="13481"/>
          <a:stretch/>
        </p:blipFill>
        <p:spPr bwMode="auto">
          <a:xfrm>
            <a:off x="4605086" y="1938597"/>
            <a:ext cx="2349500" cy="2980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celerometer coordinate system in relation to the gravity vector... |  Download Scientific Diagram">
            <a:extLst>
              <a:ext uri="{FF2B5EF4-FFF2-40B4-BE49-F238E27FC236}">
                <a16:creationId xmlns:a16="http://schemas.microsoft.com/office/drawing/2014/main" id="{01CB7EFE-C25A-4EE9-BA69-280CC40AB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200" y="2150072"/>
            <a:ext cx="41148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4D9FCA-7306-4A35-8DE7-EB32C70AFC90}"/>
              </a:ext>
            </a:extLst>
          </p:cNvPr>
          <p:cNvSpPr txBox="1"/>
          <p:nvPr/>
        </p:nvSpPr>
        <p:spPr>
          <a:xfrm>
            <a:off x="-1" y="4919008"/>
            <a:ext cx="3645243" cy="1323439"/>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Indoor Magnetic Interference</a:t>
            </a:r>
          </a:p>
        </p:txBody>
      </p:sp>
      <p:sp>
        <p:nvSpPr>
          <p:cNvPr id="8" name="TextBox 7">
            <a:extLst>
              <a:ext uri="{FF2B5EF4-FFF2-40B4-BE49-F238E27FC236}">
                <a16:creationId xmlns:a16="http://schemas.microsoft.com/office/drawing/2014/main" id="{8A59A597-0018-4C3D-888E-0C0A4B2B2160}"/>
              </a:ext>
            </a:extLst>
          </p:cNvPr>
          <p:cNvSpPr txBox="1"/>
          <p:nvPr/>
        </p:nvSpPr>
        <p:spPr>
          <a:xfrm>
            <a:off x="4024527" y="4953266"/>
            <a:ext cx="3645243" cy="1323439"/>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Requires Phone in Hand</a:t>
            </a:r>
          </a:p>
        </p:txBody>
      </p:sp>
      <p:sp>
        <p:nvSpPr>
          <p:cNvPr id="9" name="TextBox 8">
            <a:extLst>
              <a:ext uri="{FF2B5EF4-FFF2-40B4-BE49-F238E27FC236}">
                <a16:creationId xmlns:a16="http://schemas.microsoft.com/office/drawing/2014/main" id="{CB725EE1-58FC-45A9-A5BC-5445DC36184F}"/>
              </a:ext>
            </a:extLst>
          </p:cNvPr>
          <p:cNvSpPr txBox="1"/>
          <p:nvPr/>
        </p:nvSpPr>
        <p:spPr>
          <a:xfrm>
            <a:off x="8555684" y="4990335"/>
            <a:ext cx="3645243" cy="1323439"/>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Affected by Random Motion</a:t>
            </a:r>
          </a:p>
        </p:txBody>
      </p:sp>
      <p:sp>
        <p:nvSpPr>
          <p:cNvPr id="16" name="TextBox 15">
            <a:extLst>
              <a:ext uri="{FF2B5EF4-FFF2-40B4-BE49-F238E27FC236}">
                <a16:creationId xmlns:a16="http://schemas.microsoft.com/office/drawing/2014/main" id="{0A8604E2-E86E-4EBF-AD55-15039DA8EFA4}"/>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17" name="Group 16">
            <a:extLst>
              <a:ext uri="{FF2B5EF4-FFF2-40B4-BE49-F238E27FC236}">
                <a16:creationId xmlns:a16="http://schemas.microsoft.com/office/drawing/2014/main" id="{EC878396-CF53-46D7-8F65-4ACDB2E2A785}"/>
              </a:ext>
            </a:extLst>
          </p:cNvPr>
          <p:cNvGrpSpPr/>
          <p:nvPr/>
        </p:nvGrpSpPr>
        <p:grpSpPr>
          <a:xfrm>
            <a:off x="553278" y="255674"/>
            <a:ext cx="658837" cy="769441"/>
            <a:chOff x="6897511" y="1111431"/>
            <a:chExt cx="587022" cy="685570"/>
          </a:xfrm>
        </p:grpSpPr>
        <p:sp>
          <p:nvSpPr>
            <p:cNvPr id="18" name="Oval 17">
              <a:extLst>
                <a:ext uri="{FF2B5EF4-FFF2-40B4-BE49-F238E27FC236}">
                  <a16:creationId xmlns:a16="http://schemas.microsoft.com/office/drawing/2014/main" id="{38BD9122-8593-4339-ADBF-2E5E8D3A9776}"/>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81E0787-C440-43E8-8D89-DBB59E1788EF}"/>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172325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672C50-8E8A-4381-AB78-CA018BBAE2C7}"/>
              </a:ext>
            </a:extLst>
          </p:cNvPr>
          <p:cNvGrpSpPr/>
          <p:nvPr/>
        </p:nvGrpSpPr>
        <p:grpSpPr>
          <a:xfrm>
            <a:off x="142210" y="1334530"/>
            <a:ext cx="10886027" cy="4741086"/>
            <a:chOff x="-520048" y="-449263"/>
            <a:chExt cx="12737687" cy="6973867"/>
          </a:xfrm>
        </p:grpSpPr>
        <p:pic>
          <p:nvPicPr>
            <p:cNvPr id="8" name="Picture 2" descr="https://cdn.pixabay.com/photo/2014/03/25/16/34/man-297417_960_720.png">
              <a:extLst>
                <a:ext uri="{FF2B5EF4-FFF2-40B4-BE49-F238E27FC236}">
                  <a16:creationId xmlns:a16="http://schemas.microsoft.com/office/drawing/2014/main" id="{C8E8BD91-F2A2-4113-ADEE-79CC5344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9" y="-449263"/>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cdn.pixabay.com/photo/2014/03/25/16/34/man-297417_960_720.png">
              <a:extLst>
                <a:ext uri="{FF2B5EF4-FFF2-40B4-BE49-F238E27FC236}">
                  <a16:creationId xmlns:a16="http://schemas.microsoft.com/office/drawing/2014/main" id="{59158B59-8D90-490E-856D-FC5C37260735}"/>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285" t="55986" r="79114" b="9118"/>
            <a:stretch/>
          </p:blipFill>
          <p:spPr bwMode="auto">
            <a:xfrm>
              <a:off x="1413711" y="2970742"/>
              <a:ext cx="1170503" cy="212718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374A90E-0249-45F5-BF68-DCF8FF9B72DA}"/>
                </a:ext>
              </a:extLst>
            </p:cNvPr>
            <p:cNvSpPr/>
            <p:nvPr/>
          </p:nvSpPr>
          <p:spPr>
            <a:xfrm>
              <a:off x="2131554"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6DC15033-5512-43D0-979E-E66F3716A29E}"/>
                </a:ext>
              </a:extLst>
            </p:cNvPr>
            <p:cNvSpPr/>
            <p:nvPr/>
          </p:nvSpPr>
          <p:spPr>
            <a:xfrm>
              <a:off x="4237459"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387BFCB-6025-4226-BE00-C3B4E05874ED}"/>
                </a:ext>
              </a:extLst>
            </p:cNvPr>
            <p:cNvSpPr/>
            <p:nvPr/>
          </p:nvSpPr>
          <p:spPr>
            <a:xfrm>
              <a:off x="5961923"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F1826B06-13DD-418C-89B5-68CA218C55E3}"/>
                </a:ext>
              </a:extLst>
            </p:cNvPr>
            <p:cNvSpPr/>
            <p:nvPr/>
          </p:nvSpPr>
          <p:spPr>
            <a:xfrm>
              <a:off x="7582051"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0B41D23E-E7A0-438D-8C5C-49940E504450}"/>
                </a:ext>
              </a:extLst>
            </p:cNvPr>
            <p:cNvSpPr/>
            <p:nvPr/>
          </p:nvSpPr>
          <p:spPr>
            <a:xfrm>
              <a:off x="9691178"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D8D5D725-6439-43E9-8BB9-578DC5ACD528}"/>
                </a:ext>
              </a:extLst>
            </p:cNvPr>
            <p:cNvSpPr/>
            <p:nvPr/>
          </p:nvSpPr>
          <p:spPr>
            <a:xfrm>
              <a:off x="1524301"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35935230-1F22-4935-8B90-72DB0F64EF28}"/>
                </a:ext>
              </a:extLst>
            </p:cNvPr>
            <p:cNvSpPr/>
            <p:nvPr/>
          </p:nvSpPr>
          <p:spPr>
            <a:xfrm>
              <a:off x="3706106" y="2886736"/>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F7BA12B8-BB56-435C-84C9-7EF3CD821C62}"/>
                </a:ext>
              </a:extLst>
            </p:cNvPr>
            <p:cNvSpPr/>
            <p:nvPr/>
          </p:nvSpPr>
          <p:spPr>
            <a:xfrm>
              <a:off x="5953450" y="2920634"/>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EEE8771-25F2-4A2E-B102-F86945D171ED}"/>
                </a:ext>
              </a:extLst>
            </p:cNvPr>
            <p:cNvSpPr/>
            <p:nvPr/>
          </p:nvSpPr>
          <p:spPr>
            <a:xfrm>
              <a:off x="7706018"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D2C7F2B-59F7-4821-8CEA-B3E8FBDADE5D}"/>
                </a:ext>
              </a:extLst>
            </p:cNvPr>
            <p:cNvSpPr/>
            <p:nvPr/>
          </p:nvSpPr>
          <p:spPr>
            <a:xfrm>
              <a:off x="9961835"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8272E0ED-EA4E-4ED4-A667-E76E8EF26FCE}"/>
                </a:ext>
              </a:extLst>
            </p:cNvPr>
            <p:cNvSpPr/>
            <p:nvPr/>
          </p:nvSpPr>
          <p:spPr>
            <a:xfrm>
              <a:off x="1237667" y="374679"/>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2AF77432-07E2-4834-88BF-36A30C89A5A5}"/>
                </a:ext>
              </a:extLst>
            </p:cNvPr>
            <p:cNvSpPr/>
            <p:nvPr/>
          </p:nvSpPr>
          <p:spPr>
            <a:xfrm>
              <a:off x="3563598" y="335401"/>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A3F4A752-8D7D-4081-824D-07415F3966C1}"/>
                </a:ext>
              </a:extLst>
            </p:cNvPr>
            <p:cNvSpPr/>
            <p:nvPr/>
          </p:nvSpPr>
          <p:spPr>
            <a:xfrm>
              <a:off x="5863151" y="27034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320D729-3334-464A-9F3B-041B52EF2EC3}"/>
                </a:ext>
              </a:extLst>
            </p:cNvPr>
            <p:cNvSpPr/>
            <p:nvPr/>
          </p:nvSpPr>
          <p:spPr>
            <a:xfrm>
              <a:off x="8006786" y="357684"/>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98ADF6F-E01B-45D8-B395-01C8B9EEFE08}"/>
                </a:ext>
              </a:extLst>
            </p:cNvPr>
            <p:cNvSpPr/>
            <p:nvPr/>
          </p:nvSpPr>
          <p:spPr>
            <a:xfrm>
              <a:off x="10374046" y="35768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0571DA70-F419-4FD3-986F-C78B42D12C7B}"/>
                </a:ext>
              </a:extLst>
            </p:cNvPr>
            <p:cNvSpPr txBox="1"/>
            <p:nvPr/>
          </p:nvSpPr>
          <p:spPr>
            <a:xfrm>
              <a:off x="-520048" y="503820"/>
              <a:ext cx="1894094" cy="679083"/>
            </a:xfrm>
            <a:prstGeom prst="rect">
              <a:avLst/>
            </a:prstGeom>
            <a:noFill/>
          </p:spPr>
          <p:txBody>
            <a:bodyPr wrap="square" rtlCol="0">
              <a:spAutoFit/>
            </a:bodyPr>
            <a:lstStyle/>
            <a:p>
              <a:r>
                <a:rPr lang="en-US" altLang="zh-CN" sz="2400" dirty="0">
                  <a:solidFill>
                    <a:srgbClr val="FF0000"/>
                  </a:solidFill>
                </a:rPr>
                <a:t>Earbud</a:t>
              </a:r>
            </a:p>
          </p:txBody>
        </p:sp>
        <p:sp>
          <p:nvSpPr>
            <p:cNvPr id="26" name="TextBox 25">
              <a:extLst>
                <a:ext uri="{FF2B5EF4-FFF2-40B4-BE49-F238E27FC236}">
                  <a16:creationId xmlns:a16="http://schemas.microsoft.com/office/drawing/2014/main" id="{B1C7020C-52FB-4D4D-BE89-B513B4394B76}"/>
                </a:ext>
              </a:extLst>
            </p:cNvPr>
            <p:cNvSpPr txBox="1"/>
            <p:nvPr/>
          </p:nvSpPr>
          <p:spPr>
            <a:xfrm>
              <a:off x="766882" y="3724763"/>
              <a:ext cx="1436391" cy="1222349"/>
            </a:xfrm>
            <a:prstGeom prst="rect">
              <a:avLst/>
            </a:prstGeom>
            <a:noFill/>
          </p:spPr>
          <p:txBody>
            <a:bodyPr wrap="square" rtlCol="0">
              <a:spAutoFit/>
            </a:bodyPr>
            <a:lstStyle/>
            <a:p>
              <a:r>
                <a:rPr lang="en-US" altLang="zh-CN" sz="2400" dirty="0">
                  <a:solidFill>
                    <a:srgbClr val="FF0000"/>
                  </a:solidFill>
                </a:rPr>
                <a:t>Smart</a:t>
              </a:r>
              <a:br>
                <a:rPr lang="en-US" altLang="zh-CN" sz="2400" dirty="0">
                  <a:solidFill>
                    <a:srgbClr val="FF0000"/>
                  </a:solidFill>
                </a:rPr>
              </a:br>
              <a:r>
                <a:rPr lang="en-US" altLang="zh-CN" sz="2400" dirty="0">
                  <a:solidFill>
                    <a:srgbClr val="FF0000"/>
                  </a:solidFill>
                </a:rPr>
                <a:t>phone</a:t>
              </a:r>
              <a:endParaRPr lang="en-US" sz="2400" dirty="0">
                <a:solidFill>
                  <a:srgbClr val="FF0000"/>
                </a:solidFill>
              </a:endParaRPr>
            </a:p>
          </p:txBody>
        </p:sp>
        <p:cxnSp>
          <p:nvCxnSpPr>
            <p:cNvPr id="27" name="Straight Arrow Connector 26">
              <a:extLst>
                <a:ext uri="{FF2B5EF4-FFF2-40B4-BE49-F238E27FC236}">
                  <a16:creationId xmlns:a16="http://schemas.microsoft.com/office/drawing/2014/main" id="{647E7B17-360F-46FC-B9AE-061DA4E653D0}"/>
                </a:ext>
              </a:extLst>
            </p:cNvPr>
            <p:cNvCxnSpPr>
              <a:cxnSpLocks/>
            </p:cNvCxnSpPr>
            <p:nvPr/>
          </p:nvCxnSpPr>
          <p:spPr>
            <a:xfrm flipV="1">
              <a:off x="689749" y="559869"/>
              <a:ext cx="516054" cy="2834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3CCED6-E07A-497A-8F9B-29E49F649BDD}"/>
                </a:ext>
              </a:extLst>
            </p:cNvPr>
            <p:cNvCxnSpPr>
              <a:cxnSpLocks/>
            </p:cNvCxnSpPr>
            <p:nvPr/>
          </p:nvCxnSpPr>
          <p:spPr>
            <a:xfrm flipV="1">
              <a:off x="1237667" y="3179414"/>
              <a:ext cx="286635" cy="6790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文字方塊 162">
              <a:extLst>
                <a:ext uri="{FF2B5EF4-FFF2-40B4-BE49-F238E27FC236}">
                  <a16:creationId xmlns:a16="http://schemas.microsoft.com/office/drawing/2014/main" id="{23BF9531-FC35-4BFA-B28A-210E35D45B2A}"/>
                </a:ext>
              </a:extLst>
            </p:cNvPr>
            <p:cNvSpPr txBox="1"/>
            <p:nvPr/>
          </p:nvSpPr>
          <p:spPr>
            <a:xfrm>
              <a:off x="2428768" y="5948707"/>
              <a:ext cx="65" cy="575897"/>
            </a:xfrm>
            <a:prstGeom prst="rect">
              <a:avLst/>
            </a:prstGeom>
            <a:noFill/>
          </p:spPr>
          <p:txBody>
            <a:bodyPr wrap="none" lIns="0" tIns="0" rIns="0" bIns="0" rtlCol="0">
              <a:spAutoFit/>
            </a:bodyPr>
            <a:lstStyle/>
            <a:p>
              <a:endParaRPr lang="zh-TW" altLang="en-US" sz="3200" i="1" dirty="0">
                <a:solidFill>
                  <a:schemeClr val="accent1"/>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284597-12CD-42D4-A327-6EC29E51D9A8}"/>
                    </a:ext>
                  </a:extLst>
                </p:cNvPr>
                <p:cNvSpPr txBox="1"/>
                <p:nvPr/>
              </p:nvSpPr>
              <p:spPr>
                <a:xfrm>
                  <a:off x="362323" y="5007057"/>
                  <a:ext cx="654853" cy="6790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𝑡</m:t>
                            </m:r>
                          </m:e>
                          <m:sub>
                            <m:r>
                              <a:rPr lang="en-US" sz="2400" i="1">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33" name="TextBox 32">
                  <a:extLst>
                    <a:ext uri="{FF2B5EF4-FFF2-40B4-BE49-F238E27FC236}">
                      <a16:creationId xmlns:a16="http://schemas.microsoft.com/office/drawing/2014/main" id="{E4284597-12CD-42D4-A327-6EC29E51D9A8}"/>
                    </a:ext>
                  </a:extLst>
                </p:cNvPr>
                <p:cNvSpPr txBox="1">
                  <a:spLocks noRot="1" noChangeAspect="1" noMove="1" noResize="1" noEditPoints="1" noAdjustHandles="1" noChangeArrowheads="1" noChangeShapeType="1" noTextEdit="1"/>
                </p:cNvSpPr>
                <p:nvPr/>
              </p:nvSpPr>
              <p:spPr>
                <a:xfrm>
                  <a:off x="362323" y="5007057"/>
                  <a:ext cx="654853" cy="679083"/>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55C4252-AD98-4409-AB56-4541A4FE1D44}"/>
                    </a:ext>
                  </a:extLst>
                </p:cNvPr>
                <p:cNvSpPr txBox="1"/>
                <p:nvPr/>
              </p:nvSpPr>
              <p:spPr>
                <a:xfrm>
                  <a:off x="5402932" y="497249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2</m:t>
                            </m:r>
                          </m:sub>
                        </m:sSub>
                      </m:oMath>
                    </m:oMathPara>
                  </a14:m>
                  <a:endParaRPr lang="en-US" sz="4000" dirty="0">
                    <a:solidFill>
                      <a:srgbClr val="FF0000"/>
                    </a:solidFill>
                  </a:endParaRPr>
                </a:p>
              </p:txBody>
            </p:sp>
          </mc:Choice>
          <mc:Fallback xmlns="">
            <p:sp>
              <p:nvSpPr>
                <p:cNvPr id="30" name="TextBox 29">
                  <a:extLst>
                    <a:ext uri="{FF2B5EF4-FFF2-40B4-BE49-F238E27FC236}">
                      <a16:creationId xmlns:a16="http://schemas.microsoft.com/office/drawing/2014/main" id="{E2C4721C-4916-4375-8F20-F69E42198ED3}"/>
                    </a:ext>
                  </a:extLst>
                </p:cNvPr>
                <p:cNvSpPr txBox="1">
                  <a:spLocks noRot="1" noChangeAspect="1" noMove="1" noResize="1" noEditPoints="1" noAdjustHandles="1" noChangeArrowheads="1" noChangeShapeType="1" noTextEdit="1"/>
                </p:cNvSpPr>
                <p:nvPr/>
              </p:nvSpPr>
              <p:spPr>
                <a:xfrm>
                  <a:off x="5402932" y="4972491"/>
                  <a:ext cx="654853" cy="707886"/>
                </a:xfrm>
                <a:prstGeom prst="rect">
                  <a:avLst/>
                </a:prstGeom>
                <a:blipFill>
                  <a:blip r:embed="rId6"/>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6A5F4D6-1F80-4F8B-8770-AC909EEEC610}"/>
                    </a:ext>
                  </a:extLst>
                </p:cNvPr>
                <p:cNvSpPr txBox="1"/>
                <p:nvPr/>
              </p:nvSpPr>
              <p:spPr>
                <a:xfrm>
                  <a:off x="11103373" y="493885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3</m:t>
                            </m:r>
                          </m:sub>
                        </m:sSub>
                      </m:oMath>
                    </m:oMathPara>
                  </a14:m>
                  <a:endParaRPr lang="en-US" sz="4000" dirty="0">
                    <a:solidFill>
                      <a:srgbClr val="FF0000"/>
                    </a:solidFill>
                  </a:endParaRPr>
                </a:p>
              </p:txBody>
            </p:sp>
          </mc:Choice>
          <mc:Fallback xmlns="">
            <p:sp>
              <p:nvSpPr>
                <p:cNvPr id="35" name="TextBox 34">
                  <a:extLst>
                    <a:ext uri="{FF2B5EF4-FFF2-40B4-BE49-F238E27FC236}">
                      <a16:creationId xmlns:a16="http://schemas.microsoft.com/office/drawing/2014/main" id="{9E0A0DCD-2163-4CD7-9F62-B572C56051B2}"/>
                    </a:ext>
                  </a:extLst>
                </p:cNvPr>
                <p:cNvSpPr txBox="1">
                  <a:spLocks noRot="1" noChangeAspect="1" noMove="1" noResize="1" noEditPoints="1" noAdjustHandles="1" noChangeArrowheads="1" noChangeShapeType="1" noTextEdit="1"/>
                </p:cNvSpPr>
                <p:nvPr/>
              </p:nvSpPr>
              <p:spPr>
                <a:xfrm>
                  <a:off x="11103373" y="4938851"/>
                  <a:ext cx="654853" cy="707886"/>
                </a:xfrm>
                <a:prstGeom prst="rect">
                  <a:avLst/>
                </a:prstGeom>
                <a:blipFill>
                  <a:blip r:embed="rId7"/>
                  <a:stretch>
                    <a:fillRect b="-5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38D9157-5E23-4E7E-B1C3-007EE5F0B8DC}"/>
                    </a:ext>
                  </a:extLst>
                </p:cNvPr>
                <p:cNvSpPr txBox="1"/>
                <p:nvPr/>
              </p:nvSpPr>
              <p:spPr>
                <a:xfrm>
                  <a:off x="10335711" y="5200880"/>
                  <a:ext cx="654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rPr>
                          <m:t>Time</m:t>
                        </m:r>
                      </m:oMath>
                    </m:oMathPara>
                  </a14:m>
                  <a:endParaRPr lang="en-US" sz="2400" dirty="0"/>
                </a:p>
              </p:txBody>
            </p:sp>
          </mc:Choice>
          <mc:Fallback xmlns="">
            <p:sp>
              <p:nvSpPr>
                <p:cNvPr id="36" name="TextBox 35">
                  <a:extLst>
                    <a:ext uri="{FF2B5EF4-FFF2-40B4-BE49-F238E27FC236}">
                      <a16:creationId xmlns:a16="http://schemas.microsoft.com/office/drawing/2014/main" id="{79CA16D4-2C39-4B4F-A2FD-78A8F41E9E33}"/>
                    </a:ext>
                  </a:extLst>
                </p:cNvPr>
                <p:cNvSpPr txBox="1">
                  <a:spLocks noRot="1" noChangeAspect="1" noMove="1" noResize="1" noEditPoints="1" noAdjustHandles="1" noChangeArrowheads="1" noChangeShapeType="1" noTextEdit="1"/>
                </p:cNvSpPr>
                <p:nvPr/>
              </p:nvSpPr>
              <p:spPr>
                <a:xfrm>
                  <a:off x="10335711" y="5200880"/>
                  <a:ext cx="654853" cy="461665"/>
                </a:xfrm>
                <a:prstGeom prst="rect">
                  <a:avLst/>
                </a:prstGeom>
                <a:blipFill>
                  <a:blip r:embed="rId8"/>
                  <a:stretch>
                    <a:fillRect l="-1869" r="-33645" b="-10769"/>
                  </a:stretch>
                </a:blipFill>
              </p:spPr>
              <p:txBody>
                <a:bodyPr/>
                <a:lstStyle/>
                <a:p>
                  <a:r>
                    <a:rPr lang="en-US">
                      <a:noFill/>
                    </a:rPr>
                    <a:t> </a:t>
                  </a:r>
                </a:p>
              </p:txBody>
            </p:sp>
          </mc:Fallback>
        </mc:AlternateContent>
      </p:grpSp>
      <p:sp>
        <p:nvSpPr>
          <p:cNvPr id="57" name="Rectangle 56">
            <a:extLst>
              <a:ext uri="{FF2B5EF4-FFF2-40B4-BE49-F238E27FC236}">
                <a16:creationId xmlns:a16="http://schemas.microsoft.com/office/drawing/2014/main" id="{B11809F9-9EC4-4843-970F-652D21F3F39C}"/>
              </a:ext>
            </a:extLst>
          </p:cNvPr>
          <p:cNvSpPr/>
          <p:nvPr/>
        </p:nvSpPr>
        <p:spPr>
          <a:xfrm>
            <a:off x="2787191" y="1394062"/>
            <a:ext cx="8441006" cy="453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8BA8833-6F50-4729-BDC2-EEE2C734EAB3}"/>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38" name="Group 37">
            <a:extLst>
              <a:ext uri="{FF2B5EF4-FFF2-40B4-BE49-F238E27FC236}">
                <a16:creationId xmlns:a16="http://schemas.microsoft.com/office/drawing/2014/main" id="{F94C63A6-F493-4CA9-8537-416BB0381781}"/>
              </a:ext>
            </a:extLst>
          </p:cNvPr>
          <p:cNvGrpSpPr/>
          <p:nvPr/>
        </p:nvGrpSpPr>
        <p:grpSpPr>
          <a:xfrm>
            <a:off x="553278" y="255674"/>
            <a:ext cx="658837" cy="769441"/>
            <a:chOff x="6897511" y="1111431"/>
            <a:chExt cx="587022" cy="685570"/>
          </a:xfrm>
        </p:grpSpPr>
        <p:sp>
          <p:nvSpPr>
            <p:cNvPr id="39" name="Oval 38">
              <a:extLst>
                <a:ext uri="{FF2B5EF4-FFF2-40B4-BE49-F238E27FC236}">
                  <a16:creationId xmlns:a16="http://schemas.microsoft.com/office/drawing/2014/main" id="{130271CE-A65E-4A98-AE38-F2FD2134E30F}"/>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A2C2AA5-B17B-476E-839E-50E5F887D9F6}"/>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1280160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672C50-8E8A-4381-AB78-CA018BBAE2C7}"/>
              </a:ext>
            </a:extLst>
          </p:cNvPr>
          <p:cNvGrpSpPr/>
          <p:nvPr/>
        </p:nvGrpSpPr>
        <p:grpSpPr>
          <a:xfrm>
            <a:off x="142210" y="1334530"/>
            <a:ext cx="10886027" cy="4741086"/>
            <a:chOff x="-520048" y="-449263"/>
            <a:chExt cx="12737687" cy="6973867"/>
          </a:xfrm>
        </p:grpSpPr>
        <p:pic>
          <p:nvPicPr>
            <p:cNvPr id="8" name="Picture 2" descr="https://cdn.pixabay.com/photo/2014/03/25/16/34/man-297417_960_720.png">
              <a:extLst>
                <a:ext uri="{FF2B5EF4-FFF2-40B4-BE49-F238E27FC236}">
                  <a16:creationId xmlns:a16="http://schemas.microsoft.com/office/drawing/2014/main" id="{C8E8BD91-F2A2-4113-ADEE-79CC5344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9" y="-449263"/>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cdn.pixabay.com/photo/2014/03/25/16/34/man-297417_960_720.png">
              <a:extLst>
                <a:ext uri="{FF2B5EF4-FFF2-40B4-BE49-F238E27FC236}">
                  <a16:creationId xmlns:a16="http://schemas.microsoft.com/office/drawing/2014/main" id="{59158B59-8D90-490E-856D-FC5C37260735}"/>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285" t="55986" r="79114" b="9118"/>
            <a:stretch/>
          </p:blipFill>
          <p:spPr bwMode="auto">
            <a:xfrm>
              <a:off x="1413711" y="2970742"/>
              <a:ext cx="1170503" cy="212718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374A90E-0249-45F5-BF68-DCF8FF9B72DA}"/>
                </a:ext>
              </a:extLst>
            </p:cNvPr>
            <p:cNvSpPr/>
            <p:nvPr/>
          </p:nvSpPr>
          <p:spPr>
            <a:xfrm>
              <a:off x="2131554"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6DC15033-5512-43D0-979E-E66F3716A29E}"/>
                </a:ext>
              </a:extLst>
            </p:cNvPr>
            <p:cNvSpPr/>
            <p:nvPr/>
          </p:nvSpPr>
          <p:spPr>
            <a:xfrm>
              <a:off x="4237459"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387BFCB-6025-4226-BE00-C3B4E05874ED}"/>
                </a:ext>
              </a:extLst>
            </p:cNvPr>
            <p:cNvSpPr/>
            <p:nvPr/>
          </p:nvSpPr>
          <p:spPr>
            <a:xfrm>
              <a:off x="5961923"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F1826B06-13DD-418C-89B5-68CA218C55E3}"/>
                </a:ext>
              </a:extLst>
            </p:cNvPr>
            <p:cNvSpPr/>
            <p:nvPr/>
          </p:nvSpPr>
          <p:spPr>
            <a:xfrm>
              <a:off x="7582051"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0B41D23E-E7A0-438D-8C5C-49940E504450}"/>
                </a:ext>
              </a:extLst>
            </p:cNvPr>
            <p:cNvSpPr/>
            <p:nvPr/>
          </p:nvSpPr>
          <p:spPr>
            <a:xfrm>
              <a:off x="9691178"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D8D5D725-6439-43E9-8BB9-578DC5ACD528}"/>
                </a:ext>
              </a:extLst>
            </p:cNvPr>
            <p:cNvSpPr/>
            <p:nvPr/>
          </p:nvSpPr>
          <p:spPr>
            <a:xfrm>
              <a:off x="1524301"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35935230-1F22-4935-8B90-72DB0F64EF28}"/>
                </a:ext>
              </a:extLst>
            </p:cNvPr>
            <p:cNvSpPr/>
            <p:nvPr/>
          </p:nvSpPr>
          <p:spPr>
            <a:xfrm>
              <a:off x="3706106" y="2886736"/>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F7BA12B8-BB56-435C-84C9-7EF3CD821C62}"/>
                </a:ext>
              </a:extLst>
            </p:cNvPr>
            <p:cNvSpPr/>
            <p:nvPr/>
          </p:nvSpPr>
          <p:spPr>
            <a:xfrm>
              <a:off x="5953450" y="2920634"/>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EEE8771-25F2-4A2E-B102-F86945D171ED}"/>
                </a:ext>
              </a:extLst>
            </p:cNvPr>
            <p:cNvSpPr/>
            <p:nvPr/>
          </p:nvSpPr>
          <p:spPr>
            <a:xfrm>
              <a:off x="7706018"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D2C7F2B-59F7-4821-8CEA-B3E8FBDADE5D}"/>
                </a:ext>
              </a:extLst>
            </p:cNvPr>
            <p:cNvSpPr/>
            <p:nvPr/>
          </p:nvSpPr>
          <p:spPr>
            <a:xfrm>
              <a:off x="9961835"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8272E0ED-EA4E-4ED4-A667-E76E8EF26FCE}"/>
                </a:ext>
              </a:extLst>
            </p:cNvPr>
            <p:cNvSpPr/>
            <p:nvPr/>
          </p:nvSpPr>
          <p:spPr>
            <a:xfrm>
              <a:off x="1237667" y="374679"/>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2AF77432-07E2-4834-88BF-36A30C89A5A5}"/>
                </a:ext>
              </a:extLst>
            </p:cNvPr>
            <p:cNvSpPr/>
            <p:nvPr/>
          </p:nvSpPr>
          <p:spPr>
            <a:xfrm>
              <a:off x="3563598" y="335401"/>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A3F4A752-8D7D-4081-824D-07415F3966C1}"/>
                </a:ext>
              </a:extLst>
            </p:cNvPr>
            <p:cNvSpPr/>
            <p:nvPr/>
          </p:nvSpPr>
          <p:spPr>
            <a:xfrm>
              <a:off x="5863151" y="27034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320D729-3334-464A-9F3B-041B52EF2EC3}"/>
                </a:ext>
              </a:extLst>
            </p:cNvPr>
            <p:cNvSpPr/>
            <p:nvPr/>
          </p:nvSpPr>
          <p:spPr>
            <a:xfrm>
              <a:off x="8006786" y="357684"/>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98ADF6F-E01B-45D8-B395-01C8B9EEFE08}"/>
                </a:ext>
              </a:extLst>
            </p:cNvPr>
            <p:cNvSpPr/>
            <p:nvPr/>
          </p:nvSpPr>
          <p:spPr>
            <a:xfrm>
              <a:off x="10374046" y="35768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0571DA70-F419-4FD3-986F-C78B42D12C7B}"/>
                </a:ext>
              </a:extLst>
            </p:cNvPr>
            <p:cNvSpPr txBox="1"/>
            <p:nvPr/>
          </p:nvSpPr>
          <p:spPr>
            <a:xfrm>
              <a:off x="-520048" y="503820"/>
              <a:ext cx="1894094" cy="679083"/>
            </a:xfrm>
            <a:prstGeom prst="rect">
              <a:avLst/>
            </a:prstGeom>
            <a:noFill/>
          </p:spPr>
          <p:txBody>
            <a:bodyPr wrap="square" rtlCol="0">
              <a:spAutoFit/>
            </a:bodyPr>
            <a:lstStyle/>
            <a:p>
              <a:r>
                <a:rPr lang="en-US" altLang="zh-CN" sz="2400" dirty="0">
                  <a:solidFill>
                    <a:srgbClr val="FF0000"/>
                  </a:solidFill>
                </a:rPr>
                <a:t>Earbud</a:t>
              </a:r>
            </a:p>
          </p:txBody>
        </p:sp>
        <p:sp>
          <p:nvSpPr>
            <p:cNvPr id="26" name="TextBox 25">
              <a:extLst>
                <a:ext uri="{FF2B5EF4-FFF2-40B4-BE49-F238E27FC236}">
                  <a16:creationId xmlns:a16="http://schemas.microsoft.com/office/drawing/2014/main" id="{B1C7020C-52FB-4D4D-BE89-B513B4394B76}"/>
                </a:ext>
              </a:extLst>
            </p:cNvPr>
            <p:cNvSpPr txBox="1"/>
            <p:nvPr/>
          </p:nvSpPr>
          <p:spPr>
            <a:xfrm>
              <a:off x="766882" y="3724763"/>
              <a:ext cx="1436391" cy="1222349"/>
            </a:xfrm>
            <a:prstGeom prst="rect">
              <a:avLst/>
            </a:prstGeom>
            <a:noFill/>
          </p:spPr>
          <p:txBody>
            <a:bodyPr wrap="square" rtlCol="0">
              <a:spAutoFit/>
            </a:bodyPr>
            <a:lstStyle/>
            <a:p>
              <a:r>
                <a:rPr lang="en-US" altLang="zh-CN" sz="2400" dirty="0">
                  <a:solidFill>
                    <a:srgbClr val="FF0000"/>
                  </a:solidFill>
                </a:rPr>
                <a:t>Smart</a:t>
              </a:r>
              <a:br>
                <a:rPr lang="en-US" altLang="zh-CN" sz="2400" dirty="0">
                  <a:solidFill>
                    <a:srgbClr val="FF0000"/>
                  </a:solidFill>
                </a:rPr>
              </a:br>
              <a:r>
                <a:rPr lang="en-US" altLang="zh-CN" sz="2400" dirty="0">
                  <a:solidFill>
                    <a:srgbClr val="FF0000"/>
                  </a:solidFill>
                </a:rPr>
                <a:t>phone</a:t>
              </a:r>
              <a:endParaRPr lang="en-US" sz="2400" dirty="0">
                <a:solidFill>
                  <a:srgbClr val="FF0000"/>
                </a:solidFill>
              </a:endParaRPr>
            </a:p>
          </p:txBody>
        </p:sp>
        <p:cxnSp>
          <p:nvCxnSpPr>
            <p:cNvPr id="27" name="Straight Arrow Connector 26">
              <a:extLst>
                <a:ext uri="{FF2B5EF4-FFF2-40B4-BE49-F238E27FC236}">
                  <a16:creationId xmlns:a16="http://schemas.microsoft.com/office/drawing/2014/main" id="{647E7B17-360F-46FC-B9AE-061DA4E653D0}"/>
                </a:ext>
              </a:extLst>
            </p:cNvPr>
            <p:cNvCxnSpPr>
              <a:cxnSpLocks/>
            </p:cNvCxnSpPr>
            <p:nvPr/>
          </p:nvCxnSpPr>
          <p:spPr>
            <a:xfrm flipV="1">
              <a:off x="689749" y="559869"/>
              <a:ext cx="516054" cy="2834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3CCED6-E07A-497A-8F9B-29E49F649BDD}"/>
                </a:ext>
              </a:extLst>
            </p:cNvPr>
            <p:cNvCxnSpPr>
              <a:cxnSpLocks/>
            </p:cNvCxnSpPr>
            <p:nvPr/>
          </p:nvCxnSpPr>
          <p:spPr>
            <a:xfrm flipV="1">
              <a:off x="1237667" y="3179414"/>
              <a:ext cx="286635" cy="6790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文字方塊 162">
              <a:extLst>
                <a:ext uri="{FF2B5EF4-FFF2-40B4-BE49-F238E27FC236}">
                  <a16:creationId xmlns:a16="http://schemas.microsoft.com/office/drawing/2014/main" id="{23BF9531-FC35-4BFA-B28A-210E35D45B2A}"/>
                </a:ext>
              </a:extLst>
            </p:cNvPr>
            <p:cNvSpPr txBox="1"/>
            <p:nvPr/>
          </p:nvSpPr>
          <p:spPr>
            <a:xfrm>
              <a:off x="2428768" y="5948707"/>
              <a:ext cx="65" cy="575897"/>
            </a:xfrm>
            <a:prstGeom prst="rect">
              <a:avLst/>
            </a:prstGeom>
            <a:noFill/>
          </p:spPr>
          <p:txBody>
            <a:bodyPr wrap="none" lIns="0" tIns="0" rIns="0" bIns="0" rtlCol="0">
              <a:spAutoFit/>
            </a:bodyPr>
            <a:lstStyle/>
            <a:p>
              <a:endParaRPr lang="zh-TW" altLang="en-US" sz="3200" i="1" dirty="0">
                <a:solidFill>
                  <a:schemeClr val="accent1"/>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284597-12CD-42D4-A327-6EC29E51D9A8}"/>
                    </a:ext>
                  </a:extLst>
                </p:cNvPr>
                <p:cNvSpPr txBox="1"/>
                <p:nvPr/>
              </p:nvSpPr>
              <p:spPr>
                <a:xfrm>
                  <a:off x="362323" y="5007057"/>
                  <a:ext cx="654853" cy="6790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𝑡</m:t>
                            </m:r>
                          </m:e>
                          <m:sub>
                            <m:r>
                              <a:rPr lang="en-US" sz="2400" i="1">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33" name="TextBox 32">
                  <a:extLst>
                    <a:ext uri="{FF2B5EF4-FFF2-40B4-BE49-F238E27FC236}">
                      <a16:creationId xmlns:a16="http://schemas.microsoft.com/office/drawing/2014/main" id="{E4284597-12CD-42D4-A327-6EC29E51D9A8}"/>
                    </a:ext>
                  </a:extLst>
                </p:cNvPr>
                <p:cNvSpPr txBox="1">
                  <a:spLocks noRot="1" noChangeAspect="1" noMove="1" noResize="1" noEditPoints="1" noAdjustHandles="1" noChangeArrowheads="1" noChangeShapeType="1" noTextEdit="1"/>
                </p:cNvSpPr>
                <p:nvPr/>
              </p:nvSpPr>
              <p:spPr>
                <a:xfrm>
                  <a:off x="362323" y="5007057"/>
                  <a:ext cx="654853" cy="679083"/>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55C4252-AD98-4409-AB56-4541A4FE1D44}"/>
                    </a:ext>
                  </a:extLst>
                </p:cNvPr>
                <p:cNvSpPr txBox="1"/>
                <p:nvPr/>
              </p:nvSpPr>
              <p:spPr>
                <a:xfrm>
                  <a:off x="5402932" y="497249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2</m:t>
                            </m:r>
                          </m:sub>
                        </m:sSub>
                      </m:oMath>
                    </m:oMathPara>
                  </a14:m>
                  <a:endParaRPr lang="en-US" sz="4000" dirty="0">
                    <a:solidFill>
                      <a:srgbClr val="FF0000"/>
                    </a:solidFill>
                  </a:endParaRPr>
                </a:p>
              </p:txBody>
            </p:sp>
          </mc:Choice>
          <mc:Fallback xmlns="">
            <p:sp>
              <p:nvSpPr>
                <p:cNvPr id="30" name="TextBox 29">
                  <a:extLst>
                    <a:ext uri="{FF2B5EF4-FFF2-40B4-BE49-F238E27FC236}">
                      <a16:creationId xmlns:a16="http://schemas.microsoft.com/office/drawing/2014/main" id="{E2C4721C-4916-4375-8F20-F69E42198ED3}"/>
                    </a:ext>
                  </a:extLst>
                </p:cNvPr>
                <p:cNvSpPr txBox="1">
                  <a:spLocks noRot="1" noChangeAspect="1" noMove="1" noResize="1" noEditPoints="1" noAdjustHandles="1" noChangeArrowheads="1" noChangeShapeType="1" noTextEdit="1"/>
                </p:cNvSpPr>
                <p:nvPr/>
              </p:nvSpPr>
              <p:spPr>
                <a:xfrm>
                  <a:off x="5402932" y="4972491"/>
                  <a:ext cx="654853" cy="707886"/>
                </a:xfrm>
                <a:prstGeom prst="rect">
                  <a:avLst/>
                </a:prstGeom>
                <a:blipFill>
                  <a:blip r:embed="rId6"/>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6A5F4D6-1F80-4F8B-8770-AC909EEEC610}"/>
                    </a:ext>
                  </a:extLst>
                </p:cNvPr>
                <p:cNvSpPr txBox="1"/>
                <p:nvPr/>
              </p:nvSpPr>
              <p:spPr>
                <a:xfrm>
                  <a:off x="11103373" y="493885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3</m:t>
                            </m:r>
                          </m:sub>
                        </m:sSub>
                      </m:oMath>
                    </m:oMathPara>
                  </a14:m>
                  <a:endParaRPr lang="en-US" sz="4000" dirty="0">
                    <a:solidFill>
                      <a:srgbClr val="FF0000"/>
                    </a:solidFill>
                  </a:endParaRPr>
                </a:p>
              </p:txBody>
            </p:sp>
          </mc:Choice>
          <mc:Fallback xmlns="">
            <p:sp>
              <p:nvSpPr>
                <p:cNvPr id="35" name="TextBox 34">
                  <a:extLst>
                    <a:ext uri="{FF2B5EF4-FFF2-40B4-BE49-F238E27FC236}">
                      <a16:creationId xmlns:a16="http://schemas.microsoft.com/office/drawing/2014/main" id="{9E0A0DCD-2163-4CD7-9F62-B572C56051B2}"/>
                    </a:ext>
                  </a:extLst>
                </p:cNvPr>
                <p:cNvSpPr txBox="1">
                  <a:spLocks noRot="1" noChangeAspect="1" noMove="1" noResize="1" noEditPoints="1" noAdjustHandles="1" noChangeArrowheads="1" noChangeShapeType="1" noTextEdit="1"/>
                </p:cNvSpPr>
                <p:nvPr/>
              </p:nvSpPr>
              <p:spPr>
                <a:xfrm>
                  <a:off x="11103373" y="4938851"/>
                  <a:ext cx="654853" cy="707886"/>
                </a:xfrm>
                <a:prstGeom prst="rect">
                  <a:avLst/>
                </a:prstGeom>
                <a:blipFill>
                  <a:blip r:embed="rId7"/>
                  <a:stretch>
                    <a:fillRect b="-5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38D9157-5E23-4E7E-B1C3-007EE5F0B8DC}"/>
                    </a:ext>
                  </a:extLst>
                </p:cNvPr>
                <p:cNvSpPr txBox="1"/>
                <p:nvPr/>
              </p:nvSpPr>
              <p:spPr>
                <a:xfrm>
                  <a:off x="10335711" y="5200880"/>
                  <a:ext cx="654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rPr>
                          <m:t>Time</m:t>
                        </m:r>
                      </m:oMath>
                    </m:oMathPara>
                  </a14:m>
                  <a:endParaRPr lang="en-US" sz="2400" dirty="0"/>
                </a:p>
              </p:txBody>
            </p:sp>
          </mc:Choice>
          <mc:Fallback xmlns="">
            <p:sp>
              <p:nvSpPr>
                <p:cNvPr id="36" name="TextBox 35">
                  <a:extLst>
                    <a:ext uri="{FF2B5EF4-FFF2-40B4-BE49-F238E27FC236}">
                      <a16:creationId xmlns:a16="http://schemas.microsoft.com/office/drawing/2014/main" id="{79CA16D4-2C39-4B4F-A2FD-78A8F41E9E33}"/>
                    </a:ext>
                  </a:extLst>
                </p:cNvPr>
                <p:cNvSpPr txBox="1">
                  <a:spLocks noRot="1" noChangeAspect="1" noMove="1" noResize="1" noEditPoints="1" noAdjustHandles="1" noChangeArrowheads="1" noChangeShapeType="1" noTextEdit="1"/>
                </p:cNvSpPr>
                <p:nvPr/>
              </p:nvSpPr>
              <p:spPr>
                <a:xfrm>
                  <a:off x="10335711" y="5200880"/>
                  <a:ext cx="654853" cy="461665"/>
                </a:xfrm>
                <a:prstGeom prst="rect">
                  <a:avLst/>
                </a:prstGeom>
                <a:blipFill>
                  <a:blip r:embed="rId8"/>
                  <a:stretch>
                    <a:fillRect l="-1869" r="-33645" b="-10769"/>
                  </a:stretch>
                </a:blipFill>
              </p:spPr>
              <p:txBody>
                <a:bodyPr/>
                <a:lstStyle/>
                <a:p>
                  <a:r>
                    <a:rPr lang="en-US">
                      <a:noFill/>
                    </a:rPr>
                    <a:t> </a:t>
                  </a:r>
                </a:p>
              </p:txBody>
            </p:sp>
          </mc:Fallback>
        </mc:AlternateContent>
      </p:grpSp>
      <p:sp>
        <p:nvSpPr>
          <p:cNvPr id="57" name="Rectangle 56">
            <a:extLst>
              <a:ext uri="{FF2B5EF4-FFF2-40B4-BE49-F238E27FC236}">
                <a16:creationId xmlns:a16="http://schemas.microsoft.com/office/drawing/2014/main" id="{B11809F9-9EC4-4843-970F-652D21F3F39C}"/>
              </a:ext>
            </a:extLst>
          </p:cNvPr>
          <p:cNvSpPr/>
          <p:nvPr/>
        </p:nvSpPr>
        <p:spPr>
          <a:xfrm>
            <a:off x="4648541" y="1348837"/>
            <a:ext cx="8441006" cy="453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AE199EE-6672-44FD-BB06-D857335676E2}"/>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38" name="Group 37">
            <a:extLst>
              <a:ext uri="{FF2B5EF4-FFF2-40B4-BE49-F238E27FC236}">
                <a16:creationId xmlns:a16="http://schemas.microsoft.com/office/drawing/2014/main" id="{C417A096-A2B6-4919-A380-5BAEB617A956}"/>
              </a:ext>
            </a:extLst>
          </p:cNvPr>
          <p:cNvGrpSpPr/>
          <p:nvPr/>
        </p:nvGrpSpPr>
        <p:grpSpPr>
          <a:xfrm>
            <a:off x="553278" y="255674"/>
            <a:ext cx="658837" cy="769441"/>
            <a:chOff x="6897511" y="1111431"/>
            <a:chExt cx="587022" cy="685570"/>
          </a:xfrm>
        </p:grpSpPr>
        <p:sp>
          <p:nvSpPr>
            <p:cNvPr id="39" name="Oval 38">
              <a:extLst>
                <a:ext uri="{FF2B5EF4-FFF2-40B4-BE49-F238E27FC236}">
                  <a16:creationId xmlns:a16="http://schemas.microsoft.com/office/drawing/2014/main" id="{5367B7EF-0C5D-4C6B-A7A2-1AFDF4DBDDC0}"/>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2AD2F54-C8B6-4CF2-9ACA-AF34DC71686D}"/>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93114364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672C50-8E8A-4381-AB78-CA018BBAE2C7}"/>
              </a:ext>
            </a:extLst>
          </p:cNvPr>
          <p:cNvGrpSpPr/>
          <p:nvPr/>
        </p:nvGrpSpPr>
        <p:grpSpPr>
          <a:xfrm>
            <a:off x="142210" y="1334530"/>
            <a:ext cx="10886027" cy="4741086"/>
            <a:chOff x="-520048" y="-449263"/>
            <a:chExt cx="12737687" cy="6973867"/>
          </a:xfrm>
        </p:grpSpPr>
        <p:pic>
          <p:nvPicPr>
            <p:cNvPr id="8" name="Picture 2" descr="https://cdn.pixabay.com/photo/2014/03/25/16/34/man-297417_960_720.png">
              <a:extLst>
                <a:ext uri="{FF2B5EF4-FFF2-40B4-BE49-F238E27FC236}">
                  <a16:creationId xmlns:a16="http://schemas.microsoft.com/office/drawing/2014/main" id="{C8E8BD91-F2A2-4113-ADEE-79CC5344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9" y="-449263"/>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cdn.pixabay.com/photo/2014/03/25/16/34/man-297417_960_720.png">
              <a:extLst>
                <a:ext uri="{FF2B5EF4-FFF2-40B4-BE49-F238E27FC236}">
                  <a16:creationId xmlns:a16="http://schemas.microsoft.com/office/drawing/2014/main" id="{59158B59-8D90-490E-856D-FC5C37260735}"/>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285" t="55986" r="79114" b="9118"/>
            <a:stretch/>
          </p:blipFill>
          <p:spPr bwMode="auto">
            <a:xfrm>
              <a:off x="1413711" y="2970742"/>
              <a:ext cx="1170503" cy="212718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374A90E-0249-45F5-BF68-DCF8FF9B72DA}"/>
                </a:ext>
              </a:extLst>
            </p:cNvPr>
            <p:cNvSpPr/>
            <p:nvPr/>
          </p:nvSpPr>
          <p:spPr>
            <a:xfrm>
              <a:off x="2131554"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6DC15033-5512-43D0-979E-E66F3716A29E}"/>
                </a:ext>
              </a:extLst>
            </p:cNvPr>
            <p:cNvSpPr/>
            <p:nvPr/>
          </p:nvSpPr>
          <p:spPr>
            <a:xfrm>
              <a:off x="4237459"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387BFCB-6025-4226-BE00-C3B4E05874ED}"/>
                </a:ext>
              </a:extLst>
            </p:cNvPr>
            <p:cNvSpPr/>
            <p:nvPr/>
          </p:nvSpPr>
          <p:spPr>
            <a:xfrm>
              <a:off x="5961923"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F1826B06-13DD-418C-89B5-68CA218C55E3}"/>
                </a:ext>
              </a:extLst>
            </p:cNvPr>
            <p:cNvSpPr/>
            <p:nvPr/>
          </p:nvSpPr>
          <p:spPr>
            <a:xfrm>
              <a:off x="7582051"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0B41D23E-E7A0-438D-8C5C-49940E504450}"/>
                </a:ext>
              </a:extLst>
            </p:cNvPr>
            <p:cNvSpPr/>
            <p:nvPr/>
          </p:nvSpPr>
          <p:spPr>
            <a:xfrm>
              <a:off x="9691178"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D8D5D725-6439-43E9-8BB9-578DC5ACD528}"/>
                </a:ext>
              </a:extLst>
            </p:cNvPr>
            <p:cNvSpPr/>
            <p:nvPr/>
          </p:nvSpPr>
          <p:spPr>
            <a:xfrm>
              <a:off x="1524301"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35935230-1F22-4935-8B90-72DB0F64EF28}"/>
                </a:ext>
              </a:extLst>
            </p:cNvPr>
            <p:cNvSpPr/>
            <p:nvPr/>
          </p:nvSpPr>
          <p:spPr>
            <a:xfrm>
              <a:off x="3706106" y="2886736"/>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F7BA12B8-BB56-435C-84C9-7EF3CD821C62}"/>
                </a:ext>
              </a:extLst>
            </p:cNvPr>
            <p:cNvSpPr/>
            <p:nvPr/>
          </p:nvSpPr>
          <p:spPr>
            <a:xfrm>
              <a:off x="5953450" y="2920634"/>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EEE8771-25F2-4A2E-B102-F86945D171ED}"/>
                </a:ext>
              </a:extLst>
            </p:cNvPr>
            <p:cNvSpPr/>
            <p:nvPr/>
          </p:nvSpPr>
          <p:spPr>
            <a:xfrm>
              <a:off x="7706018"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D2C7F2B-59F7-4821-8CEA-B3E8FBDADE5D}"/>
                </a:ext>
              </a:extLst>
            </p:cNvPr>
            <p:cNvSpPr/>
            <p:nvPr/>
          </p:nvSpPr>
          <p:spPr>
            <a:xfrm>
              <a:off x="9961835"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8272E0ED-EA4E-4ED4-A667-E76E8EF26FCE}"/>
                </a:ext>
              </a:extLst>
            </p:cNvPr>
            <p:cNvSpPr/>
            <p:nvPr/>
          </p:nvSpPr>
          <p:spPr>
            <a:xfrm>
              <a:off x="1237667" y="374679"/>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2AF77432-07E2-4834-88BF-36A30C89A5A5}"/>
                </a:ext>
              </a:extLst>
            </p:cNvPr>
            <p:cNvSpPr/>
            <p:nvPr/>
          </p:nvSpPr>
          <p:spPr>
            <a:xfrm>
              <a:off x="3563598" y="335401"/>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A3F4A752-8D7D-4081-824D-07415F3966C1}"/>
                </a:ext>
              </a:extLst>
            </p:cNvPr>
            <p:cNvSpPr/>
            <p:nvPr/>
          </p:nvSpPr>
          <p:spPr>
            <a:xfrm>
              <a:off x="5863151" y="27034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320D729-3334-464A-9F3B-041B52EF2EC3}"/>
                </a:ext>
              </a:extLst>
            </p:cNvPr>
            <p:cNvSpPr/>
            <p:nvPr/>
          </p:nvSpPr>
          <p:spPr>
            <a:xfrm>
              <a:off x="8006786" y="357684"/>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98ADF6F-E01B-45D8-B395-01C8B9EEFE08}"/>
                </a:ext>
              </a:extLst>
            </p:cNvPr>
            <p:cNvSpPr/>
            <p:nvPr/>
          </p:nvSpPr>
          <p:spPr>
            <a:xfrm>
              <a:off x="10374046" y="35768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0571DA70-F419-4FD3-986F-C78B42D12C7B}"/>
                </a:ext>
              </a:extLst>
            </p:cNvPr>
            <p:cNvSpPr txBox="1"/>
            <p:nvPr/>
          </p:nvSpPr>
          <p:spPr>
            <a:xfrm>
              <a:off x="-520048" y="503820"/>
              <a:ext cx="1894094" cy="679083"/>
            </a:xfrm>
            <a:prstGeom prst="rect">
              <a:avLst/>
            </a:prstGeom>
            <a:noFill/>
          </p:spPr>
          <p:txBody>
            <a:bodyPr wrap="square" rtlCol="0">
              <a:spAutoFit/>
            </a:bodyPr>
            <a:lstStyle/>
            <a:p>
              <a:r>
                <a:rPr lang="en-US" altLang="zh-CN" sz="2400" dirty="0">
                  <a:solidFill>
                    <a:srgbClr val="FF0000"/>
                  </a:solidFill>
                </a:rPr>
                <a:t>Earbud</a:t>
              </a:r>
            </a:p>
          </p:txBody>
        </p:sp>
        <p:sp>
          <p:nvSpPr>
            <p:cNvPr id="26" name="TextBox 25">
              <a:extLst>
                <a:ext uri="{FF2B5EF4-FFF2-40B4-BE49-F238E27FC236}">
                  <a16:creationId xmlns:a16="http://schemas.microsoft.com/office/drawing/2014/main" id="{B1C7020C-52FB-4D4D-BE89-B513B4394B76}"/>
                </a:ext>
              </a:extLst>
            </p:cNvPr>
            <p:cNvSpPr txBox="1"/>
            <p:nvPr/>
          </p:nvSpPr>
          <p:spPr>
            <a:xfrm>
              <a:off x="766882" y="3724763"/>
              <a:ext cx="1436391" cy="1222349"/>
            </a:xfrm>
            <a:prstGeom prst="rect">
              <a:avLst/>
            </a:prstGeom>
            <a:noFill/>
          </p:spPr>
          <p:txBody>
            <a:bodyPr wrap="square" rtlCol="0">
              <a:spAutoFit/>
            </a:bodyPr>
            <a:lstStyle/>
            <a:p>
              <a:r>
                <a:rPr lang="en-US" altLang="zh-CN" sz="2400" dirty="0">
                  <a:solidFill>
                    <a:srgbClr val="FF0000"/>
                  </a:solidFill>
                </a:rPr>
                <a:t>Smart</a:t>
              </a:r>
              <a:br>
                <a:rPr lang="en-US" altLang="zh-CN" sz="2400" dirty="0">
                  <a:solidFill>
                    <a:srgbClr val="FF0000"/>
                  </a:solidFill>
                </a:rPr>
              </a:br>
              <a:r>
                <a:rPr lang="en-US" altLang="zh-CN" sz="2400" dirty="0">
                  <a:solidFill>
                    <a:srgbClr val="FF0000"/>
                  </a:solidFill>
                </a:rPr>
                <a:t>phone</a:t>
              </a:r>
              <a:endParaRPr lang="en-US" sz="2400" dirty="0">
                <a:solidFill>
                  <a:srgbClr val="FF0000"/>
                </a:solidFill>
              </a:endParaRPr>
            </a:p>
          </p:txBody>
        </p:sp>
        <p:cxnSp>
          <p:nvCxnSpPr>
            <p:cNvPr id="27" name="Straight Arrow Connector 26">
              <a:extLst>
                <a:ext uri="{FF2B5EF4-FFF2-40B4-BE49-F238E27FC236}">
                  <a16:creationId xmlns:a16="http://schemas.microsoft.com/office/drawing/2014/main" id="{647E7B17-360F-46FC-B9AE-061DA4E653D0}"/>
                </a:ext>
              </a:extLst>
            </p:cNvPr>
            <p:cNvCxnSpPr>
              <a:cxnSpLocks/>
            </p:cNvCxnSpPr>
            <p:nvPr/>
          </p:nvCxnSpPr>
          <p:spPr>
            <a:xfrm flipV="1">
              <a:off x="689749" y="559869"/>
              <a:ext cx="516054" cy="2834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3CCED6-E07A-497A-8F9B-29E49F649BDD}"/>
                </a:ext>
              </a:extLst>
            </p:cNvPr>
            <p:cNvCxnSpPr>
              <a:cxnSpLocks/>
            </p:cNvCxnSpPr>
            <p:nvPr/>
          </p:nvCxnSpPr>
          <p:spPr>
            <a:xfrm flipV="1">
              <a:off x="1237667" y="3179414"/>
              <a:ext cx="286635" cy="6790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文字方塊 162">
              <a:extLst>
                <a:ext uri="{FF2B5EF4-FFF2-40B4-BE49-F238E27FC236}">
                  <a16:creationId xmlns:a16="http://schemas.microsoft.com/office/drawing/2014/main" id="{23BF9531-FC35-4BFA-B28A-210E35D45B2A}"/>
                </a:ext>
              </a:extLst>
            </p:cNvPr>
            <p:cNvSpPr txBox="1"/>
            <p:nvPr/>
          </p:nvSpPr>
          <p:spPr>
            <a:xfrm>
              <a:off x="2428768" y="5948707"/>
              <a:ext cx="65" cy="575897"/>
            </a:xfrm>
            <a:prstGeom prst="rect">
              <a:avLst/>
            </a:prstGeom>
            <a:noFill/>
          </p:spPr>
          <p:txBody>
            <a:bodyPr wrap="none" lIns="0" tIns="0" rIns="0" bIns="0" rtlCol="0">
              <a:spAutoFit/>
            </a:bodyPr>
            <a:lstStyle/>
            <a:p>
              <a:endParaRPr lang="zh-TW" altLang="en-US" sz="3200" i="1" dirty="0">
                <a:solidFill>
                  <a:schemeClr val="accent1"/>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284597-12CD-42D4-A327-6EC29E51D9A8}"/>
                    </a:ext>
                  </a:extLst>
                </p:cNvPr>
                <p:cNvSpPr txBox="1"/>
                <p:nvPr/>
              </p:nvSpPr>
              <p:spPr>
                <a:xfrm>
                  <a:off x="362323" y="5007057"/>
                  <a:ext cx="654853" cy="6790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𝑡</m:t>
                            </m:r>
                          </m:e>
                          <m:sub>
                            <m:r>
                              <a:rPr lang="en-US" sz="2400" i="1">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33" name="TextBox 32">
                  <a:extLst>
                    <a:ext uri="{FF2B5EF4-FFF2-40B4-BE49-F238E27FC236}">
                      <a16:creationId xmlns:a16="http://schemas.microsoft.com/office/drawing/2014/main" id="{E4284597-12CD-42D4-A327-6EC29E51D9A8}"/>
                    </a:ext>
                  </a:extLst>
                </p:cNvPr>
                <p:cNvSpPr txBox="1">
                  <a:spLocks noRot="1" noChangeAspect="1" noMove="1" noResize="1" noEditPoints="1" noAdjustHandles="1" noChangeArrowheads="1" noChangeShapeType="1" noTextEdit="1"/>
                </p:cNvSpPr>
                <p:nvPr/>
              </p:nvSpPr>
              <p:spPr>
                <a:xfrm>
                  <a:off x="362323" y="5007057"/>
                  <a:ext cx="654853" cy="679083"/>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55C4252-AD98-4409-AB56-4541A4FE1D44}"/>
                    </a:ext>
                  </a:extLst>
                </p:cNvPr>
                <p:cNvSpPr txBox="1"/>
                <p:nvPr/>
              </p:nvSpPr>
              <p:spPr>
                <a:xfrm>
                  <a:off x="5402932" y="497249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2</m:t>
                            </m:r>
                          </m:sub>
                        </m:sSub>
                      </m:oMath>
                    </m:oMathPara>
                  </a14:m>
                  <a:endParaRPr lang="en-US" sz="4000" dirty="0">
                    <a:solidFill>
                      <a:srgbClr val="FF0000"/>
                    </a:solidFill>
                  </a:endParaRPr>
                </a:p>
              </p:txBody>
            </p:sp>
          </mc:Choice>
          <mc:Fallback xmlns="">
            <p:sp>
              <p:nvSpPr>
                <p:cNvPr id="30" name="TextBox 29">
                  <a:extLst>
                    <a:ext uri="{FF2B5EF4-FFF2-40B4-BE49-F238E27FC236}">
                      <a16:creationId xmlns:a16="http://schemas.microsoft.com/office/drawing/2014/main" id="{E2C4721C-4916-4375-8F20-F69E42198ED3}"/>
                    </a:ext>
                  </a:extLst>
                </p:cNvPr>
                <p:cNvSpPr txBox="1">
                  <a:spLocks noRot="1" noChangeAspect="1" noMove="1" noResize="1" noEditPoints="1" noAdjustHandles="1" noChangeArrowheads="1" noChangeShapeType="1" noTextEdit="1"/>
                </p:cNvSpPr>
                <p:nvPr/>
              </p:nvSpPr>
              <p:spPr>
                <a:xfrm>
                  <a:off x="5402932" y="4972491"/>
                  <a:ext cx="654853" cy="707886"/>
                </a:xfrm>
                <a:prstGeom prst="rect">
                  <a:avLst/>
                </a:prstGeom>
                <a:blipFill>
                  <a:blip r:embed="rId6"/>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6A5F4D6-1F80-4F8B-8770-AC909EEEC610}"/>
                    </a:ext>
                  </a:extLst>
                </p:cNvPr>
                <p:cNvSpPr txBox="1"/>
                <p:nvPr/>
              </p:nvSpPr>
              <p:spPr>
                <a:xfrm>
                  <a:off x="11103373" y="493885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3</m:t>
                            </m:r>
                          </m:sub>
                        </m:sSub>
                      </m:oMath>
                    </m:oMathPara>
                  </a14:m>
                  <a:endParaRPr lang="en-US" sz="4000" dirty="0">
                    <a:solidFill>
                      <a:srgbClr val="FF0000"/>
                    </a:solidFill>
                  </a:endParaRPr>
                </a:p>
              </p:txBody>
            </p:sp>
          </mc:Choice>
          <mc:Fallback xmlns="">
            <p:sp>
              <p:nvSpPr>
                <p:cNvPr id="35" name="TextBox 34">
                  <a:extLst>
                    <a:ext uri="{FF2B5EF4-FFF2-40B4-BE49-F238E27FC236}">
                      <a16:creationId xmlns:a16="http://schemas.microsoft.com/office/drawing/2014/main" id="{9E0A0DCD-2163-4CD7-9F62-B572C56051B2}"/>
                    </a:ext>
                  </a:extLst>
                </p:cNvPr>
                <p:cNvSpPr txBox="1">
                  <a:spLocks noRot="1" noChangeAspect="1" noMove="1" noResize="1" noEditPoints="1" noAdjustHandles="1" noChangeArrowheads="1" noChangeShapeType="1" noTextEdit="1"/>
                </p:cNvSpPr>
                <p:nvPr/>
              </p:nvSpPr>
              <p:spPr>
                <a:xfrm>
                  <a:off x="11103373" y="4938851"/>
                  <a:ext cx="654853" cy="707886"/>
                </a:xfrm>
                <a:prstGeom prst="rect">
                  <a:avLst/>
                </a:prstGeom>
                <a:blipFill>
                  <a:blip r:embed="rId7"/>
                  <a:stretch>
                    <a:fillRect b="-5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38D9157-5E23-4E7E-B1C3-007EE5F0B8DC}"/>
                    </a:ext>
                  </a:extLst>
                </p:cNvPr>
                <p:cNvSpPr txBox="1"/>
                <p:nvPr/>
              </p:nvSpPr>
              <p:spPr>
                <a:xfrm>
                  <a:off x="10335711" y="5200880"/>
                  <a:ext cx="654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rPr>
                          <m:t>Time</m:t>
                        </m:r>
                      </m:oMath>
                    </m:oMathPara>
                  </a14:m>
                  <a:endParaRPr lang="en-US" sz="2400" dirty="0"/>
                </a:p>
              </p:txBody>
            </p:sp>
          </mc:Choice>
          <mc:Fallback xmlns="">
            <p:sp>
              <p:nvSpPr>
                <p:cNvPr id="36" name="TextBox 35">
                  <a:extLst>
                    <a:ext uri="{FF2B5EF4-FFF2-40B4-BE49-F238E27FC236}">
                      <a16:creationId xmlns:a16="http://schemas.microsoft.com/office/drawing/2014/main" id="{79CA16D4-2C39-4B4F-A2FD-78A8F41E9E33}"/>
                    </a:ext>
                  </a:extLst>
                </p:cNvPr>
                <p:cNvSpPr txBox="1">
                  <a:spLocks noRot="1" noChangeAspect="1" noMove="1" noResize="1" noEditPoints="1" noAdjustHandles="1" noChangeArrowheads="1" noChangeShapeType="1" noTextEdit="1"/>
                </p:cNvSpPr>
                <p:nvPr/>
              </p:nvSpPr>
              <p:spPr>
                <a:xfrm>
                  <a:off x="10335711" y="5200880"/>
                  <a:ext cx="654853" cy="461665"/>
                </a:xfrm>
                <a:prstGeom prst="rect">
                  <a:avLst/>
                </a:prstGeom>
                <a:blipFill>
                  <a:blip r:embed="rId8"/>
                  <a:stretch>
                    <a:fillRect l="-1869" r="-33645" b="-10769"/>
                  </a:stretch>
                </a:blipFill>
              </p:spPr>
              <p:txBody>
                <a:bodyPr/>
                <a:lstStyle/>
                <a:p>
                  <a:r>
                    <a:rPr lang="en-US">
                      <a:noFill/>
                    </a:rPr>
                    <a:t> </a:t>
                  </a:r>
                </a:p>
              </p:txBody>
            </p:sp>
          </mc:Fallback>
        </mc:AlternateContent>
      </p:grpSp>
      <p:sp>
        <p:nvSpPr>
          <p:cNvPr id="57" name="Rectangle 56">
            <a:extLst>
              <a:ext uri="{FF2B5EF4-FFF2-40B4-BE49-F238E27FC236}">
                <a16:creationId xmlns:a16="http://schemas.microsoft.com/office/drawing/2014/main" id="{B11809F9-9EC4-4843-970F-652D21F3F39C}"/>
              </a:ext>
            </a:extLst>
          </p:cNvPr>
          <p:cNvSpPr/>
          <p:nvPr/>
        </p:nvSpPr>
        <p:spPr>
          <a:xfrm>
            <a:off x="6362135" y="1314218"/>
            <a:ext cx="8441006" cy="453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641613E-C899-4E32-88E1-1D42EA0D6FB2}"/>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38" name="Group 37">
            <a:extLst>
              <a:ext uri="{FF2B5EF4-FFF2-40B4-BE49-F238E27FC236}">
                <a16:creationId xmlns:a16="http://schemas.microsoft.com/office/drawing/2014/main" id="{F1664FF7-4230-4EAA-98D1-ED7FD69DF119}"/>
              </a:ext>
            </a:extLst>
          </p:cNvPr>
          <p:cNvGrpSpPr/>
          <p:nvPr/>
        </p:nvGrpSpPr>
        <p:grpSpPr>
          <a:xfrm>
            <a:off x="553278" y="255674"/>
            <a:ext cx="658837" cy="769441"/>
            <a:chOff x="6897511" y="1111431"/>
            <a:chExt cx="587022" cy="685570"/>
          </a:xfrm>
        </p:grpSpPr>
        <p:sp>
          <p:nvSpPr>
            <p:cNvPr id="39" name="Oval 38">
              <a:extLst>
                <a:ext uri="{FF2B5EF4-FFF2-40B4-BE49-F238E27FC236}">
                  <a16:creationId xmlns:a16="http://schemas.microsoft.com/office/drawing/2014/main" id="{40CBA15C-E692-4A6B-B66E-678F6B2C5609}"/>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1ADAF64-5082-46A5-9DC4-8FFF8CE2FDE5}"/>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120737676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672C50-8E8A-4381-AB78-CA018BBAE2C7}"/>
              </a:ext>
            </a:extLst>
          </p:cNvPr>
          <p:cNvGrpSpPr/>
          <p:nvPr/>
        </p:nvGrpSpPr>
        <p:grpSpPr>
          <a:xfrm>
            <a:off x="142210" y="1359244"/>
            <a:ext cx="10886027" cy="4741086"/>
            <a:chOff x="-520048" y="-449263"/>
            <a:chExt cx="12737687" cy="6973867"/>
          </a:xfrm>
        </p:grpSpPr>
        <p:pic>
          <p:nvPicPr>
            <p:cNvPr id="8" name="Picture 2" descr="https://cdn.pixabay.com/photo/2014/03/25/16/34/man-297417_960_720.png">
              <a:extLst>
                <a:ext uri="{FF2B5EF4-FFF2-40B4-BE49-F238E27FC236}">
                  <a16:creationId xmlns:a16="http://schemas.microsoft.com/office/drawing/2014/main" id="{C8E8BD91-F2A2-4113-ADEE-79CC5344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9" y="-449263"/>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cdn.pixabay.com/photo/2014/03/25/16/34/man-297417_960_720.png">
              <a:extLst>
                <a:ext uri="{FF2B5EF4-FFF2-40B4-BE49-F238E27FC236}">
                  <a16:creationId xmlns:a16="http://schemas.microsoft.com/office/drawing/2014/main" id="{59158B59-8D90-490E-856D-FC5C37260735}"/>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285" t="55986" r="79114" b="9118"/>
            <a:stretch/>
          </p:blipFill>
          <p:spPr bwMode="auto">
            <a:xfrm>
              <a:off x="1413711" y="2970742"/>
              <a:ext cx="1170503" cy="212718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374A90E-0249-45F5-BF68-DCF8FF9B72DA}"/>
                </a:ext>
              </a:extLst>
            </p:cNvPr>
            <p:cNvSpPr/>
            <p:nvPr/>
          </p:nvSpPr>
          <p:spPr>
            <a:xfrm>
              <a:off x="2131554"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6DC15033-5512-43D0-979E-E66F3716A29E}"/>
                </a:ext>
              </a:extLst>
            </p:cNvPr>
            <p:cNvSpPr/>
            <p:nvPr/>
          </p:nvSpPr>
          <p:spPr>
            <a:xfrm>
              <a:off x="4237459"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387BFCB-6025-4226-BE00-C3B4E05874ED}"/>
                </a:ext>
              </a:extLst>
            </p:cNvPr>
            <p:cNvSpPr/>
            <p:nvPr/>
          </p:nvSpPr>
          <p:spPr>
            <a:xfrm>
              <a:off x="5961923"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F1826B06-13DD-418C-89B5-68CA218C55E3}"/>
                </a:ext>
              </a:extLst>
            </p:cNvPr>
            <p:cNvSpPr/>
            <p:nvPr/>
          </p:nvSpPr>
          <p:spPr>
            <a:xfrm>
              <a:off x="7582051"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0B41D23E-E7A0-438D-8C5C-49940E504450}"/>
                </a:ext>
              </a:extLst>
            </p:cNvPr>
            <p:cNvSpPr/>
            <p:nvPr/>
          </p:nvSpPr>
          <p:spPr>
            <a:xfrm>
              <a:off x="9691178"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D8D5D725-6439-43E9-8BB9-578DC5ACD528}"/>
                </a:ext>
              </a:extLst>
            </p:cNvPr>
            <p:cNvSpPr/>
            <p:nvPr/>
          </p:nvSpPr>
          <p:spPr>
            <a:xfrm>
              <a:off x="1524301"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35935230-1F22-4935-8B90-72DB0F64EF28}"/>
                </a:ext>
              </a:extLst>
            </p:cNvPr>
            <p:cNvSpPr/>
            <p:nvPr/>
          </p:nvSpPr>
          <p:spPr>
            <a:xfrm>
              <a:off x="3706106" y="2886736"/>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F7BA12B8-BB56-435C-84C9-7EF3CD821C62}"/>
                </a:ext>
              </a:extLst>
            </p:cNvPr>
            <p:cNvSpPr/>
            <p:nvPr/>
          </p:nvSpPr>
          <p:spPr>
            <a:xfrm>
              <a:off x="5953450" y="2920634"/>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EEE8771-25F2-4A2E-B102-F86945D171ED}"/>
                </a:ext>
              </a:extLst>
            </p:cNvPr>
            <p:cNvSpPr/>
            <p:nvPr/>
          </p:nvSpPr>
          <p:spPr>
            <a:xfrm>
              <a:off x="7706018"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D2C7F2B-59F7-4821-8CEA-B3E8FBDADE5D}"/>
                </a:ext>
              </a:extLst>
            </p:cNvPr>
            <p:cNvSpPr/>
            <p:nvPr/>
          </p:nvSpPr>
          <p:spPr>
            <a:xfrm>
              <a:off x="9961835"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8272E0ED-EA4E-4ED4-A667-E76E8EF26FCE}"/>
                </a:ext>
              </a:extLst>
            </p:cNvPr>
            <p:cNvSpPr/>
            <p:nvPr/>
          </p:nvSpPr>
          <p:spPr>
            <a:xfrm>
              <a:off x="1237667" y="374679"/>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2AF77432-07E2-4834-88BF-36A30C89A5A5}"/>
                </a:ext>
              </a:extLst>
            </p:cNvPr>
            <p:cNvSpPr/>
            <p:nvPr/>
          </p:nvSpPr>
          <p:spPr>
            <a:xfrm>
              <a:off x="3563598" y="335401"/>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A3F4A752-8D7D-4081-824D-07415F3966C1}"/>
                </a:ext>
              </a:extLst>
            </p:cNvPr>
            <p:cNvSpPr/>
            <p:nvPr/>
          </p:nvSpPr>
          <p:spPr>
            <a:xfrm>
              <a:off x="5863151" y="27034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320D729-3334-464A-9F3B-041B52EF2EC3}"/>
                </a:ext>
              </a:extLst>
            </p:cNvPr>
            <p:cNvSpPr/>
            <p:nvPr/>
          </p:nvSpPr>
          <p:spPr>
            <a:xfrm>
              <a:off x="8006786" y="357684"/>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98ADF6F-E01B-45D8-B395-01C8B9EEFE08}"/>
                </a:ext>
              </a:extLst>
            </p:cNvPr>
            <p:cNvSpPr/>
            <p:nvPr/>
          </p:nvSpPr>
          <p:spPr>
            <a:xfrm>
              <a:off x="10374046" y="35768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0571DA70-F419-4FD3-986F-C78B42D12C7B}"/>
                </a:ext>
              </a:extLst>
            </p:cNvPr>
            <p:cNvSpPr txBox="1"/>
            <p:nvPr/>
          </p:nvSpPr>
          <p:spPr>
            <a:xfrm>
              <a:off x="-520048" y="503820"/>
              <a:ext cx="1894094" cy="679083"/>
            </a:xfrm>
            <a:prstGeom prst="rect">
              <a:avLst/>
            </a:prstGeom>
            <a:noFill/>
          </p:spPr>
          <p:txBody>
            <a:bodyPr wrap="square" rtlCol="0">
              <a:spAutoFit/>
            </a:bodyPr>
            <a:lstStyle/>
            <a:p>
              <a:r>
                <a:rPr lang="en-US" altLang="zh-CN" sz="2400" dirty="0">
                  <a:solidFill>
                    <a:srgbClr val="FF0000"/>
                  </a:solidFill>
                </a:rPr>
                <a:t>Earbud</a:t>
              </a:r>
            </a:p>
          </p:txBody>
        </p:sp>
        <p:sp>
          <p:nvSpPr>
            <p:cNvPr id="26" name="TextBox 25">
              <a:extLst>
                <a:ext uri="{FF2B5EF4-FFF2-40B4-BE49-F238E27FC236}">
                  <a16:creationId xmlns:a16="http://schemas.microsoft.com/office/drawing/2014/main" id="{B1C7020C-52FB-4D4D-BE89-B513B4394B76}"/>
                </a:ext>
              </a:extLst>
            </p:cNvPr>
            <p:cNvSpPr txBox="1"/>
            <p:nvPr/>
          </p:nvSpPr>
          <p:spPr>
            <a:xfrm>
              <a:off x="766882" y="3724763"/>
              <a:ext cx="1436391" cy="1222349"/>
            </a:xfrm>
            <a:prstGeom prst="rect">
              <a:avLst/>
            </a:prstGeom>
            <a:noFill/>
          </p:spPr>
          <p:txBody>
            <a:bodyPr wrap="square" rtlCol="0">
              <a:spAutoFit/>
            </a:bodyPr>
            <a:lstStyle/>
            <a:p>
              <a:r>
                <a:rPr lang="en-US" altLang="zh-CN" sz="2400" dirty="0">
                  <a:solidFill>
                    <a:srgbClr val="FF0000"/>
                  </a:solidFill>
                </a:rPr>
                <a:t>Smart</a:t>
              </a:r>
              <a:br>
                <a:rPr lang="en-US" altLang="zh-CN" sz="2400" dirty="0">
                  <a:solidFill>
                    <a:srgbClr val="FF0000"/>
                  </a:solidFill>
                </a:rPr>
              </a:br>
              <a:r>
                <a:rPr lang="en-US" altLang="zh-CN" sz="2400" dirty="0">
                  <a:solidFill>
                    <a:srgbClr val="FF0000"/>
                  </a:solidFill>
                </a:rPr>
                <a:t>phone</a:t>
              </a:r>
              <a:endParaRPr lang="en-US" sz="2400" dirty="0">
                <a:solidFill>
                  <a:srgbClr val="FF0000"/>
                </a:solidFill>
              </a:endParaRPr>
            </a:p>
          </p:txBody>
        </p:sp>
        <p:cxnSp>
          <p:nvCxnSpPr>
            <p:cNvPr id="27" name="Straight Arrow Connector 26">
              <a:extLst>
                <a:ext uri="{FF2B5EF4-FFF2-40B4-BE49-F238E27FC236}">
                  <a16:creationId xmlns:a16="http://schemas.microsoft.com/office/drawing/2014/main" id="{647E7B17-360F-46FC-B9AE-061DA4E653D0}"/>
                </a:ext>
              </a:extLst>
            </p:cNvPr>
            <p:cNvCxnSpPr>
              <a:cxnSpLocks/>
            </p:cNvCxnSpPr>
            <p:nvPr/>
          </p:nvCxnSpPr>
          <p:spPr>
            <a:xfrm flipV="1">
              <a:off x="689749" y="559869"/>
              <a:ext cx="516054" cy="2834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3CCED6-E07A-497A-8F9B-29E49F649BDD}"/>
                </a:ext>
              </a:extLst>
            </p:cNvPr>
            <p:cNvCxnSpPr>
              <a:cxnSpLocks/>
            </p:cNvCxnSpPr>
            <p:nvPr/>
          </p:nvCxnSpPr>
          <p:spPr>
            <a:xfrm flipV="1">
              <a:off x="1237667" y="3179414"/>
              <a:ext cx="286635" cy="6790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文字方塊 162">
              <a:extLst>
                <a:ext uri="{FF2B5EF4-FFF2-40B4-BE49-F238E27FC236}">
                  <a16:creationId xmlns:a16="http://schemas.microsoft.com/office/drawing/2014/main" id="{23BF9531-FC35-4BFA-B28A-210E35D45B2A}"/>
                </a:ext>
              </a:extLst>
            </p:cNvPr>
            <p:cNvSpPr txBox="1"/>
            <p:nvPr/>
          </p:nvSpPr>
          <p:spPr>
            <a:xfrm>
              <a:off x="2428768" y="5948707"/>
              <a:ext cx="65" cy="575897"/>
            </a:xfrm>
            <a:prstGeom prst="rect">
              <a:avLst/>
            </a:prstGeom>
            <a:noFill/>
          </p:spPr>
          <p:txBody>
            <a:bodyPr wrap="none" lIns="0" tIns="0" rIns="0" bIns="0" rtlCol="0">
              <a:spAutoFit/>
            </a:bodyPr>
            <a:lstStyle/>
            <a:p>
              <a:endParaRPr lang="zh-TW" altLang="en-US" sz="3200" i="1" dirty="0">
                <a:solidFill>
                  <a:schemeClr val="accent1"/>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284597-12CD-42D4-A327-6EC29E51D9A8}"/>
                    </a:ext>
                  </a:extLst>
                </p:cNvPr>
                <p:cNvSpPr txBox="1"/>
                <p:nvPr/>
              </p:nvSpPr>
              <p:spPr>
                <a:xfrm>
                  <a:off x="362323" y="5007057"/>
                  <a:ext cx="654853" cy="6790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𝑡</m:t>
                            </m:r>
                          </m:e>
                          <m:sub>
                            <m:r>
                              <a:rPr lang="en-US" sz="2400" i="1">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33" name="TextBox 32">
                  <a:extLst>
                    <a:ext uri="{FF2B5EF4-FFF2-40B4-BE49-F238E27FC236}">
                      <a16:creationId xmlns:a16="http://schemas.microsoft.com/office/drawing/2014/main" id="{E4284597-12CD-42D4-A327-6EC29E51D9A8}"/>
                    </a:ext>
                  </a:extLst>
                </p:cNvPr>
                <p:cNvSpPr txBox="1">
                  <a:spLocks noRot="1" noChangeAspect="1" noMove="1" noResize="1" noEditPoints="1" noAdjustHandles="1" noChangeArrowheads="1" noChangeShapeType="1" noTextEdit="1"/>
                </p:cNvSpPr>
                <p:nvPr/>
              </p:nvSpPr>
              <p:spPr>
                <a:xfrm>
                  <a:off x="362323" y="5007057"/>
                  <a:ext cx="654853" cy="679083"/>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55C4252-AD98-4409-AB56-4541A4FE1D44}"/>
                    </a:ext>
                  </a:extLst>
                </p:cNvPr>
                <p:cNvSpPr txBox="1"/>
                <p:nvPr/>
              </p:nvSpPr>
              <p:spPr>
                <a:xfrm>
                  <a:off x="5402932" y="497249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2</m:t>
                            </m:r>
                          </m:sub>
                        </m:sSub>
                      </m:oMath>
                    </m:oMathPara>
                  </a14:m>
                  <a:endParaRPr lang="en-US" sz="4000" dirty="0">
                    <a:solidFill>
                      <a:srgbClr val="FF0000"/>
                    </a:solidFill>
                  </a:endParaRPr>
                </a:p>
              </p:txBody>
            </p:sp>
          </mc:Choice>
          <mc:Fallback xmlns="">
            <p:sp>
              <p:nvSpPr>
                <p:cNvPr id="30" name="TextBox 29">
                  <a:extLst>
                    <a:ext uri="{FF2B5EF4-FFF2-40B4-BE49-F238E27FC236}">
                      <a16:creationId xmlns:a16="http://schemas.microsoft.com/office/drawing/2014/main" id="{E2C4721C-4916-4375-8F20-F69E42198ED3}"/>
                    </a:ext>
                  </a:extLst>
                </p:cNvPr>
                <p:cNvSpPr txBox="1">
                  <a:spLocks noRot="1" noChangeAspect="1" noMove="1" noResize="1" noEditPoints="1" noAdjustHandles="1" noChangeArrowheads="1" noChangeShapeType="1" noTextEdit="1"/>
                </p:cNvSpPr>
                <p:nvPr/>
              </p:nvSpPr>
              <p:spPr>
                <a:xfrm>
                  <a:off x="5402932" y="4972491"/>
                  <a:ext cx="654853" cy="707886"/>
                </a:xfrm>
                <a:prstGeom prst="rect">
                  <a:avLst/>
                </a:prstGeom>
                <a:blipFill>
                  <a:blip r:embed="rId6"/>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6A5F4D6-1F80-4F8B-8770-AC909EEEC610}"/>
                    </a:ext>
                  </a:extLst>
                </p:cNvPr>
                <p:cNvSpPr txBox="1"/>
                <p:nvPr/>
              </p:nvSpPr>
              <p:spPr>
                <a:xfrm>
                  <a:off x="11103373" y="493885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3</m:t>
                            </m:r>
                          </m:sub>
                        </m:sSub>
                      </m:oMath>
                    </m:oMathPara>
                  </a14:m>
                  <a:endParaRPr lang="en-US" sz="4000" dirty="0">
                    <a:solidFill>
                      <a:srgbClr val="FF0000"/>
                    </a:solidFill>
                  </a:endParaRPr>
                </a:p>
              </p:txBody>
            </p:sp>
          </mc:Choice>
          <mc:Fallback xmlns="">
            <p:sp>
              <p:nvSpPr>
                <p:cNvPr id="35" name="TextBox 34">
                  <a:extLst>
                    <a:ext uri="{FF2B5EF4-FFF2-40B4-BE49-F238E27FC236}">
                      <a16:creationId xmlns:a16="http://schemas.microsoft.com/office/drawing/2014/main" id="{9E0A0DCD-2163-4CD7-9F62-B572C56051B2}"/>
                    </a:ext>
                  </a:extLst>
                </p:cNvPr>
                <p:cNvSpPr txBox="1">
                  <a:spLocks noRot="1" noChangeAspect="1" noMove="1" noResize="1" noEditPoints="1" noAdjustHandles="1" noChangeArrowheads="1" noChangeShapeType="1" noTextEdit="1"/>
                </p:cNvSpPr>
                <p:nvPr/>
              </p:nvSpPr>
              <p:spPr>
                <a:xfrm>
                  <a:off x="11103373" y="4938851"/>
                  <a:ext cx="654853" cy="707886"/>
                </a:xfrm>
                <a:prstGeom prst="rect">
                  <a:avLst/>
                </a:prstGeom>
                <a:blipFill>
                  <a:blip r:embed="rId7"/>
                  <a:stretch>
                    <a:fillRect b="-5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38D9157-5E23-4E7E-B1C3-007EE5F0B8DC}"/>
                    </a:ext>
                  </a:extLst>
                </p:cNvPr>
                <p:cNvSpPr txBox="1"/>
                <p:nvPr/>
              </p:nvSpPr>
              <p:spPr>
                <a:xfrm>
                  <a:off x="10335711" y="5200880"/>
                  <a:ext cx="654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rPr>
                          <m:t>Time</m:t>
                        </m:r>
                      </m:oMath>
                    </m:oMathPara>
                  </a14:m>
                  <a:endParaRPr lang="en-US" sz="2400" dirty="0"/>
                </a:p>
              </p:txBody>
            </p:sp>
          </mc:Choice>
          <mc:Fallback xmlns="">
            <p:sp>
              <p:nvSpPr>
                <p:cNvPr id="36" name="TextBox 35">
                  <a:extLst>
                    <a:ext uri="{FF2B5EF4-FFF2-40B4-BE49-F238E27FC236}">
                      <a16:creationId xmlns:a16="http://schemas.microsoft.com/office/drawing/2014/main" id="{79CA16D4-2C39-4B4F-A2FD-78A8F41E9E33}"/>
                    </a:ext>
                  </a:extLst>
                </p:cNvPr>
                <p:cNvSpPr txBox="1">
                  <a:spLocks noRot="1" noChangeAspect="1" noMove="1" noResize="1" noEditPoints="1" noAdjustHandles="1" noChangeArrowheads="1" noChangeShapeType="1" noTextEdit="1"/>
                </p:cNvSpPr>
                <p:nvPr/>
              </p:nvSpPr>
              <p:spPr>
                <a:xfrm>
                  <a:off x="10335711" y="5200880"/>
                  <a:ext cx="654853" cy="461665"/>
                </a:xfrm>
                <a:prstGeom prst="rect">
                  <a:avLst/>
                </a:prstGeom>
                <a:blipFill>
                  <a:blip r:embed="rId8"/>
                  <a:stretch>
                    <a:fillRect l="-1869" r="-33645" b="-10769"/>
                  </a:stretch>
                </a:blipFill>
              </p:spPr>
              <p:txBody>
                <a:bodyPr/>
                <a:lstStyle/>
                <a:p>
                  <a:r>
                    <a:rPr lang="en-US">
                      <a:noFill/>
                    </a:rPr>
                    <a:t> </a:t>
                  </a:r>
                </a:p>
              </p:txBody>
            </p:sp>
          </mc:Fallback>
        </mc:AlternateContent>
      </p:grpSp>
      <p:sp>
        <p:nvSpPr>
          <p:cNvPr id="57" name="Rectangle 56">
            <a:extLst>
              <a:ext uri="{FF2B5EF4-FFF2-40B4-BE49-F238E27FC236}">
                <a16:creationId xmlns:a16="http://schemas.microsoft.com/office/drawing/2014/main" id="{B11809F9-9EC4-4843-970F-652D21F3F39C}"/>
              </a:ext>
            </a:extLst>
          </p:cNvPr>
          <p:cNvSpPr/>
          <p:nvPr/>
        </p:nvSpPr>
        <p:spPr>
          <a:xfrm>
            <a:off x="8594667" y="1163489"/>
            <a:ext cx="3251227" cy="453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D16EEB6-99AE-432B-A3F5-78AC0CCC4EAE}"/>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38" name="Group 37">
            <a:extLst>
              <a:ext uri="{FF2B5EF4-FFF2-40B4-BE49-F238E27FC236}">
                <a16:creationId xmlns:a16="http://schemas.microsoft.com/office/drawing/2014/main" id="{77BFED05-8CF5-4590-A3AA-EB632C7AFCA3}"/>
              </a:ext>
            </a:extLst>
          </p:cNvPr>
          <p:cNvGrpSpPr/>
          <p:nvPr/>
        </p:nvGrpSpPr>
        <p:grpSpPr>
          <a:xfrm>
            <a:off x="553278" y="255674"/>
            <a:ext cx="658837" cy="769441"/>
            <a:chOff x="6897511" y="1111431"/>
            <a:chExt cx="587022" cy="685570"/>
          </a:xfrm>
        </p:grpSpPr>
        <p:sp>
          <p:nvSpPr>
            <p:cNvPr id="39" name="Oval 38">
              <a:extLst>
                <a:ext uri="{FF2B5EF4-FFF2-40B4-BE49-F238E27FC236}">
                  <a16:creationId xmlns:a16="http://schemas.microsoft.com/office/drawing/2014/main" id="{B0C4D042-D29E-4811-96F7-3C2DFB145F2E}"/>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38BCD80-4A75-4F69-BF38-C444B22C0618}"/>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30105381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672C50-8E8A-4381-AB78-CA018BBAE2C7}"/>
              </a:ext>
            </a:extLst>
          </p:cNvPr>
          <p:cNvGrpSpPr/>
          <p:nvPr/>
        </p:nvGrpSpPr>
        <p:grpSpPr>
          <a:xfrm>
            <a:off x="142210" y="1359244"/>
            <a:ext cx="10886027" cy="4741086"/>
            <a:chOff x="-520048" y="-449263"/>
            <a:chExt cx="12737687" cy="6973867"/>
          </a:xfrm>
        </p:grpSpPr>
        <p:pic>
          <p:nvPicPr>
            <p:cNvPr id="8" name="Picture 2" descr="https://cdn.pixabay.com/photo/2014/03/25/16/34/man-297417_960_720.png">
              <a:extLst>
                <a:ext uri="{FF2B5EF4-FFF2-40B4-BE49-F238E27FC236}">
                  <a16:creationId xmlns:a16="http://schemas.microsoft.com/office/drawing/2014/main" id="{C8E8BD91-F2A2-4113-ADEE-79CC5344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9" y="-449263"/>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cdn.pixabay.com/photo/2014/03/25/16/34/man-297417_960_720.png">
              <a:extLst>
                <a:ext uri="{FF2B5EF4-FFF2-40B4-BE49-F238E27FC236}">
                  <a16:creationId xmlns:a16="http://schemas.microsoft.com/office/drawing/2014/main" id="{59158B59-8D90-490E-856D-FC5C37260735}"/>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285" t="55986" r="79114" b="9118"/>
            <a:stretch/>
          </p:blipFill>
          <p:spPr bwMode="auto">
            <a:xfrm>
              <a:off x="1413711" y="2970742"/>
              <a:ext cx="1170503" cy="212718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374A90E-0249-45F5-BF68-DCF8FF9B72DA}"/>
                </a:ext>
              </a:extLst>
            </p:cNvPr>
            <p:cNvSpPr/>
            <p:nvPr/>
          </p:nvSpPr>
          <p:spPr>
            <a:xfrm>
              <a:off x="2131554"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6DC15033-5512-43D0-979E-E66F3716A29E}"/>
                </a:ext>
              </a:extLst>
            </p:cNvPr>
            <p:cNvSpPr/>
            <p:nvPr/>
          </p:nvSpPr>
          <p:spPr>
            <a:xfrm>
              <a:off x="4237459"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387BFCB-6025-4226-BE00-C3B4E05874ED}"/>
                </a:ext>
              </a:extLst>
            </p:cNvPr>
            <p:cNvSpPr/>
            <p:nvPr/>
          </p:nvSpPr>
          <p:spPr>
            <a:xfrm>
              <a:off x="5961923"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F1826B06-13DD-418C-89B5-68CA218C55E3}"/>
                </a:ext>
              </a:extLst>
            </p:cNvPr>
            <p:cNvSpPr/>
            <p:nvPr/>
          </p:nvSpPr>
          <p:spPr>
            <a:xfrm>
              <a:off x="7582051"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0B41D23E-E7A0-438D-8C5C-49940E504450}"/>
                </a:ext>
              </a:extLst>
            </p:cNvPr>
            <p:cNvSpPr/>
            <p:nvPr/>
          </p:nvSpPr>
          <p:spPr>
            <a:xfrm>
              <a:off x="9691178" y="4992209"/>
              <a:ext cx="208671" cy="208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D8D5D725-6439-43E9-8BB9-578DC5ACD528}"/>
                </a:ext>
              </a:extLst>
            </p:cNvPr>
            <p:cNvSpPr/>
            <p:nvPr/>
          </p:nvSpPr>
          <p:spPr>
            <a:xfrm>
              <a:off x="1524301"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35935230-1F22-4935-8B90-72DB0F64EF28}"/>
                </a:ext>
              </a:extLst>
            </p:cNvPr>
            <p:cNvSpPr/>
            <p:nvPr/>
          </p:nvSpPr>
          <p:spPr>
            <a:xfrm>
              <a:off x="3706106" y="2886736"/>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F7BA12B8-BB56-435C-84C9-7EF3CD821C62}"/>
                </a:ext>
              </a:extLst>
            </p:cNvPr>
            <p:cNvSpPr/>
            <p:nvPr/>
          </p:nvSpPr>
          <p:spPr>
            <a:xfrm>
              <a:off x="5953450" y="2920634"/>
              <a:ext cx="208671" cy="208671"/>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EEE8771-25F2-4A2E-B102-F86945D171ED}"/>
                </a:ext>
              </a:extLst>
            </p:cNvPr>
            <p:cNvSpPr/>
            <p:nvPr/>
          </p:nvSpPr>
          <p:spPr>
            <a:xfrm>
              <a:off x="7706018"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D2C7F2B-59F7-4821-8CEA-B3E8FBDADE5D}"/>
                </a:ext>
              </a:extLst>
            </p:cNvPr>
            <p:cNvSpPr/>
            <p:nvPr/>
          </p:nvSpPr>
          <p:spPr>
            <a:xfrm>
              <a:off x="9961835" y="2950049"/>
              <a:ext cx="208671" cy="2086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8272E0ED-EA4E-4ED4-A667-E76E8EF26FCE}"/>
                </a:ext>
              </a:extLst>
            </p:cNvPr>
            <p:cNvSpPr/>
            <p:nvPr/>
          </p:nvSpPr>
          <p:spPr>
            <a:xfrm>
              <a:off x="1237667" y="374679"/>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2AF77432-07E2-4834-88BF-36A30C89A5A5}"/>
                </a:ext>
              </a:extLst>
            </p:cNvPr>
            <p:cNvSpPr/>
            <p:nvPr/>
          </p:nvSpPr>
          <p:spPr>
            <a:xfrm>
              <a:off x="3563598" y="335401"/>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A3F4A752-8D7D-4081-824D-07415F3966C1}"/>
                </a:ext>
              </a:extLst>
            </p:cNvPr>
            <p:cNvSpPr/>
            <p:nvPr/>
          </p:nvSpPr>
          <p:spPr>
            <a:xfrm>
              <a:off x="5863151" y="27034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320D729-3334-464A-9F3B-041B52EF2EC3}"/>
                </a:ext>
              </a:extLst>
            </p:cNvPr>
            <p:cNvSpPr/>
            <p:nvPr/>
          </p:nvSpPr>
          <p:spPr>
            <a:xfrm>
              <a:off x="8006786" y="357684"/>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98ADF6F-E01B-45D8-B395-01C8B9EEFE08}"/>
                </a:ext>
              </a:extLst>
            </p:cNvPr>
            <p:cNvSpPr/>
            <p:nvPr/>
          </p:nvSpPr>
          <p:spPr>
            <a:xfrm>
              <a:off x="10374046" y="357683"/>
              <a:ext cx="208671" cy="208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0571DA70-F419-4FD3-986F-C78B42D12C7B}"/>
                </a:ext>
              </a:extLst>
            </p:cNvPr>
            <p:cNvSpPr txBox="1"/>
            <p:nvPr/>
          </p:nvSpPr>
          <p:spPr>
            <a:xfrm>
              <a:off x="-520048" y="503820"/>
              <a:ext cx="1894094" cy="679083"/>
            </a:xfrm>
            <a:prstGeom prst="rect">
              <a:avLst/>
            </a:prstGeom>
            <a:noFill/>
          </p:spPr>
          <p:txBody>
            <a:bodyPr wrap="square" rtlCol="0">
              <a:spAutoFit/>
            </a:bodyPr>
            <a:lstStyle/>
            <a:p>
              <a:r>
                <a:rPr lang="en-US" altLang="zh-CN" sz="2400" dirty="0">
                  <a:solidFill>
                    <a:srgbClr val="FF0000"/>
                  </a:solidFill>
                </a:rPr>
                <a:t>Earbud</a:t>
              </a:r>
            </a:p>
          </p:txBody>
        </p:sp>
        <p:sp>
          <p:nvSpPr>
            <p:cNvPr id="26" name="TextBox 25">
              <a:extLst>
                <a:ext uri="{FF2B5EF4-FFF2-40B4-BE49-F238E27FC236}">
                  <a16:creationId xmlns:a16="http://schemas.microsoft.com/office/drawing/2014/main" id="{B1C7020C-52FB-4D4D-BE89-B513B4394B76}"/>
                </a:ext>
              </a:extLst>
            </p:cNvPr>
            <p:cNvSpPr txBox="1"/>
            <p:nvPr/>
          </p:nvSpPr>
          <p:spPr>
            <a:xfrm>
              <a:off x="766882" y="3724763"/>
              <a:ext cx="1436391" cy="1222349"/>
            </a:xfrm>
            <a:prstGeom prst="rect">
              <a:avLst/>
            </a:prstGeom>
            <a:noFill/>
          </p:spPr>
          <p:txBody>
            <a:bodyPr wrap="square" rtlCol="0">
              <a:spAutoFit/>
            </a:bodyPr>
            <a:lstStyle/>
            <a:p>
              <a:r>
                <a:rPr lang="en-US" altLang="zh-CN" sz="2400" dirty="0">
                  <a:solidFill>
                    <a:srgbClr val="FF0000"/>
                  </a:solidFill>
                </a:rPr>
                <a:t>Smart</a:t>
              </a:r>
              <a:br>
                <a:rPr lang="en-US" altLang="zh-CN" sz="2400" dirty="0">
                  <a:solidFill>
                    <a:srgbClr val="FF0000"/>
                  </a:solidFill>
                </a:rPr>
              </a:br>
              <a:r>
                <a:rPr lang="en-US" altLang="zh-CN" sz="2400" dirty="0">
                  <a:solidFill>
                    <a:srgbClr val="FF0000"/>
                  </a:solidFill>
                </a:rPr>
                <a:t>phone</a:t>
              </a:r>
              <a:endParaRPr lang="en-US" sz="2400" dirty="0">
                <a:solidFill>
                  <a:srgbClr val="FF0000"/>
                </a:solidFill>
              </a:endParaRPr>
            </a:p>
          </p:txBody>
        </p:sp>
        <p:cxnSp>
          <p:nvCxnSpPr>
            <p:cNvPr id="27" name="Straight Arrow Connector 26">
              <a:extLst>
                <a:ext uri="{FF2B5EF4-FFF2-40B4-BE49-F238E27FC236}">
                  <a16:creationId xmlns:a16="http://schemas.microsoft.com/office/drawing/2014/main" id="{647E7B17-360F-46FC-B9AE-061DA4E653D0}"/>
                </a:ext>
              </a:extLst>
            </p:cNvPr>
            <p:cNvCxnSpPr>
              <a:cxnSpLocks/>
            </p:cNvCxnSpPr>
            <p:nvPr/>
          </p:nvCxnSpPr>
          <p:spPr>
            <a:xfrm flipV="1">
              <a:off x="689749" y="559869"/>
              <a:ext cx="516054" cy="2834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3CCED6-E07A-497A-8F9B-29E49F649BDD}"/>
                </a:ext>
              </a:extLst>
            </p:cNvPr>
            <p:cNvCxnSpPr>
              <a:cxnSpLocks/>
            </p:cNvCxnSpPr>
            <p:nvPr/>
          </p:nvCxnSpPr>
          <p:spPr>
            <a:xfrm flipV="1">
              <a:off x="1237667" y="3179414"/>
              <a:ext cx="286635" cy="6790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文字方塊 162">
              <a:extLst>
                <a:ext uri="{FF2B5EF4-FFF2-40B4-BE49-F238E27FC236}">
                  <a16:creationId xmlns:a16="http://schemas.microsoft.com/office/drawing/2014/main" id="{23BF9531-FC35-4BFA-B28A-210E35D45B2A}"/>
                </a:ext>
              </a:extLst>
            </p:cNvPr>
            <p:cNvSpPr txBox="1"/>
            <p:nvPr/>
          </p:nvSpPr>
          <p:spPr>
            <a:xfrm>
              <a:off x="2428768" y="5948707"/>
              <a:ext cx="65" cy="575897"/>
            </a:xfrm>
            <a:prstGeom prst="rect">
              <a:avLst/>
            </a:prstGeom>
            <a:noFill/>
          </p:spPr>
          <p:txBody>
            <a:bodyPr wrap="none" lIns="0" tIns="0" rIns="0" bIns="0" rtlCol="0">
              <a:spAutoFit/>
            </a:bodyPr>
            <a:lstStyle/>
            <a:p>
              <a:endParaRPr lang="zh-TW" altLang="en-US" sz="3200" i="1" dirty="0">
                <a:solidFill>
                  <a:schemeClr val="accent1"/>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284597-12CD-42D4-A327-6EC29E51D9A8}"/>
                    </a:ext>
                  </a:extLst>
                </p:cNvPr>
                <p:cNvSpPr txBox="1"/>
                <p:nvPr/>
              </p:nvSpPr>
              <p:spPr>
                <a:xfrm>
                  <a:off x="362323" y="5007057"/>
                  <a:ext cx="654853" cy="6790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𝑡</m:t>
                            </m:r>
                          </m:e>
                          <m:sub>
                            <m:r>
                              <a:rPr lang="en-US" sz="2400" i="1">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33" name="TextBox 32">
                  <a:extLst>
                    <a:ext uri="{FF2B5EF4-FFF2-40B4-BE49-F238E27FC236}">
                      <a16:creationId xmlns:a16="http://schemas.microsoft.com/office/drawing/2014/main" id="{E4284597-12CD-42D4-A327-6EC29E51D9A8}"/>
                    </a:ext>
                  </a:extLst>
                </p:cNvPr>
                <p:cNvSpPr txBox="1">
                  <a:spLocks noRot="1" noChangeAspect="1" noMove="1" noResize="1" noEditPoints="1" noAdjustHandles="1" noChangeArrowheads="1" noChangeShapeType="1" noTextEdit="1"/>
                </p:cNvSpPr>
                <p:nvPr/>
              </p:nvSpPr>
              <p:spPr>
                <a:xfrm>
                  <a:off x="362323" y="5007057"/>
                  <a:ext cx="654853" cy="679083"/>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55C4252-AD98-4409-AB56-4541A4FE1D44}"/>
                    </a:ext>
                  </a:extLst>
                </p:cNvPr>
                <p:cNvSpPr txBox="1"/>
                <p:nvPr/>
              </p:nvSpPr>
              <p:spPr>
                <a:xfrm>
                  <a:off x="5402932" y="497249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2</m:t>
                            </m:r>
                          </m:sub>
                        </m:sSub>
                      </m:oMath>
                    </m:oMathPara>
                  </a14:m>
                  <a:endParaRPr lang="en-US" sz="4000" dirty="0">
                    <a:solidFill>
                      <a:srgbClr val="FF0000"/>
                    </a:solidFill>
                  </a:endParaRPr>
                </a:p>
              </p:txBody>
            </p:sp>
          </mc:Choice>
          <mc:Fallback xmlns="">
            <p:sp>
              <p:nvSpPr>
                <p:cNvPr id="30" name="TextBox 29">
                  <a:extLst>
                    <a:ext uri="{FF2B5EF4-FFF2-40B4-BE49-F238E27FC236}">
                      <a16:creationId xmlns:a16="http://schemas.microsoft.com/office/drawing/2014/main" id="{E2C4721C-4916-4375-8F20-F69E42198ED3}"/>
                    </a:ext>
                  </a:extLst>
                </p:cNvPr>
                <p:cNvSpPr txBox="1">
                  <a:spLocks noRot="1" noChangeAspect="1" noMove="1" noResize="1" noEditPoints="1" noAdjustHandles="1" noChangeArrowheads="1" noChangeShapeType="1" noTextEdit="1"/>
                </p:cNvSpPr>
                <p:nvPr/>
              </p:nvSpPr>
              <p:spPr>
                <a:xfrm>
                  <a:off x="5402932" y="4972491"/>
                  <a:ext cx="654853" cy="707886"/>
                </a:xfrm>
                <a:prstGeom prst="rect">
                  <a:avLst/>
                </a:prstGeom>
                <a:blipFill>
                  <a:blip r:embed="rId6"/>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6A5F4D6-1F80-4F8B-8770-AC909EEEC610}"/>
                    </a:ext>
                  </a:extLst>
                </p:cNvPr>
                <p:cNvSpPr txBox="1"/>
                <p:nvPr/>
              </p:nvSpPr>
              <p:spPr>
                <a:xfrm>
                  <a:off x="11103373" y="4938851"/>
                  <a:ext cx="65485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3</m:t>
                            </m:r>
                          </m:sub>
                        </m:sSub>
                      </m:oMath>
                    </m:oMathPara>
                  </a14:m>
                  <a:endParaRPr lang="en-US" sz="4000" dirty="0">
                    <a:solidFill>
                      <a:srgbClr val="FF0000"/>
                    </a:solidFill>
                  </a:endParaRPr>
                </a:p>
              </p:txBody>
            </p:sp>
          </mc:Choice>
          <mc:Fallback xmlns="">
            <p:sp>
              <p:nvSpPr>
                <p:cNvPr id="35" name="TextBox 34">
                  <a:extLst>
                    <a:ext uri="{FF2B5EF4-FFF2-40B4-BE49-F238E27FC236}">
                      <a16:creationId xmlns:a16="http://schemas.microsoft.com/office/drawing/2014/main" id="{9E0A0DCD-2163-4CD7-9F62-B572C56051B2}"/>
                    </a:ext>
                  </a:extLst>
                </p:cNvPr>
                <p:cNvSpPr txBox="1">
                  <a:spLocks noRot="1" noChangeAspect="1" noMove="1" noResize="1" noEditPoints="1" noAdjustHandles="1" noChangeArrowheads="1" noChangeShapeType="1" noTextEdit="1"/>
                </p:cNvSpPr>
                <p:nvPr/>
              </p:nvSpPr>
              <p:spPr>
                <a:xfrm>
                  <a:off x="11103373" y="4938851"/>
                  <a:ext cx="654853" cy="707886"/>
                </a:xfrm>
                <a:prstGeom prst="rect">
                  <a:avLst/>
                </a:prstGeom>
                <a:blipFill>
                  <a:blip r:embed="rId7"/>
                  <a:stretch>
                    <a:fillRect b="-5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38D9157-5E23-4E7E-B1C3-007EE5F0B8DC}"/>
                    </a:ext>
                  </a:extLst>
                </p:cNvPr>
                <p:cNvSpPr txBox="1"/>
                <p:nvPr/>
              </p:nvSpPr>
              <p:spPr>
                <a:xfrm>
                  <a:off x="10335711" y="5200880"/>
                  <a:ext cx="654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rPr>
                          <m:t>Time</m:t>
                        </m:r>
                      </m:oMath>
                    </m:oMathPara>
                  </a14:m>
                  <a:endParaRPr lang="en-US" sz="2400" dirty="0"/>
                </a:p>
              </p:txBody>
            </p:sp>
          </mc:Choice>
          <mc:Fallback xmlns="">
            <p:sp>
              <p:nvSpPr>
                <p:cNvPr id="36" name="TextBox 35">
                  <a:extLst>
                    <a:ext uri="{FF2B5EF4-FFF2-40B4-BE49-F238E27FC236}">
                      <a16:creationId xmlns:a16="http://schemas.microsoft.com/office/drawing/2014/main" id="{79CA16D4-2C39-4B4F-A2FD-78A8F41E9E33}"/>
                    </a:ext>
                  </a:extLst>
                </p:cNvPr>
                <p:cNvSpPr txBox="1">
                  <a:spLocks noRot="1" noChangeAspect="1" noMove="1" noResize="1" noEditPoints="1" noAdjustHandles="1" noChangeArrowheads="1" noChangeShapeType="1" noTextEdit="1"/>
                </p:cNvSpPr>
                <p:nvPr/>
              </p:nvSpPr>
              <p:spPr>
                <a:xfrm>
                  <a:off x="10335711" y="5200880"/>
                  <a:ext cx="654853" cy="461665"/>
                </a:xfrm>
                <a:prstGeom prst="rect">
                  <a:avLst/>
                </a:prstGeom>
                <a:blipFill>
                  <a:blip r:embed="rId8"/>
                  <a:stretch>
                    <a:fillRect l="-1869" r="-33645" b="-10769"/>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DACB7916-65B7-4A28-AD2C-C500BA30B273}"/>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38" name="Group 37">
            <a:extLst>
              <a:ext uri="{FF2B5EF4-FFF2-40B4-BE49-F238E27FC236}">
                <a16:creationId xmlns:a16="http://schemas.microsoft.com/office/drawing/2014/main" id="{A41C4B7B-D29A-40A2-8AC2-F6AE5BEBA5B4}"/>
              </a:ext>
            </a:extLst>
          </p:cNvPr>
          <p:cNvGrpSpPr/>
          <p:nvPr/>
        </p:nvGrpSpPr>
        <p:grpSpPr>
          <a:xfrm>
            <a:off x="553278" y="255674"/>
            <a:ext cx="658837" cy="769441"/>
            <a:chOff x="6897511" y="1111431"/>
            <a:chExt cx="587022" cy="685570"/>
          </a:xfrm>
        </p:grpSpPr>
        <p:sp>
          <p:nvSpPr>
            <p:cNvPr id="39" name="Oval 38">
              <a:extLst>
                <a:ext uri="{FF2B5EF4-FFF2-40B4-BE49-F238E27FC236}">
                  <a16:creationId xmlns:a16="http://schemas.microsoft.com/office/drawing/2014/main" id="{73F5772E-7C16-4ADC-AF12-87EFFF166B7B}"/>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46B1CAF-5B81-4790-A233-83A68082F9F4}"/>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398327446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E117CE4-F320-4421-AEDA-AFF8C0A04469}"/>
                  </a:ext>
                </a:extLst>
              </p:cNvPr>
              <p:cNvSpPr txBox="1"/>
              <p:nvPr/>
            </p:nvSpPr>
            <p:spPr>
              <a:xfrm>
                <a:off x="2497520" y="5126577"/>
                <a:ext cx="2633511" cy="410305"/>
              </a:xfrm>
              <a:prstGeom prst="rect">
                <a:avLst/>
              </a:prstGeom>
              <a:noFill/>
            </p:spPr>
            <p:txBody>
              <a:bodyPr wrap="square" rtlCol="0">
                <a:spAutoFit/>
              </a:bodyPr>
              <a:lstStyle/>
              <a:p>
                <a:r>
                  <a:rPr lang="en-US" altLang="zh-CN" dirty="0">
                    <a:solidFill>
                      <a:schemeClr val="accent1"/>
                    </a:solidFill>
                  </a:rPr>
                  <a:t>Walk Direction </a:t>
                </a:r>
                <a14:m>
                  <m:oMath xmlns:m="http://schemas.openxmlformats.org/officeDocument/2006/math">
                    <m:acc>
                      <m:accPr>
                        <m:chr m:val="⃗"/>
                        <m:ctrlPr>
                          <a:rPr lang="en-US" altLang="zh-TW" i="1" smtClean="0">
                            <a:solidFill>
                              <a:schemeClr val="accent1"/>
                            </a:solidFill>
                            <a:latin typeface="Cambria Math" panose="02040503050406030204" pitchFamily="18" charset="0"/>
                          </a:rPr>
                        </m:ctrlPr>
                      </m:accPr>
                      <m:e>
                        <m:r>
                          <a:rPr lang="en-US" altLang="zh-TW" b="0" i="1" smtClean="0">
                            <a:solidFill>
                              <a:schemeClr val="accent1"/>
                            </a:solidFill>
                            <a:latin typeface="Cambria Math" panose="02040503050406030204" pitchFamily="18" charset="0"/>
                          </a:rPr>
                          <m:t>𝑑</m:t>
                        </m:r>
                      </m:e>
                    </m:acc>
                  </m:oMath>
                </a14:m>
                <a:endParaRPr lang="en-US" dirty="0">
                  <a:solidFill>
                    <a:schemeClr val="accent1"/>
                  </a:solidFill>
                </a:endParaRPr>
              </a:p>
            </p:txBody>
          </p:sp>
        </mc:Choice>
        <mc:Fallback xmlns="">
          <p:sp>
            <p:nvSpPr>
              <p:cNvPr id="42" name="TextBox 41">
                <a:extLst>
                  <a:ext uri="{FF2B5EF4-FFF2-40B4-BE49-F238E27FC236}">
                    <a16:creationId xmlns:a16="http://schemas.microsoft.com/office/drawing/2014/main" id="{6E117CE4-F320-4421-AEDA-AFF8C0A04469}"/>
                  </a:ext>
                </a:extLst>
              </p:cNvPr>
              <p:cNvSpPr txBox="1">
                <a:spLocks noRot="1" noChangeAspect="1" noMove="1" noResize="1" noEditPoints="1" noAdjustHandles="1" noChangeArrowheads="1" noChangeShapeType="1" noTextEdit="1"/>
              </p:cNvSpPr>
              <p:nvPr/>
            </p:nvSpPr>
            <p:spPr>
              <a:xfrm>
                <a:off x="2497520" y="5126577"/>
                <a:ext cx="2633511" cy="410305"/>
              </a:xfrm>
              <a:prstGeom prst="rect">
                <a:avLst/>
              </a:prstGeom>
              <a:blipFill>
                <a:blip r:embed="rId3"/>
                <a:stretch>
                  <a:fillRect l="-2083" t="-22388" b="-23881"/>
                </a:stretch>
              </a:blipFill>
            </p:spPr>
            <p:txBody>
              <a:bodyPr/>
              <a:lstStyle/>
              <a:p>
                <a:r>
                  <a:rPr lang="en-US">
                    <a:noFill/>
                  </a:rPr>
                  <a:t> </a:t>
                </a:r>
              </a:p>
            </p:txBody>
          </p:sp>
        </mc:Fallback>
      </mc:AlternateContent>
      <p:pic>
        <p:nvPicPr>
          <p:cNvPr id="8" name="Picture 2" descr="https://cdn.pixabay.com/photo/2014/03/25/16/34/man-297417_960_720.png">
            <a:extLst>
              <a:ext uri="{FF2B5EF4-FFF2-40B4-BE49-F238E27FC236}">
                <a16:creationId xmlns:a16="http://schemas.microsoft.com/office/drawing/2014/main" id="{C8E8BD91-F2A2-4113-ADEE-79CC53447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71" y="1334530"/>
            <a:ext cx="10419666" cy="4144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cdn.pixabay.com/photo/2014/03/25/16/34/man-297417_960_720.png">
            <a:extLst>
              <a:ext uri="{FF2B5EF4-FFF2-40B4-BE49-F238E27FC236}">
                <a16:creationId xmlns:a16="http://schemas.microsoft.com/office/drawing/2014/main" id="{59158B59-8D90-490E-856D-FC5C37260735}"/>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285" t="55986" r="79114" b="9118"/>
          <a:stretch/>
        </p:blipFill>
        <p:spPr bwMode="auto">
          <a:xfrm>
            <a:off x="1794861" y="3659573"/>
            <a:ext cx="1000349" cy="144613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374A90E-0249-45F5-BF68-DCF8FF9B72DA}"/>
              </a:ext>
            </a:extLst>
          </p:cNvPr>
          <p:cNvSpPr/>
          <p:nvPr/>
        </p:nvSpPr>
        <p:spPr>
          <a:xfrm>
            <a:off x="2408352" y="5033839"/>
            <a:ext cx="178337" cy="1418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6DC15033-5512-43D0-979E-E66F3716A29E}"/>
              </a:ext>
            </a:extLst>
          </p:cNvPr>
          <p:cNvSpPr/>
          <p:nvPr/>
        </p:nvSpPr>
        <p:spPr>
          <a:xfrm>
            <a:off x="4208125" y="5033839"/>
            <a:ext cx="178337" cy="1418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387BFCB-6025-4226-BE00-C3B4E05874ED}"/>
              </a:ext>
            </a:extLst>
          </p:cNvPr>
          <p:cNvSpPr/>
          <p:nvPr/>
        </p:nvSpPr>
        <p:spPr>
          <a:xfrm>
            <a:off x="5681906" y="5033839"/>
            <a:ext cx="178337" cy="1418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F1826B06-13DD-418C-89B5-68CA218C55E3}"/>
              </a:ext>
            </a:extLst>
          </p:cNvPr>
          <p:cNvSpPr/>
          <p:nvPr/>
        </p:nvSpPr>
        <p:spPr>
          <a:xfrm>
            <a:off x="7066518" y="5033839"/>
            <a:ext cx="178337" cy="1418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0B41D23E-E7A0-438D-8C5C-49940E504450}"/>
              </a:ext>
            </a:extLst>
          </p:cNvPr>
          <p:cNvSpPr/>
          <p:nvPr/>
        </p:nvSpPr>
        <p:spPr>
          <a:xfrm>
            <a:off x="8869044" y="5033839"/>
            <a:ext cx="178337" cy="1418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D8D5D725-6439-43E9-8BB9-578DC5ACD528}"/>
              </a:ext>
            </a:extLst>
          </p:cNvPr>
          <p:cNvSpPr/>
          <p:nvPr/>
        </p:nvSpPr>
        <p:spPr>
          <a:xfrm>
            <a:off x="1889375" y="3645505"/>
            <a:ext cx="178337" cy="14186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35935230-1F22-4935-8B90-72DB0F64EF28}"/>
              </a:ext>
            </a:extLst>
          </p:cNvPr>
          <p:cNvSpPr/>
          <p:nvPr/>
        </p:nvSpPr>
        <p:spPr>
          <a:xfrm>
            <a:off x="3754014" y="3602462"/>
            <a:ext cx="178337" cy="141862"/>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F7BA12B8-BB56-435C-84C9-7EF3CD821C62}"/>
              </a:ext>
            </a:extLst>
          </p:cNvPr>
          <p:cNvSpPr/>
          <p:nvPr/>
        </p:nvSpPr>
        <p:spPr>
          <a:xfrm>
            <a:off x="5674665" y="3625507"/>
            <a:ext cx="178337" cy="141862"/>
          </a:xfrm>
          <a:prstGeom prst="ellipse">
            <a:avLst/>
          </a:prstGeom>
          <a:solidFill>
            <a:srgbClr val="92D05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EEE8771-25F2-4A2E-B102-F86945D171ED}"/>
              </a:ext>
            </a:extLst>
          </p:cNvPr>
          <p:cNvSpPr/>
          <p:nvPr/>
        </p:nvSpPr>
        <p:spPr>
          <a:xfrm>
            <a:off x="7172464" y="3645505"/>
            <a:ext cx="178337" cy="14186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D2C7F2B-59F7-4821-8CEA-B3E8FBDADE5D}"/>
              </a:ext>
            </a:extLst>
          </p:cNvPr>
          <p:cNvSpPr/>
          <p:nvPr/>
        </p:nvSpPr>
        <p:spPr>
          <a:xfrm>
            <a:off x="9100356" y="3645505"/>
            <a:ext cx="178337" cy="14186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8272E0ED-EA4E-4ED4-A667-E76E8EF26FCE}"/>
              </a:ext>
            </a:extLst>
          </p:cNvPr>
          <p:cNvSpPr/>
          <p:nvPr/>
        </p:nvSpPr>
        <p:spPr>
          <a:xfrm>
            <a:off x="1644408" y="1894675"/>
            <a:ext cx="178337" cy="1418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2AF77432-07E2-4834-88BF-36A30C89A5A5}"/>
              </a:ext>
            </a:extLst>
          </p:cNvPr>
          <p:cNvSpPr/>
          <p:nvPr/>
        </p:nvSpPr>
        <p:spPr>
          <a:xfrm>
            <a:off x="3632222" y="1867973"/>
            <a:ext cx="178337" cy="1418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A3F4A752-8D7D-4081-824D-07415F3966C1}"/>
              </a:ext>
            </a:extLst>
          </p:cNvPr>
          <p:cNvSpPr/>
          <p:nvPr/>
        </p:nvSpPr>
        <p:spPr>
          <a:xfrm>
            <a:off x="5597492" y="1823744"/>
            <a:ext cx="178337" cy="1418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320D729-3334-464A-9F3B-041B52EF2EC3}"/>
              </a:ext>
            </a:extLst>
          </p:cNvPr>
          <p:cNvSpPr/>
          <p:nvPr/>
        </p:nvSpPr>
        <p:spPr>
          <a:xfrm>
            <a:off x="7429510" y="1883122"/>
            <a:ext cx="178337" cy="1418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98ADF6F-E01B-45D8-B395-01C8B9EEFE08}"/>
              </a:ext>
            </a:extLst>
          </p:cNvPr>
          <p:cNvSpPr/>
          <p:nvPr/>
        </p:nvSpPr>
        <p:spPr>
          <a:xfrm>
            <a:off x="9452645" y="1883121"/>
            <a:ext cx="178337" cy="1418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0571DA70-F419-4FD3-986F-C78B42D12C7B}"/>
              </a:ext>
            </a:extLst>
          </p:cNvPr>
          <p:cNvSpPr txBox="1"/>
          <p:nvPr/>
        </p:nvSpPr>
        <p:spPr>
          <a:xfrm>
            <a:off x="142210" y="1982470"/>
            <a:ext cx="1618752" cy="461665"/>
          </a:xfrm>
          <a:prstGeom prst="rect">
            <a:avLst/>
          </a:prstGeom>
          <a:noFill/>
        </p:spPr>
        <p:txBody>
          <a:bodyPr wrap="square" rtlCol="0">
            <a:spAutoFit/>
          </a:bodyPr>
          <a:lstStyle/>
          <a:p>
            <a:r>
              <a:rPr lang="en-US" altLang="zh-CN" sz="2400" dirty="0">
                <a:solidFill>
                  <a:srgbClr val="FF0000"/>
                </a:solidFill>
              </a:rPr>
              <a:t>Earbud</a:t>
            </a:r>
          </a:p>
        </p:txBody>
      </p:sp>
      <p:sp>
        <p:nvSpPr>
          <p:cNvPr id="26" name="TextBox 25">
            <a:extLst>
              <a:ext uri="{FF2B5EF4-FFF2-40B4-BE49-F238E27FC236}">
                <a16:creationId xmlns:a16="http://schemas.microsoft.com/office/drawing/2014/main" id="{B1C7020C-52FB-4D4D-BE89-B513B4394B76}"/>
              </a:ext>
            </a:extLst>
          </p:cNvPr>
          <p:cNvSpPr txBox="1"/>
          <p:nvPr/>
        </p:nvSpPr>
        <p:spPr>
          <a:xfrm>
            <a:off x="1242061" y="4172183"/>
            <a:ext cx="1227585" cy="830997"/>
          </a:xfrm>
          <a:prstGeom prst="rect">
            <a:avLst/>
          </a:prstGeom>
          <a:noFill/>
        </p:spPr>
        <p:txBody>
          <a:bodyPr wrap="square" rtlCol="0">
            <a:spAutoFit/>
          </a:bodyPr>
          <a:lstStyle/>
          <a:p>
            <a:r>
              <a:rPr lang="en-US" altLang="zh-CN" sz="2400" dirty="0">
                <a:solidFill>
                  <a:srgbClr val="FF0000"/>
                </a:solidFill>
              </a:rPr>
              <a:t>Smart</a:t>
            </a:r>
            <a:br>
              <a:rPr lang="en-US" altLang="zh-CN" sz="2400" dirty="0">
                <a:solidFill>
                  <a:srgbClr val="FF0000"/>
                </a:solidFill>
              </a:rPr>
            </a:br>
            <a:r>
              <a:rPr lang="en-US" altLang="zh-CN" sz="2400" dirty="0">
                <a:solidFill>
                  <a:srgbClr val="FF0000"/>
                </a:solidFill>
              </a:rPr>
              <a:t>phone</a:t>
            </a:r>
            <a:endParaRPr lang="en-US" sz="2400" dirty="0">
              <a:solidFill>
                <a:srgbClr val="FF0000"/>
              </a:solidFill>
            </a:endParaRPr>
          </a:p>
        </p:txBody>
      </p:sp>
      <p:cxnSp>
        <p:nvCxnSpPr>
          <p:cNvPr id="27" name="Straight Arrow Connector 26">
            <a:extLst>
              <a:ext uri="{FF2B5EF4-FFF2-40B4-BE49-F238E27FC236}">
                <a16:creationId xmlns:a16="http://schemas.microsoft.com/office/drawing/2014/main" id="{647E7B17-360F-46FC-B9AE-061DA4E653D0}"/>
              </a:ext>
            </a:extLst>
          </p:cNvPr>
          <p:cNvCxnSpPr>
            <a:cxnSpLocks/>
          </p:cNvCxnSpPr>
          <p:nvPr/>
        </p:nvCxnSpPr>
        <p:spPr>
          <a:xfrm flipV="1">
            <a:off x="1176140" y="2020574"/>
            <a:ext cx="441036" cy="19272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3CCED6-E07A-497A-8F9B-29E49F649BDD}"/>
              </a:ext>
            </a:extLst>
          </p:cNvPr>
          <p:cNvCxnSpPr>
            <a:cxnSpLocks/>
          </p:cNvCxnSpPr>
          <p:nvPr/>
        </p:nvCxnSpPr>
        <p:spPr>
          <a:xfrm flipV="1">
            <a:off x="1644408" y="3801435"/>
            <a:ext cx="244967" cy="46164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E12B18E-A213-4EB8-862A-9A3AA7CE770C}"/>
              </a:ext>
            </a:extLst>
          </p:cNvPr>
          <p:cNvCxnSpPr>
            <a:cxnSpLocks/>
          </p:cNvCxnSpPr>
          <p:nvPr/>
        </p:nvCxnSpPr>
        <p:spPr>
          <a:xfrm flipH="1">
            <a:off x="2172824" y="5190096"/>
            <a:ext cx="311035" cy="526656"/>
          </a:xfrm>
          <a:prstGeom prst="straightConnector1">
            <a:avLst/>
          </a:prstGeom>
          <a:ln w="38100">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Arrow: Circular 29">
            <a:extLst>
              <a:ext uri="{FF2B5EF4-FFF2-40B4-BE49-F238E27FC236}">
                <a16:creationId xmlns:a16="http://schemas.microsoft.com/office/drawing/2014/main" id="{ADE45511-0495-46D9-BED7-5FAE247EC933}"/>
              </a:ext>
            </a:extLst>
          </p:cNvPr>
          <p:cNvSpPr/>
          <p:nvPr/>
        </p:nvSpPr>
        <p:spPr>
          <a:xfrm rot="551778">
            <a:off x="2034608" y="5330138"/>
            <a:ext cx="532754" cy="423791"/>
          </a:xfrm>
          <a:prstGeom prst="circularArrow">
            <a:avLst>
              <a:gd name="adj1" fmla="val 16181"/>
              <a:gd name="adj2" fmla="val 1142319"/>
              <a:gd name="adj3" fmla="val 20457686"/>
              <a:gd name="adj4" fmla="val 11699164"/>
              <a:gd name="adj5" fmla="val 17478"/>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文字方塊 162">
            <a:extLst>
              <a:ext uri="{FF2B5EF4-FFF2-40B4-BE49-F238E27FC236}">
                <a16:creationId xmlns:a16="http://schemas.microsoft.com/office/drawing/2014/main" id="{23BF9531-FC35-4BFA-B28A-210E35D45B2A}"/>
              </a:ext>
            </a:extLst>
          </p:cNvPr>
          <p:cNvSpPr txBox="1"/>
          <p:nvPr/>
        </p:nvSpPr>
        <p:spPr>
          <a:xfrm>
            <a:off x="2662361" y="5684100"/>
            <a:ext cx="56" cy="391516"/>
          </a:xfrm>
          <a:prstGeom prst="rect">
            <a:avLst/>
          </a:prstGeom>
          <a:noFill/>
        </p:spPr>
        <p:txBody>
          <a:bodyPr wrap="none" lIns="0" tIns="0" rIns="0" bIns="0" rtlCol="0">
            <a:spAutoFit/>
          </a:bodyPr>
          <a:lstStyle/>
          <a:p>
            <a:endParaRPr lang="zh-TW" altLang="en-US" sz="3200" i="1" dirty="0">
              <a:solidFill>
                <a:schemeClr val="accent1"/>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535A254-1416-4648-A3E9-9077A10D8D95}"/>
                  </a:ext>
                </a:extLst>
              </p:cNvPr>
              <p:cNvSpPr txBox="1"/>
              <p:nvPr/>
            </p:nvSpPr>
            <p:spPr>
              <a:xfrm>
                <a:off x="952624" y="5642809"/>
                <a:ext cx="1838847" cy="402629"/>
              </a:xfrm>
              <a:prstGeom prst="rect">
                <a:avLst/>
              </a:prstGeom>
              <a:noFill/>
            </p:spPr>
            <p:txBody>
              <a:bodyPr wrap="square" rtlCol="0">
                <a:spAutoFit/>
              </a:bodyPr>
              <a:lstStyle/>
              <a:p>
                <a:r>
                  <a:rPr lang="en-US" altLang="zh-CN" dirty="0">
                    <a:solidFill>
                      <a:schemeClr val="accent1"/>
                    </a:solidFill>
                  </a:rPr>
                  <a:t>Rotation Axis </a:t>
                </a:r>
                <a14:m>
                  <m:oMath xmlns:m="http://schemas.openxmlformats.org/officeDocument/2006/math">
                    <m:acc>
                      <m:accPr>
                        <m:chr m:val="⃗"/>
                        <m:ctrlPr>
                          <a:rPr lang="en-US" altLang="zh-TW" i="1">
                            <a:solidFill>
                              <a:schemeClr val="accent1"/>
                            </a:solidFill>
                            <a:latin typeface="Cambria Math" panose="02040503050406030204" pitchFamily="18" charset="0"/>
                          </a:rPr>
                        </m:ctrlPr>
                      </m:accPr>
                      <m:e>
                        <m:r>
                          <a:rPr lang="en-US" altLang="zh-TW" i="1">
                            <a:solidFill>
                              <a:schemeClr val="accent1"/>
                            </a:solidFill>
                            <a:latin typeface="Cambria Math" panose="02040503050406030204" pitchFamily="18" charset="0"/>
                          </a:rPr>
                          <m:t>𝑽</m:t>
                        </m:r>
                      </m:e>
                    </m:acc>
                  </m:oMath>
                </a14:m>
                <a:endParaRPr lang="en-US" dirty="0">
                  <a:solidFill>
                    <a:schemeClr val="accent1"/>
                  </a:solidFill>
                </a:endParaRPr>
              </a:p>
            </p:txBody>
          </p:sp>
        </mc:Choice>
        <mc:Fallback xmlns="">
          <p:sp>
            <p:nvSpPr>
              <p:cNvPr id="32" name="TextBox 31">
                <a:extLst>
                  <a:ext uri="{FF2B5EF4-FFF2-40B4-BE49-F238E27FC236}">
                    <a16:creationId xmlns:a16="http://schemas.microsoft.com/office/drawing/2014/main" id="{7535A254-1416-4648-A3E9-9077A10D8D95}"/>
                  </a:ext>
                </a:extLst>
              </p:cNvPr>
              <p:cNvSpPr txBox="1">
                <a:spLocks noRot="1" noChangeAspect="1" noMove="1" noResize="1" noEditPoints="1" noAdjustHandles="1" noChangeArrowheads="1" noChangeShapeType="1" noTextEdit="1"/>
              </p:cNvSpPr>
              <p:nvPr/>
            </p:nvSpPr>
            <p:spPr>
              <a:xfrm>
                <a:off x="952624" y="5642809"/>
                <a:ext cx="1838847" cy="402629"/>
              </a:xfrm>
              <a:prstGeom prst="rect">
                <a:avLst/>
              </a:prstGeom>
              <a:blipFill>
                <a:blip r:embed="rId6"/>
                <a:stretch>
                  <a:fillRect l="-2649"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284597-12CD-42D4-A327-6EC29E51D9A8}"/>
                  </a:ext>
                </a:extLst>
              </p:cNvPr>
              <p:cNvSpPr txBox="1"/>
              <p:nvPr/>
            </p:nvSpPr>
            <p:spPr>
              <a:xfrm>
                <a:off x="896312" y="5043933"/>
                <a:ext cx="55965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𝑡</m:t>
                          </m:r>
                        </m:e>
                        <m:sub>
                          <m:r>
                            <a:rPr lang="en-US" sz="2400" i="1">
                              <a:solidFill>
                                <a:srgbClr val="FF0000"/>
                              </a:solidFill>
                              <a:latin typeface="Cambria Math" panose="02040503050406030204" pitchFamily="18" charset="0"/>
                            </a:rPr>
                            <m:t>1</m:t>
                          </m:r>
                        </m:sub>
                      </m:sSub>
                    </m:oMath>
                  </m:oMathPara>
                </a14:m>
                <a:endParaRPr lang="en-US" sz="2400" dirty="0">
                  <a:solidFill>
                    <a:srgbClr val="FF0000"/>
                  </a:solidFill>
                </a:endParaRPr>
              </a:p>
            </p:txBody>
          </p:sp>
        </mc:Choice>
        <mc:Fallback xmlns="">
          <p:sp>
            <p:nvSpPr>
              <p:cNvPr id="33" name="TextBox 32">
                <a:extLst>
                  <a:ext uri="{FF2B5EF4-FFF2-40B4-BE49-F238E27FC236}">
                    <a16:creationId xmlns:a16="http://schemas.microsoft.com/office/drawing/2014/main" id="{E4284597-12CD-42D4-A327-6EC29E51D9A8}"/>
                  </a:ext>
                </a:extLst>
              </p:cNvPr>
              <p:cNvSpPr txBox="1">
                <a:spLocks noRot="1" noChangeAspect="1" noMove="1" noResize="1" noEditPoints="1" noAdjustHandles="1" noChangeArrowheads="1" noChangeShapeType="1" noTextEdit="1"/>
              </p:cNvSpPr>
              <p:nvPr/>
            </p:nvSpPr>
            <p:spPr>
              <a:xfrm>
                <a:off x="896312" y="5043933"/>
                <a:ext cx="559658" cy="461665"/>
              </a:xfrm>
              <a:prstGeom prst="rect">
                <a:avLst/>
              </a:prstGeom>
              <a:blipFill>
                <a:blip r:embed="rId7"/>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55C4252-AD98-4409-AB56-4541A4FE1D44}"/>
                  </a:ext>
                </a:extLst>
              </p:cNvPr>
              <p:cNvSpPr txBox="1"/>
              <p:nvPr/>
            </p:nvSpPr>
            <p:spPr>
              <a:xfrm>
                <a:off x="5204175" y="5020434"/>
                <a:ext cx="559658" cy="4812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2</m:t>
                          </m:r>
                        </m:sub>
                      </m:sSub>
                    </m:oMath>
                  </m:oMathPara>
                </a14:m>
                <a:endParaRPr lang="en-US" sz="4000" dirty="0">
                  <a:solidFill>
                    <a:srgbClr val="FF0000"/>
                  </a:solidFill>
                </a:endParaRPr>
              </a:p>
            </p:txBody>
          </p:sp>
        </mc:Choice>
        <mc:Fallback xmlns="">
          <p:sp>
            <p:nvSpPr>
              <p:cNvPr id="34" name="TextBox 33">
                <a:extLst>
                  <a:ext uri="{FF2B5EF4-FFF2-40B4-BE49-F238E27FC236}">
                    <a16:creationId xmlns:a16="http://schemas.microsoft.com/office/drawing/2014/main" id="{C55C4252-AD98-4409-AB56-4541A4FE1D44}"/>
                  </a:ext>
                </a:extLst>
              </p:cNvPr>
              <p:cNvSpPr txBox="1">
                <a:spLocks noRot="1" noChangeAspect="1" noMove="1" noResize="1" noEditPoints="1" noAdjustHandles="1" noChangeArrowheads="1" noChangeShapeType="1" noTextEdit="1"/>
              </p:cNvSpPr>
              <p:nvPr/>
            </p:nvSpPr>
            <p:spPr>
              <a:xfrm>
                <a:off x="5204175" y="5020434"/>
                <a:ext cx="559658" cy="481246"/>
              </a:xfrm>
              <a:prstGeom prst="rect">
                <a:avLst/>
              </a:prstGeom>
              <a:blipFill>
                <a:blip r:embed="rId8"/>
                <a:stretch>
                  <a:fillRect b="-30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6A5F4D6-1F80-4F8B-8770-AC909EEEC610}"/>
                  </a:ext>
                </a:extLst>
              </p:cNvPr>
              <p:cNvSpPr txBox="1"/>
              <p:nvPr/>
            </p:nvSpPr>
            <p:spPr>
              <a:xfrm>
                <a:off x="10885110" y="5020434"/>
                <a:ext cx="559658" cy="4812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i="1">
                              <a:solidFill>
                                <a:srgbClr val="FF0000"/>
                              </a:solidFill>
                              <a:latin typeface="Cambria Math" panose="02040503050406030204" pitchFamily="18" charset="0"/>
                            </a:rPr>
                          </m:ctrlPr>
                        </m:sSubPr>
                        <m:e>
                          <m:r>
                            <a:rPr lang="en-US" sz="4000" i="1">
                              <a:solidFill>
                                <a:srgbClr val="FF0000"/>
                              </a:solidFill>
                              <a:latin typeface="Cambria Math" panose="02040503050406030204" pitchFamily="18" charset="0"/>
                            </a:rPr>
                            <m:t>𝑡</m:t>
                          </m:r>
                        </m:e>
                        <m:sub>
                          <m:r>
                            <a:rPr lang="en-US" sz="4000" i="1">
                              <a:solidFill>
                                <a:srgbClr val="FF0000"/>
                              </a:solidFill>
                              <a:latin typeface="Cambria Math" panose="02040503050406030204" pitchFamily="18" charset="0"/>
                            </a:rPr>
                            <m:t>3</m:t>
                          </m:r>
                        </m:sub>
                      </m:sSub>
                    </m:oMath>
                  </m:oMathPara>
                </a14:m>
                <a:endParaRPr lang="en-US" sz="4000" dirty="0">
                  <a:solidFill>
                    <a:srgbClr val="FF0000"/>
                  </a:solidFill>
                </a:endParaRPr>
              </a:p>
            </p:txBody>
          </p:sp>
        </mc:Choice>
        <mc:Fallback xmlns="">
          <p:sp>
            <p:nvSpPr>
              <p:cNvPr id="35" name="TextBox 34">
                <a:extLst>
                  <a:ext uri="{FF2B5EF4-FFF2-40B4-BE49-F238E27FC236}">
                    <a16:creationId xmlns:a16="http://schemas.microsoft.com/office/drawing/2014/main" id="{46A5F4D6-1F80-4F8B-8770-AC909EEEC610}"/>
                  </a:ext>
                </a:extLst>
              </p:cNvPr>
              <p:cNvSpPr txBox="1">
                <a:spLocks noRot="1" noChangeAspect="1" noMove="1" noResize="1" noEditPoints="1" noAdjustHandles="1" noChangeArrowheads="1" noChangeShapeType="1" noTextEdit="1"/>
              </p:cNvSpPr>
              <p:nvPr/>
            </p:nvSpPr>
            <p:spPr>
              <a:xfrm>
                <a:off x="10885110" y="5020434"/>
                <a:ext cx="559658" cy="481246"/>
              </a:xfrm>
              <a:prstGeom prst="rect">
                <a:avLst/>
              </a:prstGeom>
              <a:blipFill>
                <a:blip r:embed="rId9"/>
                <a:stretch>
                  <a:fillRect b="-30380"/>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EE571601-DE90-4F98-9A14-47CFA3F489E7}"/>
              </a:ext>
            </a:extLst>
          </p:cNvPr>
          <p:cNvCxnSpPr>
            <a:cxnSpLocks/>
          </p:cNvCxnSpPr>
          <p:nvPr/>
        </p:nvCxnSpPr>
        <p:spPr>
          <a:xfrm>
            <a:off x="2511721" y="5158859"/>
            <a:ext cx="788079" cy="4145"/>
          </a:xfrm>
          <a:prstGeom prst="straightConnector1">
            <a:avLst/>
          </a:prstGeom>
          <a:ln w="38100">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C608E5A-8163-4C35-936E-133946A6FFBA}"/>
              </a:ext>
            </a:extLst>
          </p:cNvPr>
          <p:cNvCxnSpPr>
            <a:cxnSpLocks/>
          </p:cNvCxnSpPr>
          <p:nvPr/>
        </p:nvCxnSpPr>
        <p:spPr>
          <a:xfrm flipH="1">
            <a:off x="8646617" y="5186367"/>
            <a:ext cx="311035" cy="526656"/>
          </a:xfrm>
          <a:prstGeom prst="straightConnector1">
            <a:avLst/>
          </a:prstGeom>
          <a:ln w="38100">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Arrow: Circular 70">
            <a:extLst>
              <a:ext uri="{FF2B5EF4-FFF2-40B4-BE49-F238E27FC236}">
                <a16:creationId xmlns:a16="http://schemas.microsoft.com/office/drawing/2014/main" id="{3BBC3795-8D4B-4A24-A5CB-654B0D7DFC0C}"/>
              </a:ext>
            </a:extLst>
          </p:cNvPr>
          <p:cNvSpPr/>
          <p:nvPr/>
        </p:nvSpPr>
        <p:spPr>
          <a:xfrm rot="551778">
            <a:off x="8508401" y="5326409"/>
            <a:ext cx="532754" cy="423791"/>
          </a:xfrm>
          <a:prstGeom prst="circularArrow">
            <a:avLst>
              <a:gd name="adj1" fmla="val 16181"/>
              <a:gd name="adj2" fmla="val 1142319"/>
              <a:gd name="adj3" fmla="val 20457686"/>
              <a:gd name="adj4" fmla="val 11699164"/>
              <a:gd name="adj5" fmla="val 17478"/>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5FB340E-17A8-4538-B5A7-DDF7EC59FA64}"/>
                  </a:ext>
                </a:extLst>
              </p:cNvPr>
              <p:cNvSpPr txBox="1"/>
              <p:nvPr/>
            </p:nvSpPr>
            <p:spPr>
              <a:xfrm>
                <a:off x="7426417" y="5639080"/>
                <a:ext cx="1838847" cy="402629"/>
              </a:xfrm>
              <a:prstGeom prst="rect">
                <a:avLst/>
              </a:prstGeom>
              <a:noFill/>
            </p:spPr>
            <p:txBody>
              <a:bodyPr wrap="square" rtlCol="0">
                <a:spAutoFit/>
              </a:bodyPr>
              <a:lstStyle/>
              <a:p>
                <a:r>
                  <a:rPr lang="en-US" altLang="zh-CN" dirty="0">
                    <a:solidFill>
                      <a:schemeClr val="accent1"/>
                    </a:solidFill>
                  </a:rPr>
                  <a:t>Rotation Axis </a:t>
                </a:r>
                <a14:m>
                  <m:oMath xmlns:m="http://schemas.openxmlformats.org/officeDocument/2006/math">
                    <m:acc>
                      <m:accPr>
                        <m:chr m:val="⃗"/>
                        <m:ctrlPr>
                          <a:rPr lang="en-US" altLang="zh-TW" i="1">
                            <a:solidFill>
                              <a:schemeClr val="accent1"/>
                            </a:solidFill>
                            <a:latin typeface="Cambria Math" panose="02040503050406030204" pitchFamily="18" charset="0"/>
                          </a:rPr>
                        </m:ctrlPr>
                      </m:accPr>
                      <m:e>
                        <m:r>
                          <a:rPr lang="en-US" altLang="zh-TW" i="1">
                            <a:solidFill>
                              <a:schemeClr val="accent1"/>
                            </a:solidFill>
                            <a:latin typeface="Cambria Math" panose="02040503050406030204" pitchFamily="18" charset="0"/>
                          </a:rPr>
                          <m:t>𝑽</m:t>
                        </m:r>
                      </m:e>
                    </m:acc>
                  </m:oMath>
                </a14:m>
                <a:endParaRPr lang="en-US" dirty="0">
                  <a:solidFill>
                    <a:schemeClr val="accent1"/>
                  </a:solidFill>
                </a:endParaRPr>
              </a:p>
            </p:txBody>
          </p:sp>
        </mc:Choice>
        <mc:Fallback xmlns="">
          <p:sp>
            <p:nvSpPr>
              <p:cNvPr id="72" name="TextBox 71">
                <a:extLst>
                  <a:ext uri="{FF2B5EF4-FFF2-40B4-BE49-F238E27FC236}">
                    <a16:creationId xmlns:a16="http://schemas.microsoft.com/office/drawing/2014/main" id="{15FB340E-17A8-4538-B5A7-DDF7EC59FA64}"/>
                  </a:ext>
                </a:extLst>
              </p:cNvPr>
              <p:cNvSpPr txBox="1">
                <a:spLocks noRot="1" noChangeAspect="1" noMove="1" noResize="1" noEditPoints="1" noAdjustHandles="1" noChangeArrowheads="1" noChangeShapeType="1" noTextEdit="1"/>
              </p:cNvSpPr>
              <p:nvPr/>
            </p:nvSpPr>
            <p:spPr>
              <a:xfrm>
                <a:off x="7426417" y="5639080"/>
                <a:ext cx="1838847" cy="402629"/>
              </a:xfrm>
              <a:prstGeom prst="rect">
                <a:avLst/>
              </a:prstGeom>
              <a:blipFill>
                <a:blip r:embed="rId10"/>
                <a:stretch>
                  <a:fillRect l="-2649"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96359C9-2560-4F08-BBD3-0F09B1DDED17}"/>
                  </a:ext>
                </a:extLst>
              </p:cNvPr>
              <p:cNvSpPr txBox="1"/>
              <p:nvPr/>
            </p:nvSpPr>
            <p:spPr>
              <a:xfrm>
                <a:off x="8957653" y="5148640"/>
                <a:ext cx="1838848" cy="410305"/>
              </a:xfrm>
              <a:prstGeom prst="rect">
                <a:avLst/>
              </a:prstGeom>
              <a:noFill/>
            </p:spPr>
            <p:txBody>
              <a:bodyPr wrap="square" rtlCol="0">
                <a:spAutoFit/>
              </a:bodyPr>
              <a:lstStyle/>
              <a:p>
                <a:r>
                  <a:rPr lang="en-US" altLang="zh-CN" dirty="0">
                    <a:solidFill>
                      <a:schemeClr val="accent1"/>
                    </a:solidFill>
                  </a:rPr>
                  <a:t>Walk Direction </a:t>
                </a:r>
                <a14:m>
                  <m:oMath xmlns:m="http://schemas.openxmlformats.org/officeDocument/2006/math">
                    <m:acc>
                      <m:accPr>
                        <m:chr m:val="⃗"/>
                        <m:ctrlPr>
                          <a:rPr lang="en-US" altLang="zh-TW" i="1" smtClean="0">
                            <a:solidFill>
                              <a:schemeClr val="accent1"/>
                            </a:solidFill>
                            <a:latin typeface="Cambria Math" panose="02040503050406030204" pitchFamily="18" charset="0"/>
                          </a:rPr>
                        </m:ctrlPr>
                      </m:accPr>
                      <m:e>
                        <m:r>
                          <a:rPr lang="en-US" altLang="zh-TW" b="0" i="1" smtClean="0">
                            <a:solidFill>
                              <a:schemeClr val="accent1"/>
                            </a:solidFill>
                            <a:latin typeface="Cambria Math" panose="02040503050406030204" pitchFamily="18" charset="0"/>
                          </a:rPr>
                          <m:t>𝑑</m:t>
                        </m:r>
                      </m:e>
                    </m:acc>
                  </m:oMath>
                </a14:m>
                <a:endParaRPr lang="en-US" dirty="0">
                  <a:solidFill>
                    <a:schemeClr val="accent1"/>
                  </a:solidFill>
                </a:endParaRPr>
              </a:p>
            </p:txBody>
          </p:sp>
        </mc:Choice>
        <mc:Fallback xmlns="">
          <p:sp>
            <p:nvSpPr>
              <p:cNvPr id="73" name="TextBox 72">
                <a:extLst>
                  <a:ext uri="{FF2B5EF4-FFF2-40B4-BE49-F238E27FC236}">
                    <a16:creationId xmlns:a16="http://schemas.microsoft.com/office/drawing/2014/main" id="{796359C9-2560-4F08-BBD3-0F09B1DDED17}"/>
                  </a:ext>
                </a:extLst>
              </p:cNvPr>
              <p:cNvSpPr txBox="1">
                <a:spLocks noRot="1" noChangeAspect="1" noMove="1" noResize="1" noEditPoints="1" noAdjustHandles="1" noChangeArrowheads="1" noChangeShapeType="1" noTextEdit="1"/>
              </p:cNvSpPr>
              <p:nvPr/>
            </p:nvSpPr>
            <p:spPr>
              <a:xfrm>
                <a:off x="8957653" y="5148640"/>
                <a:ext cx="1838848" cy="410305"/>
              </a:xfrm>
              <a:prstGeom prst="rect">
                <a:avLst/>
              </a:prstGeom>
              <a:blipFill>
                <a:blip r:embed="rId11"/>
                <a:stretch>
                  <a:fillRect l="-2649" t="-22388" r="-10265" b="-23881"/>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4E00DA29-96DA-408D-9992-9DA6FF147492}"/>
              </a:ext>
            </a:extLst>
          </p:cNvPr>
          <p:cNvCxnSpPr>
            <a:cxnSpLocks/>
          </p:cNvCxnSpPr>
          <p:nvPr/>
        </p:nvCxnSpPr>
        <p:spPr>
          <a:xfrm>
            <a:off x="8995569" y="5112088"/>
            <a:ext cx="788079" cy="4145"/>
          </a:xfrm>
          <a:prstGeom prst="straightConnector1">
            <a:avLst/>
          </a:prstGeom>
          <a:ln w="38100">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8BF62FCC-E905-4C58-9802-007E00046968}"/>
              </a:ext>
            </a:extLst>
          </p:cNvPr>
          <p:cNvSpPr txBox="1"/>
          <p:nvPr/>
        </p:nvSpPr>
        <p:spPr>
          <a:xfrm>
            <a:off x="0" y="2737529"/>
            <a:ext cx="12192000" cy="1323439"/>
          </a:xfrm>
          <a:prstGeom prst="rect">
            <a:avLst/>
          </a:prstGeom>
          <a:solidFill>
            <a:schemeClr val="accent4"/>
          </a:solidFill>
        </p:spPr>
        <p:txBody>
          <a:bodyPr wrap="square" rtlCol="0">
            <a:spAutoFit/>
          </a:bodyPr>
          <a:lstStyle/>
          <a:p>
            <a:pPr lvl="0">
              <a:defRPr/>
            </a:pPr>
            <a:r>
              <a:rPr lang="en-US" sz="4000" dirty="0"/>
              <a:t>Phone rotation axis is always perpendicular to walking direction.</a:t>
            </a:r>
          </a:p>
        </p:txBody>
      </p:sp>
      <p:sp>
        <p:nvSpPr>
          <p:cNvPr id="41" name="TextBox 40">
            <a:extLst>
              <a:ext uri="{FF2B5EF4-FFF2-40B4-BE49-F238E27FC236}">
                <a16:creationId xmlns:a16="http://schemas.microsoft.com/office/drawing/2014/main" id="{EF2DDCFB-D758-4031-AC6E-DC5202DCA2A8}"/>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43" name="Group 42">
            <a:extLst>
              <a:ext uri="{FF2B5EF4-FFF2-40B4-BE49-F238E27FC236}">
                <a16:creationId xmlns:a16="http://schemas.microsoft.com/office/drawing/2014/main" id="{295D44C9-7115-4A6A-A5CA-5190DB906028}"/>
              </a:ext>
            </a:extLst>
          </p:cNvPr>
          <p:cNvGrpSpPr/>
          <p:nvPr/>
        </p:nvGrpSpPr>
        <p:grpSpPr>
          <a:xfrm>
            <a:off x="553278" y="255674"/>
            <a:ext cx="658837" cy="769441"/>
            <a:chOff x="6897511" y="1111431"/>
            <a:chExt cx="587022" cy="685570"/>
          </a:xfrm>
        </p:grpSpPr>
        <p:sp>
          <p:nvSpPr>
            <p:cNvPr id="44" name="Oval 43">
              <a:extLst>
                <a:ext uri="{FF2B5EF4-FFF2-40B4-BE49-F238E27FC236}">
                  <a16:creationId xmlns:a16="http://schemas.microsoft.com/office/drawing/2014/main" id="{331D0674-736D-4408-A431-465F88A74202}"/>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C5B0306-E012-45FC-911F-BD33B214265B}"/>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89025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0B6B78-23F9-49A2-8936-6383E63D806B}"/>
              </a:ext>
            </a:extLst>
          </p:cNvPr>
          <p:cNvGrpSpPr/>
          <p:nvPr/>
        </p:nvGrpSpPr>
        <p:grpSpPr>
          <a:xfrm>
            <a:off x="1135096" y="1460212"/>
            <a:ext cx="10997158" cy="2262395"/>
            <a:chOff x="1133592" y="4131515"/>
            <a:chExt cx="10997158" cy="2262395"/>
          </a:xfrm>
        </p:grpSpPr>
        <p:sp>
          <p:nvSpPr>
            <p:cNvPr id="4" name="TextBox 3">
              <a:extLst>
                <a:ext uri="{FF2B5EF4-FFF2-40B4-BE49-F238E27FC236}">
                  <a16:creationId xmlns:a16="http://schemas.microsoft.com/office/drawing/2014/main" id="{0020E55F-0E26-44EC-A5B2-33A237105582}"/>
                </a:ext>
              </a:extLst>
            </p:cNvPr>
            <p:cNvSpPr txBox="1"/>
            <p:nvPr/>
          </p:nvSpPr>
          <p:spPr>
            <a:xfrm>
              <a:off x="1436219" y="4131515"/>
              <a:ext cx="822483" cy="578882"/>
            </a:xfrm>
            <a:prstGeom prst="round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IMU data</a:t>
              </a:r>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pic>
          <p:nvPicPr>
            <p:cNvPr id="7" name="Picture 8" descr="Image result for imu icon transparent">
              <a:extLst>
                <a:ext uri="{FF2B5EF4-FFF2-40B4-BE49-F238E27FC236}">
                  <a16:creationId xmlns:a16="http://schemas.microsoft.com/office/drawing/2014/main" id="{D2C83F8D-7BF0-4B29-B703-E36535A3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24" y="4525266"/>
              <a:ext cx="361575" cy="36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3 axis  icon">
              <a:extLst>
                <a:ext uri="{FF2B5EF4-FFF2-40B4-BE49-F238E27FC236}">
                  <a16:creationId xmlns:a16="http://schemas.microsoft.com/office/drawing/2014/main" id="{E0525C4F-2016-471B-8EDC-BB5576434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592" y="4148444"/>
              <a:ext cx="372241" cy="3722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571623-EDAC-4E5B-AF7A-9B15D7FD14C3}"/>
                </a:ext>
              </a:extLst>
            </p:cNvPr>
            <p:cNvSpPr txBox="1"/>
            <p:nvPr/>
          </p:nvSpPr>
          <p:spPr>
            <a:xfrm>
              <a:off x="12084814" y="4304988"/>
              <a:ext cx="45936" cy="2088922"/>
            </a:xfrm>
            <a:prstGeom prst="roundRect">
              <a:avLst/>
            </a:prstGeom>
            <a:solidFill>
              <a:schemeClr val="bg1">
                <a:alpha val="78000"/>
              </a:schemeClr>
            </a:solidFill>
          </p:spPr>
          <p:txBody>
            <a:bodyPr wrap="square" rtlCol="0">
              <a:spAutoFit/>
            </a:bodyPr>
            <a:lstStyle/>
            <a:p>
              <a:endParaRPr lang="en-IN" dirty="0"/>
            </a:p>
          </p:txBody>
        </p:sp>
        <p:sp>
          <p:nvSpPr>
            <p:cNvPr id="11" name="Arrow: Right 10">
              <a:extLst>
                <a:ext uri="{FF2B5EF4-FFF2-40B4-BE49-F238E27FC236}">
                  <a16:creationId xmlns:a16="http://schemas.microsoft.com/office/drawing/2014/main" id="{BC317A35-3476-42AE-BB11-9610979D9CE8}"/>
                </a:ext>
              </a:extLst>
            </p:cNvPr>
            <p:cNvSpPr/>
            <p:nvPr/>
          </p:nvSpPr>
          <p:spPr>
            <a:xfrm>
              <a:off x="1617654" y="4638003"/>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0284F263-DA36-4CBB-ADEE-81EDB257A577}"/>
                </a:ext>
              </a:extLst>
            </p:cNvPr>
            <p:cNvGrpSpPr/>
            <p:nvPr/>
          </p:nvGrpSpPr>
          <p:grpSpPr>
            <a:xfrm>
              <a:off x="2377972" y="4472981"/>
              <a:ext cx="6097729" cy="626586"/>
              <a:chOff x="2403372" y="4472981"/>
              <a:chExt cx="6097729" cy="626586"/>
            </a:xfrm>
          </p:grpSpPr>
          <p:sp>
            <p:nvSpPr>
              <p:cNvPr id="13" name="TextBox 12">
                <a:extLst>
                  <a:ext uri="{FF2B5EF4-FFF2-40B4-BE49-F238E27FC236}">
                    <a16:creationId xmlns:a16="http://schemas.microsoft.com/office/drawing/2014/main" id="{75CCD85A-A90E-4697-8604-69B2501CA4D3}"/>
                  </a:ext>
                </a:extLst>
              </p:cNvPr>
              <p:cNvSpPr txBox="1"/>
              <p:nvPr/>
            </p:nvSpPr>
            <p:spPr>
              <a:xfrm>
                <a:off x="2403372" y="4472981"/>
                <a:ext cx="134388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Gyro Integration</a:t>
                </a:r>
                <a:endParaRPr kumimoji="0" lang="en-US"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sp>
            <p:nvSpPr>
              <p:cNvPr id="14" name="TextBox 13">
                <a:extLst>
                  <a:ext uri="{FF2B5EF4-FFF2-40B4-BE49-F238E27FC236}">
                    <a16:creationId xmlns:a16="http://schemas.microsoft.com/office/drawing/2014/main" id="{AE64E3A9-31B9-46A7-8F2E-466BEEB259F2}"/>
                  </a:ext>
                </a:extLst>
              </p:cNvPr>
              <p:cNvSpPr txBox="1"/>
              <p:nvPr/>
            </p:nvSpPr>
            <p:spPr>
              <a:xfrm>
                <a:off x="4555823" y="4520685"/>
                <a:ext cx="146204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Step segmentation</a:t>
                </a:r>
              </a:p>
            </p:txBody>
          </p:sp>
          <p:sp>
            <p:nvSpPr>
              <p:cNvPr id="15" name="TextBox 14">
                <a:extLst>
                  <a:ext uri="{FF2B5EF4-FFF2-40B4-BE49-F238E27FC236}">
                    <a16:creationId xmlns:a16="http://schemas.microsoft.com/office/drawing/2014/main" id="{4D71998A-0E26-4056-9EFF-9EE4D8226E71}"/>
                  </a:ext>
                </a:extLst>
              </p:cNvPr>
              <p:cNvSpPr txBox="1"/>
              <p:nvPr/>
            </p:nvSpPr>
            <p:spPr>
              <a:xfrm>
                <a:off x="6735386" y="4520685"/>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Rotation Axis</a:t>
                </a:r>
              </a:p>
            </p:txBody>
          </p:sp>
        </p:grpSp>
      </p:grpSp>
      <p:pic>
        <p:nvPicPr>
          <p:cNvPr id="1026" name="Picture 2" descr="Android, galaxy, mobile, phone, s6, smart, smartphone icon">
            <a:extLst>
              <a:ext uri="{FF2B5EF4-FFF2-40B4-BE49-F238E27FC236}">
                <a16:creationId xmlns:a16="http://schemas.microsoft.com/office/drawing/2014/main" id="{58F7FF3F-C6C2-4569-8EC5-D8CB74F88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89" y="1530894"/>
            <a:ext cx="1007712" cy="1007712"/>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0B885684-21BA-4300-B663-74D8462AC5CF}"/>
              </a:ext>
            </a:extLst>
          </p:cNvPr>
          <p:cNvSpPr/>
          <p:nvPr/>
        </p:nvSpPr>
        <p:spPr>
          <a:xfrm>
            <a:off x="3862135" y="196945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Right 17">
            <a:extLst>
              <a:ext uri="{FF2B5EF4-FFF2-40B4-BE49-F238E27FC236}">
                <a16:creationId xmlns:a16="http://schemas.microsoft.com/office/drawing/2014/main" id="{7BDE5A32-9DB1-4BE1-A94C-EE0E7507F1C7}"/>
              </a:ext>
            </a:extLst>
          </p:cNvPr>
          <p:cNvSpPr/>
          <p:nvPr/>
        </p:nvSpPr>
        <p:spPr>
          <a:xfrm>
            <a:off x="6034584" y="1989688"/>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Right 19">
            <a:extLst>
              <a:ext uri="{FF2B5EF4-FFF2-40B4-BE49-F238E27FC236}">
                <a16:creationId xmlns:a16="http://schemas.microsoft.com/office/drawing/2014/main" id="{EF02312D-56CA-4A8C-9646-258C26D15651}"/>
              </a:ext>
            </a:extLst>
          </p:cNvPr>
          <p:cNvSpPr/>
          <p:nvPr/>
        </p:nvSpPr>
        <p:spPr>
          <a:xfrm>
            <a:off x="8517817" y="196670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7B6CBAF3-4A0E-4A23-B739-0A2BA9EF339F}"/>
              </a:ext>
            </a:extLst>
          </p:cNvPr>
          <p:cNvSpPr txBox="1"/>
          <p:nvPr/>
        </p:nvSpPr>
        <p:spPr>
          <a:xfrm>
            <a:off x="9194722" y="1824666"/>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Walking Direction</a:t>
            </a:r>
          </a:p>
        </p:txBody>
      </p:sp>
      <p:sp>
        <p:nvSpPr>
          <p:cNvPr id="24" name="TextBox 23">
            <a:extLst>
              <a:ext uri="{FF2B5EF4-FFF2-40B4-BE49-F238E27FC236}">
                <a16:creationId xmlns:a16="http://schemas.microsoft.com/office/drawing/2014/main" id="{D30DF150-AC85-4F82-BA7D-987E18EFAFC6}"/>
              </a:ext>
            </a:extLst>
          </p:cNvPr>
          <p:cNvSpPr txBox="1"/>
          <p:nvPr/>
        </p:nvSpPr>
        <p:spPr>
          <a:xfrm>
            <a:off x="3842632" y="1243013"/>
            <a:ext cx="7536451" cy="1972633"/>
          </a:xfrm>
          <a:prstGeom prst="roundRect">
            <a:avLst/>
          </a:prstGeom>
          <a:solidFill>
            <a:schemeClr val="bg1">
              <a:alpha val="78000"/>
            </a:schemeClr>
          </a:solidFill>
        </p:spPr>
        <p:txBody>
          <a:bodyPr wrap="square" rtlCol="0">
            <a:spAutoFit/>
          </a:bodyPr>
          <a:lstStyle/>
          <a:p>
            <a:endParaRPr lang="en-IN" dirty="0"/>
          </a:p>
        </p:txBody>
      </p:sp>
      <p:sp>
        <p:nvSpPr>
          <p:cNvPr id="27" name="TextBox 26">
            <a:extLst>
              <a:ext uri="{FF2B5EF4-FFF2-40B4-BE49-F238E27FC236}">
                <a16:creationId xmlns:a16="http://schemas.microsoft.com/office/drawing/2014/main" id="{6D2AEA9C-0D40-49CC-990C-5325569FF246}"/>
              </a:ext>
            </a:extLst>
          </p:cNvPr>
          <p:cNvSpPr txBox="1"/>
          <p:nvPr/>
        </p:nvSpPr>
        <p:spPr>
          <a:xfrm>
            <a:off x="2014151" y="3954162"/>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1C22B19-7544-4554-AFE2-6F1EF4A2C9D0}"/>
                  </a:ext>
                </a:extLst>
              </p:cNvPr>
              <p:cNvSpPr txBox="1"/>
              <p:nvPr/>
            </p:nvSpPr>
            <p:spPr>
              <a:xfrm>
                <a:off x="1321215" y="3147672"/>
                <a:ext cx="9205790" cy="1815882"/>
              </a:xfrm>
              <a:prstGeom prst="rect">
                <a:avLst/>
              </a:prstGeom>
              <a:noFill/>
            </p:spPr>
            <p:txBody>
              <a:bodyPr wrap="none" rtlCol="0">
                <a:spAutoFit/>
              </a:bodyPr>
              <a:lstStyle/>
              <a:p>
                <a:r>
                  <a:rPr lang="en-US" sz="2800" dirty="0"/>
                  <a:t>Gyroscope measures angular velocity</a:t>
                </a:r>
              </a:p>
              <a:p>
                <a:r>
                  <a:rPr lang="en-US" sz="2800" dirty="0"/>
                  <a:t>To get phone orientation over time, we need to do integration</a:t>
                </a:r>
              </a:p>
              <a:p>
                <a:r>
                  <a:rPr lang="en-US" sz="2800" b="0" dirty="0"/>
                  <a:t>Outcome of this step:  orientation matrix </a:t>
                </a:r>
                <a14:m>
                  <m:oMath xmlns:m="http://schemas.openxmlformats.org/officeDocument/2006/math">
                    <m:r>
                      <a:rPr lang="en-US" sz="2800" b="0" i="1" smtClean="0">
                        <a:latin typeface="Cambria Math" panose="02040503050406030204" pitchFamily="18" charset="0"/>
                      </a:rPr>
                      <m:t>𝑀</m:t>
                    </m:r>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n-US" sz="2800" b="0" i="1" smtClean="0">
                        <a:latin typeface="Cambria Math" panose="02040503050406030204" pitchFamily="18" charset="0"/>
                      </a:rPr>
                      <m:t>)</m:t>
                    </m:r>
                  </m:oMath>
                </a14:m>
                <a:endParaRPr lang="en-US" sz="2800" dirty="0"/>
              </a:p>
              <a:p>
                <a:endParaRPr lang="en-US" sz="2800" dirty="0"/>
              </a:p>
            </p:txBody>
          </p:sp>
        </mc:Choice>
        <mc:Fallback xmlns="">
          <p:sp>
            <p:nvSpPr>
              <p:cNvPr id="28" name="TextBox 27">
                <a:extLst>
                  <a:ext uri="{FF2B5EF4-FFF2-40B4-BE49-F238E27FC236}">
                    <a16:creationId xmlns:a16="http://schemas.microsoft.com/office/drawing/2014/main" id="{C1C22B19-7544-4554-AFE2-6F1EF4A2C9D0}"/>
                  </a:ext>
                </a:extLst>
              </p:cNvPr>
              <p:cNvSpPr txBox="1">
                <a:spLocks noRot="1" noChangeAspect="1" noMove="1" noResize="1" noEditPoints="1" noAdjustHandles="1" noChangeArrowheads="1" noChangeShapeType="1" noTextEdit="1"/>
              </p:cNvSpPr>
              <p:nvPr/>
            </p:nvSpPr>
            <p:spPr>
              <a:xfrm>
                <a:off x="1321215" y="3147672"/>
                <a:ext cx="9205790" cy="1815882"/>
              </a:xfrm>
              <a:prstGeom prst="rect">
                <a:avLst/>
              </a:prstGeom>
              <a:blipFill>
                <a:blip r:embed="rId7"/>
                <a:stretch>
                  <a:fillRect l="-1391" t="-3020" r="-66"/>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82F589D0-6BC3-480A-97CF-7FDA4BE38A36}"/>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25" name="Group 24">
            <a:extLst>
              <a:ext uri="{FF2B5EF4-FFF2-40B4-BE49-F238E27FC236}">
                <a16:creationId xmlns:a16="http://schemas.microsoft.com/office/drawing/2014/main" id="{C4034ACB-0699-42AE-A6BD-84101FB75F33}"/>
              </a:ext>
            </a:extLst>
          </p:cNvPr>
          <p:cNvGrpSpPr/>
          <p:nvPr/>
        </p:nvGrpSpPr>
        <p:grpSpPr>
          <a:xfrm>
            <a:off x="553278" y="255674"/>
            <a:ext cx="658837" cy="769441"/>
            <a:chOff x="6897511" y="1111431"/>
            <a:chExt cx="587022" cy="685570"/>
          </a:xfrm>
        </p:grpSpPr>
        <p:sp>
          <p:nvSpPr>
            <p:cNvPr id="26" name="Oval 25">
              <a:extLst>
                <a:ext uri="{FF2B5EF4-FFF2-40B4-BE49-F238E27FC236}">
                  <a16:creationId xmlns:a16="http://schemas.microsoft.com/office/drawing/2014/main" id="{1F8C2895-3DE1-499C-9ECE-D787BCA15F77}"/>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4F2CBBC-D17D-4EBE-B3EC-9DD5EEE553DE}"/>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33081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0B6B78-23F9-49A2-8936-6383E63D806B}"/>
              </a:ext>
            </a:extLst>
          </p:cNvPr>
          <p:cNvGrpSpPr/>
          <p:nvPr/>
        </p:nvGrpSpPr>
        <p:grpSpPr>
          <a:xfrm>
            <a:off x="1135096" y="1460212"/>
            <a:ext cx="10997158" cy="2262395"/>
            <a:chOff x="1133592" y="4131515"/>
            <a:chExt cx="10997158" cy="2262395"/>
          </a:xfrm>
        </p:grpSpPr>
        <p:sp>
          <p:nvSpPr>
            <p:cNvPr id="4" name="TextBox 3">
              <a:extLst>
                <a:ext uri="{FF2B5EF4-FFF2-40B4-BE49-F238E27FC236}">
                  <a16:creationId xmlns:a16="http://schemas.microsoft.com/office/drawing/2014/main" id="{0020E55F-0E26-44EC-A5B2-33A237105582}"/>
                </a:ext>
              </a:extLst>
            </p:cNvPr>
            <p:cNvSpPr txBox="1"/>
            <p:nvPr/>
          </p:nvSpPr>
          <p:spPr>
            <a:xfrm>
              <a:off x="1436219" y="4131515"/>
              <a:ext cx="822483" cy="578882"/>
            </a:xfrm>
            <a:prstGeom prst="round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IMU data</a:t>
              </a:r>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pic>
          <p:nvPicPr>
            <p:cNvPr id="7" name="Picture 8" descr="Image result for imu icon transparent">
              <a:extLst>
                <a:ext uri="{FF2B5EF4-FFF2-40B4-BE49-F238E27FC236}">
                  <a16:creationId xmlns:a16="http://schemas.microsoft.com/office/drawing/2014/main" id="{D2C83F8D-7BF0-4B29-B703-E36535A3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24" y="4525266"/>
              <a:ext cx="361575" cy="36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3 axis  icon">
              <a:extLst>
                <a:ext uri="{FF2B5EF4-FFF2-40B4-BE49-F238E27FC236}">
                  <a16:creationId xmlns:a16="http://schemas.microsoft.com/office/drawing/2014/main" id="{E0525C4F-2016-471B-8EDC-BB5576434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592" y="4148444"/>
              <a:ext cx="372241" cy="3722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571623-EDAC-4E5B-AF7A-9B15D7FD14C3}"/>
                </a:ext>
              </a:extLst>
            </p:cNvPr>
            <p:cNvSpPr txBox="1"/>
            <p:nvPr/>
          </p:nvSpPr>
          <p:spPr>
            <a:xfrm>
              <a:off x="12084814" y="4304988"/>
              <a:ext cx="45936" cy="2088922"/>
            </a:xfrm>
            <a:prstGeom prst="roundRect">
              <a:avLst/>
            </a:prstGeom>
            <a:solidFill>
              <a:schemeClr val="bg1">
                <a:alpha val="78000"/>
              </a:schemeClr>
            </a:solidFill>
          </p:spPr>
          <p:txBody>
            <a:bodyPr wrap="square" rtlCol="0">
              <a:spAutoFit/>
            </a:bodyPr>
            <a:lstStyle/>
            <a:p>
              <a:endParaRPr lang="en-IN" dirty="0"/>
            </a:p>
          </p:txBody>
        </p:sp>
        <p:sp>
          <p:nvSpPr>
            <p:cNvPr id="11" name="Arrow: Right 10">
              <a:extLst>
                <a:ext uri="{FF2B5EF4-FFF2-40B4-BE49-F238E27FC236}">
                  <a16:creationId xmlns:a16="http://schemas.microsoft.com/office/drawing/2014/main" id="{BC317A35-3476-42AE-BB11-9610979D9CE8}"/>
                </a:ext>
              </a:extLst>
            </p:cNvPr>
            <p:cNvSpPr/>
            <p:nvPr/>
          </p:nvSpPr>
          <p:spPr>
            <a:xfrm>
              <a:off x="1617654" y="4638003"/>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0284F263-DA36-4CBB-ADEE-81EDB257A577}"/>
                </a:ext>
              </a:extLst>
            </p:cNvPr>
            <p:cNvGrpSpPr/>
            <p:nvPr/>
          </p:nvGrpSpPr>
          <p:grpSpPr>
            <a:xfrm>
              <a:off x="2377972" y="4472981"/>
              <a:ext cx="6097729" cy="626586"/>
              <a:chOff x="2403372" y="4472981"/>
              <a:chExt cx="6097729" cy="626586"/>
            </a:xfrm>
          </p:grpSpPr>
          <p:sp>
            <p:nvSpPr>
              <p:cNvPr id="13" name="TextBox 12">
                <a:extLst>
                  <a:ext uri="{FF2B5EF4-FFF2-40B4-BE49-F238E27FC236}">
                    <a16:creationId xmlns:a16="http://schemas.microsoft.com/office/drawing/2014/main" id="{75CCD85A-A90E-4697-8604-69B2501CA4D3}"/>
                  </a:ext>
                </a:extLst>
              </p:cNvPr>
              <p:cNvSpPr txBox="1"/>
              <p:nvPr/>
            </p:nvSpPr>
            <p:spPr>
              <a:xfrm>
                <a:off x="2403372" y="4472981"/>
                <a:ext cx="134388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Gyro Integration</a:t>
                </a:r>
                <a:endParaRPr kumimoji="0" lang="en-US"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sp>
            <p:nvSpPr>
              <p:cNvPr id="14" name="TextBox 13">
                <a:extLst>
                  <a:ext uri="{FF2B5EF4-FFF2-40B4-BE49-F238E27FC236}">
                    <a16:creationId xmlns:a16="http://schemas.microsoft.com/office/drawing/2014/main" id="{AE64E3A9-31B9-46A7-8F2E-466BEEB259F2}"/>
                  </a:ext>
                </a:extLst>
              </p:cNvPr>
              <p:cNvSpPr txBox="1"/>
              <p:nvPr/>
            </p:nvSpPr>
            <p:spPr>
              <a:xfrm>
                <a:off x="4555823" y="4520685"/>
                <a:ext cx="146204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Step segmentation</a:t>
                </a:r>
              </a:p>
            </p:txBody>
          </p:sp>
          <p:sp>
            <p:nvSpPr>
              <p:cNvPr id="15" name="TextBox 14">
                <a:extLst>
                  <a:ext uri="{FF2B5EF4-FFF2-40B4-BE49-F238E27FC236}">
                    <a16:creationId xmlns:a16="http://schemas.microsoft.com/office/drawing/2014/main" id="{4D71998A-0E26-4056-9EFF-9EE4D8226E71}"/>
                  </a:ext>
                </a:extLst>
              </p:cNvPr>
              <p:cNvSpPr txBox="1"/>
              <p:nvPr/>
            </p:nvSpPr>
            <p:spPr>
              <a:xfrm>
                <a:off x="6735386" y="4520685"/>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Rotation Axis</a:t>
                </a:r>
              </a:p>
            </p:txBody>
          </p:sp>
        </p:grpSp>
      </p:grpSp>
      <p:pic>
        <p:nvPicPr>
          <p:cNvPr id="1026" name="Picture 2" descr="Android, galaxy, mobile, phone, s6, smart, smartphone icon">
            <a:extLst>
              <a:ext uri="{FF2B5EF4-FFF2-40B4-BE49-F238E27FC236}">
                <a16:creationId xmlns:a16="http://schemas.microsoft.com/office/drawing/2014/main" id="{58F7FF3F-C6C2-4569-8EC5-D8CB74F88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89" y="1530894"/>
            <a:ext cx="1007712" cy="1007712"/>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0B885684-21BA-4300-B663-74D8462AC5CF}"/>
              </a:ext>
            </a:extLst>
          </p:cNvPr>
          <p:cNvSpPr/>
          <p:nvPr/>
        </p:nvSpPr>
        <p:spPr>
          <a:xfrm>
            <a:off x="3862135" y="196945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Right 17">
            <a:extLst>
              <a:ext uri="{FF2B5EF4-FFF2-40B4-BE49-F238E27FC236}">
                <a16:creationId xmlns:a16="http://schemas.microsoft.com/office/drawing/2014/main" id="{7BDE5A32-9DB1-4BE1-A94C-EE0E7507F1C7}"/>
              </a:ext>
            </a:extLst>
          </p:cNvPr>
          <p:cNvSpPr/>
          <p:nvPr/>
        </p:nvSpPr>
        <p:spPr>
          <a:xfrm>
            <a:off x="6034584" y="1989688"/>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Right 19">
            <a:extLst>
              <a:ext uri="{FF2B5EF4-FFF2-40B4-BE49-F238E27FC236}">
                <a16:creationId xmlns:a16="http://schemas.microsoft.com/office/drawing/2014/main" id="{EF02312D-56CA-4A8C-9646-258C26D15651}"/>
              </a:ext>
            </a:extLst>
          </p:cNvPr>
          <p:cNvSpPr/>
          <p:nvPr/>
        </p:nvSpPr>
        <p:spPr>
          <a:xfrm>
            <a:off x="8517817" y="196670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7B6CBAF3-4A0E-4A23-B739-0A2BA9EF339F}"/>
              </a:ext>
            </a:extLst>
          </p:cNvPr>
          <p:cNvSpPr txBox="1"/>
          <p:nvPr/>
        </p:nvSpPr>
        <p:spPr>
          <a:xfrm>
            <a:off x="9194722" y="1824666"/>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Walking Direction</a:t>
            </a:r>
          </a:p>
        </p:txBody>
      </p:sp>
      <p:sp>
        <p:nvSpPr>
          <p:cNvPr id="24" name="TextBox 23">
            <a:extLst>
              <a:ext uri="{FF2B5EF4-FFF2-40B4-BE49-F238E27FC236}">
                <a16:creationId xmlns:a16="http://schemas.microsoft.com/office/drawing/2014/main" id="{D30DF150-AC85-4F82-BA7D-987E18EFAFC6}"/>
              </a:ext>
            </a:extLst>
          </p:cNvPr>
          <p:cNvSpPr txBox="1"/>
          <p:nvPr/>
        </p:nvSpPr>
        <p:spPr>
          <a:xfrm>
            <a:off x="6027471" y="1209027"/>
            <a:ext cx="7536451" cy="1972633"/>
          </a:xfrm>
          <a:prstGeom prst="roundRect">
            <a:avLst/>
          </a:prstGeom>
          <a:solidFill>
            <a:schemeClr val="bg1">
              <a:alpha val="78000"/>
            </a:schemeClr>
          </a:solidFill>
        </p:spPr>
        <p:txBody>
          <a:bodyPr wrap="square" rtlCol="0">
            <a:spAutoFit/>
          </a:bodyPr>
          <a:lstStyle/>
          <a:p>
            <a:endParaRPr lang="en-IN" dirty="0"/>
          </a:p>
        </p:txBody>
      </p:sp>
      <p:sp>
        <p:nvSpPr>
          <p:cNvPr id="27" name="TextBox 26">
            <a:extLst>
              <a:ext uri="{FF2B5EF4-FFF2-40B4-BE49-F238E27FC236}">
                <a16:creationId xmlns:a16="http://schemas.microsoft.com/office/drawing/2014/main" id="{6D2AEA9C-0D40-49CC-990C-5325569FF246}"/>
              </a:ext>
            </a:extLst>
          </p:cNvPr>
          <p:cNvSpPr txBox="1"/>
          <p:nvPr/>
        </p:nvSpPr>
        <p:spPr>
          <a:xfrm>
            <a:off x="2014151" y="3954162"/>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1C22B19-7544-4554-AFE2-6F1EF4A2C9D0}"/>
                  </a:ext>
                </a:extLst>
              </p:cNvPr>
              <p:cNvSpPr txBox="1"/>
              <p:nvPr/>
            </p:nvSpPr>
            <p:spPr>
              <a:xfrm>
                <a:off x="7311135" y="3603362"/>
                <a:ext cx="3343516" cy="954107"/>
              </a:xfrm>
              <a:prstGeom prst="rect">
                <a:avLst/>
              </a:prstGeom>
              <a:noFill/>
            </p:spPr>
            <p:txBody>
              <a:bodyPr wrap="square" rtlCol="0">
                <a:spAutoFit/>
              </a:bodyPr>
              <a:lstStyle/>
              <a:p>
                <a:r>
                  <a:rPr lang="en-US" sz="2800" dirty="0"/>
                  <a:t>We need to find step boundaries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1</m:t>
                        </m:r>
                      </m:sub>
                    </m:sSub>
                  </m:oMath>
                </a14:m>
                <a:r>
                  <a:rPr lang="en-US" sz="2800" dirty="0"/>
                  <a:t> and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3</m:t>
                        </m:r>
                      </m:sub>
                    </m:sSub>
                  </m:oMath>
                </a14:m>
                <a:r>
                  <a:rPr lang="en-US" sz="2800" dirty="0"/>
                  <a:t>.</a:t>
                </a:r>
              </a:p>
            </p:txBody>
          </p:sp>
        </mc:Choice>
        <mc:Fallback xmlns="">
          <p:sp>
            <p:nvSpPr>
              <p:cNvPr id="28" name="TextBox 27">
                <a:extLst>
                  <a:ext uri="{FF2B5EF4-FFF2-40B4-BE49-F238E27FC236}">
                    <a16:creationId xmlns:a16="http://schemas.microsoft.com/office/drawing/2014/main" id="{C1C22B19-7544-4554-AFE2-6F1EF4A2C9D0}"/>
                  </a:ext>
                </a:extLst>
              </p:cNvPr>
              <p:cNvSpPr txBox="1">
                <a:spLocks noRot="1" noChangeAspect="1" noMove="1" noResize="1" noEditPoints="1" noAdjustHandles="1" noChangeArrowheads="1" noChangeShapeType="1" noTextEdit="1"/>
              </p:cNvSpPr>
              <p:nvPr/>
            </p:nvSpPr>
            <p:spPr>
              <a:xfrm>
                <a:off x="7311135" y="3603362"/>
                <a:ext cx="3343516" cy="954107"/>
              </a:xfrm>
              <a:prstGeom prst="rect">
                <a:avLst/>
              </a:prstGeom>
              <a:blipFill>
                <a:blip r:embed="rId7"/>
                <a:stretch>
                  <a:fillRect l="-3643" t="-5732" r="-1821" b="-1719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59178BE-C63D-40CF-81EB-67CCA8CA93DA}"/>
              </a:ext>
            </a:extLst>
          </p:cNvPr>
          <p:cNvPicPr>
            <a:picLocks noChangeAspect="1"/>
          </p:cNvPicPr>
          <p:nvPr/>
        </p:nvPicPr>
        <p:blipFill>
          <a:blip r:embed="rId8"/>
          <a:stretch>
            <a:fillRect/>
          </a:stretch>
        </p:blipFill>
        <p:spPr>
          <a:xfrm>
            <a:off x="509471" y="3992515"/>
            <a:ext cx="6427782" cy="2776687"/>
          </a:xfrm>
          <a:prstGeom prst="rect">
            <a:avLst/>
          </a:prstGeom>
        </p:spPr>
      </p:pic>
      <p:sp>
        <p:nvSpPr>
          <p:cNvPr id="25" name="TextBox 24">
            <a:extLst>
              <a:ext uri="{FF2B5EF4-FFF2-40B4-BE49-F238E27FC236}">
                <a16:creationId xmlns:a16="http://schemas.microsoft.com/office/drawing/2014/main" id="{B988BEA5-0063-4E51-AF0E-31F5B57E26F0}"/>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26" name="Group 25">
            <a:extLst>
              <a:ext uri="{FF2B5EF4-FFF2-40B4-BE49-F238E27FC236}">
                <a16:creationId xmlns:a16="http://schemas.microsoft.com/office/drawing/2014/main" id="{B7AF48E0-1ABD-4E6E-B700-1182D8ADC47D}"/>
              </a:ext>
            </a:extLst>
          </p:cNvPr>
          <p:cNvGrpSpPr/>
          <p:nvPr/>
        </p:nvGrpSpPr>
        <p:grpSpPr>
          <a:xfrm>
            <a:off x="553278" y="255674"/>
            <a:ext cx="658837" cy="769441"/>
            <a:chOff x="6897511" y="1111431"/>
            <a:chExt cx="587022" cy="685570"/>
          </a:xfrm>
        </p:grpSpPr>
        <p:sp>
          <p:nvSpPr>
            <p:cNvPr id="29" name="Oval 28">
              <a:extLst>
                <a:ext uri="{FF2B5EF4-FFF2-40B4-BE49-F238E27FC236}">
                  <a16:creationId xmlns:a16="http://schemas.microsoft.com/office/drawing/2014/main" id="{D0446AB8-6AEB-4759-A7AB-2AD82E9474BA}"/>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2C14CFF-9555-418F-A29E-71C3824A6E1F}"/>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3725177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0B6B78-23F9-49A2-8936-6383E63D806B}"/>
              </a:ext>
            </a:extLst>
          </p:cNvPr>
          <p:cNvGrpSpPr/>
          <p:nvPr/>
        </p:nvGrpSpPr>
        <p:grpSpPr>
          <a:xfrm>
            <a:off x="1135096" y="1460212"/>
            <a:ext cx="10997158" cy="2262395"/>
            <a:chOff x="1133592" y="4131515"/>
            <a:chExt cx="10997158" cy="2262395"/>
          </a:xfrm>
        </p:grpSpPr>
        <p:sp>
          <p:nvSpPr>
            <p:cNvPr id="4" name="TextBox 3">
              <a:extLst>
                <a:ext uri="{FF2B5EF4-FFF2-40B4-BE49-F238E27FC236}">
                  <a16:creationId xmlns:a16="http://schemas.microsoft.com/office/drawing/2014/main" id="{0020E55F-0E26-44EC-A5B2-33A237105582}"/>
                </a:ext>
              </a:extLst>
            </p:cNvPr>
            <p:cNvSpPr txBox="1"/>
            <p:nvPr/>
          </p:nvSpPr>
          <p:spPr>
            <a:xfrm>
              <a:off x="1436219" y="4131515"/>
              <a:ext cx="822483" cy="578882"/>
            </a:xfrm>
            <a:prstGeom prst="round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IMU data</a:t>
              </a:r>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pic>
          <p:nvPicPr>
            <p:cNvPr id="7" name="Picture 8" descr="Image result for imu icon transparent">
              <a:extLst>
                <a:ext uri="{FF2B5EF4-FFF2-40B4-BE49-F238E27FC236}">
                  <a16:creationId xmlns:a16="http://schemas.microsoft.com/office/drawing/2014/main" id="{D2C83F8D-7BF0-4B29-B703-E36535A3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24" y="4525266"/>
              <a:ext cx="361575" cy="36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3 axis  icon">
              <a:extLst>
                <a:ext uri="{FF2B5EF4-FFF2-40B4-BE49-F238E27FC236}">
                  <a16:creationId xmlns:a16="http://schemas.microsoft.com/office/drawing/2014/main" id="{E0525C4F-2016-471B-8EDC-BB5576434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592" y="4148444"/>
              <a:ext cx="372241" cy="3722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571623-EDAC-4E5B-AF7A-9B15D7FD14C3}"/>
                </a:ext>
              </a:extLst>
            </p:cNvPr>
            <p:cNvSpPr txBox="1"/>
            <p:nvPr/>
          </p:nvSpPr>
          <p:spPr>
            <a:xfrm>
              <a:off x="12084814" y="4304988"/>
              <a:ext cx="45936" cy="2088922"/>
            </a:xfrm>
            <a:prstGeom prst="roundRect">
              <a:avLst/>
            </a:prstGeom>
            <a:solidFill>
              <a:schemeClr val="bg1">
                <a:alpha val="78000"/>
              </a:schemeClr>
            </a:solidFill>
          </p:spPr>
          <p:txBody>
            <a:bodyPr wrap="square" rtlCol="0">
              <a:spAutoFit/>
            </a:bodyPr>
            <a:lstStyle/>
            <a:p>
              <a:endParaRPr lang="en-IN" dirty="0"/>
            </a:p>
          </p:txBody>
        </p:sp>
        <p:sp>
          <p:nvSpPr>
            <p:cNvPr id="11" name="Arrow: Right 10">
              <a:extLst>
                <a:ext uri="{FF2B5EF4-FFF2-40B4-BE49-F238E27FC236}">
                  <a16:creationId xmlns:a16="http://schemas.microsoft.com/office/drawing/2014/main" id="{BC317A35-3476-42AE-BB11-9610979D9CE8}"/>
                </a:ext>
              </a:extLst>
            </p:cNvPr>
            <p:cNvSpPr/>
            <p:nvPr/>
          </p:nvSpPr>
          <p:spPr>
            <a:xfrm>
              <a:off x="1617654" y="4638003"/>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0284F263-DA36-4CBB-ADEE-81EDB257A577}"/>
                </a:ext>
              </a:extLst>
            </p:cNvPr>
            <p:cNvGrpSpPr/>
            <p:nvPr/>
          </p:nvGrpSpPr>
          <p:grpSpPr>
            <a:xfrm>
              <a:off x="2377972" y="4472981"/>
              <a:ext cx="6097729" cy="626586"/>
              <a:chOff x="2403372" y="4472981"/>
              <a:chExt cx="6097729" cy="626586"/>
            </a:xfrm>
          </p:grpSpPr>
          <p:sp>
            <p:nvSpPr>
              <p:cNvPr id="13" name="TextBox 12">
                <a:extLst>
                  <a:ext uri="{FF2B5EF4-FFF2-40B4-BE49-F238E27FC236}">
                    <a16:creationId xmlns:a16="http://schemas.microsoft.com/office/drawing/2014/main" id="{75CCD85A-A90E-4697-8604-69B2501CA4D3}"/>
                  </a:ext>
                </a:extLst>
              </p:cNvPr>
              <p:cNvSpPr txBox="1"/>
              <p:nvPr/>
            </p:nvSpPr>
            <p:spPr>
              <a:xfrm>
                <a:off x="2403372" y="4472981"/>
                <a:ext cx="134388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Gyro Integration</a:t>
                </a:r>
                <a:endParaRPr kumimoji="0" lang="en-US"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sp>
            <p:nvSpPr>
              <p:cNvPr id="14" name="TextBox 13">
                <a:extLst>
                  <a:ext uri="{FF2B5EF4-FFF2-40B4-BE49-F238E27FC236}">
                    <a16:creationId xmlns:a16="http://schemas.microsoft.com/office/drawing/2014/main" id="{AE64E3A9-31B9-46A7-8F2E-466BEEB259F2}"/>
                  </a:ext>
                </a:extLst>
              </p:cNvPr>
              <p:cNvSpPr txBox="1"/>
              <p:nvPr/>
            </p:nvSpPr>
            <p:spPr>
              <a:xfrm>
                <a:off x="4555823" y="4520685"/>
                <a:ext cx="146204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Step segmentation</a:t>
                </a:r>
              </a:p>
            </p:txBody>
          </p:sp>
          <p:sp>
            <p:nvSpPr>
              <p:cNvPr id="15" name="TextBox 14">
                <a:extLst>
                  <a:ext uri="{FF2B5EF4-FFF2-40B4-BE49-F238E27FC236}">
                    <a16:creationId xmlns:a16="http://schemas.microsoft.com/office/drawing/2014/main" id="{4D71998A-0E26-4056-9EFF-9EE4D8226E71}"/>
                  </a:ext>
                </a:extLst>
              </p:cNvPr>
              <p:cNvSpPr txBox="1"/>
              <p:nvPr/>
            </p:nvSpPr>
            <p:spPr>
              <a:xfrm>
                <a:off x="6735386" y="4520685"/>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Rotation Axis</a:t>
                </a:r>
              </a:p>
            </p:txBody>
          </p:sp>
        </p:grpSp>
      </p:grpSp>
      <p:pic>
        <p:nvPicPr>
          <p:cNvPr id="1026" name="Picture 2" descr="Android, galaxy, mobile, phone, s6, smart, smartphone icon">
            <a:extLst>
              <a:ext uri="{FF2B5EF4-FFF2-40B4-BE49-F238E27FC236}">
                <a16:creationId xmlns:a16="http://schemas.microsoft.com/office/drawing/2014/main" id="{58F7FF3F-C6C2-4569-8EC5-D8CB74F88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89" y="1530894"/>
            <a:ext cx="1007712" cy="1007712"/>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0B885684-21BA-4300-B663-74D8462AC5CF}"/>
              </a:ext>
            </a:extLst>
          </p:cNvPr>
          <p:cNvSpPr/>
          <p:nvPr/>
        </p:nvSpPr>
        <p:spPr>
          <a:xfrm>
            <a:off x="3862135" y="196945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Right 17">
            <a:extLst>
              <a:ext uri="{FF2B5EF4-FFF2-40B4-BE49-F238E27FC236}">
                <a16:creationId xmlns:a16="http://schemas.microsoft.com/office/drawing/2014/main" id="{7BDE5A32-9DB1-4BE1-A94C-EE0E7507F1C7}"/>
              </a:ext>
            </a:extLst>
          </p:cNvPr>
          <p:cNvSpPr/>
          <p:nvPr/>
        </p:nvSpPr>
        <p:spPr>
          <a:xfrm>
            <a:off x="6034584" y="1989688"/>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Right 19">
            <a:extLst>
              <a:ext uri="{FF2B5EF4-FFF2-40B4-BE49-F238E27FC236}">
                <a16:creationId xmlns:a16="http://schemas.microsoft.com/office/drawing/2014/main" id="{EF02312D-56CA-4A8C-9646-258C26D15651}"/>
              </a:ext>
            </a:extLst>
          </p:cNvPr>
          <p:cNvSpPr/>
          <p:nvPr/>
        </p:nvSpPr>
        <p:spPr>
          <a:xfrm>
            <a:off x="8517817" y="196670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7B6CBAF3-4A0E-4A23-B739-0A2BA9EF339F}"/>
              </a:ext>
            </a:extLst>
          </p:cNvPr>
          <p:cNvSpPr txBox="1"/>
          <p:nvPr/>
        </p:nvSpPr>
        <p:spPr>
          <a:xfrm>
            <a:off x="9194722" y="1824666"/>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Walking Direction</a:t>
            </a:r>
          </a:p>
        </p:txBody>
      </p:sp>
      <p:sp>
        <p:nvSpPr>
          <p:cNvPr id="24" name="TextBox 23">
            <a:extLst>
              <a:ext uri="{FF2B5EF4-FFF2-40B4-BE49-F238E27FC236}">
                <a16:creationId xmlns:a16="http://schemas.microsoft.com/office/drawing/2014/main" id="{D30DF150-AC85-4F82-BA7D-987E18EFAFC6}"/>
              </a:ext>
            </a:extLst>
          </p:cNvPr>
          <p:cNvSpPr txBox="1"/>
          <p:nvPr/>
        </p:nvSpPr>
        <p:spPr>
          <a:xfrm>
            <a:off x="6027471" y="1209027"/>
            <a:ext cx="7536451" cy="1972633"/>
          </a:xfrm>
          <a:prstGeom prst="roundRect">
            <a:avLst/>
          </a:prstGeom>
          <a:solidFill>
            <a:schemeClr val="bg1">
              <a:alpha val="78000"/>
            </a:schemeClr>
          </a:solidFill>
        </p:spPr>
        <p:txBody>
          <a:bodyPr wrap="square" rtlCol="0">
            <a:spAutoFit/>
          </a:bodyPr>
          <a:lstStyle/>
          <a:p>
            <a:endParaRPr lang="en-IN" dirty="0"/>
          </a:p>
        </p:txBody>
      </p:sp>
      <p:sp>
        <p:nvSpPr>
          <p:cNvPr id="27" name="TextBox 26">
            <a:extLst>
              <a:ext uri="{FF2B5EF4-FFF2-40B4-BE49-F238E27FC236}">
                <a16:creationId xmlns:a16="http://schemas.microsoft.com/office/drawing/2014/main" id="{6D2AEA9C-0D40-49CC-990C-5325569FF246}"/>
              </a:ext>
            </a:extLst>
          </p:cNvPr>
          <p:cNvSpPr txBox="1"/>
          <p:nvPr/>
        </p:nvSpPr>
        <p:spPr>
          <a:xfrm>
            <a:off x="2014151" y="3954162"/>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1C22B19-7544-4554-AFE2-6F1EF4A2C9D0}"/>
                  </a:ext>
                </a:extLst>
              </p:cNvPr>
              <p:cNvSpPr txBox="1"/>
              <p:nvPr/>
            </p:nvSpPr>
            <p:spPr>
              <a:xfrm>
                <a:off x="7311134" y="3603362"/>
                <a:ext cx="4676920" cy="2246769"/>
              </a:xfrm>
              <a:prstGeom prst="rect">
                <a:avLst/>
              </a:prstGeom>
              <a:noFill/>
            </p:spPr>
            <p:txBody>
              <a:bodyPr wrap="square" rtlCol="0">
                <a:spAutoFit/>
              </a:bodyPr>
              <a:lstStyle/>
              <a:p>
                <a:r>
                  <a:rPr lang="en-US" sz="2800" dirty="0"/>
                  <a:t>We need to find step boundaries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1</m:t>
                        </m:r>
                      </m:sub>
                    </m:sSub>
                  </m:oMath>
                </a14:m>
                <a:r>
                  <a:rPr lang="en-US" sz="2800" dirty="0"/>
                  <a:t> and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3</m:t>
                        </m:r>
                      </m:sub>
                    </m:sSub>
                  </m:oMath>
                </a14:m>
                <a:r>
                  <a:rPr lang="en-US" sz="2800" dirty="0"/>
                  <a:t>.</a:t>
                </a:r>
              </a:p>
              <a:p>
                <a:r>
                  <a:rPr lang="en-US" sz="2800" dirty="0"/>
                  <a:t>They corresponds to largest vertical acceleration of earphone IMU.</a:t>
                </a:r>
              </a:p>
            </p:txBody>
          </p:sp>
        </mc:Choice>
        <mc:Fallback xmlns="">
          <p:sp>
            <p:nvSpPr>
              <p:cNvPr id="28" name="TextBox 27">
                <a:extLst>
                  <a:ext uri="{FF2B5EF4-FFF2-40B4-BE49-F238E27FC236}">
                    <a16:creationId xmlns:a16="http://schemas.microsoft.com/office/drawing/2014/main" id="{C1C22B19-7544-4554-AFE2-6F1EF4A2C9D0}"/>
                  </a:ext>
                </a:extLst>
              </p:cNvPr>
              <p:cNvSpPr txBox="1">
                <a:spLocks noRot="1" noChangeAspect="1" noMove="1" noResize="1" noEditPoints="1" noAdjustHandles="1" noChangeArrowheads="1" noChangeShapeType="1" noTextEdit="1"/>
              </p:cNvSpPr>
              <p:nvPr/>
            </p:nvSpPr>
            <p:spPr>
              <a:xfrm>
                <a:off x="7311134" y="3603362"/>
                <a:ext cx="4676920" cy="2246769"/>
              </a:xfrm>
              <a:prstGeom prst="rect">
                <a:avLst/>
              </a:prstGeom>
              <a:blipFill>
                <a:blip r:embed="rId7"/>
                <a:stretch>
                  <a:fillRect l="-2604" t="-2439" b="-67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59178BE-C63D-40CF-81EB-67CCA8CA93DA}"/>
              </a:ext>
            </a:extLst>
          </p:cNvPr>
          <p:cNvPicPr>
            <a:picLocks noChangeAspect="1"/>
          </p:cNvPicPr>
          <p:nvPr/>
        </p:nvPicPr>
        <p:blipFill>
          <a:blip r:embed="rId8"/>
          <a:stretch>
            <a:fillRect/>
          </a:stretch>
        </p:blipFill>
        <p:spPr>
          <a:xfrm>
            <a:off x="509471" y="3992515"/>
            <a:ext cx="6427782" cy="2776687"/>
          </a:xfrm>
          <a:prstGeom prst="rect">
            <a:avLst/>
          </a:prstGeom>
        </p:spPr>
      </p:pic>
      <p:pic>
        <p:nvPicPr>
          <p:cNvPr id="52" name="Picture 51">
            <a:extLst>
              <a:ext uri="{FF2B5EF4-FFF2-40B4-BE49-F238E27FC236}">
                <a16:creationId xmlns:a16="http://schemas.microsoft.com/office/drawing/2014/main" id="{F4B224A5-A9AA-4D28-AAD6-EFF5982BB8EA}"/>
              </a:ext>
            </a:extLst>
          </p:cNvPr>
          <p:cNvPicPr>
            <a:picLocks noChangeAspect="1"/>
          </p:cNvPicPr>
          <p:nvPr/>
        </p:nvPicPr>
        <p:blipFill rotWithShape="1">
          <a:blip r:embed="rId9"/>
          <a:srcRect l="31149" t="10783" r="27619" b="12387"/>
          <a:stretch/>
        </p:blipFill>
        <p:spPr>
          <a:xfrm>
            <a:off x="789906" y="2706114"/>
            <a:ext cx="6422962" cy="1289441"/>
          </a:xfrm>
          <a:prstGeom prst="rect">
            <a:avLst/>
          </a:prstGeom>
        </p:spPr>
      </p:pic>
      <mc:AlternateContent xmlns:mc="http://schemas.openxmlformats.org/markup-compatibility/2006" xmlns:a14="http://schemas.microsoft.com/office/drawing/2010/main">
        <mc:Choice Requires="a14">
          <p:sp>
            <p:nvSpPr>
              <p:cNvPr id="53" name="文字方塊 170">
                <a:extLst>
                  <a:ext uri="{FF2B5EF4-FFF2-40B4-BE49-F238E27FC236}">
                    <a16:creationId xmlns:a16="http://schemas.microsoft.com/office/drawing/2014/main" id="{93017C9F-189E-45C0-BFB4-7C1CA03B692A}"/>
                  </a:ext>
                </a:extLst>
              </p:cNvPr>
              <p:cNvSpPr txBox="1"/>
              <p:nvPr/>
            </p:nvSpPr>
            <p:spPr>
              <a:xfrm>
                <a:off x="5034718" y="2822850"/>
                <a:ext cx="1422579"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3</m:t>
                          </m:r>
                        </m:sub>
                      </m:sSub>
                    </m:oMath>
                  </m:oMathPara>
                </a14:m>
                <a:endParaRPr lang="zh-TW" altLang="en-US" sz="2400" dirty="0"/>
              </a:p>
            </p:txBody>
          </p:sp>
        </mc:Choice>
        <mc:Fallback xmlns="">
          <p:sp>
            <p:nvSpPr>
              <p:cNvPr id="53" name="文字方塊 170">
                <a:extLst>
                  <a:ext uri="{FF2B5EF4-FFF2-40B4-BE49-F238E27FC236}">
                    <a16:creationId xmlns:a16="http://schemas.microsoft.com/office/drawing/2014/main" id="{93017C9F-189E-45C0-BFB4-7C1CA03B692A}"/>
                  </a:ext>
                </a:extLst>
              </p:cNvPr>
              <p:cNvSpPr txBox="1">
                <a:spLocks noRot="1" noChangeAspect="1" noMove="1" noResize="1" noEditPoints="1" noAdjustHandles="1" noChangeArrowheads="1" noChangeShapeType="1" noTextEdit="1"/>
              </p:cNvSpPr>
              <p:nvPr/>
            </p:nvSpPr>
            <p:spPr>
              <a:xfrm>
                <a:off x="5034718" y="2822850"/>
                <a:ext cx="1422579" cy="369332"/>
              </a:xfrm>
              <a:prstGeom prst="rect">
                <a:avLst/>
              </a:prstGeom>
              <a:blipFill>
                <a:blip r:embed="rId1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文字方塊 170">
                <a:extLst>
                  <a:ext uri="{FF2B5EF4-FFF2-40B4-BE49-F238E27FC236}">
                    <a16:creationId xmlns:a16="http://schemas.microsoft.com/office/drawing/2014/main" id="{7F4C28AD-0F3D-4CF9-AEEB-2B9FA19F4445}"/>
                  </a:ext>
                </a:extLst>
              </p:cNvPr>
              <p:cNvSpPr txBox="1"/>
              <p:nvPr/>
            </p:nvSpPr>
            <p:spPr>
              <a:xfrm>
                <a:off x="3240283" y="3398051"/>
                <a:ext cx="76110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54" name="文字方塊 170">
                <a:extLst>
                  <a:ext uri="{FF2B5EF4-FFF2-40B4-BE49-F238E27FC236}">
                    <a16:creationId xmlns:a16="http://schemas.microsoft.com/office/drawing/2014/main" id="{7F4C28AD-0F3D-4CF9-AEEB-2B9FA19F4445}"/>
                  </a:ext>
                </a:extLst>
              </p:cNvPr>
              <p:cNvSpPr txBox="1">
                <a:spLocks noRot="1" noChangeAspect="1" noMove="1" noResize="1" noEditPoints="1" noAdjustHandles="1" noChangeArrowheads="1" noChangeShapeType="1" noTextEdit="1"/>
              </p:cNvSpPr>
              <p:nvPr/>
            </p:nvSpPr>
            <p:spPr>
              <a:xfrm>
                <a:off x="3240283" y="3398051"/>
                <a:ext cx="761104" cy="369332"/>
              </a:xfrm>
              <a:prstGeom prst="rect">
                <a:avLst/>
              </a:prstGeom>
              <a:blipFill>
                <a:blip r:embed="rId11"/>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文字方塊 169">
                <a:extLst>
                  <a:ext uri="{FF2B5EF4-FFF2-40B4-BE49-F238E27FC236}">
                    <a16:creationId xmlns:a16="http://schemas.microsoft.com/office/drawing/2014/main" id="{9A8DAE2F-BA87-4BFD-9B51-AE82ED2B1C45}"/>
                  </a:ext>
                </a:extLst>
              </p:cNvPr>
              <p:cNvSpPr txBox="1"/>
              <p:nvPr/>
            </p:nvSpPr>
            <p:spPr>
              <a:xfrm>
                <a:off x="1065387" y="2871919"/>
                <a:ext cx="74467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1</m:t>
                          </m:r>
                        </m:sub>
                      </m:sSub>
                    </m:oMath>
                  </m:oMathPara>
                </a14:m>
                <a:endParaRPr lang="zh-TW" altLang="en-US" sz="2400" i="1" dirty="0">
                  <a:latin typeface="Cambria Math" panose="02040503050406030204" pitchFamily="18" charset="0"/>
                </a:endParaRPr>
              </a:p>
            </p:txBody>
          </p:sp>
        </mc:Choice>
        <mc:Fallback xmlns="">
          <p:sp>
            <p:nvSpPr>
              <p:cNvPr id="55" name="文字方塊 169">
                <a:extLst>
                  <a:ext uri="{FF2B5EF4-FFF2-40B4-BE49-F238E27FC236}">
                    <a16:creationId xmlns:a16="http://schemas.microsoft.com/office/drawing/2014/main" id="{9A8DAE2F-BA87-4BFD-9B51-AE82ED2B1C45}"/>
                  </a:ext>
                </a:extLst>
              </p:cNvPr>
              <p:cNvSpPr txBox="1">
                <a:spLocks noRot="1" noChangeAspect="1" noMove="1" noResize="1" noEditPoints="1" noAdjustHandles="1" noChangeArrowheads="1" noChangeShapeType="1" noTextEdit="1"/>
              </p:cNvSpPr>
              <p:nvPr/>
            </p:nvSpPr>
            <p:spPr>
              <a:xfrm>
                <a:off x="1065387" y="2871919"/>
                <a:ext cx="744671" cy="369332"/>
              </a:xfrm>
              <a:prstGeom prst="rect">
                <a:avLst/>
              </a:prstGeom>
              <a:blipFill>
                <a:blip r:embed="rId12"/>
                <a:stretch>
                  <a:fillRect b="-16393"/>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1E927B6B-1216-469B-A664-43518D4C8B0A}"/>
              </a:ext>
            </a:extLst>
          </p:cNvPr>
          <p:cNvCxnSpPr>
            <a:cxnSpLocks/>
          </p:cNvCxnSpPr>
          <p:nvPr/>
        </p:nvCxnSpPr>
        <p:spPr>
          <a:xfrm flipV="1">
            <a:off x="789906" y="2562711"/>
            <a:ext cx="0" cy="1497724"/>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23A4C7D-6CE3-4BE6-B646-EE9D9FC9981C}"/>
              </a:ext>
            </a:extLst>
          </p:cNvPr>
          <p:cNvCxnSpPr>
            <a:cxnSpLocks/>
            <a:stCxn id="52" idx="1"/>
          </p:cNvCxnSpPr>
          <p:nvPr/>
        </p:nvCxnSpPr>
        <p:spPr>
          <a:xfrm>
            <a:off x="789906" y="3350835"/>
            <a:ext cx="6389370" cy="15421"/>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橢圓 41">
            <a:extLst>
              <a:ext uri="{FF2B5EF4-FFF2-40B4-BE49-F238E27FC236}">
                <a16:creationId xmlns:a16="http://schemas.microsoft.com/office/drawing/2014/main" id="{72F2BD37-05FC-40AA-BB5A-E65EB8AD4448}"/>
              </a:ext>
            </a:extLst>
          </p:cNvPr>
          <p:cNvSpPr/>
          <p:nvPr/>
        </p:nvSpPr>
        <p:spPr>
          <a:xfrm>
            <a:off x="1408258" y="2698417"/>
            <a:ext cx="175589" cy="219134"/>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900" dirty="0"/>
          </a:p>
        </p:txBody>
      </p:sp>
      <p:sp>
        <p:nvSpPr>
          <p:cNvPr id="70" name="橢圓 41">
            <a:extLst>
              <a:ext uri="{FF2B5EF4-FFF2-40B4-BE49-F238E27FC236}">
                <a16:creationId xmlns:a16="http://schemas.microsoft.com/office/drawing/2014/main" id="{90035915-20DC-4F18-9E15-303C04936947}"/>
              </a:ext>
            </a:extLst>
          </p:cNvPr>
          <p:cNvSpPr/>
          <p:nvPr/>
        </p:nvSpPr>
        <p:spPr>
          <a:xfrm>
            <a:off x="3707540" y="3786943"/>
            <a:ext cx="175589" cy="219134"/>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900" dirty="0"/>
          </a:p>
        </p:txBody>
      </p:sp>
      <p:sp>
        <p:nvSpPr>
          <p:cNvPr id="72" name="橢圓 41">
            <a:extLst>
              <a:ext uri="{FF2B5EF4-FFF2-40B4-BE49-F238E27FC236}">
                <a16:creationId xmlns:a16="http://schemas.microsoft.com/office/drawing/2014/main" id="{9F11F36B-4DA1-4F13-89B5-D12B97E5BEE5}"/>
              </a:ext>
            </a:extLst>
          </p:cNvPr>
          <p:cNvSpPr/>
          <p:nvPr/>
        </p:nvSpPr>
        <p:spPr>
          <a:xfrm>
            <a:off x="5747339" y="2628920"/>
            <a:ext cx="175589" cy="219134"/>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900"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17EAC12-0AF0-4093-B245-AEEA3B208CAC}"/>
                  </a:ext>
                </a:extLst>
              </p:cNvPr>
              <p:cNvSpPr txBox="1"/>
              <p:nvPr/>
            </p:nvSpPr>
            <p:spPr>
              <a:xfrm>
                <a:off x="6771467" y="3221108"/>
                <a:ext cx="98106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chemeClr val="accent5">
                              <a:lumMod val="75000"/>
                            </a:schemeClr>
                          </a:solidFill>
                          <a:latin typeface="Cambria Math" panose="02040503050406030204" pitchFamily="18" charset="0"/>
                        </a:rPr>
                        <m:t>𝑡</m:t>
                      </m:r>
                    </m:oMath>
                  </m:oMathPara>
                </a14:m>
                <a:endParaRPr lang="en-US" sz="2400" dirty="0">
                  <a:solidFill>
                    <a:schemeClr val="accent5">
                      <a:lumMod val="75000"/>
                    </a:schemeClr>
                  </a:solidFill>
                </a:endParaRPr>
              </a:p>
            </p:txBody>
          </p:sp>
        </mc:Choice>
        <mc:Fallback xmlns="">
          <p:sp>
            <p:nvSpPr>
              <p:cNvPr id="34" name="TextBox 33">
                <a:extLst>
                  <a:ext uri="{FF2B5EF4-FFF2-40B4-BE49-F238E27FC236}">
                    <a16:creationId xmlns:a16="http://schemas.microsoft.com/office/drawing/2014/main" id="{B17EAC12-0AF0-4093-B245-AEEA3B208CAC}"/>
                  </a:ext>
                </a:extLst>
              </p:cNvPr>
              <p:cNvSpPr txBox="1">
                <a:spLocks noRot="1" noChangeAspect="1" noMove="1" noResize="1" noEditPoints="1" noAdjustHandles="1" noChangeArrowheads="1" noChangeShapeType="1" noTextEdit="1"/>
              </p:cNvSpPr>
              <p:nvPr/>
            </p:nvSpPr>
            <p:spPr>
              <a:xfrm>
                <a:off x="6771467" y="3221108"/>
                <a:ext cx="981066"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3614C6D-BCE0-4924-8686-AD0D555BC9CD}"/>
                  </a:ext>
                </a:extLst>
              </p:cNvPr>
              <p:cNvSpPr txBox="1"/>
              <p:nvPr/>
            </p:nvSpPr>
            <p:spPr>
              <a:xfrm>
                <a:off x="106627" y="2455886"/>
                <a:ext cx="98106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chemeClr val="accent5">
                              <a:lumMod val="75000"/>
                            </a:schemeClr>
                          </a:solidFill>
                          <a:latin typeface="Cambria Math" panose="02040503050406030204" pitchFamily="18" charset="0"/>
                        </a:rPr>
                        <m:t>𝑎</m:t>
                      </m:r>
                    </m:oMath>
                  </m:oMathPara>
                </a14:m>
                <a:endParaRPr lang="en-US" sz="2400" dirty="0">
                  <a:solidFill>
                    <a:schemeClr val="accent5">
                      <a:lumMod val="75000"/>
                    </a:schemeClr>
                  </a:solidFill>
                </a:endParaRPr>
              </a:p>
            </p:txBody>
          </p:sp>
        </mc:Choice>
        <mc:Fallback xmlns="">
          <p:sp>
            <p:nvSpPr>
              <p:cNvPr id="19" name="TextBox 18">
                <a:extLst>
                  <a:ext uri="{FF2B5EF4-FFF2-40B4-BE49-F238E27FC236}">
                    <a16:creationId xmlns:a16="http://schemas.microsoft.com/office/drawing/2014/main" id="{23614C6D-BCE0-4924-8686-AD0D555BC9CD}"/>
                  </a:ext>
                </a:extLst>
              </p:cNvPr>
              <p:cNvSpPr txBox="1">
                <a:spLocks noRot="1" noChangeAspect="1" noMove="1" noResize="1" noEditPoints="1" noAdjustHandles="1" noChangeArrowheads="1" noChangeShapeType="1" noTextEdit="1"/>
              </p:cNvSpPr>
              <p:nvPr/>
            </p:nvSpPr>
            <p:spPr>
              <a:xfrm>
                <a:off x="106627" y="2455886"/>
                <a:ext cx="981066" cy="461665"/>
              </a:xfrm>
              <a:prstGeom prst="rect">
                <a:avLst/>
              </a:prstGeom>
              <a:blipFill>
                <a:blip r:embed="rId1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66AD8B6F-5392-4149-B3F0-E2AA2DEF70B1}"/>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36" name="Group 35">
            <a:extLst>
              <a:ext uri="{FF2B5EF4-FFF2-40B4-BE49-F238E27FC236}">
                <a16:creationId xmlns:a16="http://schemas.microsoft.com/office/drawing/2014/main" id="{39C2FD63-E93B-402C-903F-185803FB614A}"/>
              </a:ext>
            </a:extLst>
          </p:cNvPr>
          <p:cNvGrpSpPr/>
          <p:nvPr/>
        </p:nvGrpSpPr>
        <p:grpSpPr>
          <a:xfrm>
            <a:off x="553278" y="255674"/>
            <a:ext cx="658837" cy="769441"/>
            <a:chOff x="6897511" y="1111431"/>
            <a:chExt cx="587022" cy="685570"/>
          </a:xfrm>
        </p:grpSpPr>
        <p:sp>
          <p:nvSpPr>
            <p:cNvPr id="37" name="Oval 36">
              <a:extLst>
                <a:ext uri="{FF2B5EF4-FFF2-40B4-BE49-F238E27FC236}">
                  <a16:creationId xmlns:a16="http://schemas.microsoft.com/office/drawing/2014/main" id="{4B33EB65-FC97-4057-95A2-F5D59CBE2AD9}"/>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71E3BA6-C88C-4D23-8F27-AB316AEBE2C3}"/>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35709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3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Sound Augmented Reality Application allows the user to place 3D sound sources in the real world ">
            <a:extLst>
              <a:ext uri="{FF2B5EF4-FFF2-40B4-BE49-F238E27FC236}">
                <a16:creationId xmlns:a16="http://schemas.microsoft.com/office/drawing/2014/main" id="{154F1CCD-205C-402A-987E-9AC194C05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32" b="12868"/>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117F1C-D4F6-4760-92D3-2DE8736B8AB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Acoustic Augmented Reality</a:t>
            </a:r>
          </a:p>
        </p:txBody>
      </p:sp>
    </p:spTree>
    <p:extLst>
      <p:ext uri="{BB962C8B-B14F-4D97-AF65-F5344CB8AC3E}">
        <p14:creationId xmlns:p14="http://schemas.microsoft.com/office/powerpoint/2010/main" val="3023400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0B6B78-23F9-49A2-8936-6383E63D806B}"/>
              </a:ext>
            </a:extLst>
          </p:cNvPr>
          <p:cNvGrpSpPr/>
          <p:nvPr/>
        </p:nvGrpSpPr>
        <p:grpSpPr>
          <a:xfrm>
            <a:off x="1135096" y="1460212"/>
            <a:ext cx="10997158" cy="2262395"/>
            <a:chOff x="1133592" y="4131515"/>
            <a:chExt cx="10997158" cy="2262395"/>
          </a:xfrm>
        </p:grpSpPr>
        <p:sp>
          <p:nvSpPr>
            <p:cNvPr id="4" name="TextBox 3">
              <a:extLst>
                <a:ext uri="{FF2B5EF4-FFF2-40B4-BE49-F238E27FC236}">
                  <a16:creationId xmlns:a16="http://schemas.microsoft.com/office/drawing/2014/main" id="{0020E55F-0E26-44EC-A5B2-33A237105582}"/>
                </a:ext>
              </a:extLst>
            </p:cNvPr>
            <p:cNvSpPr txBox="1"/>
            <p:nvPr/>
          </p:nvSpPr>
          <p:spPr>
            <a:xfrm>
              <a:off x="1436219" y="4131515"/>
              <a:ext cx="822483" cy="578882"/>
            </a:xfrm>
            <a:prstGeom prst="round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IMU data</a:t>
              </a:r>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pic>
          <p:nvPicPr>
            <p:cNvPr id="7" name="Picture 8" descr="Image result for imu icon transparent">
              <a:extLst>
                <a:ext uri="{FF2B5EF4-FFF2-40B4-BE49-F238E27FC236}">
                  <a16:creationId xmlns:a16="http://schemas.microsoft.com/office/drawing/2014/main" id="{D2C83F8D-7BF0-4B29-B703-E36535A3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24" y="4525266"/>
              <a:ext cx="361575" cy="36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3 axis  icon">
              <a:extLst>
                <a:ext uri="{FF2B5EF4-FFF2-40B4-BE49-F238E27FC236}">
                  <a16:creationId xmlns:a16="http://schemas.microsoft.com/office/drawing/2014/main" id="{E0525C4F-2016-471B-8EDC-BB5576434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592" y="4148444"/>
              <a:ext cx="372241" cy="3722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571623-EDAC-4E5B-AF7A-9B15D7FD14C3}"/>
                </a:ext>
              </a:extLst>
            </p:cNvPr>
            <p:cNvSpPr txBox="1"/>
            <p:nvPr/>
          </p:nvSpPr>
          <p:spPr>
            <a:xfrm>
              <a:off x="12084814" y="4304988"/>
              <a:ext cx="45936" cy="2088922"/>
            </a:xfrm>
            <a:prstGeom prst="roundRect">
              <a:avLst/>
            </a:prstGeom>
            <a:solidFill>
              <a:schemeClr val="bg1">
                <a:alpha val="78000"/>
              </a:schemeClr>
            </a:solidFill>
          </p:spPr>
          <p:txBody>
            <a:bodyPr wrap="square" rtlCol="0">
              <a:spAutoFit/>
            </a:bodyPr>
            <a:lstStyle/>
            <a:p>
              <a:endParaRPr lang="en-IN" dirty="0"/>
            </a:p>
          </p:txBody>
        </p:sp>
        <p:sp>
          <p:nvSpPr>
            <p:cNvPr id="11" name="Arrow: Right 10">
              <a:extLst>
                <a:ext uri="{FF2B5EF4-FFF2-40B4-BE49-F238E27FC236}">
                  <a16:creationId xmlns:a16="http://schemas.microsoft.com/office/drawing/2014/main" id="{BC317A35-3476-42AE-BB11-9610979D9CE8}"/>
                </a:ext>
              </a:extLst>
            </p:cNvPr>
            <p:cNvSpPr/>
            <p:nvPr/>
          </p:nvSpPr>
          <p:spPr>
            <a:xfrm>
              <a:off x="1617654" y="4638003"/>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0284F263-DA36-4CBB-ADEE-81EDB257A577}"/>
                </a:ext>
              </a:extLst>
            </p:cNvPr>
            <p:cNvGrpSpPr/>
            <p:nvPr/>
          </p:nvGrpSpPr>
          <p:grpSpPr>
            <a:xfrm>
              <a:off x="2377972" y="4472981"/>
              <a:ext cx="6097729" cy="626586"/>
              <a:chOff x="2403372" y="4472981"/>
              <a:chExt cx="6097729" cy="626586"/>
            </a:xfrm>
          </p:grpSpPr>
          <p:sp>
            <p:nvSpPr>
              <p:cNvPr id="13" name="TextBox 12">
                <a:extLst>
                  <a:ext uri="{FF2B5EF4-FFF2-40B4-BE49-F238E27FC236}">
                    <a16:creationId xmlns:a16="http://schemas.microsoft.com/office/drawing/2014/main" id="{75CCD85A-A90E-4697-8604-69B2501CA4D3}"/>
                  </a:ext>
                </a:extLst>
              </p:cNvPr>
              <p:cNvSpPr txBox="1"/>
              <p:nvPr/>
            </p:nvSpPr>
            <p:spPr>
              <a:xfrm>
                <a:off x="2403372" y="4472981"/>
                <a:ext cx="134388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Gyro Integration</a:t>
                </a:r>
                <a:endParaRPr kumimoji="0" lang="en-US"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sp>
            <p:nvSpPr>
              <p:cNvPr id="14" name="TextBox 13">
                <a:extLst>
                  <a:ext uri="{FF2B5EF4-FFF2-40B4-BE49-F238E27FC236}">
                    <a16:creationId xmlns:a16="http://schemas.microsoft.com/office/drawing/2014/main" id="{AE64E3A9-31B9-46A7-8F2E-466BEEB259F2}"/>
                  </a:ext>
                </a:extLst>
              </p:cNvPr>
              <p:cNvSpPr txBox="1"/>
              <p:nvPr/>
            </p:nvSpPr>
            <p:spPr>
              <a:xfrm>
                <a:off x="4555823" y="4520685"/>
                <a:ext cx="146204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Step segmentation</a:t>
                </a:r>
              </a:p>
            </p:txBody>
          </p:sp>
          <p:sp>
            <p:nvSpPr>
              <p:cNvPr id="15" name="TextBox 14">
                <a:extLst>
                  <a:ext uri="{FF2B5EF4-FFF2-40B4-BE49-F238E27FC236}">
                    <a16:creationId xmlns:a16="http://schemas.microsoft.com/office/drawing/2014/main" id="{4D71998A-0E26-4056-9EFF-9EE4D8226E71}"/>
                  </a:ext>
                </a:extLst>
              </p:cNvPr>
              <p:cNvSpPr txBox="1"/>
              <p:nvPr/>
            </p:nvSpPr>
            <p:spPr>
              <a:xfrm>
                <a:off x="6735386" y="4520685"/>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Rotation Axis</a:t>
                </a:r>
              </a:p>
            </p:txBody>
          </p:sp>
        </p:grpSp>
      </p:grpSp>
      <p:pic>
        <p:nvPicPr>
          <p:cNvPr id="1026" name="Picture 2" descr="Android, galaxy, mobile, phone, s6, smart, smartphone icon">
            <a:extLst>
              <a:ext uri="{FF2B5EF4-FFF2-40B4-BE49-F238E27FC236}">
                <a16:creationId xmlns:a16="http://schemas.microsoft.com/office/drawing/2014/main" id="{58F7FF3F-C6C2-4569-8EC5-D8CB74F88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89" y="1530894"/>
            <a:ext cx="1007712" cy="1007712"/>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0B885684-21BA-4300-B663-74D8462AC5CF}"/>
              </a:ext>
            </a:extLst>
          </p:cNvPr>
          <p:cNvSpPr/>
          <p:nvPr/>
        </p:nvSpPr>
        <p:spPr>
          <a:xfrm>
            <a:off x="3862135" y="196945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Right 17">
            <a:extLst>
              <a:ext uri="{FF2B5EF4-FFF2-40B4-BE49-F238E27FC236}">
                <a16:creationId xmlns:a16="http://schemas.microsoft.com/office/drawing/2014/main" id="{7BDE5A32-9DB1-4BE1-A94C-EE0E7507F1C7}"/>
              </a:ext>
            </a:extLst>
          </p:cNvPr>
          <p:cNvSpPr/>
          <p:nvPr/>
        </p:nvSpPr>
        <p:spPr>
          <a:xfrm>
            <a:off x="6034584" y="1989688"/>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Right 19">
            <a:extLst>
              <a:ext uri="{FF2B5EF4-FFF2-40B4-BE49-F238E27FC236}">
                <a16:creationId xmlns:a16="http://schemas.microsoft.com/office/drawing/2014/main" id="{EF02312D-56CA-4A8C-9646-258C26D15651}"/>
              </a:ext>
            </a:extLst>
          </p:cNvPr>
          <p:cNvSpPr/>
          <p:nvPr/>
        </p:nvSpPr>
        <p:spPr>
          <a:xfrm>
            <a:off x="8517817" y="196670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7B6CBAF3-4A0E-4A23-B739-0A2BA9EF339F}"/>
              </a:ext>
            </a:extLst>
          </p:cNvPr>
          <p:cNvSpPr txBox="1"/>
          <p:nvPr/>
        </p:nvSpPr>
        <p:spPr>
          <a:xfrm>
            <a:off x="9194722" y="1824666"/>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Walking Direction</a:t>
            </a:r>
          </a:p>
        </p:txBody>
      </p:sp>
      <p:sp>
        <p:nvSpPr>
          <p:cNvPr id="24" name="TextBox 23">
            <a:extLst>
              <a:ext uri="{FF2B5EF4-FFF2-40B4-BE49-F238E27FC236}">
                <a16:creationId xmlns:a16="http://schemas.microsoft.com/office/drawing/2014/main" id="{D30DF150-AC85-4F82-BA7D-987E18EFAFC6}"/>
              </a:ext>
            </a:extLst>
          </p:cNvPr>
          <p:cNvSpPr txBox="1"/>
          <p:nvPr/>
        </p:nvSpPr>
        <p:spPr>
          <a:xfrm>
            <a:off x="8517817" y="1394243"/>
            <a:ext cx="7536451" cy="1972633"/>
          </a:xfrm>
          <a:prstGeom prst="roundRect">
            <a:avLst/>
          </a:prstGeom>
          <a:solidFill>
            <a:schemeClr val="bg1">
              <a:alpha val="78000"/>
            </a:schemeClr>
          </a:solidFill>
        </p:spPr>
        <p:txBody>
          <a:bodyPr wrap="square" rtlCol="0">
            <a:spAutoFit/>
          </a:bodyPr>
          <a:lstStyle/>
          <a:p>
            <a:endParaRPr lang="en-IN" dirty="0"/>
          </a:p>
        </p:txBody>
      </p:sp>
      <p:sp>
        <p:nvSpPr>
          <p:cNvPr id="27" name="TextBox 26">
            <a:extLst>
              <a:ext uri="{FF2B5EF4-FFF2-40B4-BE49-F238E27FC236}">
                <a16:creationId xmlns:a16="http://schemas.microsoft.com/office/drawing/2014/main" id="{6D2AEA9C-0D40-49CC-990C-5325569FF246}"/>
              </a:ext>
            </a:extLst>
          </p:cNvPr>
          <p:cNvSpPr txBox="1"/>
          <p:nvPr/>
        </p:nvSpPr>
        <p:spPr>
          <a:xfrm>
            <a:off x="2014151" y="3954162"/>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1C22B19-7544-4554-AFE2-6F1EF4A2C9D0}"/>
                  </a:ext>
                </a:extLst>
              </p:cNvPr>
              <p:cNvSpPr txBox="1"/>
              <p:nvPr/>
            </p:nvSpPr>
            <p:spPr>
              <a:xfrm>
                <a:off x="6711490" y="4226964"/>
                <a:ext cx="5131085" cy="830997"/>
              </a:xfrm>
              <a:prstGeom prst="rect">
                <a:avLst/>
              </a:prstGeom>
              <a:noFill/>
            </p:spPr>
            <p:txBody>
              <a:bodyPr wrap="none" rtlCol="0">
                <a:spAutoFit/>
              </a:bodyPr>
              <a:lstStyle/>
              <a:p>
                <a:r>
                  <a:rPr lang="en-US" sz="2400" dirty="0"/>
                  <a:t>Rotation matrix </a:t>
                </a:r>
                <a14:m>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𝑀</m:t>
                    </m:r>
                    <m:r>
                      <a:rPr lang="en-US" sz="2400" b="0" i="1" smtClean="0">
                        <a:latin typeface="Cambria Math" panose="02040503050406030204" pitchFamily="18" charset="0"/>
                      </a:rPr>
                      <m:t>=</m:t>
                    </m:r>
                    <m:r>
                      <a:rPr lang="en-US" sz="2400" b="0" i="1" smtClean="0">
                        <a:latin typeface="Cambria Math" panose="02040503050406030204" pitchFamily="18" charset="0"/>
                      </a:rPr>
                      <m:t>𝑀</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e>
                        </m:d>
                      </m:e>
                      <m:sup>
                        <m:r>
                          <a:rPr lang="en-US" sz="2400" b="0" i="1" smtClean="0">
                            <a:latin typeface="Cambria Math" panose="02040503050406030204" pitchFamily="18" charset="0"/>
                          </a:rPr>
                          <m:t>−1</m:t>
                        </m:r>
                      </m:sup>
                    </m:sSup>
                    <m:r>
                      <a:rPr lang="en-US" sz="2400" b="0" i="1" smtClean="0">
                        <a:latin typeface="Cambria Math" panose="02040503050406030204" pitchFamily="18" charset="0"/>
                      </a:rPr>
                      <m:t>𝑀</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3</m:t>
                            </m:r>
                          </m:sub>
                        </m:sSub>
                      </m:e>
                    </m:d>
                  </m:oMath>
                </a14:m>
                <a:endParaRPr lang="en-US" sz="2400" b="0" dirty="0"/>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&lt;</m:t>
                      </m:r>
                      <m:r>
                        <a:rPr lang="en-US" sz="2400" b="0" i="1" smtClean="0">
                          <a:latin typeface="Cambria Math" panose="02040503050406030204" pitchFamily="18" charset="0"/>
                        </a:rPr>
                        <m:t>𝛼</m:t>
                      </m:r>
                      <m:r>
                        <a:rPr lang="en-US" sz="2400" b="0" i="1" smtClean="0">
                          <a:latin typeface="Cambria Math" panose="02040503050406030204" pitchFamily="18" charset="0"/>
                        </a:rPr>
                        <m:t>,</m:t>
                      </m:r>
                      <m:r>
                        <a:rPr lang="en-US" sz="2400" b="0" i="1" smtClean="0">
                          <a:latin typeface="Cambria Math" panose="02040503050406030204" pitchFamily="18" charset="0"/>
                        </a:rPr>
                        <m:t>𝑙</m:t>
                      </m:r>
                      <m:r>
                        <a:rPr lang="en-US" sz="2400" b="0" i="1" smtClean="0">
                          <a:latin typeface="Cambria Math" panose="02040503050406030204" pitchFamily="18" charset="0"/>
                        </a:rPr>
                        <m:t>&gt; =</m:t>
                      </m:r>
                      <m:r>
                        <a:rPr lang="en-US" sz="2400" b="0" i="1" smtClean="0">
                          <a:latin typeface="Cambria Math" panose="02040503050406030204" pitchFamily="18" charset="0"/>
                        </a:rPr>
                        <m:t>𝑟𝑜𝑡𝑀𝑡𝑥𝑇𝑜𝐴𝑥𝑖𝑠𝐴𝑛𝑔𝑙𝑒</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𝑀</m:t>
                      </m:r>
                      <m:r>
                        <a:rPr lang="en-US" sz="2400" b="0" i="1" smtClean="0">
                          <a:latin typeface="Cambria Math" panose="02040503050406030204" pitchFamily="18" charset="0"/>
                        </a:rPr>
                        <m:t>)</m:t>
                      </m:r>
                    </m:oMath>
                  </m:oMathPara>
                </a14:m>
                <a:endParaRPr lang="en-US" sz="2400" dirty="0"/>
              </a:p>
            </p:txBody>
          </p:sp>
        </mc:Choice>
        <mc:Fallback xmlns="">
          <p:sp>
            <p:nvSpPr>
              <p:cNvPr id="28" name="TextBox 27">
                <a:extLst>
                  <a:ext uri="{FF2B5EF4-FFF2-40B4-BE49-F238E27FC236}">
                    <a16:creationId xmlns:a16="http://schemas.microsoft.com/office/drawing/2014/main" id="{C1C22B19-7544-4554-AFE2-6F1EF4A2C9D0}"/>
                  </a:ext>
                </a:extLst>
              </p:cNvPr>
              <p:cNvSpPr txBox="1">
                <a:spLocks noRot="1" noChangeAspect="1" noMove="1" noResize="1" noEditPoints="1" noAdjustHandles="1" noChangeArrowheads="1" noChangeShapeType="1" noTextEdit="1"/>
              </p:cNvSpPr>
              <p:nvPr/>
            </p:nvSpPr>
            <p:spPr>
              <a:xfrm>
                <a:off x="6711490" y="4226964"/>
                <a:ext cx="5131085" cy="830997"/>
              </a:xfrm>
              <a:prstGeom prst="rect">
                <a:avLst/>
              </a:prstGeom>
              <a:blipFill>
                <a:blip r:embed="rId7"/>
                <a:stretch>
                  <a:fillRect l="-1900" t="-5839" b="-875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E9B22AF-7848-4153-83E8-5191470A68F8}"/>
              </a:ext>
            </a:extLst>
          </p:cNvPr>
          <p:cNvPicPr>
            <a:picLocks noChangeAspect="1"/>
          </p:cNvPicPr>
          <p:nvPr/>
        </p:nvPicPr>
        <p:blipFill>
          <a:blip r:embed="rId8"/>
          <a:stretch>
            <a:fillRect/>
          </a:stretch>
        </p:blipFill>
        <p:spPr>
          <a:xfrm>
            <a:off x="509471" y="3992515"/>
            <a:ext cx="6427782" cy="2776687"/>
          </a:xfrm>
          <a:prstGeom prst="rect">
            <a:avLst/>
          </a:prstGeom>
        </p:spPr>
      </p:pic>
      <p:sp>
        <p:nvSpPr>
          <p:cNvPr id="25" name="TextBox 24">
            <a:extLst>
              <a:ext uri="{FF2B5EF4-FFF2-40B4-BE49-F238E27FC236}">
                <a16:creationId xmlns:a16="http://schemas.microsoft.com/office/drawing/2014/main" id="{7187C6A9-09F3-44E9-8497-BF36F9F72585}"/>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26" name="Group 25">
            <a:extLst>
              <a:ext uri="{FF2B5EF4-FFF2-40B4-BE49-F238E27FC236}">
                <a16:creationId xmlns:a16="http://schemas.microsoft.com/office/drawing/2014/main" id="{5B6AF238-6181-4B40-9D73-2FDC2320995F}"/>
              </a:ext>
            </a:extLst>
          </p:cNvPr>
          <p:cNvGrpSpPr/>
          <p:nvPr/>
        </p:nvGrpSpPr>
        <p:grpSpPr>
          <a:xfrm>
            <a:off x="553278" y="255674"/>
            <a:ext cx="658837" cy="769441"/>
            <a:chOff x="6897511" y="1111431"/>
            <a:chExt cx="587022" cy="685570"/>
          </a:xfrm>
        </p:grpSpPr>
        <p:sp>
          <p:nvSpPr>
            <p:cNvPr id="29" name="Oval 28">
              <a:extLst>
                <a:ext uri="{FF2B5EF4-FFF2-40B4-BE49-F238E27FC236}">
                  <a16:creationId xmlns:a16="http://schemas.microsoft.com/office/drawing/2014/main" id="{616C8223-31B6-41E2-A4C4-9D534F37E022}"/>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ACE5AD5-E612-4441-B051-876CF09A93EF}"/>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2015346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0B6B78-23F9-49A2-8936-6383E63D806B}"/>
              </a:ext>
            </a:extLst>
          </p:cNvPr>
          <p:cNvGrpSpPr/>
          <p:nvPr/>
        </p:nvGrpSpPr>
        <p:grpSpPr>
          <a:xfrm>
            <a:off x="1135096" y="1460212"/>
            <a:ext cx="10997158" cy="2262395"/>
            <a:chOff x="1133592" y="4131515"/>
            <a:chExt cx="10997158" cy="2262395"/>
          </a:xfrm>
        </p:grpSpPr>
        <p:sp>
          <p:nvSpPr>
            <p:cNvPr id="4" name="TextBox 3">
              <a:extLst>
                <a:ext uri="{FF2B5EF4-FFF2-40B4-BE49-F238E27FC236}">
                  <a16:creationId xmlns:a16="http://schemas.microsoft.com/office/drawing/2014/main" id="{0020E55F-0E26-44EC-A5B2-33A237105582}"/>
                </a:ext>
              </a:extLst>
            </p:cNvPr>
            <p:cNvSpPr txBox="1"/>
            <p:nvPr/>
          </p:nvSpPr>
          <p:spPr>
            <a:xfrm>
              <a:off x="1436219" y="4131515"/>
              <a:ext cx="822483" cy="578882"/>
            </a:xfrm>
            <a:prstGeom prst="round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IMU data</a:t>
              </a:r>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pic>
          <p:nvPicPr>
            <p:cNvPr id="7" name="Picture 8" descr="Image result for imu icon transparent">
              <a:extLst>
                <a:ext uri="{FF2B5EF4-FFF2-40B4-BE49-F238E27FC236}">
                  <a16:creationId xmlns:a16="http://schemas.microsoft.com/office/drawing/2014/main" id="{D2C83F8D-7BF0-4B29-B703-E36535A3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24" y="4525266"/>
              <a:ext cx="361575" cy="36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3 axis  icon">
              <a:extLst>
                <a:ext uri="{FF2B5EF4-FFF2-40B4-BE49-F238E27FC236}">
                  <a16:creationId xmlns:a16="http://schemas.microsoft.com/office/drawing/2014/main" id="{E0525C4F-2016-471B-8EDC-BB5576434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592" y="4148444"/>
              <a:ext cx="372241" cy="3722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571623-EDAC-4E5B-AF7A-9B15D7FD14C3}"/>
                </a:ext>
              </a:extLst>
            </p:cNvPr>
            <p:cNvSpPr txBox="1"/>
            <p:nvPr/>
          </p:nvSpPr>
          <p:spPr>
            <a:xfrm>
              <a:off x="12084814" y="4304988"/>
              <a:ext cx="45936" cy="2088922"/>
            </a:xfrm>
            <a:prstGeom prst="roundRect">
              <a:avLst/>
            </a:prstGeom>
            <a:solidFill>
              <a:schemeClr val="bg1">
                <a:alpha val="78000"/>
              </a:schemeClr>
            </a:solidFill>
          </p:spPr>
          <p:txBody>
            <a:bodyPr wrap="square" rtlCol="0">
              <a:spAutoFit/>
            </a:bodyPr>
            <a:lstStyle/>
            <a:p>
              <a:endParaRPr lang="en-IN" dirty="0"/>
            </a:p>
          </p:txBody>
        </p:sp>
        <p:sp>
          <p:nvSpPr>
            <p:cNvPr id="11" name="Arrow: Right 10">
              <a:extLst>
                <a:ext uri="{FF2B5EF4-FFF2-40B4-BE49-F238E27FC236}">
                  <a16:creationId xmlns:a16="http://schemas.microsoft.com/office/drawing/2014/main" id="{BC317A35-3476-42AE-BB11-9610979D9CE8}"/>
                </a:ext>
              </a:extLst>
            </p:cNvPr>
            <p:cNvSpPr/>
            <p:nvPr/>
          </p:nvSpPr>
          <p:spPr>
            <a:xfrm>
              <a:off x="1617654" y="4638003"/>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0284F263-DA36-4CBB-ADEE-81EDB257A577}"/>
                </a:ext>
              </a:extLst>
            </p:cNvPr>
            <p:cNvGrpSpPr/>
            <p:nvPr/>
          </p:nvGrpSpPr>
          <p:grpSpPr>
            <a:xfrm>
              <a:off x="2377972" y="4472981"/>
              <a:ext cx="6097729" cy="626586"/>
              <a:chOff x="2403372" y="4472981"/>
              <a:chExt cx="6097729" cy="626586"/>
            </a:xfrm>
          </p:grpSpPr>
          <p:sp>
            <p:nvSpPr>
              <p:cNvPr id="13" name="TextBox 12">
                <a:extLst>
                  <a:ext uri="{FF2B5EF4-FFF2-40B4-BE49-F238E27FC236}">
                    <a16:creationId xmlns:a16="http://schemas.microsoft.com/office/drawing/2014/main" id="{75CCD85A-A90E-4697-8604-69B2501CA4D3}"/>
                  </a:ext>
                </a:extLst>
              </p:cNvPr>
              <p:cNvSpPr txBox="1"/>
              <p:nvPr/>
            </p:nvSpPr>
            <p:spPr>
              <a:xfrm>
                <a:off x="2403372" y="4472981"/>
                <a:ext cx="134388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Gyro Integration</a:t>
                </a:r>
                <a:endParaRPr kumimoji="0" lang="en-US"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sp>
            <p:nvSpPr>
              <p:cNvPr id="14" name="TextBox 13">
                <a:extLst>
                  <a:ext uri="{FF2B5EF4-FFF2-40B4-BE49-F238E27FC236}">
                    <a16:creationId xmlns:a16="http://schemas.microsoft.com/office/drawing/2014/main" id="{AE64E3A9-31B9-46A7-8F2E-466BEEB259F2}"/>
                  </a:ext>
                </a:extLst>
              </p:cNvPr>
              <p:cNvSpPr txBox="1"/>
              <p:nvPr/>
            </p:nvSpPr>
            <p:spPr>
              <a:xfrm>
                <a:off x="4555823" y="4520685"/>
                <a:ext cx="146204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Step segmentation</a:t>
                </a:r>
              </a:p>
            </p:txBody>
          </p:sp>
          <p:sp>
            <p:nvSpPr>
              <p:cNvPr id="15" name="TextBox 14">
                <a:extLst>
                  <a:ext uri="{FF2B5EF4-FFF2-40B4-BE49-F238E27FC236}">
                    <a16:creationId xmlns:a16="http://schemas.microsoft.com/office/drawing/2014/main" id="{4D71998A-0E26-4056-9EFF-9EE4D8226E71}"/>
                  </a:ext>
                </a:extLst>
              </p:cNvPr>
              <p:cNvSpPr txBox="1"/>
              <p:nvPr/>
            </p:nvSpPr>
            <p:spPr>
              <a:xfrm>
                <a:off x="6735386" y="4520685"/>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Rotation Axis</a:t>
                </a:r>
              </a:p>
            </p:txBody>
          </p:sp>
        </p:grpSp>
      </p:grpSp>
      <p:pic>
        <p:nvPicPr>
          <p:cNvPr id="1026" name="Picture 2" descr="Android, galaxy, mobile, phone, s6, smart, smartphone icon">
            <a:extLst>
              <a:ext uri="{FF2B5EF4-FFF2-40B4-BE49-F238E27FC236}">
                <a16:creationId xmlns:a16="http://schemas.microsoft.com/office/drawing/2014/main" id="{58F7FF3F-C6C2-4569-8EC5-D8CB74F88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89" y="1530894"/>
            <a:ext cx="1007712" cy="1007712"/>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0B885684-21BA-4300-B663-74D8462AC5CF}"/>
              </a:ext>
            </a:extLst>
          </p:cNvPr>
          <p:cNvSpPr/>
          <p:nvPr/>
        </p:nvSpPr>
        <p:spPr>
          <a:xfrm>
            <a:off x="3862135" y="196945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Right 17">
            <a:extLst>
              <a:ext uri="{FF2B5EF4-FFF2-40B4-BE49-F238E27FC236}">
                <a16:creationId xmlns:a16="http://schemas.microsoft.com/office/drawing/2014/main" id="{7BDE5A32-9DB1-4BE1-A94C-EE0E7507F1C7}"/>
              </a:ext>
            </a:extLst>
          </p:cNvPr>
          <p:cNvSpPr/>
          <p:nvPr/>
        </p:nvSpPr>
        <p:spPr>
          <a:xfrm>
            <a:off x="6034584" y="1989688"/>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Right 19">
            <a:extLst>
              <a:ext uri="{FF2B5EF4-FFF2-40B4-BE49-F238E27FC236}">
                <a16:creationId xmlns:a16="http://schemas.microsoft.com/office/drawing/2014/main" id="{EF02312D-56CA-4A8C-9646-258C26D15651}"/>
              </a:ext>
            </a:extLst>
          </p:cNvPr>
          <p:cNvSpPr/>
          <p:nvPr/>
        </p:nvSpPr>
        <p:spPr>
          <a:xfrm>
            <a:off x="8517817" y="196670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7B6CBAF3-4A0E-4A23-B739-0A2BA9EF339F}"/>
              </a:ext>
            </a:extLst>
          </p:cNvPr>
          <p:cNvSpPr txBox="1"/>
          <p:nvPr/>
        </p:nvSpPr>
        <p:spPr>
          <a:xfrm>
            <a:off x="9194722" y="1824666"/>
            <a:ext cx="1765715"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dirty="0">
                <a:solidFill>
                  <a:schemeClr val="bg2">
                    <a:lumMod val="10000"/>
                  </a:schemeClr>
                </a:solidFill>
                <a:latin typeface="Lucida Bright" panose="02040602050505020304" pitchFamily="18" charset="0"/>
                <a:cs typeface="Calibri"/>
              </a:rPr>
              <a:t>Find Walking Direction</a:t>
            </a:r>
          </a:p>
        </p:txBody>
      </p:sp>
      <p:sp>
        <p:nvSpPr>
          <p:cNvPr id="27" name="TextBox 26">
            <a:extLst>
              <a:ext uri="{FF2B5EF4-FFF2-40B4-BE49-F238E27FC236}">
                <a16:creationId xmlns:a16="http://schemas.microsoft.com/office/drawing/2014/main" id="{6D2AEA9C-0D40-49CC-990C-5325569FF246}"/>
              </a:ext>
            </a:extLst>
          </p:cNvPr>
          <p:cNvSpPr txBox="1"/>
          <p:nvPr/>
        </p:nvSpPr>
        <p:spPr>
          <a:xfrm>
            <a:off x="2014151" y="3954162"/>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1C22B19-7544-4554-AFE2-6F1EF4A2C9D0}"/>
                  </a:ext>
                </a:extLst>
              </p:cNvPr>
              <p:cNvSpPr txBox="1"/>
              <p:nvPr/>
            </p:nvSpPr>
            <p:spPr>
              <a:xfrm>
                <a:off x="6704655" y="4215808"/>
                <a:ext cx="5458225" cy="1569660"/>
              </a:xfrm>
              <a:prstGeom prst="rect">
                <a:avLst/>
              </a:prstGeom>
              <a:noFill/>
            </p:spPr>
            <p:txBody>
              <a:bodyPr wrap="none" rtlCol="0">
                <a:spAutoFit/>
              </a:bodyPr>
              <a:lstStyle/>
              <a:p>
                <a:r>
                  <a:rPr lang="en-US" sz="2400" dirty="0"/>
                  <a:t>Rotation matrix </a:t>
                </a:r>
                <a14:m>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𝑀</m:t>
                    </m:r>
                    <m:r>
                      <a:rPr lang="en-US" sz="2400" b="0" i="1" smtClean="0">
                        <a:latin typeface="Cambria Math" panose="02040503050406030204" pitchFamily="18" charset="0"/>
                      </a:rPr>
                      <m:t>=</m:t>
                    </m:r>
                    <m:r>
                      <a:rPr lang="en-US" sz="2400" b="0" i="1" smtClean="0">
                        <a:latin typeface="Cambria Math" panose="02040503050406030204" pitchFamily="18" charset="0"/>
                      </a:rPr>
                      <m:t>𝑀</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e>
                        </m:d>
                      </m:e>
                      <m:sup>
                        <m:r>
                          <a:rPr lang="en-US" sz="2400" b="0" i="1" smtClean="0">
                            <a:latin typeface="Cambria Math" panose="02040503050406030204" pitchFamily="18" charset="0"/>
                          </a:rPr>
                          <m:t>−1</m:t>
                        </m:r>
                      </m:sup>
                    </m:sSup>
                    <m:r>
                      <a:rPr lang="en-US" sz="2400" b="0" i="1" smtClean="0">
                        <a:latin typeface="Cambria Math" panose="02040503050406030204" pitchFamily="18" charset="0"/>
                      </a:rPr>
                      <m:t>𝑀</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3</m:t>
                            </m:r>
                          </m:sub>
                        </m:sSub>
                      </m:e>
                    </m:d>
                  </m:oMath>
                </a14:m>
                <a:endParaRPr lang="en-US" sz="2400" b="0" dirty="0"/>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&lt;</m:t>
                      </m:r>
                      <m:r>
                        <a:rPr lang="en-US" sz="2400" b="0" i="1" smtClean="0">
                          <a:latin typeface="Cambria Math" panose="02040503050406030204" pitchFamily="18" charset="0"/>
                        </a:rPr>
                        <m:t>𝛼</m:t>
                      </m:r>
                      <m:r>
                        <a:rPr lang="en-US" sz="2400" b="0" i="1" smtClean="0">
                          <a:latin typeface="Cambria Math" panose="02040503050406030204" pitchFamily="18" charset="0"/>
                        </a:rPr>
                        <m:t>,</m:t>
                      </m:r>
                      <m:r>
                        <a:rPr lang="en-US" sz="2400" b="0" i="1" smtClean="0">
                          <a:latin typeface="Cambria Math" panose="02040503050406030204" pitchFamily="18" charset="0"/>
                        </a:rPr>
                        <m:t>𝑙</m:t>
                      </m:r>
                      <m:r>
                        <a:rPr lang="en-US" sz="2400" b="0" i="1" smtClean="0">
                          <a:latin typeface="Cambria Math" panose="02040503050406030204" pitchFamily="18" charset="0"/>
                        </a:rPr>
                        <m:t>&gt; =</m:t>
                      </m:r>
                      <m:r>
                        <a:rPr lang="en-US" sz="2400" b="0" i="1" smtClean="0">
                          <a:latin typeface="Cambria Math" panose="02040503050406030204" pitchFamily="18" charset="0"/>
                        </a:rPr>
                        <m:t>𝑟𝑜𝑡𝑀𝑡𝑥𝑇𝑜𝐴𝑥𝑖𝑠𝐴𝑛𝑔𝑙𝑒</m:t>
                      </m:r>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𝑀</m:t>
                          </m:r>
                        </m:e>
                      </m:d>
                    </m:oMath>
                  </m:oMathPara>
                </a14:m>
                <a:endParaRPr lang="en-US" sz="2400" b="0" dirty="0"/>
              </a:p>
              <a:p>
                <a:r>
                  <a:rPr lang="en-US" sz="2400" dirty="0"/>
                  <a:t>Rotate </a:t>
                </a:r>
                <a14:m>
                  <m:oMath xmlns:m="http://schemas.openxmlformats.org/officeDocument/2006/math">
                    <m:r>
                      <a:rPr lang="en-US" sz="2400" b="0" i="1" smtClean="0">
                        <a:latin typeface="Cambria Math" panose="02040503050406030204" pitchFamily="18" charset="0"/>
                      </a:rPr>
                      <m:t>𝑙</m:t>
                    </m:r>
                  </m:oMath>
                </a14:m>
                <a:r>
                  <a:rPr lang="en-US" sz="2400" dirty="0"/>
                  <a:t> by 90 deg to get walking direction</a:t>
                </a:r>
              </a:p>
              <a:p>
                <a:endParaRPr lang="en-US" sz="2400" dirty="0"/>
              </a:p>
            </p:txBody>
          </p:sp>
        </mc:Choice>
        <mc:Fallback xmlns="">
          <p:sp>
            <p:nvSpPr>
              <p:cNvPr id="28" name="TextBox 27">
                <a:extLst>
                  <a:ext uri="{FF2B5EF4-FFF2-40B4-BE49-F238E27FC236}">
                    <a16:creationId xmlns:a16="http://schemas.microsoft.com/office/drawing/2014/main" id="{C1C22B19-7544-4554-AFE2-6F1EF4A2C9D0}"/>
                  </a:ext>
                </a:extLst>
              </p:cNvPr>
              <p:cNvSpPr txBox="1">
                <a:spLocks noRot="1" noChangeAspect="1" noMove="1" noResize="1" noEditPoints="1" noAdjustHandles="1" noChangeArrowheads="1" noChangeShapeType="1" noTextEdit="1"/>
              </p:cNvSpPr>
              <p:nvPr/>
            </p:nvSpPr>
            <p:spPr>
              <a:xfrm>
                <a:off x="6704655" y="4215808"/>
                <a:ext cx="5458225" cy="1569660"/>
              </a:xfrm>
              <a:prstGeom prst="rect">
                <a:avLst/>
              </a:prstGeom>
              <a:blipFill>
                <a:blip r:embed="rId7"/>
                <a:stretch>
                  <a:fillRect l="-1788" t="-3113" r="-44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E9B22AF-7848-4153-83E8-5191470A68F8}"/>
              </a:ext>
            </a:extLst>
          </p:cNvPr>
          <p:cNvPicPr>
            <a:picLocks noChangeAspect="1"/>
          </p:cNvPicPr>
          <p:nvPr/>
        </p:nvPicPr>
        <p:blipFill>
          <a:blip r:embed="rId8"/>
          <a:stretch>
            <a:fillRect/>
          </a:stretch>
        </p:blipFill>
        <p:spPr>
          <a:xfrm>
            <a:off x="509471" y="3992515"/>
            <a:ext cx="6427782" cy="2776687"/>
          </a:xfrm>
          <a:prstGeom prst="rect">
            <a:avLst/>
          </a:prstGeom>
        </p:spPr>
      </p:pic>
      <p:sp>
        <p:nvSpPr>
          <p:cNvPr id="23" name="TextBox 22">
            <a:extLst>
              <a:ext uri="{FF2B5EF4-FFF2-40B4-BE49-F238E27FC236}">
                <a16:creationId xmlns:a16="http://schemas.microsoft.com/office/drawing/2014/main" id="{D2B88C95-5125-4A32-9764-05483408BC1E}"/>
              </a:ext>
            </a:extLst>
          </p:cNvPr>
          <p:cNvSpPr txBox="1"/>
          <p:nvPr/>
        </p:nvSpPr>
        <p:spPr>
          <a:xfrm>
            <a:off x="0" y="3132099"/>
            <a:ext cx="12192000" cy="707886"/>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What if phone not in pocket?</a:t>
            </a:r>
          </a:p>
        </p:txBody>
      </p:sp>
      <p:sp>
        <p:nvSpPr>
          <p:cNvPr id="24" name="TextBox 23">
            <a:extLst>
              <a:ext uri="{FF2B5EF4-FFF2-40B4-BE49-F238E27FC236}">
                <a16:creationId xmlns:a16="http://schemas.microsoft.com/office/drawing/2014/main" id="{CA640A24-3AE0-4C04-B2A5-58D98C7ACBBC}"/>
              </a:ext>
            </a:extLst>
          </p:cNvPr>
          <p:cNvSpPr txBox="1"/>
          <p:nvPr/>
        </p:nvSpPr>
        <p:spPr>
          <a:xfrm>
            <a:off x="1438368" y="429156"/>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25" name="Group 24">
            <a:extLst>
              <a:ext uri="{FF2B5EF4-FFF2-40B4-BE49-F238E27FC236}">
                <a16:creationId xmlns:a16="http://schemas.microsoft.com/office/drawing/2014/main" id="{5E29CC3A-C8A0-47E1-9968-172ED9711FA5}"/>
              </a:ext>
            </a:extLst>
          </p:cNvPr>
          <p:cNvGrpSpPr/>
          <p:nvPr/>
        </p:nvGrpSpPr>
        <p:grpSpPr>
          <a:xfrm>
            <a:off x="553278" y="255674"/>
            <a:ext cx="658837" cy="769441"/>
            <a:chOff x="6897511" y="1111431"/>
            <a:chExt cx="587022" cy="685570"/>
          </a:xfrm>
        </p:grpSpPr>
        <p:sp>
          <p:nvSpPr>
            <p:cNvPr id="26" name="Oval 25">
              <a:extLst>
                <a:ext uri="{FF2B5EF4-FFF2-40B4-BE49-F238E27FC236}">
                  <a16:creationId xmlns:a16="http://schemas.microsoft.com/office/drawing/2014/main" id="{1E9FAB29-D0A2-40CB-AAEA-54F6ED11F500}"/>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97B20D6-D757-4865-AD9E-7E044BF4883C}"/>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87642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3DDF18F-1940-4F3B-85CA-4DADE1246E52}"/>
              </a:ext>
            </a:extLst>
          </p:cNvPr>
          <p:cNvGrpSpPr/>
          <p:nvPr/>
        </p:nvGrpSpPr>
        <p:grpSpPr>
          <a:xfrm>
            <a:off x="1548315" y="1553234"/>
            <a:ext cx="8323690" cy="1438993"/>
            <a:chOff x="-292843" y="1277253"/>
            <a:chExt cx="8323690" cy="1438993"/>
          </a:xfrm>
        </p:grpSpPr>
        <p:grpSp>
          <p:nvGrpSpPr>
            <p:cNvPr id="6" name="Group 5">
              <a:extLst>
                <a:ext uri="{FF2B5EF4-FFF2-40B4-BE49-F238E27FC236}">
                  <a16:creationId xmlns:a16="http://schemas.microsoft.com/office/drawing/2014/main" id="{FF4A22FA-0DB1-41F4-868E-5417D659E636}"/>
                </a:ext>
              </a:extLst>
            </p:cNvPr>
            <p:cNvGrpSpPr/>
            <p:nvPr/>
          </p:nvGrpSpPr>
          <p:grpSpPr>
            <a:xfrm>
              <a:off x="-292843" y="1277253"/>
              <a:ext cx="8323690" cy="1438993"/>
              <a:chOff x="-294347" y="3948556"/>
              <a:chExt cx="8323690" cy="1438993"/>
            </a:xfrm>
          </p:grpSpPr>
          <p:sp>
            <p:nvSpPr>
              <p:cNvPr id="8" name="TextBox 7">
                <a:extLst>
                  <a:ext uri="{FF2B5EF4-FFF2-40B4-BE49-F238E27FC236}">
                    <a16:creationId xmlns:a16="http://schemas.microsoft.com/office/drawing/2014/main" id="{139C7DF5-CFCA-47DA-BBEA-29BED3AB46F1}"/>
                  </a:ext>
                </a:extLst>
              </p:cNvPr>
              <p:cNvSpPr txBox="1"/>
              <p:nvPr/>
            </p:nvSpPr>
            <p:spPr>
              <a:xfrm>
                <a:off x="1436219" y="4131515"/>
                <a:ext cx="822483" cy="578882"/>
              </a:xfrm>
              <a:prstGeom prst="round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IMU data</a:t>
                </a:r>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pic>
            <p:nvPicPr>
              <p:cNvPr id="9" name="Picture 2" descr="Image result for ESENSE EARBUD">
                <a:extLst>
                  <a:ext uri="{FF2B5EF4-FFF2-40B4-BE49-F238E27FC236}">
                    <a16:creationId xmlns:a16="http://schemas.microsoft.com/office/drawing/2014/main" id="{64F67648-96DA-4428-BCD2-072C186D1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94" t="6251" r="35778" b="54792"/>
              <a:stretch/>
            </p:blipFill>
            <p:spPr bwMode="auto">
              <a:xfrm flipH="1">
                <a:off x="551522" y="4571485"/>
                <a:ext cx="542324" cy="6101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ear icon">
                <a:extLst>
                  <a:ext uri="{FF2B5EF4-FFF2-40B4-BE49-F238E27FC236}">
                    <a16:creationId xmlns:a16="http://schemas.microsoft.com/office/drawing/2014/main" id="{81FF460F-0D87-4920-A445-5BBBDFE18824}"/>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94347" y="3948556"/>
                <a:ext cx="1438993" cy="14389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imu icon transparent">
                <a:extLst>
                  <a:ext uri="{FF2B5EF4-FFF2-40B4-BE49-F238E27FC236}">
                    <a16:creationId xmlns:a16="http://schemas.microsoft.com/office/drawing/2014/main" id="{F591FF68-EE14-49CB-8D38-E60B89F6C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924" y="4525266"/>
                <a:ext cx="361575" cy="361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3 axis  icon">
                <a:extLst>
                  <a:ext uri="{FF2B5EF4-FFF2-40B4-BE49-F238E27FC236}">
                    <a16:creationId xmlns:a16="http://schemas.microsoft.com/office/drawing/2014/main" id="{4FA4061D-3275-4F89-B0DA-D0613C449C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592" y="4148444"/>
                <a:ext cx="372241" cy="3722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Image result for BLE icon">
                <a:extLst>
                  <a:ext uri="{FF2B5EF4-FFF2-40B4-BE49-F238E27FC236}">
                    <a16:creationId xmlns:a16="http://schemas.microsoft.com/office/drawing/2014/main" id="{879C4660-3EBF-4CD5-8284-1B6764196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8293" y="4930457"/>
                <a:ext cx="233893" cy="375286"/>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D23BB6E7-DE1B-43FE-B32A-9E1AFE56B231}"/>
                  </a:ext>
                </a:extLst>
              </p:cNvPr>
              <p:cNvSpPr/>
              <p:nvPr/>
            </p:nvSpPr>
            <p:spPr>
              <a:xfrm>
                <a:off x="1617654" y="4638003"/>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id="{1831E2D1-A405-4B9A-A88E-A30E224955EB}"/>
                  </a:ext>
                </a:extLst>
              </p:cNvPr>
              <p:cNvGrpSpPr/>
              <p:nvPr/>
            </p:nvGrpSpPr>
            <p:grpSpPr>
              <a:xfrm>
                <a:off x="2439912" y="4466019"/>
                <a:ext cx="5589431" cy="585844"/>
                <a:chOff x="2465312" y="4466019"/>
                <a:chExt cx="5589431" cy="585844"/>
              </a:xfrm>
            </p:grpSpPr>
            <p:sp>
              <p:nvSpPr>
                <p:cNvPr id="21" name="TextBox 20">
                  <a:extLst>
                    <a:ext uri="{FF2B5EF4-FFF2-40B4-BE49-F238E27FC236}">
                      <a16:creationId xmlns:a16="http://schemas.microsoft.com/office/drawing/2014/main" id="{AF9577CB-4FBC-4B92-BDD6-3E7AAB0BEAC9}"/>
                    </a:ext>
                  </a:extLst>
                </p:cNvPr>
                <p:cNvSpPr txBox="1"/>
                <p:nvPr/>
              </p:nvSpPr>
              <p:spPr>
                <a:xfrm>
                  <a:off x="2465312" y="4472981"/>
                  <a:ext cx="1224420"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Global Projection</a:t>
                  </a:r>
                  <a:endParaRPr kumimoji="0" lang="en-US"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p:sp>
              <p:nvSpPr>
                <p:cNvPr id="23" name="TextBox 22">
                  <a:extLst>
                    <a:ext uri="{FF2B5EF4-FFF2-40B4-BE49-F238E27FC236}">
                      <a16:creationId xmlns:a16="http://schemas.microsoft.com/office/drawing/2014/main" id="{025396F7-E069-4491-B8C3-CE34050E0940}"/>
                    </a:ext>
                  </a:extLst>
                </p:cNvPr>
                <p:cNvSpPr txBox="1"/>
                <p:nvPr/>
              </p:nvSpPr>
              <p:spPr>
                <a:xfrm>
                  <a:off x="4567401" y="4466019"/>
                  <a:ext cx="1462046"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rPr>
                    <a:t>Step segmentation</a:t>
                  </a:r>
                </a:p>
              </p:txBody>
            </p:sp>
            <p:sp>
              <p:nvSpPr>
                <p:cNvPr id="24" name="TextBox 23">
                  <a:extLst>
                    <a:ext uri="{FF2B5EF4-FFF2-40B4-BE49-F238E27FC236}">
                      <a16:creationId xmlns:a16="http://schemas.microsoft.com/office/drawing/2014/main" id="{D615C508-4EA8-4F4F-BC65-75446402B72E}"/>
                    </a:ext>
                  </a:extLst>
                </p:cNvPr>
                <p:cNvSpPr txBox="1"/>
                <p:nvPr/>
              </p:nvSpPr>
              <p:spPr>
                <a:xfrm>
                  <a:off x="6726821" y="4466019"/>
                  <a:ext cx="1327922" cy="578882"/>
                </a:xfrm>
                <a:prstGeom prst="roundRect">
                  <a:avLst/>
                </a:prstGeom>
                <a:solidFill>
                  <a:schemeClr val="bg1"/>
                </a:solidFill>
                <a:ln>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400" b="1" dirty="0">
                      <a:solidFill>
                        <a:schemeClr val="bg2">
                          <a:lumMod val="10000"/>
                        </a:schemeClr>
                      </a:solidFill>
                      <a:latin typeface="Lucida Bright" panose="02040602050505020304" pitchFamily="18" charset="0"/>
                      <a:cs typeface="Calibri"/>
                    </a:rPr>
                    <a:t>Find PCA Direction</a:t>
                  </a:r>
                </a:p>
              </p:txBody>
            </p:sp>
          </p:grpSp>
        </p:grpSp>
        <p:sp>
          <p:nvSpPr>
            <p:cNvPr id="3" name="Arrow: Right 2">
              <a:extLst>
                <a:ext uri="{FF2B5EF4-FFF2-40B4-BE49-F238E27FC236}">
                  <a16:creationId xmlns:a16="http://schemas.microsoft.com/office/drawing/2014/main" id="{15FE77CF-CA48-4C98-819F-00366869DAD6}"/>
                </a:ext>
              </a:extLst>
            </p:cNvPr>
            <p:cNvSpPr/>
            <p:nvPr/>
          </p:nvSpPr>
          <p:spPr>
            <a:xfrm>
              <a:off x="3832583" y="196670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Arrow: Right 40">
              <a:extLst>
                <a:ext uri="{FF2B5EF4-FFF2-40B4-BE49-F238E27FC236}">
                  <a16:creationId xmlns:a16="http://schemas.microsoft.com/office/drawing/2014/main" id="{2087AF96-F8B2-45D5-A180-95AF8D1818AE}"/>
                </a:ext>
              </a:extLst>
            </p:cNvPr>
            <p:cNvSpPr/>
            <p:nvPr/>
          </p:nvSpPr>
          <p:spPr>
            <a:xfrm>
              <a:off x="6057314" y="1966700"/>
              <a:ext cx="636294" cy="24883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3" name="TextBox 42">
            <a:extLst>
              <a:ext uri="{FF2B5EF4-FFF2-40B4-BE49-F238E27FC236}">
                <a16:creationId xmlns:a16="http://schemas.microsoft.com/office/drawing/2014/main" id="{CEA9905C-BA7A-41CE-B5C3-45F25C66E580}"/>
              </a:ext>
            </a:extLst>
          </p:cNvPr>
          <p:cNvSpPr txBox="1"/>
          <p:nvPr/>
        </p:nvSpPr>
        <p:spPr>
          <a:xfrm>
            <a:off x="1779428" y="3642664"/>
            <a:ext cx="9210470" cy="1384995"/>
          </a:xfrm>
          <a:prstGeom prst="rect">
            <a:avLst/>
          </a:prstGeom>
          <a:noFill/>
        </p:spPr>
        <p:txBody>
          <a:bodyPr wrap="none" rtlCol="0">
            <a:spAutoFit/>
          </a:bodyPr>
          <a:lstStyle/>
          <a:p>
            <a:r>
              <a:rPr lang="en-US" sz="2800" dirty="0"/>
              <a:t>We will do PCA on earphone horizontal acceleration.</a:t>
            </a:r>
          </a:p>
          <a:p>
            <a:r>
              <a:rPr lang="en-US" sz="2800" dirty="0"/>
              <a:t>The direction that has largest variance gives walking direction.</a:t>
            </a:r>
          </a:p>
          <a:p>
            <a:r>
              <a:rPr lang="en-US" sz="2800" dirty="0"/>
              <a:t>Much better than PCA on phone/watch IMU.</a:t>
            </a:r>
          </a:p>
        </p:txBody>
      </p:sp>
      <p:sp>
        <p:nvSpPr>
          <p:cNvPr id="22" name="TextBox 21">
            <a:extLst>
              <a:ext uri="{FF2B5EF4-FFF2-40B4-BE49-F238E27FC236}">
                <a16:creationId xmlns:a16="http://schemas.microsoft.com/office/drawing/2014/main" id="{67929827-4C38-449E-A853-FB75AF343D4B}"/>
              </a:ext>
            </a:extLst>
          </p:cNvPr>
          <p:cNvSpPr txBox="1"/>
          <p:nvPr/>
        </p:nvSpPr>
        <p:spPr>
          <a:xfrm>
            <a:off x="1438368" y="429156"/>
            <a:ext cx="6441187"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 – phone not in pocket</a:t>
            </a:r>
          </a:p>
        </p:txBody>
      </p:sp>
      <p:grpSp>
        <p:nvGrpSpPr>
          <p:cNvPr id="25" name="Group 24">
            <a:extLst>
              <a:ext uri="{FF2B5EF4-FFF2-40B4-BE49-F238E27FC236}">
                <a16:creationId xmlns:a16="http://schemas.microsoft.com/office/drawing/2014/main" id="{8A668989-74D2-4800-AECE-75B7AFDCD546}"/>
              </a:ext>
            </a:extLst>
          </p:cNvPr>
          <p:cNvGrpSpPr/>
          <p:nvPr/>
        </p:nvGrpSpPr>
        <p:grpSpPr>
          <a:xfrm>
            <a:off x="553278" y="255674"/>
            <a:ext cx="658837" cy="769441"/>
            <a:chOff x="6897511" y="1111431"/>
            <a:chExt cx="587022" cy="685570"/>
          </a:xfrm>
        </p:grpSpPr>
        <p:sp>
          <p:nvSpPr>
            <p:cNvPr id="26" name="Oval 25">
              <a:extLst>
                <a:ext uri="{FF2B5EF4-FFF2-40B4-BE49-F238E27FC236}">
                  <a16:creationId xmlns:a16="http://schemas.microsoft.com/office/drawing/2014/main" id="{56154A79-85AE-4099-8709-199F2FCA0C9A}"/>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2376778-3F61-4B68-90EE-C514DEF25F72}"/>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Tree>
    <p:extLst>
      <p:ext uri="{BB962C8B-B14F-4D97-AF65-F5344CB8AC3E}">
        <p14:creationId xmlns:p14="http://schemas.microsoft.com/office/powerpoint/2010/main" val="297844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7206529-E75C-4F71-8AB4-4B1407BDC2B1}"/>
                  </a:ext>
                </a:extLst>
              </p:cNvPr>
              <p:cNvSpPr txBox="1"/>
              <p:nvPr/>
            </p:nvSpPr>
            <p:spPr>
              <a:xfrm>
                <a:off x="343928" y="1264070"/>
                <a:ext cx="5505278" cy="5350375"/>
              </a:xfrm>
              <a:prstGeom prst="rect">
                <a:avLst/>
              </a:prstGeom>
              <a:noFill/>
            </p:spPr>
            <p:txBody>
              <a:bodyPr wrap="square" rtlCol="0">
                <a:spAutoFit/>
              </a:bodyPr>
              <a:lstStyle/>
              <a:p>
                <a:pPr marL="342900" indent="-342900">
                  <a:buFont typeface="Arial" panose="020B0604020202020204" pitchFamily="34" charset="0"/>
                  <a:buChar char="•"/>
                </a:pPr>
                <a:r>
                  <a:rPr lang="en-US" sz="2400" dirty="0"/>
                  <a:t>Fixed step length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Weinberg method</a:t>
                </a:r>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𝐾</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𝑚𝑎𝑥</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𝑚𝑖𝑛</m:t>
                                  </m:r>
                                </m:sub>
                              </m:sSub>
                            </m:e>
                          </m:d>
                        </m:e>
                        <m:sup>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4</m:t>
                              </m:r>
                            </m:den>
                          </m:f>
                        </m:sup>
                      </m:sSup>
                    </m:oMath>
                  </m:oMathPara>
                </a14:m>
                <a:endParaRPr lang="en-US" sz="2400" dirty="0"/>
              </a:p>
              <a:p>
                <a:endParaRPr lang="en-US" sz="2400" dirty="0"/>
              </a:p>
              <a:p>
                <a:endParaRPr lang="en-US" sz="2400" dirty="0"/>
              </a:p>
              <a:p>
                <a:pPr marL="342900" indent="-342900">
                  <a:buFont typeface="Arial" panose="020B0604020202020204" pitchFamily="34" charset="0"/>
                  <a:buChar char="•"/>
                </a:pPr>
                <a:r>
                  <a:rPr lang="en-US" sz="2400" dirty="0"/>
                  <a:t>Double integration of acceleration</a:t>
                </a:r>
              </a:p>
              <a:p>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nary>
                      <m:naryPr>
                        <m:ctrlPr>
                          <a:rPr lang="en-US" sz="2400" i="1">
                            <a:latin typeface="Cambria Math" panose="02040503050406030204" pitchFamily="18" charset="0"/>
                          </a:rPr>
                        </m:ctrlPr>
                      </m:naryPr>
                      <m:sub>
                        <m:r>
                          <m:rPr>
                            <m:brk m:alnAt="23"/>
                          </m:rPr>
                          <a:rPr lang="en-US" sz="2400" i="1">
                            <a:latin typeface="Cambria Math" panose="02040503050406030204" pitchFamily="18" charset="0"/>
                          </a:rPr>
                          <m:t>0</m:t>
                        </m:r>
                      </m:sub>
                      <m:sup>
                        <m:r>
                          <a:rPr lang="en-US" sz="2400" i="1">
                            <a:latin typeface="Cambria Math" panose="02040503050406030204" pitchFamily="18" charset="0"/>
                          </a:rPr>
                          <m:t>𝑡</m:t>
                        </m:r>
                      </m:sup>
                      <m:e>
                        <m:nary>
                          <m:naryPr>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0</m:t>
                            </m:r>
                          </m:sub>
                          <m:sup>
                            <m:r>
                              <a:rPr lang="en-US" sz="2400" b="0" i="1" smtClean="0">
                                <a:latin typeface="Cambria Math" panose="02040503050406030204" pitchFamily="18" charset="0"/>
                              </a:rPr>
                              <m:t>𝑡</m:t>
                            </m:r>
                          </m:sup>
                          <m:e>
                            <m:r>
                              <a:rPr lang="en-US" sz="2400" b="0" i="1" smtClean="0">
                                <a:latin typeface="Cambria Math" panose="02040503050406030204" pitchFamily="18" charset="0"/>
                              </a:rPr>
                              <m:t>𝑎</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𝑑𝑡</m:t>
                            </m:r>
                          </m:e>
                        </m:nary>
                        <m:r>
                          <a:rPr lang="en-US" sz="2400" b="0" i="1" smtClean="0">
                            <a:latin typeface="Cambria Math" panose="02040503050406030204" pitchFamily="18" charset="0"/>
                          </a:rPr>
                          <m:t> </m:t>
                        </m:r>
                        <m:r>
                          <a:rPr lang="en-US" sz="2400" i="1">
                            <a:latin typeface="Cambria Math" panose="02040503050406030204" pitchFamily="18" charset="0"/>
                          </a:rPr>
                          <m:t>𝑑𝑡</m:t>
                        </m:r>
                      </m:e>
                    </m:nary>
                  </m:oMath>
                </a14:m>
                <a:endParaRPr lang="en-US" sz="2400" dirty="0"/>
              </a:p>
              <a:p>
                <a:r>
                  <a:rPr lang="en-US" sz="2400" b="0" dirty="0"/>
                  <a:t>	</a:t>
                </a:r>
                <a14:m>
                  <m:oMath xmlns:m="http://schemas.openxmlformats.org/officeDocument/2006/math">
                    <m:r>
                      <a:rPr lang="en-US" sz="2400" b="0" i="1" smtClean="0">
                        <a:latin typeface="Cambria Math" panose="02040503050406030204" pitchFamily="18" charset="0"/>
                      </a:rPr>
                      <m:t>𝐿</m:t>
                    </m:r>
                    <m:r>
                      <a:rPr lang="en-US" sz="2400" b="0" i="1" smtClean="0">
                        <a:latin typeface="Cambria Math" panose="02040503050406030204" pitchFamily="18" charset="0"/>
                      </a:rPr>
                      <m:t>=</m:t>
                    </m:r>
                    <m:nary>
                      <m:naryPr>
                        <m:ctrlPr>
                          <a:rPr lang="en-US" sz="2400" i="1">
                            <a:latin typeface="Cambria Math" panose="02040503050406030204" pitchFamily="18" charset="0"/>
                          </a:rPr>
                        </m:ctrlPr>
                      </m:naryPr>
                      <m:sub>
                        <m:r>
                          <m:rPr>
                            <m:brk m:alnAt="23"/>
                          </m:rPr>
                          <a:rPr lang="en-US" sz="2400" i="1">
                            <a:latin typeface="Cambria Math" panose="02040503050406030204" pitchFamily="18" charset="0"/>
                          </a:rPr>
                          <m:t>0</m:t>
                        </m:r>
                      </m:sub>
                      <m:sup>
                        <m:r>
                          <a:rPr lang="en-US" sz="2400" i="1">
                            <a:latin typeface="Cambria Math" panose="02040503050406030204" pitchFamily="18" charset="0"/>
                          </a:rPr>
                          <m:t>𝑡</m:t>
                        </m:r>
                      </m:sup>
                      <m:e>
                        <m:nary>
                          <m:naryPr>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0</m:t>
                            </m:r>
                          </m:sub>
                          <m:sup>
                            <m:r>
                              <a:rPr lang="en-US" sz="2400" b="0" i="1" smtClean="0">
                                <a:latin typeface="Cambria Math" panose="02040503050406030204" pitchFamily="18" charset="0"/>
                              </a:rPr>
                              <m:t>𝑡</m:t>
                            </m:r>
                          </m:sup>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r>
                                  <a:rPr lang="en-US" sz="2400" b="0" i="1" smtClean="0">
                                    <a:latin typeface="Cambria Math" panose="02040503050406030204" pitchFamily="18" charset="0"/>
                                  </a:rPr>
                                  <m:t>𝑛</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e>
                            </m:d>
                            <m:r>
                              <a:rPr lang="en-US" sz="2400" b="0" i="1" smtClean="0">
                                <a:latin typeface="Cambria Math" panose="02040503050406030204" pitchFamily="18" charset="0"/>
                              </a:rPr>
                              <m:t>𝑑𝑡</m:t>
                            </m:r>
                          </m:e>
                        </m:nary>
                        <m:r>
                          <a:rPr lang="en-US" sz="2400" i="1">
                            <a:latin typeface="Cambria Math" panose="02040503050406030204" pitchFamily="18" charset="0"/>
                          </a:rPr>
                          <m:t>𝑑𝑡</m:t>
                        </m:r>
                      </m:e>
                    </m:nary>
                  </m:oMath>
                </a14:m>
                <a:endParaRPr lang="en-US" sz="2400" i="1" dirty="0">
                  <a:latin typeface="Cambria Math" panose="02040503050406030204" pitchFamily="18" charset="0"/>
                </a:endParaRPr>
              </a:p>
              <a:p>
                <a:r>
                  <a:rPr lang="en-US" sz="2400" b="0" dirty="0"/>
                  <a:t>	   </a:t>
                </a: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nary>
                      <m:naryPr>
                        <m:ctrlPr>
                          <a:rPr lang="en-US" sz="2400" i="1">
                            <a:latin typeface="Cambria Math" panose="02040503050406030204" pitchFamily="18" charset="0"/>
                          </a:rPr>
                        </m:ctrlPr>
                      </m:naryPr>
                      <m:sub>
                        <m:r>
                          <m:rPr>
                            <m:brk m:alnAt="23"/>
                          </m:rPr>
                          <a:rPr lang="en-US" sz="2400" i="1">
                            <a:latin typeface="Cambria Math" panose="02040503050406030204" pitchFamily="18" charset="0"/>
                          </a:rPr>
                          <m:t>0</m:t>
                        </m:r>
                      </m:sub>
                      <m:sup>
                        <m:r>
                          <a:rPr lang="en-US" sz="2400" i="1">
                            <a:latin typeface="Cambria Math" panose="02040503050406030204" pitchFamily="18" charset="0"/>
                          </a:rPr>
                          <m:t>𝑡</m:t>
                        </m:r>
                      </m:sup>
                      <m:e>
                        <m:nary>
                          <m:naryPr>
                            <m:ctrlPr>
                              <a:rPr lang="en-US" sz="2400" i="1">
                                <a:latin typeface="Cambria Math" panose="02040503050406030204" pitchFamily="18" charset="0"/>
                              </a:rPr>
                            </m:ctrlPr>
                          </m:naryPr>
                          <m:sub>
                            <m:r>
                              <m:rPr>
                                <m:brk m:alnAt="23"/>
                              </m:rPr>
                              <a:rPr lang="en-US" sz="2400" i="1">
                                <a:latin typeface="Cambria Math" panose="02040503050406030204" pitchFamily="18" charset="0"/>
                              </a:rPr>
                              <m:t>0</m:t>
                            </m:r>
                          </m:sub>
                          <m:sup>
                            <m:r>
                              <a:rPr lang="en-US" sz="2400" i="1">
                                <a:latin typeface="Cambria Math" panose="02040503050406030204" pitchFamily="18" charset="0"/>
                              </a:rPr>
                              <m:t>𝑡</m:t>
                            </m:r>
                          </m:sup>
                          <m:e>
                            <m:r>
                              <a:rPr lang="en-US" sz="2400" i="1">
                                <a:latin typeface="Cambria Math" panose="02040503050406030204" pitchFamily="18" charset="0"/>
                              </a:rPr>
                              <m:t>𝑛</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e>
                        </m:nary>
                        <m:r>
                          <a:rPr lang="en-US" sz="2400" i="1">
                            <a:latin typeface="Cambria Math" panose="02040503050406030204" pitchFamily="18" charset="0"/>
                          </a:rPr>
                          <m:t>𝑑𝑡</m:t>
                        </m:r>
                      </m:e>
                    </m:nary>
                    <m:r>
                      <a:rPr lang="en-US" sz="2400" b="0" i="1" smtClean="0">
                        <a:latin typeface="Cambria Math" panose="02040503050406030204" pitchFamily="18" charset="0"/>
                      </a:rPr>
                      <m:t> </m:t>
                    </m:r>
                    <m:r>
                      <a:rPr lang="en-US" sz="2400" b="0" i="1" smtClean="0">
                        <a:latin typeface="Cambria Math" panose="02040503050406030204" pitchFamily="18" charset="0"/>
                      </a:rPr>
                      <m:t>𝑑𝑡</m:t>
                    </m:r>
                  </m:oMath>
                </a14:m>
                <a:endParaRPr lang="en-US" sz="2400" b="0" dirty="0"/>
              </a:p>
              <a:p>
                <a:endParaRPr lang="en-US" sz="2400" dirty="0"/>
              </a:p>
              <a:p>
                <a:endParaRPr lang="en-US" dirty="0"/>
              </a:p>
            </p:txBody>
          </p:sp>
        </mc:Choice>
        <mc:Fallback xmlns="">
          <p:sp>
            <p:nvSpPr>
              <p:cNvPr id="4" name="TextBox 3">
                <a:extLst>
                  <a:ext uri="{FF2B5EF4-FFF2-40B4-BE49-F238E27FC236}">
                    <a16:creationId xmlns:a16="http://schemas.microsoft.com/office/drawing/2014/main" id="{A7206529-E75C-4F71-8AB4-4B1407BDC2B1}"/>
                  </a:ext>
                </a:extLst>
              </p:cNvPr>
              <p:cNvSpPr txBox="1">
                <a:spLocks noRot="1" noChangeAspect="1" noMove="1" noResize="1" noEditPoints="1" noAdjustHandles="1" noChangeArrowheads="1" noChangeShapeType="1" noTextEdit="1"/>
              </p:cNvSpPr>
              <p:nvPr/>
            </p:nvSpPr>
            <p:spPr>
              <a:xfrm>
                <a:off x="343928" y="1264070"/>
                <a:ext cx="5505278" cy="5350375"/>
              </a:xfrm>
              <a:prstGeom prst="rect">
                <a:avLst/>
              </a:prstGeom>
              <a:blipFill>
                <a:blip r:embed="rId3"/>
                <a:stretch>
                  <a:fillRect l="-1438" t="-91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5A0FBCE-34F5-4F62-9CA2-F85979879572}"/>
              </a:ext>
            </a:extLst>
          </p:cNvPr>
          <p:cNvSpPr txBox="1"/>
          <p:nvPr/>
        </p:nvSpPr>
        <p:spPr>
          <a:xfrm>
            <a:off x="5498757" y="2348800"/>
            <a:ext cx="6693243" cy="707886"/>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Up to 40% error for small steps</a:t>
            </a:r>
          </a:p>
        </p:txBody>
      </p:sp>
      <p:sp>
        <p:nvSpPr>
          <p:cNvPr id="8" name="TextBox 7">
            <a:extLst>
              <a:ext uri="{FF2B5EF4-FFF2-40B4-BE49-F238E27FC236}">
                <a16:creationId xmlns:a16="http://schemas.microsoft.com/office/drawing/2014/main" id="{08486387-5D9A-4EF7-A77C-6B51791DF4E9}"/>
              </a:ext>
            </a:extLst>
          </p:cNvPr>
          <p:cNvSpPr txBox="1"/>
          <p:nvPr/>
        </p:nvSpPr>
        <p:spPr>
          <a:xfrm>
            <a:off x="5498756" y="4708151"/>
            <a:ext cx="6693243" cy="707886"/>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Drifts quadratically over time</a:t>
            </a:r>
          </a:p>
        </p:txBody>
      </p:sp>
      <p:sp>
        <p:nvSpPr>
          <p:cNvPr id="9" name="TextBox 8">
            <a:extLst>
              <a:ext uri="{FF2B5EF4-FFF2-40B4-BE49-F238E27FC236}">
                <a16:creationId xmlns:a16="http://schemas.microsoft.com/office/drawing/2014/main" id="{CCB23F10-7FB6-4C0A-B810-6E981D5AD460}"/>
              </a:ext>
            </a:extLst>
          </p:cNvPr>
          <p:cNvSpPr txBox="1"/>
          <p:nvPr/>
        </p:nvSpPr>
        <p:spPr>
          <a:xfrm>
            <a:off x="5498757" y="1088021"/>
            <a:ext cx="6693243" cy="707886"/>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Not a good assumption</a:t>
            </a:r>
          </a:p>
        </p:txBody>
      </p:sp>
      <p:sp>
        <p:nvSpPr>
          <p:cNvPr id="10" name="TextBox 9">
            <a:extLst>
              <a:ext uri="{FF2B5EF4-FFF2-40B4-BE49-F238E27FC236}">
                <a16:creationId xmlns:a16="http://schemas.microsoft.com/office/drawing/2014/main" id="{EDF76527-DEE6-4911-8641-9E5284F79528}"/>
              </a:ext>
            </a:extLst>
          </p:cNvPr>
          <p:cNvSpPr txBox="1"/>
          <p:nvPr/>
        </p:nvSpPr>
        <p:spPr>
          <a:xfrm>
            <a:off x="1438368" y="429156"/>
            <a:ext cx="2007281"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Step Length</a:t>
            </a:r>
          </a:p>
        </p:txBody>
      </p:sp>
      <p:grpSp>
        <p:nvGrpSpPr>
          <p:cNvPr id="11" name="Group 10">
            <a:extLst>
              <a:ext uri="{FF2B5EF4-FFF2-40B4-BE49-F238E27FC236}">
                <a16:creationId xmlns:a16="http://schemas.microsoft.com/office/drawing/2014/main" id="{66FE84AE-6146-469D-9C37-B3BB5F692D5C}"/>
              </a:ext>
            </a:extLst>
          </p:cNvPr>
          <p:cNvGrpSpPr/>
          <p:nvPr/>
        </p:nvGrpSpPr>
        <p:grpSpPr>
          <a:xfrm>
            <a:off x="553278" y="255674"/>
            <a:ext cx="658837" cy="769441"/>
            <a:chOff x="6897511" y="1111431"/>
            <a:chExt cx="587022" cy="685570"/>
          </a:xfrm>
        </p:grpSpPr>
        <p:sp>
          <p:nvSpPr>
            <p:cNvPr id="12" name="Oval 11">
              <a:extLst>
                <a:ext uri="{FF2B5EF4-FFF2-40B4-BE49-F238E27FC236}">
                  <a16:creationId xmlns:a16="http://schemas.microsoft.com/office/drawing/2014/main" id="{E51CCE42-8675-4DDB-9F51-F819AC472ACA}"/>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AA3E75-2E7F-4CE8-A5AD-2D431BBC0D6D}"/>
                </a:ext>
              </a:extLst>
            </p:cNvPr>
            <p:cNvSpPr txBox="1"/>
            <p:nvPr/>
          </p:nvSpPr>
          <p:spPr>
            <a:xfrm>
              <a:off x="6981670" y="1111431"/>
              <a:ext cx="418769" cy="685570"/>
            </a:xfrm>
            <a:prstGeom prst="rect">
              <a:avLst/>
            </a:prstGeom>
            <a:noFill/>
          </p:spPr>
          <p:txBody>
            <a:bodyPr wrap="none" rtlCol="0">
              <a:spAutoFit/>
            </a:bodyPr>
            <a:lstStyle/>
            <a:p>
              <a:r>
                <a:rPr lang="en-US" sz="4400" b="1" dirty="0"/>
                <a:t>3</a:t>
              </a:r>
            </a:p>
          </p:txBody>
        </p:sp>
      </p:grpSp>
    </p:spTree>
    <p:extLst>
      <p:ext uri="{BB962C8B-B14F-4D97-AF65-F5344CB8AC3E}">
        <p14:creationId xmlns:p14="http://schemas.microsoft.com/office/powerpoint/2010/main" val="209048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2 from A tele-monitoring system for gait rehabilitation with an  inertial measurement unit and a shoe-type ground reaction force sensor |  Semantic Scholar">
            <a:extLst>
              <a:ext uri="{FF2B5EF4-FFF2-40B4-BE49-F238E27FC236}">
                <a16:creationId xmlns:a16="http://schemas.microsoft.com/office/drawing/2014/main" id="{642DCDAB-A943-476F-BCF6-AB32C9F7E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1800225"/>
            <a:ext cx="4547157" cy="2644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3EA038-A46C-4C46-B310-5C5CE0E4FBCA}"/>
              </a:ext>
            </a:extLst>
          </p:cNvPr>
          <p:cNvSpPr txBox="1"/>
          <p:nvPr/>
        </p:nvSpPr>
        <p:spPr>
          <a:xfrm>
            <a:off x="5647038" y="1477059"/>
            <a:ext cx="6148722" cy="3877985"/>
          </a:xfrm>
          <a:prstGeom prst="rect">
            <a:avLst/>
          </a:prstGeom>
          <a:noFill/>
        </p:spPr>
        <p:txBody>
          <a:bodyPr wrap="square" rtlCol="0">
            <a:spAutoFit/>
          </a:bodyPr>
          <a:lstStyle/>
          <a:p>
            <a:pPr marL="457200" indent="-457200">
              <a:spcBef>
                <a:spcPts val="1800"/>
              </a:spcBef>
              <a:buFont typeface="Arial" panose="020B0604020202020204" pitchFamily="34" charset="0"/>
              <a:buChar char="•"/>
            </a:pPr>
            <a:r>
              <a:rPr lang="en-US" sz="2800" dirty="0"/>
              <a:t>Previous researchers benefit from shoe IMU</a:t>
            </a:r>
          </a:p>
          <a:p>
            <a:pPr marL="457200" indent="-457200">
              <a:spcBef>
                <a:spcPts val="1800"/>
              </a:spcBef>
              <a:buFont typeface="Arial" panose="020B0604020202020204" pitchFamily="34" charset="0"/>
              <a:buChar char="•"/>
            </a:pPr>
            <a:r>
              <a:rPr lang="en-US" sz="2800" dirty="0"/>
              <a:t>Opportunity: “zero velocity” when foot on the ground</a:t>
            </a:r>
          </a:p>
          <a:p>
            <a:pPr marL="457200" indent="-457200">
              <a:spcBef>
                <a:spcPts val="1800"/>
              </a:spcBef>
              <a:buFont typeface="Arial" panose="020B0604020202020204" pitchFamily="34" charset="0"/>
              <a:buChar char="•"/>
            </a:pPr>
            <a:r>
              <a:rPr lang="en-US" sz="2800" dirty="0"/>
              <a:t>Calibrate velocity</a:t>
            </a:r>
          </a:p>
          <a:p>
            <a:pPr marL="457200" indent="-457200">
              <a:spcBef>
                <a:spcPts val="1800"/>
              </a:spcBef>
              <a:buFont typeface="Arial" panose="020B0604020202020204" pitchFamily="34" charset="0"/>
              <a:buChar char="•"/>
            </a:pPr>
            <a:r>
              <a:rPr lang="en-US" sz="2800" dirty="0"/>
              <a:t>Constraint the location drift</a:t>
            </a:r>
          </a:p>
          <a:p>
            <a:pPr>
              <a:spcBef>
                <a:spcPts val="1800"/>
              </a:spcBef>
            </a:pPr>
            <a:endParaRPr lang="en-US" dirty="0"/>
          </a:p>
        </p:txBody>
      </p:sp>
      <p:sp>
        <p:nvSpPr>
          <p:cNvPr id="10" name="TextBox 9">
            <a:extLst>
              <a:ext uri="{FF2B5EF4-FFF2-40B4-BE49-F238E27FC236}">
                <a16:creationId xmlns:a16="http://schemas.microsoft.com/office/drawing/2014/main" id="{9906854F-4EF7-4A14-89D2-8B66A960DC6A}"/>
              </a:ext>
            </a:extLst>
          </p:cNvPr>
          <p:cNvSpPr txBox="1"/>
          <p:nvPr/>
        </p:nvSpPr>
        <p:spPr>
          <a:xfrm>
            <a:off x="287383" y="6169708"/>
            <a:ext cx="11508377" cy="707886"/>
          </a:xfrm>
          <a:prstGeom prst="rect">
            <a:avLst/>
          </a:prstGeom>
          <a:noFill/>
        </p:spPr>
        <p:txBody>
          <a:bodyPr wrap="square" rtlCol="0">
            <a:spAutoFit/>
          </a:bodyPr>
          <a:lstStyle/>
          <a:p>
            <a:r>
              <a:rPr lang="en-US" sz="2000" dirty="0"/>
              <a:t>Bae, </a:t>
            </a:r>
            <a:r>
              <a:rPr lang="en-US" sz="2000" dirty="0" err="1"/>
              <a:t>Joonbum</a:t>
            </a:r>
            <a:r>
              <a:rPr lang="en-US" sz="2000" dirty="0"/>
              <a:t>, and Masayoshi </a:t>
            </a:r>
            <a:r>
              <a:rPr lang="en-US" sz="2000" dirty="0" err="1"/>
              <a:t>Tomizuka</a:t>
            </a:r>
            <a:r>
              <a:rPr lang="en-US" sz="2000" dirty="0"/>
              <a:t>. "A tele-monitoring system for gait rehabilitation with an inertial measurement unit and a shoe-type ground reaction force sensor." Mechatronics 23.6 (2013): 646-651.</a:t>
            </a:r>
          </a:p>
        </p:txBody>
      </p:sp>
      <p:sp>
        <p:nvSpPr>
          <p:cNvPr id="8" name="TextBox 7">
            <a:extLst>
              <a:ext uri="{FF2B5EF4-FFF2-40B4-BE49-F238E27FC236}">
                <a16:creationId xmlns:a16="http://schemas.microsoft.com/office/drawing/2014/main" id="{A1B95EBE-6682-4B16-8A73-D8CD58C6261F}"/>
              </a:ext>
            </a:extLst>
          </p:cNvPr>
          <p:cNvSpPr txBox="1"/>
          <p:nvPr/>
        </p:nvSpPr>
        <p:spPr>
          <a:xfrm>
            <a:off x="1438368" y="429156"/>
            <a:ext cx="6463629"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Step Length – Zero Velocity Opportunity</a:t>
            </a:r>
          </a:p>
        </p:txBody>
      </p:sp>
      <p:grpSp>
        <p:nvGrpSpPr>
          <p:cNvPr id="9" name="Group 8">
            <a:extLst>
              <a:ext uri="{FF2B5EF4-FFF2-40B4-BE49-F238E27FC236}">
                <a16:creationId xmlns:a16="http://schemas.microsoft.com/office/drawing/2014/main" id="{2B2B4D36-BD1A-4B6B-B9F5-C500C0A1B651}"/>
              </a:ext>
            </a:extLst>
          </p:cNvPr>
          <p:cNvGrpSpPr/>
          <p:nvPr/>
        </p:nvGrpSpPr>
        <p:grpSpPr>
          <a:xfrm>
            <a:off x="553278" y="255674"/>
            <a:ext cx="658837" cy="769441"/>
            <a:chOff x="6897511" y="1111431"/>
            <a:chExt cx="587022" cy="685570"/>
          </a:xfrm>
        </p:grpSpPr>
        <p:sp>
          <p:nvSpPr>
            <p:cNvPr id="11" name="Oval 10">
              <a:extLst>
                <a:ext uri="{FF2B5EF4-FFF2-40B4-BE49-F238E27FC236}">
                  <a16:creationId xmlns:a16="http://schemas.microsoft.com/office/drawing/2014/main" id="{AE4BE83B-9171-4624-B367-3D404F18A8FE}"/>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495665-111C-4E7A-B123-D24D16027FE5}"/>
                </a:ext>
              </a:extLst>
            </p:cNvPr>
            <p:cNvSpPr txBox="1"/>
            <p:nvPr/>
          </p:nvSpPr>
          <p:spPr>
            <a:xfrm>
              <a:off x="6981670" y="1111431"/>
              <a:ext cx="418769" cy="685570"/>
            </a:xfrm>
            <a:prstGeom prst="rect">
              <a:avLst/>
            </a:prstGeom>
            <a:noFill/>
          </p:spPr>
          <p:txBody>
            <a:bodyPr wrap="none" rtlCol="0">
              <a:spAutoFit/>
            </a:bodyPr>
            <a:lstStyle/>
            <a:p>
              <a:r>
                <a:rPr lang="en-US" sz="4400" b="1" dirty="0"/>
                <a:t>3</a:t>
              </a:r>
            </a:p>
          </p:txBody>
        </p:sp>
      </p:grpSp>
    </p:spTree>
    <p:extLst>
      <p:ext uri="{BB962C8B-B14F-4D97-AF65-F5344CB8AC3E}">
        <p14:creationId xmlns:p14="http://schemas.microsoft.com/office/powerpoint/2010/main" val="18729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60C9055-2FAB-4841-B422-0C0683FFCF19}"/>
              </a:ext>
            </a:extLst>
          </p:cNvPr>
          <p:cNvPicPr>
            <a:picLocks noChangeAspect="1"/>
          </p:cNvPicPr>
          <p:nvPr/>
        </p:nvPicPr>
        <p:blipFill rotWithShape="1">
          <a:blip r:embed="rId3"/>
          <a:srcRect l="27812" t="10783" r="11759" b="12387"/>
          <a:stretch/>
        </p:blipFill>
        <p:spPr>
          <a:xfrm>
            <a:off x="1611324" y="584125"/>
            <a:ext cx="7929025" cy="1289441"/>
          </a:xfrm>
          <a:prstGeom prst="rect">
            <a:avLst/>
          </a:prstGeom>
        </p:spPr>
      </p:pic>
      <p:sp>
        <p:nvSpPr>
          <p:cNvPr id="4" name="圓角矩形 12">
            <a:extLst>
              <a:ext uri="{FF2B5EF4-FFF2-40B4-BE49-F238E27FC236}">
                <a16:creationId xmlns:a16="http://schemas.microsoft.com/office/drawing/2014/main" id="{6D6E7204-F388-4A55-877F-89F40F936CCC}"/>
              </a:ext>
            </a:extLst>
          </p:cNvPr>
          <p:cNvSpPr/>
          <p:nvPr/>
        </p:nvSpPr>
        <p:spPr>
          <a:xfrm rot="2866345">
            <a:off x="871975" y="4281888"/>
            <a:ext cx="487978" cy="2572642"/>
          </a:xfrm>
          <a:prstGeom prst="roundRect">
            <a:avLst>
              <a:gd name="adj" fmla="val 5000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5" name="圓角矩形 9">
            <a:extLst>
              <a:ext uri="{FF2B5EF4-FFF2-40B4-BE49-F238E27FC236}">
                <a16:creationId xmlns:a16="http://schemas.microsoft.com/office/drawing/2014/main" id="{33244714-276A-4DFE-8E77-E13E3554B0B7}"/>
              </a:ext>
            </a:extLst>
          </p:cNvPr>
          <p:cNvSpPr/>
          <p:nvPr/>
        </p:nvSpPr>
        <p:spPr>
          <a:xfrm>
            <a:off x="1611325" y="3188232"/>
            <a:ext cx="724017" cy="1644434"/>
          </a:xfrm>
          <a:prstGeom prst="roundRect">
            <a:avLst>
              <a:gd name="adj" fmla="val 31646"/>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 name="橢圓 5">
            <a:extLst>
              <a:ext uri="{FF2B5EF4-FFF2-40B4-BE49-F238E27FC236}">
                <a16:creationId xmlns:a16="http://schemas.microsoft.com/office/drawing/2014/main" id="{303F2BF0-EBC0-4108-8569-264E1252CCB1}"/>
              </a:ext>
            </a:extLst>
          </p:cNvPr>
          <p:cNvSpPr/>
          <p:nvPr/>
        </p:nvSpPr>
        <p:spPr>
          <a:xfrm>
            <a:off x="1520582" y="2307649"/>
            <a:ext cx="922403" cy="1002527"/>
          </a:xfrm>
          <a:prstGeom prst="ellipse">
            <a:avLst/>
          </a:prstGeom>
          <a:solidFill>
            <a:schemeClr val="accent4">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7" name="圓角矩形 10">
            <a:extLst>
              <a:ext uri="{FF2B5EF4-FFF2-40B4-BE49-F238E27FC236}">
                <a16:creationId xmlns:a16="http://schemas.microsoft.com/office/drawing/2014/main" id="{3B38BFE8-B419-4F0A-93A5-9595F574FDED}"/>
              </a:ext>
            </a:extLst>
          </p:cNvPr>
          <p:cNvSpPr/>
          <p:nvPr/>
        </p:nvSpPr>
        <p:spPr>
          <a:xfrm rot="18874539">
            <a:off x="2497592" y="4308707"/>
            <a:ext cx="487978" cy="247145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8" name="圓角矩形 30">
            <a:extLst>
              <a:ext uri="{FF2B5EF4-FFF2-40B4-BE49-F238E27FC236}">
                <a16:creationId xmlns:a16="http://schemas.microsoft.com/office/drawing/2014/main" id="{6A937568-5643-4CD3-8A3F-27F45F81B204}"/>
              </a:ext>
            </a:extLst>
          </p:cNvPr>
          <p:cNvSpPr/>
          <p:nvPr/>
        </p:nvSpPr>
        <p:spPr>
          <a:xfrm rot="1348516">
            <a:off x="3505554" y="4860569"/>
            <a:ext cx="487978" cy="128292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9" name="圓角矩形 26">
            <a:extLst>
              <a:ext uri="{FF2B5EF4-FFF2-40B4-BE49-F238E27FC236}">
                <a16:creationId xmlns:a16="http://schemas.microsoft.com/office/drawing/2014/main" id="{1C6097F5-7455-4932-AB22-33B671D989A6}"/>
              </a:ext>
            </a:extLst>
          </p:cNvPr>
          <p:cNvSpPr/>
          <p:nvPr/>
        </p:nvSpPr>
        <p:spPr>
          <a:xfrm rot="20355180">
            <a:off x="3554709" y="4071489"/>
            <a:ext cx="487978" cy="1282920"/>
          </a:xfrm>
          <a:prstGeom prst="roundRect">
            <a:avLst>
              <a:gd name="adj" fmla="val 50000"/>
            </a:avLst>
          </a:prstGeom>
          <a:solidFill>
            <a:srgbClr val="DEEBF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0" name="圓角矩形 27">
            <a:extLst>
              <a:ext uri="{FF2B5EF4-FFF2-40B4-BE49-F238E27FC236}">
                <a16:creationId xmlns:a16="http://schemas.microsoft.com/office/drawing/2014/main" id="{84FBF323-88D1-4485-99A6-7845C9569705}"/>
              </a:ext>
            </a:extLst>
          </p:cNvPr>
          <p:cNvSpPr/>
          <p:nvPr/>
        </p:nvSpPr>
        <p:spPr>
          <a:xfrm>
            <a:off x="3406579" y="2654117"/>
            <a:ext cx="724018" cy="1762024"/>
          </a:xfrm>
          <a:prstGeom prst="roundRect">
            <a:avLst>
              <a:gd name="adj" fmla="val 31646"/>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1" name="橢圓 28">
            <a:extLst>
              <a:ext uri="{FF2B5EF4-FFF2-40B4-BE49-F238E27FC236}">
                <a16:creationId xmlns:a16="http://schemas.microsoft.com/office/drawing/2014/main" id="{188673FA-CD19-4EA5-8418-7BF80CDCF6A2}"/>
              </a:ext>
            </a:extLst>
          </p:cNvPr>
          <p:cNvSpPr/>
          <p:nvPr/>
        </p:nvSpPr>
        <p:spPr>
          <a:xfrm>
            <a:off x="3307388" y="1739213"/>
            <a:ext cx="922403" cy="1002527"/>
          </a:xfrm>
          <a:prstGeom prst="ellipse">
            <a:avLst/>
          </a:prstGeom>
          <a:solidFill>
            <a:schemeClr val="accent4">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12" name="圓角矩形 29">
            <a:extLst>
              <a:ext uri="{FF2B5EF4-FFF2-40B4-BE49-F238E27FC236}">
                <a16:creationId xmlns:a16="http://schemas.microsoft.com/office/drawing/2014/main" id="{775DB7A6-30A6-4B57-A30D-C40150C78FE8}"/>
              </a:ext>
            </a:extLst>
          </p:cNvPr>
          <p:cNvSpPr/>
          <p:nvPr/>
        </p:nvSpPr>
        <p:spPr>
          <a:xfrm>
            <a:off x="3527264" y="4121736"/>
            <a:ext cx="487978" cy="236733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4" name="圓角矩形 39">
            <a:extLst>
              <a:ext uri="{FF2B5EF4-FFF2-40B4-BE49-F238E27FC236}">
                <a16:creationId xmlns:a16="http://schemas.microsoft.com/office/drawing/2014/main" id="{9731504B-C75E-4478-A00A-DC3A800C4433}"/>
              </a:ext>
            </a:extLst>
          </p:cNvPr>
          <p:cNvSpPr/>
          <p:nvPr/>
        </p:nvSpPr>
        <p:spPr>
          <a:xfrm rot="19056860">
            <a:off x="5811549" y="4422759"/>
            <a:ext cx="487977" cy="2320144"/>
          </a:xfrm>
          <a:prstGeom prst="roundRect">
            <a:avLst>
              <a:gd name="adj" fmla="val 5000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5" name="圓角矩形 40">
            <a:extLst>
              <a:ext uri="{FF2B5EF4-FFF2-40B4-BE49-F238E27FC236}">
                <a16:creationId xmlns:a16="http://schemas.microsoft.com/office/drawing/2014/main" id="{FCE800E6-1758-49D2-AB46-DAE9B49D5B3A}"/>
              </a:ext>
            </a:extLst>
          </p:cNvPr>
          <p:cNvSpPr/>
          <p:nvPr/>
        </p:nvSpPr>
        <p:spPr>
          <a:xfrm>
            <a:off x="5100554" y="3195771"/>
            <a:ext cx="724017" cy="1628342"/>
          </a:xfrm>
          <a:prstGeom prst="roundRect">
            <a:avLst>
              <a:gd name="adj" fmla="val 31646"/>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6" name="橢圓 41">
            <a:extLst>
              <a:ext uri="{FF2B5EF4-FFF2-40B4-BE49-F238E27FC236}">
                <a16:creationId xmlns:a16="http://schemas.microsoft.com/office/drawing/2014/main" id="{8893A9C3-815C-414C-AAE3-CE8B3977D592}"/>
              </a:ext>
            </a:extLst>
          </p:cNvPr>
          <p:cNvSpPr/>
          <p:nvPr/>
        </p:nvSpPr>
        <p:spPr>
          <a:xfrm>
            <a:off x="5009811" y="2311628"/>
            <a:ext cx="922403" cy="1002527"/>
          </a:xfrm>
          <a:prstGeom prst="ellipse">
            <a:avLst/>
          </a:prstGeom>
          <a:solidFill>
            <a:srgbClr val="FFC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17" name="圓角矩形 42">
            <a:extLst>
              <a:ext uri="{FF2B5EF4-FFF2-40B4-BE49-F238E27FC236}">
                <a16:creationId xmlns:a16="http://schemas.microsoft.com/office/drawing/2014/main" id="{A8F1624D-8DD6-4795-B129-D41B95EA37A6}"/>
              </a:ext>
            </a:extLst>
          </p:cNvPr>
          <p:cNvSpPr/>
          <p:nvPr/>
        </p:nvSpPr>
        <p:spPr>
          <a:xfrm rot="2593647">
            <a:off x="4551850" y="4392585"/>
            <a:ext cx="487977" cy="2367337"/>
          </a:xfrm>
          <a:prstGeom prst="roundRect">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8" name="手繪多邊形 90">
            <a:extLst>
              <a:ext uri="{FF2B5EF4-FFF2-40B4-BE49-F238E27FC236}">
                <a16:creationId xmlns:a16="http://schemas.microsoft.com/office/drawing/2014/main" id="{8B5D51F5-B20C-4831-B906-04E2C150D1F0}"/>
              </a:ext>
            </a:extLst>
          </p:cNvPr>
          <p:cNvSpPr/>
          <p:nvPr/>
        </p:nvSpPr>
        <p:spPr>
          <a:xfrm>
            <a:off x="1936632" y="2240951"/>
            <a:ext cx="3593612" cy="613051"/>
          </a:xfrm>
          <a:custGeom>
            <a:avLst/>
            <a:gdLst>
              <a:gd name="connsiteX0" fmla="*/ 0 w 1866378"/>
              <a:gd name="connsiteY0" fmla="*/ 300810 h 338388"/>
              <a:gd name="connsiteX1" fmla="*/ 939452 w 1866378"/>
              <a:gd name="connsiteY1" fmla="*/ 185 h 338388"/>
              <a:gd name="connsiteX2" fmla="*/ 1866378 w 1866378"/>
              <a:gd name="connsiteY2" fmla="*/ 338388 h 338388"/>
            </a:gdLst>
            <a:ahLst/>
            <a:cxnLst>
              <a:cxn ang="0">
                <a:pos x="connsiteX0" y="connsiteY0"/>
              </a:cxn>
              <a:cxn ang="0">
                <a:pos x="connsiteX1" y="connsiteY1"/>
              </a:cxn>
              <a:cxn ang="0">
                <a:pos x="connsiteX2" y="connsiteY2"/>
              </a:cxn>
            </a:cxnLst>
            <a:rect l="l" t="t" r="r" b="b"/>
            <a:pathLst>
              <a:path w="1866378" h="338388">
                <a:moveTo>
                  <a:pt x="0" y="300810"/>
                </a:moveTo>
                <a:cubicBezTo>
                  <a:pt x="314194" y="147366"/>
                  <a:pt x="628389" y="-6078"/>
                  <a:pt x="939452" y="185"/>
                </a:cubicBezTo>
                <a:cubicBezTo>
                  <a:pt x="1250515" y="6448"/>
                  <a:pt x="1558446" y="172418"/>
                  <a:pt x="1866378" y="338388"/>
                </a:cubicBezTo>
              </a:path>
            </a:pathLst>
          </a:custGeom>
          <a:noFill/>
          <a:ln w="57150">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mc:AlternateContent xmlns:mc="http://schemas.openxmlformats.org/markup-compatibility/2006" xmlns:a14="http://schemas.microsoft.com/office/drawing/2010/main">
        <mc:Choice Requires="a14">
          <p:sp>
            <p:nvSpPr>
              <p:cNvPr id="21" name="文字方塊 164">
                <a:extLst>
                  <a:ext uri="{FF2B5EF4-FFF2-40B4-BE49-F238E27FC236}">
                    <a16:creationId xmlns:a16="http://schemas.microsoft.com/office/drawing/2014/main" id="{77478ABC-95E0-4D25-803F-D597E6DBD72B}"/>
                  </a:ext>
                </a:extLst>
              </p:cNvPr>
              <p:cNvSpPr txBox="1"/>
              <p:nvPr/>
            </p:nvSpPr>
            <p:spPr>
              <a:xfrm>
                <a:off x="3590898" y="3501961"/>
                <a:ext cx="324063"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4400" i="1">
                          <a:latin typeface="Cambria Math" panose="02040503050406030204" pitchFamily="18" charset="0"/>
                        </a:rPr>
                        <m:t>𝑙</m:t>
                      </m:r>
                    </m:oMath>
                  </m:oMathPara>
                </a14:m>
                <a:endParaRPr lang="zh-TW" altLang="en-US" sz="4400" dirty="0"/>
              </a:p>
            </p:txBody>
          </p:sp>
        </mc:Choice>
        <mc:Fallback xmlns="">
          <p:sp>
            <p:nvSpPr>
              <p:cNvPr id="21" name="文字方塊 164">
                <a:extLst>
                  <a:ext uri="{FF2B5EF4-FFF2-40B4-BE49-F238E27FC236}">
                    <a16:creationId xmlns:a16="http://schemas.microsoft.com/office/drawing/2014/main" id="{77478ABC-95E0-4D25-803F-D597E6DBD72B}"/>
                  </a:ext>
                </a:extLst>
              </p:cNvPr>
              <p:cNvSpPr txBox="1">
                <a:spLocks noRot="1" noChangeAspect="1" noMove="1" noResize="1" noEditPoints="1" noAdjustHandles="1" noChangeArrowheads="1" noChangeShapeType="1" noTextEdit="1"/>
              </p:cNvSpPr>
              <p:nvPr/>
            </p:nvSpPr>
            <p:spPr>
              <a:xfrm>
                <a:off x="3590898" y="3501961"/>
                <a:ext cx="324063" cy="677108"/>
              </a:xfrm>
              <a:prstGeom prst="rect">
                <a:avLst/>
              </a:prstGeom>
              <a:blipFill>
                <a:blip r:embed="rId4"/>
                <a:stretch>
                  <a:fillRect/>
                </a:stretch>
              </a:blipFill>
            </p:spPr>
            <p:txBody>
              <a:bodyPr/>
              <a:lstStyle/>
              <a:p>
                <a:r>
                  <a:rPr lang="en-US">
                    <a:noFill/>
                  </a:rPr>
                  <a:t> </a:t>
                </a:r>
              </a:p>
            </p:txBody>
          </p:sp>
        </mc:Fallback>
      </mc:AlternateContent>
      <p:sp>
        <p:nvSpPr>
          <p:cNvPr id="22" name="圓角矩形 115">
            <a:extLst>
              <a:ext uri="{FF2B5EF4-FFF2-40B4-BE49-F238E27FC236}">
                <a16:creationId xmlns:a16="http://schemas.microsoft.com/office/drawing/2014/main" id="{7525878A-BB56-4555-A3C2-D7AE47998D5A}"/>
              </a:ext>
            </a:extLst>
          </p:cNvPr>
          <p:cNvSpPr/>
          <p:nvPr/>
        </p:nvSpPr>
        <p:spPr>
          <a:xfrm>
            <a:off x="6867127" y="4152592"/>
            <a:ext cx="487978" cy="2367337"/>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3" name="圓角矩形 108">
            <a:extLst>
              <a:ext uri="{FF2B5EF4-FFF2-40B4-BE49-F238E27FC236}">
                <a16:creationId xmlns:a16="http://schemas.microsoft.com/office/drawing/2014/main" id="{77877AD1-7E26-46E9-8BBB-E4C5F87FB58E}"/>
              </a:ext>
            </a:extLst>
          </p:cNvPr>
          <p:cNvSpPr/>
          <p:nvPr/>
        </p:nvSpPr>
        <p:spPr>
          <a:xfrm>
            <a:off x="6722584" y="2594881"/>
            <a:ext cx="724018" cy="1840310"/>
          </a:xfrm>
          <a:prstGeom prst="roundRect">
            <a:avLst>
              <a:gd name="adj" fmla="val 31646"/>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4" name="圓角矩形 107">
            <a:extLst>
              <a:ext uri="{FF2B5EF4-FFF2-40B4-BE49-F238E27FC236}">
                <a16:creationId xmlns:a16="http://schemas.microsoft.com/office/drawing/2014/main" id="{54B5FE67-BEA9-4E25-ABB8-BBBF1E32B55D}"/>
              </a:ext>
            </a:extLst>
          </p:cNvPr>
          <p:cNvSpPr/>
          <p:nvPr/>
        </p:nvSpPr>
        <p:spPr>
          <a:xfrm rot="20845362">
            <a:off x="6894572" y="4102345"/>
            <a:ext cx="487978" cy="1282920"/>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5" name="橢圓 67">
            <a:extLst>
              <a:ext uri="{FF2B5EF4-FFF2-40B4-BE49-F238E27FC236}">
                <a16:creationId xmlns:a16="http://schemas.microsoft.com/office/drawing/2014/main" id="{467E4C2A-5DBB-4549-B72A-F7BD15CD4527}"/>
              </a:ext>
            </a:extLst>
          </p:cNvPr>
          <p:cNvSpPr/>
          <p:nvPr/>
        </p:nvSpPr>
        <p:spPr>
          <a:xfrm>
            <a:off x="6640714" y="1696684"/>
            <a:ext cx="922403" cy="1002527"/>
          </a:xfrm>
          <a:prstGeom prst="ellipse">
            <a:avLst/>
          </a:prstGeom>
          <a:solidFill>
            <a:schemeClr val="accent4">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26" name="圓角矩形 68">
            <a:extLst>
              <a:ext uri="{FF2B5EF4-FFF2-40B4-BE49-F238E27FC236}">
                <a16:creationId xmlns:a16="http://schemas.microsoft.com/office/drawing/2014/main" id="{D82E4BC2-4DEE-452C-B795-F589388C73AD}"/>
              </a:ext>
            </a:extLst>
          </p:cNvPr>
          <p:cNvSpPr/>
          <p:nvPr/>
        </p:nvSpPr>
        <p:spPr>
          <a:xfrm rot="1280130">
            <a:off x="6858478" y="4997891"/>
            <a:ext cx="487978" cy="1282920"/>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7" name="圓角矩形 79">
            <a:extLst>
              <a:ext uri="{FF2B5EF4-FFF2-40B4-BE49-F238E27FC236}">
                <a16:creationId xmlns:a16="http://schemas.microsoft.com/office/drawing/2014/main" id="{738329F5-5293-494D-89A7-31AD4AA3A099}"/>
              </a:ext>
            </a:extLst>
          </p:cNvPr>
          <p:cNvSpPr/>
          <p:nvPr/>
        </p:nvSpPr>
        <p:spPr>
          <a:xfrm rot="2720986">
            <a:off x="7862319" y="4457221"/>
            <a:ext cx="487978" cy="2329205"/>
          </a:xfrm>
          <a:prstGeom prst="roundRect">
            <a:avLst>
              <a:gd name="adj" fmla="val 5000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8" name="圓角矩形 80">
            <a:extLst>
              <a:ext uri="{FF2B5EF4-FFF2-40B4-BE49-F238E27FC236}">
                <a16:creationId xmlns:a16="http://schemas.microsoft.com/office/drawing/2014/main" id="{93126E04-69FB-463B-B7B6-D49AAA7AE2DD}"/>
              </a:ext>
            </a:extLst>
          </p:cNvPr>
          <p:cNvSpPr/>
          <p:nvPr/>
        </p:nvSpPr>
        <p:spPr>
          <a:xfrm>
            <a:off x="8428451" y="3356637"/>
            <a:ext cx="724017" cy="1628192"/>
          </a:xfrm>
          <a:prstGeom prst="roundRect">
            <a:avLst>
              <a:gd name="adj" fmla="val 31646"/>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9" name="橢圓 82">
            <a:extLst>
              <a:ext uri="{FF2B5EF4-FFF2-40B4-BE49-F238E27FC236}">
                <a16:creationId xmlns:a16="http://schemas.microsoft.com/office/drawing/2014/main" id="{F208F371-55F8-47C0-AE4A-B2172316BA75}"/>
              </a:ext>
            </a:extLst>
          </p:cNvPr>
          <p:cNvSpPr/>
          <p:nvPr/>
        </p:nvSpPr>
        <p:spPr>
          <a:xfrm>
            <a:off x="8337708" y="2459812"/>
            <a:ext cx="922403" cy="1002527"/>
          </a:xfrm>
          <a:prstGeom prst="ellipse">
            <a:avLst/>
          </a:prstGeom>
          <a:solidFill>
            <a:schemeClr val="accent4">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30" name="圓角矩形 86">
            <a:extLst>
              <a:ext uri="{FF2B5EF4-FFF2-40B4-BE49-F238E27FC236}">
                <a16:creationId xmlns:a16="http://schemas.microsoft.com/office/drawing/2014/main" id="{3D6F3E54-43EC-499E-BAC5-77382D5BB5C7}"/>
              </a:ext>
            </a:extLst>
          </p:cNvPr>
          <p:cNvSpPr/>
          <p:nvPr/>
        </p:nvSpPr>
        <p:spPr>
          <a:xfrm rot="18584800">
            <a:off x="9325098" y="4452198"/>
            <a:ext cx="487978" cy="2367341"/>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mc:AlternateContent xmlns:mc="http://schemas.openxmlformats.org/markup-compatibility/2006" xmlns:a14="http://schemas.microsoft.com/office/drawing/2010/main">
        <mc:Choice Requires="a14">
          <p:sp>
            <p:nvSpPr>
              <p:cNvPr id="31" name="文字方塊 170">
                <a:extLst>
                  <a:ext uri="{FF2B5EF4-FFF2-40B4-BE49-F238E27FC236}">
                    <a16:creationId xmlns:a16="http://schemas.microsoft.com/office/drawing/2014/main" id="{01DC7F98-8ABE-4C5B-BFFD-8843D28267EB}"/>
                  </a:ext>
                </a:extLst>
              </p:cNvPr>
              <p:cNvSpPr txBox="1"/>
              <p:nvPr/>
            </p:nvSpPr>
            <p:spPr>
              <a:xfrm>
                <a:off x="4846429" y="10651"/>
                <a:ext cx="1232265"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4800" i="1">
                              <a:latin typeface="Cambria Math" panose="02040503050406030204" pitchFamily="18" charset="0"/>
                            </a:rPr>
                          </m:ctrlPr>
                        </m:sSubPr>
                        <m:e>
                          <m:r>
                            <a:rPr lang="en-US" altLang="zh-TW" sz="4800" i="1">
                              <a:latin typeface="Cambria Math" panose="02040503050406030204" pitchFamily="18" charset="0"/>
                            </a:rPr>
                            <m:t>𝑡</m:t>
                          </m:r>
                        </m:e>
                        <m:sub>
                          <m:r>
                            <a:rPr lang="en-US" altLang="zh-TW" sz="4800" i="1">
                              <a:latin typeface="Cambria Math" panose="02040503050406030204" pitchFamily="18" charset="0"/>
                            </a:rPr>
                            <m:t>3</m:t>
                          </m:r>
                        </m:sub>
                      </m:sSub>
                    </m:oMath>
                  </m:oMathPara>
                </a14:m>
                <a:endParaRPr lang="zh-TW" altLang="en-US" sz="4800" dirty="0"/>
              </a:p>
            </p:txBody>
          </p:sp>
        </mc:Choice>
        <mc:Fallback xmlns="">
          <p:sp>
            <p:nvSpPr>
              <p:cNvPr id="31" name="文字方塊 170">
                <a:extLst>
                  <a:ext uri="{FF2B5EF4-FFF2-40B4-BE49-F238E27FC236}">
                    <a16:creationId xmlns:a16="http://schemas.microsoft.com/office/drawing/2014/main" id="{01DC7F98-8ABE-4C5B-BFFD-8843D28267EB}"/>
                  </a:ext>
                </a:extLst>
              </p:cNvPr>
              <p:cNvSpPr txBox="1">
                <a:spLocks noRot="1" noChangeAspect="1" noMove="1" noResize="1" noEditPoints="1" noAdjustHandles="1" noChangeArrowheads="1" noChangeShapeType="1" noTextEdit="1"/>
              </p:cNvSpPr>
              <p:nvPr/>
            </p:nvSpPr>
            <p:spPr>
              <a:xfrm>
                <a:off x="4846429" y="10651"/>
                <a:ext cx="1232265" cy="7386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字方塊 170">
                <a:extLst>
                  <a:ext uri="{FF2B5EF4-FFF2-40B4-BE49-F238E27FC236}">
                    <a16:creationId xmlns:a16="http://schemas.microsoft.com/office/drawing/2014/main" id="{3602E562-837A-4FB4-8C8F-41D253D7CF30}"/>
                  </a:ext>
                </a:extLst>
              </p:cNvPr>
              <p:cNvSpPr txBox="1"/>
              <p:nvPr/>
            </p:nvSpPr>
            <p:spPr>
              <a:xfrm>
                <a:off x="3473481" y="27970"/>
                <a:ext cx="65928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4800" i="1">
                              <a:latin typeface="Cambria Math" panose="02040503050406030204" pitchFamily="18" charset="0"/>
                            </a:rPr>
                          </m:ctrlPr>
                        </m:sSubPr>
                        <m:e>
                          <m:r>
                            <a:rPr lang="en-US" altLang="zh-TW" sz="4800" i="1">
                              <a:latin typeface="Cambria Math" panose="02040503050406030204" pitchFamily="18" charset="0"/>
                            </a:rPr>
                            <m:t>𝑡</m:t>
                          </m:r>
                        </m:e>
                        <m:sub>
                          <m:r>
                            <a:rPr lang="en-US" altLang="zh-TW" sz="4800" i="1">
                              <a:latin typeface="Cambria Math" panose="02040503050406030204" pitchFamily="18" charset="0"/>
                            </a:rPr>
                            <m:t>2</m:t>
                          </m:r>
                        </m:sub>
                      </m:sSub>
                    </m:oMath>
                  </m:oMathPara>
                </a14:m>
                <a:endParaRPr lang="zh-TW" altLang="en-US" sz="4800" dirty="0"/>
              </a:p>
            </p:txBody>
          </p:sp>
        </mc:Choice>
        <mc:Fallback xmlns="">
          <p:sp>
            <p:nvSpPr>
              <p:cNvPr id="35" name="文字方塊 170">
                <a:extLst>
                  <a:ext uri="{FF2B5EF4-FFF2-40B4-BE49-F238E27FC236}">
                    <a16:creationId xmlns:a16="http://schemas.microsoft.com/office/drawing/2014/main" id="{3602E562-837A-4FB4-8C8F-41D253D7CF30}"/>
                  </a:ext>
                </a:extLst>
              </p:cNvPr>
              <p:cNvSpPr txBox="1">
                <a:spLocks noRot="1" noChangeAspect="1" noMove="1" noResize="1" noEditPoints="1" noAdjustHandles="1" noChangeArrowheads="1" noChangeShapeType="1" noTextEdit="1"/>
              </p:cNvSpPr>
              <p:nvPr/>
            </p:nvSpPr>
            <p:spPr>
              <a:xfrm>
                <a:off x="3473481" y="27970"/>
                <a:ext cx="659283" cy="7386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字方塊 169">
                <a:extLst>
                  <a:ext uri="{FF2B5EF4-FFF2-40B4-BE49-F238E27FC236}">
                    <a16:creationId xmlns:a16="http://schemas.microsoft.com/office/drawing/2014/main" id="{1320FDFB-4FFC-4CA2-BB3B-9D77AD1A5CA3}"/>
                  </a:ext>
                </a:extLst>
              </p:cNvPr>
              <p:cNvSpPr txBox="1"/>
              <p:nvPr/>
            </p:nvSpPr>
            <p:spPr>
              <a:xfrm>
                <a:off x="1587392" y="2612"/>
                <a:ext cx="64504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4800" i="1">
                              <a:latin typeface="Cambria Math" panose="02040503050406030204" pitchFamily="18" charset="0"/>
                            </a:rPr>
                          </m:ctrlPr>
                        </m:sSubPr>
                        <m:e>
                          <m:r>
                            <a:rPr lang="en-US" altLang="zh-TW" sz="4800" i="1">
                              <a:latin typeface="Cambria Math" panose="02040503050406030204" pitchFamily="18" charset="0"/>
                            </a:rPr>
                            <m:t>𝑡</m:t>
                          </m:r>
                        </m:e>
                        <m:sub>
                          <m:r>
                            <a:rPr lang="en-US" altLang="zh-TW" sz="4800" i="1">
                              <a:latin typeface="Cambria Math" panose="02040503050406030204" pitchFamily="18" charset="0"/>
                            </a:rPr>
                            <m:t>1</m:t>
                          </m:r>
                        </m:sub>
                      </m:sSub>
                    </m:oMath>
                  </m:oMathPara>
                </a14:m>
                <a:endParaRPr lang="zh-TW" altLang="en-US" sz="4800" i="1" dirty="0">
                  <a:latin typeface="Cambria Math" panose="02040503050406030204" pitchFamily="18" charset="0"/>
                </a:endParaRPr>
              </a:p>
            </p:txBody>
          </p:sp>
        </mc:Choice>
        <mc:Fallback xmlns="">
          <p:sp>
            <p:nvSpPr>
              <p:cNvPr id="36" name="文字方塊 169">
                <a:extLst>
                  <a:ext uri="{FF2B5EF4-FFF2-40B4-BE49-F238E27FC236}">
                    <a16:creationId xmlns:a16="http://schemas.microsoft.com/office/drawing/2014/main" id="{1320FDFB-4FFC-4CA2-BB3B-9D77AD1A5CA3}"/>
                  </a:ext>
                </a:extLst>
              </p:cNvPr>
              <p:cNvSpPr txBox="1">
                <a:spLocks noRot="1" noChangeAspect="1" noMove="1" noResize="1" noEditPoints="1" noAdjustHandles="1" noChangeArrowheads="1" noChangeShapeType="1" noTextEdit="1"/>
              </p:cNvSpPr>
              <p:nvPr/>
            </p:nvSpPr>
            <p:spPr>
              <a:xfrm>
                <a:off x="1587392" y="2612"/>
                <a:ext cx="645048" cy="738664"/>
              </a:xfrm>
              <a:prstGeom prst="rect">
                <a:avLst/>
              </a:prstGeom>
              <a:blipFill>
                <a:blip r:embed="rId7"/>
                <a:stretch>
                  <a:fillRect/>
                </a:stretch>
              </a:blipFill>
            </p:spPr>
            <p:txBody>
              <a:bodyPr/>
              <a:lstStyle/>
              <a:p>
                <a:r>
                  <a:rPr lang="en-US">
                    <a:noFill/>
                  </a:rPr>
                  <a:t> </a:t>
                </a:r>
              </a:p>
            </p:txBody>
          </p:sp>
        </mc:Fallback>
      </mc:AlternateContent>
      <p:sp>
        <p:nvSpPr>
          <p:cNvPr id="37" name="Arrow: Right 36">
            <a:extLst>
              <a:ext uri="{FF2B5EF4-FFF2-40B4-BE49-F238E27FC236}">
                <a16:creationId xmlns:a16="http://schemas.microsoft.com/office/drawing/2014/main" id="{AD29D429-E474-4C61-A1DC-3CBDA592822B}"/>
              </a:ext>
            </a:extLst>
          </p:cNvPr>
          <p:cNvSpPr/>
          <p:nvPr/>
        </p:nvSpPr>
        <p:spPr>
          <a:xfrm>
            <a:off x="173871" y="6520182"/>
            <a:ext cx="9353306" cy="42174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文字方塊 75">
            <a:extLst>
              <a:ext uri="{FF2B5EF4-FFF2-40B4-BE49-F238E27FC236}">
                <a16:creationId xmlns:a16="http://schemas.microsoft.com/office/drawing/2014/main" id="{4516E264-55A1-41A2-9CD0-1CCBBA67C4A3}"/>
              </a:ext>
            </a:extLst>
          </p:cNvPr>
          <p:cNvSpPr txBox="1"/>
          <p:nvPr/>
        </p:nvSpPr>
        <p:spPr>
          <a:xfrm>
            <a:off x="9727515" y="6454052"/>
            <a:ext cx="928139" cy="553998"/>
          </a:xfrm>
          <a:prstGeom prst="rect">
            <a:avLst/>
          </a:prstGeom>
          <a:noFill/>
        </p:spPr>
        <p:txBody>
          <a:bodyPr wrap="none" lIns="0" tIns="0" rIns="0" bIns="0" rtlCol="0">
            <a:spAutoFit/>
          </a:bodyPr>
          <a:lstStyle/>
          <a:p>
            <a:r>
              <a:rPr lang="en-US" altLang="zh-TW" sz="3600" dirty="0"/>
              <a:t>Time</a:t>
            </a:r>
            <a:endParaRPr lang="zh-TW" altLang="en-US" sz="3600" dirty="0"/>
          </a:p>
        </p:txBody>
      </p:sp>
      <p:sp>
        <p:nvSpPr>
          <p:cNvPr id="39" name="手繪多邊形 90">
            <a:extLst>
              <a:ext uri="{FF2B5EF4-FFF2-40B4-BE49-F238E27FC236}">
                <a16:creationId xmlns:a16="http://schemas.microsoft.com/office/drawing/2014/main" id="{322DE8C7-7FFD-40DC-B006-28E86717790D}"/>
              </a:ext>
            </a:extLst>
          </p:cNvPr>
          <p:cNvSpPr/>
          <p:nvPr/>
        </p:nvSpPr>
        <p:spPr>
          <a:xfrm>
            <a:off x="5530245" y="2286415"/>
            <a:ext cx="3260743" cy="613051"/>
          </a:xfrm>
          <a:custGeom>
            <a:avLst/>
            <a:gdLst>
              <a:gd name="connsiteX0" fmla="*/ 0 w 1866378"/>
              <a:gd name="connsiteY0" fmla="*/ 300810 h 338388"/>
              <a:gd name="connsiteX1" fmla="*/ 939452 w 1866378"/>
              <a:gd name="connsiteY1" fmla="*/ 185 h 338388"/>
              <a:gd name="connsiteX2" fmla="*/ 1866378 w 1866378"/>
              <a:gd name="connsiteY2" fmla="*/ 338388 h 338388"/>
            </a:gdLst>
            <a:ahLst/>
            <a:cxnLst>
              <a:cxn ang="0">
                <a:pos x="connsiteX0" y="connsiteY0"/>
              </a:cxn>
              <a:cxn ang="0">
                <a:pos x="connsiteX1" y="connsiteY1"/>
              </a:cxn>
              <a:cxn ang="0">
                <a:pos x="connsiteX2" y="connsiteY2"/>
              </a:cxn>
            </a:cxnLst>
            <a:rect l="l" t="t" r="r" b="b"/>
            <a:pathLst>
              <a:path w="1866378" h="338388">
                <a:moveTo>
                  <a:pt x="0" y="300810"/>
                </a:moveTo>
                <a:cubicBezTo>
                  <a:pt x="314194" y="147366"/>
                  <a:pt x="628389" y="-6078"/>
                  <a:pt x="939452" y="185"/>
                </a:cubicBezTo>
                <a:cubicBezTo>
                  <a:pt x="1250515" y="6448"/>
                  <a:pt x="1558446" y="172418"/>
                  <a:pt x="1866378" y="338388"/>
                </a:cubicBezTo>
              </a:path>
            </a:pathLst>
          </a:custGeom>
          <a:noFill/>
          <a:ln w="57150">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cxnSp>
        <p:nvCxnSpPr>
          <p:cNvPr id="41" name="Straight Arrow Connector 40">
            <a:extLst>
              <a:ext uri="{FF2B5EF4-FFF2-40B4-BE49-F238E27FC236}">
                <a16:creationId xmlns:a16="http://schemas.microsoft.com/office/drawing/2014/main" id="{CE77B1BF-471C-4D37-BD2A-4071BA9A3124}"/>
              </a:ext>
            </a:extLst>
          </p:cNvPr>
          <p:cNvCxnSpPr>
            <a:cxnSpLocks/>
          </p:cNvCxnSpPr>
          <p:nvPr/>
        </p:nvCxnSpPr>
        <p:spPr>
          <a:xfrm flipV="1">
            <a:off x="1461911" y="495401"/>
            <a:ext cx="0" cy="1497724"/>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078A8C-B243-4EB6-8D04-6DB437811C36}"/>
              </a:ext>
            </a:extLst>
          </p:cNvPr>
          <p:cNvCxnSpPr>
            <a:cxnSpLocks/>
          </p:cNvCxnSpPr>
          <p:nvPr/>
        </p:nvCxnSpPr>
        <p:spPr>
          <a:xfrm>
            <a:off x="1492328" y="1244263"/>
            <a:ext cx="8919079"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橢圓 41">
            <a:extLst>
              <a:ext uri="{FF2B5EF4-FFF2-40B4-BE49-F238E27FC236}">
                <a16:creationId xmlns:a16="http://schemas.microsoft.com/office/drawing/2014/main" id="{A8632877-8AFD-4F33-A1AC-C89ABAB52C59}"/>
              </a:ext>
            </a:extLst>
          </p:cNvPr>
          <p:cNvSpPr/>
          <p:nvPr/>
        </p:nvSpPr>
        <p:spPr>
          <a:xfrm>
            <a:off x="5201975" y="1056763"/>
            <a:ext cx="260586" cy="283222"/>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45" name="橢圓 41">
            <a:extLst>
              <a:ext uri="{FF2B5EF4-FFF2-40B4-BE49-F238E27FC236}">
                <a16:creationId xmlns:a16="http://schemas.microsoft.com/office/drawing/2014/main" id="{2B12CF73-6B8F-4598-9BDE-225502CC3D65}"/>
              </a:ext>
            </a:extLst>
          </p:cNvPr>
          <p:cNvSpPr/>
          <p:nvPr/>
        </p:nvSpPr>
        <p:spPr>
          <a:xfrm>
            <a:off x="7017778" y="1075412"/>
            <a:ext cx="260586" cy="283222"/>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46" name="橢圓 41">
            <a:extLst>
              <a:ext uri="{FF2B5EF4-FFF2-40B4-BE49-F238E27FC236}">
                <a16:creationId xmlns:a16="http://schemas.microsoft.com/office/drawing/2014/main" id="{52EAD8F3-9B4A-4D60-8A67-BD48CB55418E}"/>
              </a:ext>
            </a:extLst>
          </p:cNvPr>
          <p:cNvSpPr/>
          <p:nvPr/>
        </p:nvSpPr>
        <p:spPr>
          <a:xfrm>
            <a:off x="8660165" y="1065696"/>
            <a:ext cx="260586" cy="283222"/>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47" name="橢圓 41">
            <a:extLst>
              <a:ext uri="{FF2B5EF4-FFF2-40B4-BE49-F238E27FC236}">
                <a16:creationId xmlns:a16="http://schemas.microsoft.com/office/drawing/2014/main" id="{F91A464A-5CA5-49C3-8621-C33C30488976}"/>
              </a:ext>
            </a:extLst>
          </p:cNvPr>
          <p:cNvSpPr/>
          <p:nvPr/>
        </p:nvSpPr>
        <p:spPr>
          <a:xfrm>
            <a:off x="3572133" y="1076392"/>
            <a:ext cx="260586" cy="283222"/>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48" name="橢圓 41">
            <a:extLst>
              <a:ext uri="{FF2B5EF4-FFF2-40B4-BE49-F238E27FC236}">
                <a16:creationId xmlns:a16="http://schemas.microsoft.com/office/drawing/2014/main" id="{0A1C2253-D1E9-465A-8E24-CEEF40F67813}"/>
              </a:ext>
            </a:extLst>
          </p:cNvPr>
          <p:cNvSpPr/>
          <p:nvPr/>
        </p:nvSpPr>
        <p:spPr>
          <a:xfrm>
            <a:off x="1738188" y="1095493"/>
            <a:ext cx="260586" cy="283222"/>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p:sp>
        <p:nvSpPr>
          <p:cNvPr id="49" name="文字方塊 75">
            <a:extLst>
              <a:ext uri="{FF2B5EF4-FFF2-40B4-BE49-F238E27FC236}">
                <a16:creationId xmlns:a16="http://schemas.microsoft.com/office/drawing/2014/main" id="{7F9174DE-FB15-4E0A-B80F-F76D06408186}"/>
              </a:ext>
            </a:extLst>
          </p:cNvPr>
          <p:cNvSpPr txBox="1"/>
          <p:nvPr/>
        </p:nvSpPr>
        <p:spPr>
          <a:xfrm>
            <a:off x="11465271" y="-2148609"/>
            <a:ext cx="1032334" cy="615553"/>
          </a:xfrm>
          <a:prstGeom prst="rect">
            <a:avLst/>
          </a:prstGeom>
          <a:noFill/>
        </p:spPr>
        <p:txBody>
          <a:bodyPr wrap="none" lIns="0" tIns="0" rIns="0" bIns="0" rtlCol="0">
            <a:spAutoFit/>
          </a:bodyPr>
          <a:lstStyle/>
          <a:p>
            <a:r>
              <a:rPr lang="en-US" altLang="zh-TW" sz="4000" dirty="0"/>
              <a:t>Time</a:t>
            </a:r>
            <a:endParaRPr lang="zh-TW" altLang="en-US" sz="4000" dirty="0"/>
          </a:p>
        </p:txBody>
      </p:sp>
      <p:sp>
        <p:nvSpPr>
          <p:cNvPr id="50" name="文字方塊 75">
            <a:extLst>
              <a:ext uri="{FF2B5EF4-FFF2-40B4-BE49-F238E27FC236}">
                <a16:creationId xmlns:a16="http://schemas.microsoft.com/office/drawing/2014/main" id="{1F2D40EB-E1F3-44E9-848F-677ED0B3B2D3}"/>
              </a:ext>
            </a:extLst>
          </p:cNvPr>
          <p:cNvSpPr txBox="1"/>
          <p:nvPr/>
        </p:nvSpPr>
        <p:spPr>
          <a:xfrm>
            <a:off x="67709" y="669127"/>
            <a:ext cx="1345112" cy="984885"/>
          </a:xfrm>
          <a:prstGeom prst="rect">
            <a:avLst/>
          </a:prstGeom>
          <a:noFill/>
        </p:spPr>
        <p:txBody>
          <a:bodyPr wrap="none" lIns="0" tIns="0" rIns="0" bIns="0" rtlCol="0">
            <a:spAutoFit/>
          </a:bodyPr>
          <a:lstStyle/>
          <a:p>
            <a:r>
              <a:rPr lang="en-US" altLang="zh-TW" sz="3200" dirty="0"/>
              <a:t>Vertical </a:t>
            </a:r>
            <a:br>
              <a:rPr lang="en-US" altLang="zh-TW" sz="3200" dirty="0"/>
            </a:br>
            <a:r>
              <a:rPr lang="en-US" altLang="zh-TW" sz="3200" dirty="0"/>
              <a:t>Velocity</a:t>
            </a:r>
            <a:endParaRPr lang="zh-TW" altLang="en-US" sz="3200" dirty="0"/>
          </a:p>
        </p:txBody>
      </p:sp>
      <p:cxnSp>
        <p:nvCxnSpPr>
          <p:cNvPr id="51" name="直線接點 72">
            <a:extLst>
              <a:ext uri="{FF2B5EF4-FFF2-40B4-BE49-F238E27FC236}">
                <a16:creationId xmlns:a16="http://schemas.microsoft.com/office/drawing/2014/main" id="{BCD2B572-6F42-4B1B-B32B-A2CEA36D98F5}"/>
              </a:ext>
            </a:extLst>
          </p:cNvPr>
          <p:cNvCxnSpPr>
            <a:cxnSpLocks/>
          </p:cNvCxnSpPr>
          <p:nvPr/>
        </p:nvCxnSpPr>
        <p:spPr>
          <a:xfrm>
            <a:off x="7084593" y="2215597"/>
            <a:ext cx="245575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線接點 73">
            <a:extLst>
              <a:ext uri="{FF2B5EF4-FFF2-40B4-BE49-F238E27FC236}">
                <a16:creationId xmlns:a16="http://schemas.microsoft.com/office/drawing/2014/main" id="{3347C1F2-FFE5-472C-AD53-C35DDDA3A808}"/>
              </a:ext>
            </a:extLst>
          </p:cNvPr>
          <p:cNvCxnSpPr>
            <a:cxnSpLocks/>
          </p:cNvCxnSpPr>
          <p:nvPr/>
        </p:nvCxnSpPr>
        <p:spPr>
          <a:xfrm>
            <a:off x="8810263" y="2899465"/>
            <a:ext cx="730087"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文字方塊 75">
                <a:extLst>
                  <a:ext uri="{FF2B5EF4-FFF2-40B4-BE49-F238E27FC236}">
                    <a16:creationId xmlns:a16="http://schemas.microsoft.com/office/drawing/2014/main" id="{D15DB47B-4E70-4D29-BC7E-5B56228D7E0B}"/>
                  </a:ext>
                </a:extLst>
              </p:cNvPr>
              <p:cNvSpPr txBox="1"/>
              <p:nvPr/>
            </p:nvSpPr>
            <p:spPr>
              <a:xfrm>
                <a:off x="10034702" y="2231412"/>
                <a:ext cx="753411"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4400" i="1">
                          <a:latin typeface="Cambria Math" panose="02040503050406030204" pitchFamily="18" charset="0"/>
                        </a:rPr>
                        <m:t>𝛿</m:t>
                      </m:r>
                      <m:r>
                        <a:rPr lang="en-US" altLang="zh-TW" sz="4400" i="1">
                          <a:latin typeface="Cambria Math" panose="02040503050406030204" pitchFamily="18" charset="0"/>
                        </a:rPr>
                        <m:t>h</m:t>
                      </m:r>
                    </m:oMath>
                  </m:oMathPara>
                </a14:m>
                <a:endParaRPr lang="zh-TW" altLang="en-US" sz="4400" dirty="0"/>
              </a:p>
            </p:txBody>
          </p:sp>
        </mc:Choice>
        <mc:Fallback xmlns="">
          <p:sp>
            <p:nvSpPr>
              <p:cNvPr id="53" name="文字方塊 75">
                <a:extLst>
                  <a:ext uri="{FF2B5EF4-FFF2-40B4-BE49-F238E27FC236}">
                    <a16:creationId xmlns:a16="http://schemas.microsoft.com/office/drawing/2014/main" id="{D15DB47B-4E70-4D29-BC7E-5B56228D7E0B}"/>
                  </a:ext>
                </a:extLst>
              </p:cNvPr>
              <p:cNvSpPr txBox="1">
                <a:spLocks noRot="1" noChangeAspect="1" noMove="1" noResize="1" noEditPoints="1" noAdjustHandles="1" noChangeArrowheads="1" noChangeShapeType="1" noTextEdit="1"/>
              </p:cNvSpPr>
              <p:nvPr/>
            </p:nvSpPr>
            <p:spPr>
              <a:xfrm>
                <a:off x="10034702" y="2231412"/>
                <a:ext cx="753411" cy="677108"/>
              </a:xfrm>
              <a:prstGeom prst="rect">
                <a:avLst/>
              </a:prstGeom>
              <a:blipFill>
                <a:blip r:embed="rId8"/>
                <a:stretch>
                  <a:fillRect/>
                </a:stretch>
              </a:blipFill>
            </p:spPr>
            <p:txBody>
              <a:bodyPr/>
              <a:lstStyle/>
              <a:p>
                <a:r>
                  <a:rPr lang="en-US">
                    <a:noFill/>
                  </a:rPr>
                  <a:t> </a:t>
                </a:r>
              </a:p>
            </p:txBody>
          </p:sp>
        </mc:Fallback>
      </mc:AlternateContent>
      <p:cxnSp>
        <p:nvCxnSpPr>
          <p:cNvPr id="54" name="直線接點 81">
            <a:extLst>
              <a:ext uri="{FF2B5EF4-FFF2-40B4-BE49-F238E27FC236}">
                <a16:creationId xmlns:a16="http://schemas.microsoft.com/office/drawing/2014/main" id="{C1DA8426-C444-4B81-9424-84208AB7D5AF}"/>
              </a:ext>
            </a:extLst>
          </p:cNvPr>
          <p:cNvCxnSpPr>
            <a:cxnSpLocks/>
          </p:cNvCxnSpPr>
          <p:nvPr/>
        </p:nvCxnSpPr>
        <p:spPr>
          <a:xfrm>
            <a:off x="13528481" y="-1758967"/>
            <a:ext cx="6758" cy="605721"/>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文字方塊 170">
                <a:extLst>
                  <a:ext uri="{FF2B5EF4-FFF2-40B4-BE49-F238E27FC236}">
                    <a16:creationId xmlns:a16="http://schemas.microsoft.com/office/drawing/2014/main" id="{E87D97FC-3421-4A13-8E13-ABEFC5D2DEC4}"/>
                  </a:ext>
                </a:extLst>
              </p:cNvPr>
              <p:cNvSpPr txBox="1"/>
              <p:nvPr/>
            </p:nvSpPr>
            <p:spPr>
              <a:xfrm>
                <a:off x="6876827" y="26897"/>
                <a:ext cx="65928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4800" i="1">
                              <a:latin typeface="Cambria Math" panose="02040503050406030204" pitchFamily="18" charset="0"/>
                            </a:rPr>
                          </m:ctrlPr>
                        </m:sSubPr>
                        <m:e>
                          <m:r>
                            <a:rPr lang="en-US" altLang="zh-TW" sz="4800" i="1">
                              <a:latin typeface="Cambria Math" panose="02040503050406030204" pitchFamily="18" charset="0"/>
                            </a:rPr>
                            <m:t>𝑡</m:t>
                          </m:r>
                        </m:e>
                        <m:sub>
                          <m:r>
                            <a:rPr lang="en-US" altLang="zh-TW" sz="4800" i="1">
                              <a:latin typeface="Cambria Math" panose="02040503050406030204" pitchFamily="18" charset="0"/>
                            </a:rPr>
                            <m:t>4</m:t>
                          </m:r>
                        </m:sub>
                      </m:sSub>
                    </m:oMath>
                  </m:oMathPara>
                </a14:m>
                <a:endParaRPr lang="zh-TW" altLang="en-US" sz="4800" dirty="0"/>
              </a:p>
            </p:txBody>
          </p:sp>
        </mc:Choice>
        <mc:Fallback xmlns="">
          <p:sp>
            <p:nvSpPr>
              <p:cNvPr id="55" name="文字方塊 170">
                <a:extLst>
                  <a:ext uri="{FF2B5EF4-FFF2-40B4-BE49-F238E27FC236}">
                    <a16:creationId xmlns:a16="http://schemas.microsoft.com/office/drawing/2014/main" id="{E87D97FC-3421-4A13-8E13-ABEFC5D2DEC4}"/>
                  </a:ext>
                </a:extLst>
              </p:cNvPr>
              <p:cNvSpPr txBox="1">
                <a:spLocks noRot="1" noChangeAspect="1" noMove="1" noResize="1" noEditPoints="1" noAdjustHandles="1" noChangeArrowheads="1" noChangeShapeType="1" noTextEdit="1"/>
              </p:cNvSpPr>
              <p:nvPr/>
            </p:nvSpPr>
            <p:spPr>
              <a:xfrm>
                <a:off x="6876827" y="26897"/>
                <a:ext cx="659283" cy="7386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文字方塊 170">
                <a:extLst>
                  <a:ext uri="{FF2B5EF4-FFF2-40B4-BE49-F238E27FC236}">
                    <a16:creationId xmlns:a16="http://schemas.microsoft.com/office/drawing/2014/main" id="{767C035C-767B-4D8E-8FFF-E321AA81ED13}"/>
                  </a:ext>
                </a:extLst>
              </p:cNvPr>
              <p:cNvSpPr txBox="1"/>
              <p:nvPr/>
            </p:nvSpPr>
            <p:spPr>
              <a:xfrm>
                <a:off x="8445058" y="8368"/>
                <a:ext cx="65928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4800" i="1">
                              <a:latin typeface="Cambria Math" panose="02040503050406030204" pitchFamily="18" charset="0"/>
                            </a:rPr>
                          </m:ctrlPr>
                        </m:sSubPr>
                        <m:e>
                          <m:r>
                            <a:rPr lang="en-US" altLang="zh-TW" sz="4800" i="1">
                              <a:latin typeface="Cambria Math" panose="02040503050406030204" pitchFamily="18" charset="0"/>
                            </a:rPr>
                            <m:t>𝑡</m:t>
                          </m:r>
                        </m:e>
                        <m:sub>
                          <m:r>
                            <a:rPr lang="en-US" altLang="zh-TW" sz="4800" i="1">
                              <a:latin typeface="Cambria Math" panose="02040503050406030204" pitchFamily="18" charset="0"/>
                            </a:rPr>
                            <m:t>5</m:t>
                          </m:r>
                        </m:sub>
                      </m:sSub>
                    </m:oMath>
                  </m:oMathPara>
                </a14:m>
                <a:endParaRPr lang="zh-TW" altLang="en-US" sz="4800" dirty="0"/>
              </a:p>
            </p:txBody>
          </p:sp>
        </mc:Choice>
        <mc:Fallback xmlns="">
          <p:sp>
            <p:nvSpPr>
              <p:cNvPr id="56" name="文字方塊 170">
                <a:extLst>
                  <a:ext uri="{FF2B5EF4-FFF2-40B4-BE49-F238E27FC236}">
                    <a16:creationId xmlns:a16="http://schemas.microsoft.com/office/drawing/2014/main" id="{767C035C-767B-4D8E-8FFF-E321AA81ED13}"/>
                  </a:ext>
                </a:extLst>
              </p:cNvPr>
              <p:cNvSpPr txBox="1">
                <a:spLocks noRot="1" noChangeAspect="1" noMove="1" noResize="1" noEditPoints="1" noAdjustHandles="1" noChangeArrowheads="1" noChangeShapeType="1" noTextEdit="1"/>
              </p:cNvSpPr>
              <p:nvPr/>
            </p:nvSpPr>
            <p:spPr>
              <a:xfrm>
                <a:off x="8445058" y="8368"/>
                <a:ext cx="659283" cy="738664"/>
              </a:xfrm>
              <a:prstGeom prst="rect">
                <a:avLst/>
              </a:prstGeom>
              <a:blipFill>
                <a:blip r:embed="rId10"/>
                <a:stretch>
                  <a:fillRect/>
                </a:stretch>
              </a:blipFill>
            </p:spPr>
            <p:txBody>
              <a:bodyPr/>
              <a:lstStyle/>
              <a:p>
                <a:r>
                  <a:rPr lang="en-US">
                    <a:noFill/>
                  </a:rPr>
                  <a:t> </a:t>
                </a:r>
              </a:p>
            </p:txBody>
          </p:sp>
        </mc:Fallback>
      </mc:AlternateContent>
      <p:sp>
        <p:nvSpPr>
          <p:cNvPr id="60" name="Left Brace 59">
            <a:extLst>
              <a:ext uri="{FF2B5EF4-FFF2-40B4-BE49-F238E27FC236}">
                <a16:creationId xmlns:a16="http://schemas.microsoft.com/office/drawing/2014/main" id="{7D8A5522-1719-4732-AA46-BF44A3818215}"/>
              </a:ext>
            </a:extLst>
          </p:cNvPr>
          <p:cNvSpPr/>
          <p:nvPr/>
        </p:nvSpPr>
        <p:spPr>
          <a:xfrm rot="10800000">
            <a:off x="9682092" y="2240475"/>
            <a:ext cx="219364" cy="6589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30D4F478-6B64-4EEB-8F7B-366D082FF500}"/>
              </a:ext>
            </a:extLst>
          </p:cNvPr>
          <p:cNvSpPr txBox="1"/>
          <p:nvPr/>
        </p:nvSpPr>
        <p:spPr>
          <a:xfrm>
            <a:off x="-512" y="3402901"/>
            <a:ext cx="12187680" cy="646331"/>
          </a:xfrm>
          <a:prstGeom prst="rect">
            <a:avLst/>
          </a:prstGeom>
          <a:solidFill>
            <a:schemeClr val="accent2"/>
          </a:solidFill>
        </p:spPr>
        <p:txBody>
          <a:bodyPr wrap="square" rtlCol="0">
            <a:spAutoFit/>
          </a:bodyPr>
          <a:lstStyle/>
          <a:p>
            <a:r>
              <a:rPr lang="en-US" sz="3600" dirty="0"/>
              <a:t>The vertical movement of ear IMU is similar to on foot IMU.</a:t>
            </a:r>
          </a:p>
        </p:txBody>
      </p:sp>
    </p:spTree>
    <p:extLst>
      <p:ext uri="{BB962C8B-B14F-4D97-AF65-F5344CB8AC3E}">
        <p14:creationId xmlns:p14="http://schemas.microsoft.com/office/powerpoint/2010/main" val="21462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6FD020-ED5B-4B96-BCCA-BE9398805503}"/>
              </a:ext>
            </a:extLst>
          </p:cNvPr>
          <p:cNvSpPr txBox="1"/>
          <p:nvPr/>
        </p:nvSpPr>
        <p:spPr>
          <a:xfrm>
            <a:off x="749824" y="3198167"/>
            <a:ext cx="10692351"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How does vertical displacement translate to horizontal step length?</a:t>
            </a:r>
          </a:p>
        </p:txBody>
      </p:sp>
    </p:spTree>
    <p:extLst>
      <p:ext uri="{BB962C8B-B14F-4D97-AF65-F5344CB8AC3E}">
        <p14:creationId xmlns:p14="http://schemas.microsoft.com/office/powerpoint/2010/main" val="1131837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字方塊 75">
            <a:extLst>
              <a:ext uri="{FF2B5EF4-FFF2-40B4-BE49-F238E27FC236}">
                <a16:creationId xmlns:a16="http://schemas.microsoft.com/office/drawing/2014/main" id="{61573BD7-82B9-4C54-BD8C-6F7954FA2C14}"/>
              </a:ext>
            </a:extLst>
          </p:cNvPr>
          <p:cNvSpPr txBox="1"/>
          <p:nvPr/>
        </p:nvSpPr>
        <p:spPr>
          <a:xfrm>
            <a:off x="11465271" y="-2148609"/>
            <a:ext cx="1032334" cy="615553"/>
          </a:xfrm>
          <a:prstGeom prst="rect">
            <a:avLst/>
          </a:prstGeom>
          <a:noFill/>
        </p:spPr>
        <p:txBody>
          <a:bodyPr wrap="none" lIns="0" tIns="0" rIns="0" bIns="0" rtlCol="0">
            <a:spAutoFit/>
          </a:bodyPr>
          <a:lstStyle/>
          <a:p>
            <a:r>
              <a:rPr lang="en-US" altLang="zh-TW" sz="4000" dirty="0"/>
              <a:t>Time</a:t>
            </a:r>
            <a:endParaRPr lang="zh-TW" altLang="en-US" sz="4000" dirty="0"/>
          </a:p>
        </p:txBody>
      </p:sp>
      <p:cxnSp>
        <p:nvCxnSpPr>
          <p:cNvPr id="53" name="直線接點 81">
            <a:extLst>
              <a:ext uri="{FF2B5EF4-FFF2-40B4-BE49-F238E27FC236}">
                <a16:creationId xmlns:a16="http://schemas.microsoft.com/office/drawing/2014/main" id="{21D62E08-8588-44D3-BC0A-803CCA65E8A6}"/>
              </a:ext>
            </a:extLst>
          </p:cNvPr>
          <p:cNvCxnSpPr>
            <a:cxnSpLocks/>
          </p:cNvCxnSpPr>
          <p:nvPr/>
        </p:nvCxnSpPr>
        <p:spPr>
          <a:xfrm>
            <a:off x="13528481" y="-1758967"/>
            <a:ext cx="6758" cy="605721"/>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1E526127-EEA3-458A-AF8D-A29429415EE9}"/>
              </a:ext>
            </a:extLst>
          </p:cNvPr>
          <p:cNvPicPr>
            <a:picLocks noChangeAspect="1"/>
          </p:cNvPicPr>
          <p:nvPr/>
        </p:nvPicPr>
        <p:blipFill>
          <a:blip r:embed="rId3"/>
          <a:stretch>
            <a:fillRect/>
          </a:stretch>
        </p:blipFill>
        <p:spPr>
          <a:xfrm>
            <a:off x="101824" y="1851298"/>
            <a:ext cx="5994176" cy="3947384"/>
          </a:xfrm>
          <a:prstGeom prst="rect">
            <a:avLst/>
          </a:prstGeom>
        </p:spPr>
      </p:pic>
      <p:cxnSp>
        <p:nvCxnSpPr>
          <p:cNvPr id="68" name="直線接點 72">
            <a:extLst>
              <a:ext uri="{FF2B5EF4-FFF2-40B4-BE49-F238E27FC236}">
                <a16:creationId xmlns:a16="http://schemas.microsoft.com/office/drawing/2014/main" id="{46627889-469E-49A4-B7CA-969FEB6B91B0}"/>
              </a:ext>
            </a:extLst>
          </p:cNvPr>
          <p:cNvCxnSpPr>
            <a:cxnSpLocks/>
          </p:cNvCxnSpPr>
          <p:nvPr/>
        </p:nvCxnSpPr>
        <p:spPr>
          <a:xfrm>
            <a:off x="3016917" y="3739613"/>
            <a:ext cx="2185225"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線接點 73">
            <a:extLst>
              <a:ext uri="{FF2B5EF4-FFF2-40B4-BE49-F238E27FC236}">
                <a16:creationId xmlns:a16="http://schemas.microsoft.com/office/drawing/2014/main" id="{39980596-54C0-4076-82B8-59A4CA2C4F98}"/>
              </a:ext>
            </a:extLst>
          </p:cNvPr>
          <p:cNvCxnSpPr>
            <a:cxnSpLocks/>
          </p:cNvCxnSpPr>
          <p:nvPr/>
        </p:nvCxnSpPr>
        <p:spPr>
          <a:xfrm>
            <a:off x="4742586" y="4213252"/>
            <a:ext cx="45955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字方塊 75">
                <a:extLst>
                  <a:ext uri="{FF2B5EF4-FFF2-40B4-BE49-F238E27FC236}">
                    <a16:creationId xmlns:a16="http://schemas.microsoft.com/office/drawing/2014/main" id="{1EFD9F0C-E0DC-4CA7-9679-03D6DC362F19}"/>
                  </a:ext>
                </a:extLst>
              </p:cNvPr>
              <p:cNvSpPr txBox="1"/>
              <p:nvPr/>
            </p:nvSpPr>
            <p:spPr>
              <a:xfrm>
                <a:off x="5385659" y="3712873"/>
                <a:ext cx="753411" cy="5693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700" i="1">
                          <a:latin typeface="Cambria Math" panose="02040503050406030204" pitchFamily="18" charset="0"/>
                        </a:rPr>
                        <m:t>𝛿</m:t>
                      </m:r>
                      <m:r>
                        <a:rPr lang="en-US" altLang="zh-TW" sz="3700" i="1">
                          <a:latin typeface="Cambria Math" panose="02040503050406030204" pitchFamily="18" charset="0"/>
                        </a:rPr>
                        <m:t>h</m:t>
                      </m:r>
                    </m:oMath>
                  </m:oMathPara>
                </a14:m>
                <a:endParaRPr lang="zh-TW" altLang="en-US" sz="3700" dirty="0"/>
              </a:p>
            </p:txBody>
          </p:sp>
        </mc:Choice>
        <mc:Fallback xmlns="">
          <p:sp>
            <p:nvSpPr>
              <p:cNvPr id="70" name="文字方塊 75">
                <a:extLst>
                  <a:ext uri="{FF2B5EF4-FFF2-40B4-BE49-F238E27FC236}">
                    <a16:creationId xmlns:a16="http://schemas.microsoft.com/office/drawing/2014/main" id="{1EFD9F0C-E0DC-4CA7-9679-03D6DC362F19}"/>
                  </a:ext>
                </a:extLst>
              </p:cNvPr>
              <p:cNvSpPr txBox="1">
                <a:spLocks noRot="1" noChangeAspect="1" noMove="1" noResize="1" noEditPoints="1" noAdjustHandles="1" noChangeArrowheads="1" noChangeShapeType="1" noTextEdit="1"/>
              </p:cNvSpPr>
              <p:nvPr/>
            </p:nvSpPr>
            <p:spPr>
              <a:xfrm>
                <a:off x="5385659" y="3712873"/>
                <a:ext cx="753411" cy="569387"/>
              </a:xfrm>
              <a:prstGeom prst="rect">
                <a:avLst/>
              </a:prstGeom>
              <a:blipFill>
                <a:blip r:embed="rId5"/>
                <a:stretch>
                  <a:fillRect/>
                </a:stretch>
              </a:blipFill>
            </p:spPr>
            <p:txBody>
              <a:bodyPr/>
              <a:lstStyle/>
              <a:p>
                <a:r>
                  <a:rPr lang="en-US">
                    <a:noFill/>
                  </a:rPr>
                  <a:t> </a:t>
                </a:r>
              </a:p>
            </p:txBody>
          </p:sp>
        </mc:Fallback>
      </mc:AlternateContent>
      <p:sp>
        <p:nvSpPr>
          <p:cNvPr id="71" name="Left Brace 70">
            <a:extLst>
              <a:ext uri="{FF2B5EF4-FFF2-40B4-BE49-F238E27FC236}">
                <a16:creationId xmlns:a16="http://schemas.microsoft.com/office/drawing/2014/main" id="{0442EFD8-722D-4597-AE8C-6E877C28E401}"/>
              </a:ext>
            </a:extLst>
          </p:cNvPr>
          <p:cNvSpPr/>
          <p:nvPr/>
        </p:nvSpPr>
        <p:spPr>
          <a:xfrm rot="10800000">
            <a:off x="5268478" y="3739613"/>
            <a:ext cx="156137" cy="47363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手繪多邊形 90">
            <a:extLst>
              <a:ext uri="{FF2B5EF4-FFF2-40B4-BE49-F238E27FC236}">
                <a16:creationId xmlns:a16="http://schemas.microsoft.com/office/drawing/2014/main" id="{F63C8630-C44F-4DB9-9F59-18489CFD03C2}"/>
              </a:ext>
            </a:extLst>
          </p:cNvPr>
          <p:cNvSpPr/>
          <p:nvPr/>
        </p:nvSpPr>
        <p:spPr>
          <a:xfrm>
            <a:off x="1558819" y="3831155"/>
            <a:ext cx="2916196" cy="473639"/>
          </a:xfrm>
          <a:custGeom>
            <a:avLst/>
            <a:gdLst>
              <a:gd name="connsiteX0" fmla="*/ 0 w 1866378"/>
              <a:gd name="connsiteY0" fmla="*/ 300810 h 338388"/>
              <a:gd name="connsiteX1" fmla="*/ 939452 w 1866378"/>
              <a:gd name="connsiteY1" fmla="*/ 185 h 338388"/>
              <a:gd name="connsiteX2" fmla="*/ 1866378 w 1866378"/>
              <a:gd name="connsiteY2" fmla="*/ 338388 h 338388"/>
            </a:gdLst>
            <a:ahLst/>
            <a:cxnLst>
              <a:cxn ang="0">
                <a:pos x="connsiteX0" y="connsiteY0"/>
              </a:cxn>
              <a:cxn ang="0">
                <a:pos x="connsiteX1" y="connsiteY1"/>
              </a:cxn>
              <a:cxn ang="0">
                <a:pos x="connsiteX2" y="connsiteY2"/>
              </a:cxn>
            </a:cxnLst>
            <a:rect l="l" t="t" r="r" b="b"/>
            <a:pathLst>
              <a:path w="1866378" h="338388">
                <a:moveTo>
                  <a:pt x="0" y="300810"/>
                </a:moveTo>
                <a:cubicBezTo>
                  <a:pt x="314194" y="147366"/>
                  <a:pt x="628389" y="-6078"/>
                  <a:pt x="939452" y="185"/>
                </a:cubicBezTo>
                <a:cubicBezTo>
                  <a:pt x="1250515" y="6448"/>
                  <a:pt x="1558446" y="172418"/>
                  <a:pt x="1866378" y="338388"/>
                </a:cubicBezTo>
              </a:path>
            </a:pathLst>
          </a:custGeom>
          <a:noFill/>
          <a:ln w="57150">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1" name="TextBox 10">
            <a:extLst>
              <a:ext uri="{FF2B5EF4-FFF2-40B4-BE49-F238E27FC236}">
                <a16:creationId xmlns:a16="http://schemas.microsoft.com/office/drawing/2014/main" id="{790F3741-5C83-463F-A6B7-C87EE1426B65}"/>
              </a:ext>
            </a:extLst>
          </p:cNvPr>
          <p:cNvSpPr txBox="1"/>
          <p:nvPr/>
        </p:nvSpPr>
        <p:spPr>
          <a:xfrm>
            <a:off x="1438368" y="429156"/>
            <a:ext cx="6216766"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Step Length – Inverse Pendulum Model</a:t>
            </a:r>
          </a:p>
        </p:txBody>
      </p:sp>
      <p:grpSp>
        <p:nvGrpSpPr>
          <p:cNvPr id="12" name="Group 11">
            <a:extLst>
              <a:ext uri="{FF2B5EF4-FFF2-40B4-BE49-F238E27FC236}">
                <a16:creationId xmlns:a16="http://schemas.microsoft.com/office/drawing/2014/main" id="{1A54257C-93B6-47B9-9CDD-495EB5BFB807}"/>
              </a:ext>
            </a:extLst>
          </p:cNvPr>
          <p:cNvGrpSpPr/>
          <p:nvPr/>
        </p:nvGrpSpPr>
        <p:grpSpPr>
          <a:xfrm>
            <a:off x="553278" y="255674"/>
            <a:ext cx="658837" cy="769441"/>
            <a:chOff x="6897511" y="1111431"/>
            <a:chExt cx="587022" cy="685570"/>
          </a:xfrm>
        </p:grpSpPr>
        <p:sp>
          <p:nvSpPr>
            <p:cNvPr id="13" name="Oval 12">
              <a:extLst>
                <a:ext uri="{FF2B5EF4-FFF2-40B4-BE49-F238E27FC236}">
                  <a16:creationId xmlns:a16="http://schemas.microsoft.com/office/drawing/2014/main" id="{D55985DB-EE21-415D-AAE5-8694870BB06D}"/>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F3DD747-459C-4C15-8335-0431A53E9286}"/>
                </a:ext>
              </a:extLst>
            </p:cNvPr>
            <p:cNvSpPr txBox="1"/>
            <p:nvPr/>
          </p:nvSpPr>
          <p:spPr>
            <a:xfrm>
              <a:off x="6981670" y="1111431"/>
              <a:ext cx="418769" cy="685570"/>
            </a:xfrm>
            <a:prstGeom prst="rect">
              <a:avLst/>
            </a:prstGeom>
            <a:noFill/>
          </p:spPr>
          <p:txBody>
            <a:bodyPr wrap="none" rtlCol="0">
              <a:spAutoFit/>
            </a:bodyPr>
            <a:lstStyle/>
            <a:p>
              <a:r>
                <a:rPr lang="en-US" sz="4400" b="1" dirty="0"/>
                <a:t>3</a:t>
              </a:r>
            </a:p>
          </p:txBody>
        </p:sp>
      </p:grpSp>
    </p:spTree>
    <p:extLst>
      <p:ext uri="{BB962C8B-B14F-4D97-AF65-F5344CB8AC3E}">
        <p14:creationId xmlns:p14="http://schemas.microsoft.com/office/powerpoint/2010/main" val="10542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4.44444E-6 L 4.16667E-6 -0.23079 " pathEditMode="relative" rAng="0" ptsTypes="AA">
                                      <p:cBhvr>
                                        <p:cTn id="6" dur="2000" fill="hold"/>
                                        <p:tgtEl>
                                          <p:spTgt spid="3"/>
                                        </p:tgtEl>
                                        <p:attrNameLst>
                                          <p:attrName>ppt_x</p:attrName>
                                          <p:attrName>ppt_y</p:attrName>
                                        </p:attrNameLst>
                                      </p:cBhvr>
                                      <p:rCtr x="0" y="-1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字方塊 75">
            <a:extLst>
              <a:ext uri="{FF2B5EF4-FFF2-40B4-BE49-F238E27FC236}">
                <a16:creationId xmlns:a16="http://schemas.microsoft.com/office/drawing/2014/main" id="{61573BD7-82B9-4C54-BD8C-6F7954FA2C14}"/>
              </a:ext>
            </a:extLst>
          </p:cNvPr>
          <p:cNvSpPr txBox="1"/>
          <p:nvPr/>
        </p:nvSpPr>
        <p:spPr>
          <a:xfrm>
            <a:off x="11465271" y="-2148609"/>
            <a:ext cx="1032334" cy="615553"/>
          </a:xfrm>
          <a:prstGeom prst="rect">
            <a:avLst/>
          </a:prstGeom>
          <a:noFill/>
        </p:spPr>
        <p:txBody>
          <a:bodyPr wrap="none" lIns="0" tIns="0" rIns="0" bIns="0" rtlCol="0">
            <a:spAutoFit/>
          </a:bodyPr>
          <a:lstStyle/>
          <a:p>
            <a:r>
              <a:rPr lang="en-US" altLang="zh-TW" sz="4000" dirty="0"/>
              <a:t>Time</a:t>
            </a:r>
            <a:endParaRPr lang="zh-TW" altLang="en-US" sz="4000" dirty="0"/>
          </a:p>
        </p:txBody>
      </p:sp>
      <p:cxnSp>
        <p:nvCxnSpPr>
          <p:cNvPr id="53" name="直線接點 81">
            <a:extLst>
              <a:ext uri="{FF2B5EF4-FFF2-40B4-BE49-F238E27FC236}">
                <a16:creationId xmlns:a16="http://schemas.microsoft.com/office/drawing/2014/main" id="{21D62E08-8588-44D3-BC0A-803CCA65E8A6}"/>
              </a:ext>
            </a:extLst>
          </p:cNvPr>
          <p:cNvCxnSpPr>
            <a:cxnSpLocks/>
          </p:cNvCxnSpPr>
          <p:nvPr/>
        </p:nvCxnSpPr>
        <p:spPr>
          <a:xfrm>
            <a:off x="13528481" y="-1758967"/>
            <a:ext cx="6758" cy="605721"/>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6AF5988-FCA3-498F-AE42-C0F5078C170B}"/>
                  </a:ext>
                </a:extLst>
              </p:cNvPr>
              <p:cNvSpPr txBox="1"/>
              <p:nvPr/>
            </p:nvSpPr>
            <p:spPr>
              <a:xfrm>
                <a:off x="6585240" y="1351508"/>
                <a:ext cx="5179685" cy="4893647"/>
              </a:xfrm>
              <a:prstGeom prst="rect">
                <a:avLst/>
              </a:prstGeom>
              <a:noFill/>
            </p:spPr>
            <p:txBody>
              <a:bodyPr wrap="square" rtlCol="0">
                <a:spAutoFit/>
              </a:bodyPr>
              <a:lstStyle/>
              <a:p>
                <a14:m>
                  <m:oMath xmlns:m="http://schemas.openxmlformats.org/officeDocument/2006/math">
                    <m:r>
                      <a:rPr lang="en-US" sz="2400" b="0" i="1" smtClean="0">
                        <a:latin typeface="Cambria Math" panose="02040503050406030204" pitchFamily="18" charset="0"/>
                      </a:rPr>
                      <m:t>𝐿</m:t>
                    </m:r>
                    <m:r>
                      <a:rPr lang="en-US" sz="2400" b="0" i="1" smtClean="0">
                        <a:latin typeface="Cambria Math" panose="02040503050406030204" pitchFamily="18" charset="0"/>
                      </a:rPr>
                      <m:t>, </m:t>
                    </m:r>
                    <m:r>
                      <a:rPr lang="en-US" sz="2400" b="0" i="1" smtClean="0">
                        <a:latin typeface="Cambria Math" panose="02040503050406030204" pitchFamily="18" charset="0"/>
                      </a:rPr>
                      <m:t>𝑙</m:t>
                    </m:r>
                    <m:r>
                      <a:rPr lang="en-US" sz="2400" b="0" i="1" smtClean="0">
                        <a:latin typeface="Cambria Math" panose="02040503050406030204" pitchFamily="18" charset="0"/>
                      </a:rPr>
                      <m:t>, </m:t>
                    </m:r>
                    <m:r>
                      <a:rPr lang="en-US" sz="2400" b="0" i="1" smtClean="0">
                        <a:latin typeface="Cambria Math" panose="02040503050406030204" pitchFamily="18" charset="0"/>
                      </a:rPr>
                      <m:t>𝛼</m:t>
                    </m:r>
                    <m:r>
                      <a:rPr lang="en-US" sz="2400" b="0" i="1" smtClean="0">
                        <a:latin typeface="Cambria Math" panose="02040503050406030204" pitchFamily="18" charset="0"/>
                      </a:rPr>
                      <m:t>, </m:t>
                    </m:r>
                    <m:r>
                      <a:rPr lang="en-US" sz="2400" b="0" i="1" smtClean="0">
                        <a:latin typeface="Cambria Math" panose="02040503050406030204" pitchFamily="18" charset="0"/>
                      </a:rPr>
                      <m:t>𝛿</m:t>
                    </m:r>
                    <m:r>
                      <a:rPr lang="en-US" sz="2400" b="0" i="1" smtClean="0">
                        <a:latin typeface="Cambria Math" panose="02040503050406030204" pitchFamily="18" charset="0"/>
                      </a:rPr>
                      <m:t>h</m:t>
                    </m:r>
                  </m:oMath>
                </a14:m>
                <a:r>
                  <a:rPr lang="en-US" sz="2400" dirty="0"/>
                  <a:t> among four of them, </a:t>
                </a:r>
                <a:r>
                  <a:rPr lang="en-US" sz="2400" dirty="0">
                    <a:solidFill>
                      <a:srgbClr val="FF0000"/>
                    </a:solidFill>
                  </a:rPr>
                  <a:t>if we know any two, we can solve for the other two.</a:t>
                </a:r>
              </a:p>
              <a:p>
                <a:endParaRPr lang="en-US" sz="2400" dirty="0"/>
              </a:p>
              <a:p>
                <a:r>
                  <a:rPr lang="en-US" sz="2400" dirty="0"/>
                  <a:t>At the starting point, we require user to put phone in pocket and wear earphones, so we have </a:t>
                </a:r>
                <a14:m>
                  <m:oMath xmlns:m="http://schemas.openxmlformats.org/officeDocument/2006/math">
                    <m:r>
                      <a:rPr lang="en-US" sz="2400" b="0" i="1" smtClean="0">
                        <a:latin typeface="Cambria Math" panose="02040503050406030204" pitchFamily="18" charset="0"/>
                      </a:rPr>
                      <m:t>𝛼</m:t>
                    </m:r>
                  </m:oMath>
                </a14:m>
                <a:r>
                  <a:rPr lang="en-US" sz="2400" dirty="0"/>
                  <a:t> and </a:t>
                </a:r>
                <a14:m>
                  <m:oMath xmlns:m="http://schemas.openxmlformats.org/officeDocument/2006/math">
                    <m:r>
                      <a:rPr lang="en-US" sz="2400" b="0" i="1" smtClean="0">
                        <a:latin typeface="Cambria Math" panose="02040503050406030204" pitchFamily="18" charset="0"/>
                      </a:rPr>
                      <m:t>𝛿</m:t>
                    </m:r>
                    <m:r>
                      <a:rPr lang="en-US" sz="2400" b="0" i="1" smtClean="0">
                        <a:latin typeface="Cambria Math" panose="02040503050406030204" pitchFamily="18" charset="0"/>
                      </a:rPr>
                      <m:t>h</m:t>
                    </m:r>
                  </m:oMath>
                </a14:m>
                <a:r>
                  <a:rPr lang="en-US" sz="2400" dirty="0"/>
                  <a:t>, </a:t>
                </a:r>
                <a:r>
                  <a:rPr lang="en-US" sz="2400" dirty="0">
                    <a:solidFill>
                      <a:srgbClr val="FF0000"/>
                    </a:solidFill>
                  </a:rPr>
                  <a:t>and we can estimate </a:t>
                </a:r>
                <a14:m>
                  <m:oMath xmlns:m="http://schemas.openxmlformats.org/officeDocument/2006/math">
                    <m:r>
                      <a:rPr lang="en-US" sz="2400" b="0" i="1" smtClean="0">
                        <a:solidFill>
                          <a:srgbClr val="FF0000"/>
                        </a:solidFill>
                        <a:latin typeface="Cambria Math" panose="02040503050406030204" pitchFamily="18" charset="0"/>
                      </a:rPr>
                      <m:t>𝐿</m:t>
                    </m:r>
                  </m:oMath>
                </a14:m>
                <a:r>
                  <a:rPr lang="en-US" sz="2400" dirty="0">
                    <a:solidFill>
                      <a:srgbClr val="FF0000"/>
                    </a:solidFill>
                  </a:rPr>
                  <a:t>.</a:t>
                </a:r>
              </a:p>
              <a:p>
                <a:endParaRPr lang="en-US" sz="2400" dirty="0"/>
              </a:p>
              <a:p>
                <a:r>
                  <a:rPr lang="en-US" sz="2400" dirty="0"/>
                  <a:t>Later when using the system, we will use </a:t>
                </a:r>
                <a14:m>
                  <m:oMath xmlns:m="http://schemas.openxmlformats.org/officeDocument/2006/math">
                    <m:r>
                      <a:rPr lang="en-US" sz="2400" b="0" i="1" smtClean="0">
                        <a:latin typeface="Cambria Math" panose="02040503050406030204" pitchFamily="18" charset="0"/>
                      </a:rPr>
                      <m:t>𝐿</m:t>
                    </m:r>
                    <m:r>
                      <a:rPr lang="en-US" sz="2400" b="0" i="0" smtClean="0">
                        <a:latin typeface="Cambria Math" panose="02040503050406030204" pitchFamily="18" charset="0"/>
                      </a:rPr>
                      <m:t>+</m:t>
                    </m:r>
                    <m:r>
                      <a:rPr lang="en-US" sz="2400" b="0" i="1" smtClean="0">
                        <a:latin typeface="Cambria Math" panose="02040503050406030204" pitchFamily="18" charset="0"/>
                      </a:rPr>
                      <m:t>𝛿</m:t>
                    </m:r>
                    <m:r>
                      <a:rPr lang="en-US" sz="2400" b="0" i="1" smtClean="0">
                        <a:latin typeface="Cambria Math" panose="02040503050406030204" pitchFamily="18" charset="0"/>
                      </a:rPr>
                      <m:t>h</m:t>
                    </m:r>
                    <m:r>
                      <a:rPr lang="en-US" sz="2400" b="0" i="1" smtClean="0">
                        <a:latin typeface="Cambria Math" panose="02040503050406030204" pitchFamily="18" charset="0"/>
                      </a:rPr>
                      <m:t>+</m:t>
                    </m:r>
                    <m:r>
                      <a:rPr lang="en-US" sz="2400" b="0" i="1" smtClean="0">
                        <a:latin typeface="Cambria Math" panose="02040503050406030204" pitchFamily="18" charset="0"/>
                      </a:rPr>
                      <m:t>𝛼</m:t>
                    </m:r>
                  </m:oMath>
                </a14:m>
                <a:r>
                  <a:rPr lang="en-US" sz="2400" dirty="0"/>
                  <a:t> (if phone in pocket) or </a:t>
                </a:r>
                <a14:m>
                  <m:oMath xmlns:m="http://schemas.openxmlformats.org/officeDocument/2006/math">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𝛿</m:t>
                    </m:r>
                    <m:r>
                      <a:rPr lang="en-US" sz="2400" b="0" i="1" smtClean="0">
                        <a:latin typeface="Cambria Math" panose="02040503050406030204" pitchFamily="18" charset="0"/>
                      </a:rPr>
                      <m:t>h</m:t>
                    </m:r>
                  </m:oMath>
                </a14:m>
                <a:r>
                  <a:rPr lang="en-US" sz="2400" dirty="0"/>
                  <a:t> (if phone not in pocket) to estimate </a:t>
                </a:r>
                <a14:m>
                  <m:oMath xmlns:m="http://schemas.openxmlformats.org/officeDocument/2006/math">
                    <m:r>
                      <a:rPr lang="en-US" sz="2400" b="0" i="1" smtClean="0">
                        <a:latin typeface="Cambria Math" panose="02040503050406030204" pitchFamily="18" charset="0"/>
                      </a:rPr>
                      <m:t>𝑙</m:t>
                    </m:r>
                    <m:r>
                      <a:rPr lang="en-US" sz="2400" b="0" i="1" smtClean="0">
                        <a:latin typeface="Cambria Math" panose="02040503050406030204" pitchFamily="18" charset="0"/>
                      </a:rPr>
                      <m:t>.</m:t>
                    </m:r>
                  </m:oMath>
                </a14:m>
                <a:endParaRPr lang="en-US" sz="2400" dirty="0"/>
              </a:p>
            </p:txBody>
          </p:sp>
        </mc:Choice>
        <mc:Fallback xmlns="">
          <p:sp>
            <p:nvSpPr>
              <p:cNvPr id="65" name="TextBox 64">
                <a:extLst>
                  <a:ext uri="{FF2B5EF4-FFF2-40B4-BE49-F238E27FC236}">
                    <a16:creationId xmlns:a16="http://schemas.microsoft.com/office/drawing/2014/main" id="{B6AF5988-FCA3-498F-AE42-C0F5078C170B}"/>
                  </a:ext>
                </a:extLst>
              </p:cNvPr>
              <p:cNvSpPr txBox="1">
                <a:spLocks noRot="1" noChangeAspect="1" noMove="1" noResize="1" noEditPoints="1" noAdjustHandles="1" noChangeArrowheads="1" noChangeShapeType="1" noTextEdit="1"/>
              </p:cNvSpPr>
              <p:nvPr/>
            </p:nvSpPr>
            <p:spPr>
              <a:xfrm>
                <a:off x="6585240" y="1351508"/>
                <a:ext cx="5179685" cy="4893647"/>
              </a:xfrm>
              <a:prstGeom prst="rect">
                <a:avLst/>
              </a:prstGeom>
              <a:blipFill>
                <a:blip r:embed="rId3"/>
                <a:stretch>
                  <a:fillRect l="-1765" t="-998" r="-1176" b="-1995"/>
                </a:stretch>
              </a:blipFill>
            </p:spPr>
            <p:txBody>
              <a:bodyPr/>
              <a:lstStyle/>
              <a:p>
                <a:r>
                  <a:rPr lang="en-US">
                    <a:noFill/>
                  </a:rPr>
                  <a:t> </a:t>
                </a:r>
              </a:p>
            </p:txBody>
          </p:sp>
        </mc:Fallback>
      </mc:AlternateContent>
      <p:pic>
        <p:nvPicPr>
          <p:cNvPr id="67" name="Picture 66">
            <a:extLst>
              <a:ext uri="{FF2B5EF4-FFF2-40B4-BE49-F238E27FC236}">
                <a16:creationId xmlns:a16="http://schemas.microsoft.com/office/drawing/2014/main" id="{1E526127-EEA3-458A-AF8D-A29429415EE9}"/>
              </a:ext>
            </a:extLst>
          </p:cNvPr>
          <p:cNvPicPr>
            <a:picLocks noChangeAspect="1"/>
          </p:cNvPicPr>
          <p:nvPr/>
        </p:nvPicPr>
        <p:blipFill>
          <a:blip r:embed="rId4"/>
          <a:stretch>
            <a:fillRect/>
          </a:stretch>
        </p:blipFill>
        <p:spPr>
          <a:xfrm>
            <a:off x="101824" y="1851298"/>
            <a:ext cx="5994176" cy="3947384"/>
          </a:xfrm>
          <a:prstGeom prst="rect">
            <a:avLst/>
          </a:prstGeom>
        </p:spPr>
      </p:pic>
      <p:cxnSp>
        <p:nvCxnSpPr>
          <p:cNvPr id="68" name="直線接點 72">
            <a:extLst>
              <a:ext uri="{FF2B5EF4-FFF2-40B4-BE49-F238E27FC236}">
                <a16:creationId xmlns:a16="http://schemas.microsoft.com/office/drawing/2014/main" id="{46627889-469E-49A4-B7CA-969FEB6B91B0}"/>
              </a:ext>
            </a:extLst>
          </p:cNvPr>
          <p:cNvCxnSpPr>
            <a:cxnSpLocks/>
          </p:cNvCxnSpPr>
          <p:nvPr/>
        </p:nvCxnSpPr>
        <p:spPr>
          <a:xfrm>
            <a:off x="3016917" y="3739613"/>
            <a:ext cx="2185225"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線接點 73">
            <a:extLst>
              <a:ext uri="{FF2B5EF4-FFF2-40B4-BE49-F238E27FC236}">
                <a16:creationId xmlns:a16="http://schemas.microsoft.com/office/drawing/2014/main" id="{39980596-54C0-4076-82B8-59A4CA2C4F98}"/>
              </a:ext>
            </a:extLst>
          </p:cNvPr>
          <p:cNvCxnSpPr>
            <a:cxnSpLocks/>
          </p:cNvCxnSpPr>
          <p:nvPr/>
        </p:nvCxnSpPr>
        <p:spPr>
          <a:xfrm>
            <a:off x="4742586" y="4213252"/>
            <a:ext cx="45955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字方塊 75">
                <a:extLst>
                  <a:ext uri="{FF2B5EF4-FFF2-40B4-BE49-F238E27FC236}">
                    <a16:creationId xmlns:a16="http://schemas.microsoft.com/office/drawing/2014/main" id="{1EFD9F0C-E0DC-4CA7-9679-03D6DC362F19}"/>
                  </a:ext>
                </a:extLst>
              </p:cNvPr>
              <p:cNvSpPr txBox="1"/>
              <p:nvPr/>
            </p:nvSpPr>
            <p:spPr>
              <a:xfrm>
                <a:off x="5385659" y="3712873"/>
                <a:ext cx="753411" cy="5693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700" i="1">
                          <a:latin typeface="Cambria Math" panose="02040503050406030204" pitchFamily="18" charset="0"/>
                        </a:rPr>
                        <m:t>𝛿</m:t>
                      </m:r>
                      <m:r>
                        <a:rPr lang="en-US" altLang="zh-TW" sz="3700" i="1">
                          <a:latin typeface="Cambria Math" panose="02040503050406030204" pitchFamily="18" charset="0"/>
                        </a:rPr>
                        <m:t>h</m:t>
                      </m:r>
                    </m:oMath>
                  </m:oMathPara>
                </a14:m>
                <a:endParaRPr lang="zh-TW" altLang="en-US" sz="3700" dirty="0"/>
              </a:p>
            </p:txBody>
          </p:sp>
        </mc:Choice>
        <mc:Fallback xmlns="">
          <p:sp>
            <p:nvSpPr>
              <p:cNvPr id="70" name="文字方塊 75">
                <a:extLst>
                  <a:ext uri="{FF2B5EF4-FFF2-40B4-BE49-F238E27FC236}">
                    <a16:creationId xmlns:a16="http://schemas.microsoft.com/office/drawing/2014/main" id="{1EFD9F0C-E0DC-4CA7-9679-03D6DC362F19}"/>
                  </a:ext>
                </a:extLst>
              </p:cNvPr>
              <p:cNvSpPr txBox="1">
                <a:spLocks noRot="1" noChangeAspect="1" noMove="1" noResize="1" noEditPoints="1" noAdjustHandles="1" noChangeArrowheads="1" noChangeShapeType="1" noTextEdit="1"/>
              </p:cNvSpPr>
              <p:nvPr/>
            </p:nvSpPr>
            <p:spPr>
              <a:xfrm>
                <a:off x="5385659" y="3712873"/>
                <a:ext cx="753411" cy="569387"/>
              </a:xfrm>
              <a:prstGeom prst="rect">
                <a:avLst/>
              </a:prstGeom>
              <a:blipFill>
                <a:blip r:embed="rId5"/>
                <a:stretch>
                  <a:fillRect/>
                </a:stretch>
              </a:blipFill>
            </p:spPr>
            <p:txBody>
              <a:bodyPr/>
              <a:lstStyle/>
              <a:p>
                <a:r>
                  <a:rPr lang="en-US">
                    <a:noFill/>
                  </a:rPr>
                  <a:t> </a:t>
                </a:r>
              </a:p>
            </p:txBody>
          </p:sp>
        </mc:Fallback>
      </mc:AlternateContent>
      <p:sp>
        <p:nvSpPr>
          <p:cNvPr id="71" name="Left Brace 70">
            <a:extLst>
              <a:ext uri="{FF2B5EF4-FFF2-40B4-BE49-F238E27FC236}">
                <a16:creationId xmlns:a16="http://schemas.microsoft.com/office/drawing/2014/main" id="{0442EFD8-722D-4597-AE8C-6E877C28E401}"/>
              </a:ext>
            </a:extLst>
          </p:cNvPr>
          <p:cNvSpPr/>
          <p:nvPr/>
        </p:nvSpPr>
        <p:spPr>
          <a:xfrm rot="10800000">
            <a:off x="5268478" y="3739613"/>
            <a:ext cx="156137" cy="47363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8D2F6F44-9685-438D-AE91-BF6E66013CB3}"/>
              </a:ext>
            </a:extLst>
          </p:cNvPr>
          <p:cNvSpPr txBox="1"/>
          <p:nvPr/>
        </p:nvSpPr>
        <p:spPr>
          <a:xfrm>
            <a:off x="1438368" y="429156"/>
            <a:ext cx="6216766"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Step Length – Inverse Pendulum Model</a:t>
            </a:r>
          </a:p>
        </p:txBody>
      </p:sp>
      <p:grpSp>
        <p:nvGrpSpPr>
          <p:cNvPr id="14" name="Group 13">
            <a:extLst>
              <a:ext uri="{FF2B5EF4-FFF2-40B4-BE49-F238E27FC236}">
                <a16:creationId xmlns:a16="http://schemas.microsoft.com/office/drawing/2014/main" id="{9673C6A9-607B-48B2-944D-EE24819914C4}"/>
              </a:ext>
            </a:extLst>
          </p:cNvPr>
          <p:cNvGrpSpPr/>
          <p:nvPr/>
        </p:nvGrpSpPr>
        <p:grpSpPr>
          <a:xfrm>
            <a:off x="553278" y="255674"/>
            <a:ext cx="658837" cy="769441"/>
            <a:chOff x="6897511" y="1111431"/>
            <a:chExt cx="587022" cy="685570"/>
          </a:xfrm>
        </p:grpSpPr>
        <p:sp>
          <p:nvSpPr>
            <p:cNvPr id="15" name="Oval 14">
              <a:extLst>
                <a:ext uri="{FF2B5EF4-FFF2-40B4-BE49-F238E27FC236}">
                  <a16:creationId xmlns:a16="http://schemas.microsoft.com/office/drawing/2014/main" id="{821D3436-0AC9-4A1D-B5EB-29230001B644}"/>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8DBDAB-5075-4E97-AA0C-D6BD44019012}"/>
                </a:ext>
              </a:extLst>
            </p:cNvPr>
            <p:cNvSpPr txBox="1"/>
            <p:nvPr/>
          </p:nvSpPr>
          <p:spPr>
            <a:xfrm>
              <a:off x="6981670" y="1111431"/>
              <a:ext cx="418769" cy="685570"/>
            </a:xfrm>
            <a:prstGeom prst="rect">
              <a:avLst/>
            </a:prstGeom>
            <a:noFill/>
          </p:spPr>
          <p:txBody>
            <a:bodyPr wrap="none" rtlCol="0">
              <a:spAutoFit/>
            </a:bodyPr>
            <a:lstStyle/>
            <a:p>
              <a:r>
                <a:rPr lang="en-US" sz="4400" b="1" dirty="0"/>
                <a:t>3</a:t>
              </a:r>
            </a:p>
          </p:txBody>
        </p:sp>
      </p:grpSp>
    </p:spTree>
    <p:extLst>
      <p:ext uri="{BB962C8B-B14F-4D97-AF65-F5344CB8AC3E}">
        <p14:creationId xmlns:p14="http://schemas.microsoft.com/office/powerpoint/2010/main" val="235657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6783-E0E1-465C-A358-DDDCA9AADDF6}"/>
              </a:ext>
            </a:extLst>
          </p:cNvPr>
          <p:cNvSpPr>
            <a:spLocks noGrp="1"/>
          </p:cNvSpPr>
          <p:nvPr>
            <p:ph type="title"/>
          </p:nvPr>
        </p:nvSpPr>
        <p:spPr/>
        <p:txBody>
          <a:bodyPr>
            <a:normAutofit fontScale="90000"/>
          </a:bodyPr>
          <a:lstStyle/>
          <a:p>
            <a:r>
              <a:rPr lang="en-US" dirty="0">
                <a:latin typeface="Lucida Bright" panose="02040602050505020304" pitchFamily="18" charset="0"/>
              </a:rPr>
              <a:t>We now have the localization part ready</a:t>
            </a:r>
          </a:p>
        </p:txBody>
      </p:sp>
      <p:grpSp>
        <p:nvGrpSpPr>
          <p:cNvPr id="50" name="Group 49">
            <a:extLst>
              <a:ext uri="{FF2B5EF4-FFF2-40B4-BE49-F238E27FC236}">
                <a16:creationId xmlns:a16="http://schemas.microsoft.com/office/drawing/2014/main" id="{5766C1F0-3D02-4FC8-AC83-DC2FB71D985F}"/>
              </a:ext>
            </a:extLst>
          </p:cNvPr>
          <p:cNvGrpSpPr/>
          <p:nvPr/>
        </p:nvGrpSpPr>
        <p:grpSpPr>
          <a:xfrm>
            <a:off x="6036734" y="1674758"/>
            <a:ext cx="5317066" cy="4526035"/>
            <a:chOff x="547511" y="2658164"/>
            <a:chExt cx="3934178" cy="3202969"/>
          </a:xfrm>
        </p:grpSpPr>
        <p:cxnSp>
          <p:nvCxnSpPr>
            <p:cNvPr id="5" name="Straight Arrow Connector 4">
              <a:extLst>
                <a:ext uri="{FF2B5EF4-FFF2-40B4-BE49-F238E27FC236}">
                  <a16:creationId xmlns:a16="http://schemas.microsoft.com/office/drawing/2014/main" id="{4B9F004F-4A19-42FC-BA31-68C830C71BB7}"/>
                </a:ext>
              </a:extLst>
            </p:cNvPr>
            <p:cNvCxnSpPr>
              <a:cxnSpLocks/>
            </p:cNvCxnSpPr>
            <p:nvPr/>
          </p:nvCxnSpPr>
          <p:spPr>
            <a:xfrm flipV="1">
              <a:off x="547511" y="2831915"/>
              <a:ext cx="0" cy="302921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21A10DA-EAA1-4508-BA80-17975D78385C}"/>
                </a:ext>
              </a:extLst>
            </p:cNvPr>
            <p:cNvCxnSpPr>
              <a:cxnSpLocks/>
            </p:cNvCxnSpPr>
            <p:nvPr/>
          </p:nvCxnSpPr>
          <p:spPr>
            <a:xfrm>
              <a:off x="547511" y="5861133"/>
              <a:ext cx="3934178"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FCBE870-4461-4BCC-ADEB-23A4EA038729}"/>
                </a:ext>
              </a:extLst>
            </p:cNvPr>
            <p:cNvCxnSpPr>
              <a:cxnSpLocks/>
            </p:cNvCxnSpPr>
            <p:nvPr/>
          </p:nvCxnSpPr>
          <p:spPr>
            <a:xfrm flipV="1">
              <a:off x="1236132" y="4447822"/>
              <a:ext cx="547512" cy="66445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3570DA9-0156-4707-9D28-C6A988B7C3F0}"/>
                </a:ext>
              </a:extLst>
            </p:cNvPr>
            <p:cNvCxnSpPr>
              <a:cxnSpLocks/>
            </p:cNvCxnSpPr>
            <p:nvPr/>
          </p:nvCxnSpPr>
          <p:spPr>
            <a:xfrm flipV="1">
              <a:off x="1783643" y="4154311"/>
              <a:ext cx="620890" cy="293511"/>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BE38B50-35DD-4EC9-9E75-BC2722DD6FAE}"/>
                </a:ext>
              </a:extLst>
            </p:cNvPr>
            <p:cNvCxnSpPr>
              <a:cxnSpLocks/>
            </p:cNvCxnSpPr>
            <p:nvPr/>
          </p:nvCxnSpPr>
          <p:spPr>
            <a:xfrm flipV="1">
              <a:off x="2404533" y="3523370"/>
              <a:ext cx="451556" cy="630941"/>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10C3F1-238D-4623-956D-25A175575B3C}"/>
                </a:ext>
              </a:extLst>
            </p:cNvPr>
            <p:cNvCxnSpPr>
              <a:cxnSpLocks/>
            </p:cNvCxnSpPr>
            <p:nvPr/>
          </p:nvCxnSpPr>
          <p:spPr>
            <a:xfrm flipV="1">
              <a:off x="2856089" y="2968978"/>
              <a:ext cx="158044" cy="554393"/>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橢圓 41">
              <a:extLst>
                <a:ext uri="{FF2B5EF4-FFF2-40B4-BE49-F238E27FC236}">
                  <a16:creationId xmlns:a16="http://schemas.microsoft.com/office/drawing/2014/main" id="{91FFBFD8-1EE7-496C-A95B-EA9984A114F6}"/>
                </a:ext>
              </a:extLst>
            </p:cNvPr>
            <p:cNvSpPr/>
            <p:nvPr/>
          </p:nvSpPr>
          <p:spPr>
            <a:xfrm>
              <a:off x="1170044" y="5100983"/>
              <a:ext cx="109597" cy="119117"/>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03470" tIns="51735" rIns="103470" bIns="51735" numCol="1" spcCol="0" rtlCol="0" fromWordArt="0" anchor="ctr" anchorCtr="0" forceAA="0" compatLnSpc="1">
              <a:prstTxWarp prst="textNoShape">
                <a:avLst/>
              </a:prstTxWarp>
              <a:noAutofit/>
            </a:bodyPr>
            <a:lstStyle/>
            <a:p>
              <a:pPr algn="ctr"/>
              <a:endParaRPr lang="zh-TW" altLang="en-US" sz="1152"/>
            </a:p>
          </p:txBody>
        </p:sp>
        <mc:AlternateContent xmlns:mc="http://schemas.openxmlformats.org/markup-compatibility/2006" xmlns:a14="http://schemas.microsoft.com/office/drawing/2010/main">
          <mc:Choice Requires="a14">
            <p:sp>
              <p:nvSpPr>
                <p:cNvPr id="24" name="文字方塊 170">
                  <a:extLst>
                    <a:ext uri="{FF2B5EF4-FFF2-40B4-BE49-F238E27FC236}">
                      <a16:creationId xmlns:a16="http://schemas.microsoft.com/office/drawing/2014/main" id="{E3B4F066-0149-4A86-A179-15B8FF2E9C45}"/>
                    </a:ext>
                  </a:extLst>
                </p:cNvPr>
                <p:cNvSpPr txBox="1"/>
                <p:nvPr/>
              </p:nvSpPr>
              <p:spPr>
                <a:xfrm>
                  <a:off x="1080909" y="5186567"/>
                  <a:ext cx="62089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200" b="0" i="1" smtClean="0">
                                <a:latin typeface="Cambria Math" panose="02040503050406030204" pitchFamily="18" charset="0"/>
                              </a:rPr>
                            </m:ctrlPr>
                          </m:sSubPr>
                          <m:e>
                            <m:r>
                              <a:rPr lang="en-US" altLang="zh-TW" sz="3200" b="0" i="1" smtClean="0">
                                <a:latin typeface="Cambria Math" panose="02040503050406030204" pitchFamily="18" charset="0"/>
                              </a:rPr>
                              <m:t>𝑃</m:t>
                            </m:r>
                          </m:e>
                          <m:sub>
                            <m:r>
                              <a:rPr lang="en-US" altLang="zh-TW" sz="3200" b="0" i="1" smtClean="0">
                                <a:latin typeface="Cambria Math" panose="02040503050406030204" pitchFamily="18" charset="0"/>
                              </a:rPr>
                              <m:t>0</m:t>
                            </m:r>
                          </m:sub>
                        </m:sSub>
                      </m:oMath>
                    </m:oMathPara>
                  </a14:m>
                  <a:endParaRPr lang="zh-TW" altLang="en-US" sz="3200" dirty="0"/>
                </a:p>
              </p:txBody>
            </p:sp>
          </mc:Choice>
          <mc:Fallback xmlns="">
            <p:sp>
              <p:nvSpPr>
                <p:cNvPr id="24" name="文字方塊 170">
                  <a:extLst>
                    <a:ext uri="{FF2B5EF4-FFF2-40B4-BE49-F238E27FC236}">
                      <a16:creationId xmlns:a16="http://schemas.microsoft.com/office/drawing/2014/main" id="{E3B4F066-0149-4A86-A179-15B8FF2E9C45}"/>
                    </a:ext>
                  </a:extLst>
                </p:cNvPr>
                <p:cNvSpPr txBox="1">
                  <a:spLocks noRot="1" noChangeAspect="1" noMove="1" noResize="1" noEditPoints="1" noAdjustHandles="1" noChangeArrowheads="1" noChangeShapeType="1" noTextEdit="1"/>
                </p:cNvSpPr>
                <p:nvPr/>
              </p:nvSpPr>
              <p:spPr>
                <a:xfrm>
                  <a:off x="1080909" y="5186567"/>
                  <a:ext cx="620891"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170">
                  <a:extLst>
                    <a:ext uri="{FF2B5EF4-FFF2-40B4-BE49-F238E27FC236}">
                      <a16:creationId xmlns:a16="http://schemas.microsoft.com/office/drawing/2014/main" id="{CB1A436F-F768-4242-8531-2F4A23242574}"/>
                    </a:ext>
                  </a:extLst>
                </p:cNvPr>
                <p:cNvSpPr txBox="1"/>
                <p:nvPr/>
              </p:nvSpPr>
              <p:spPr>
                <a:xfrm>
                  <a:off x="2856089" y="2658164"/>
                  <a:ext cx="620891" cy="3484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200" b="0" i="1" smtClean="0">
                                <a:latin typeface="Cambria Math" panose="02040503050406030204" pitchFamily="18" charset="0"/>
                              </a:rPr>
                            </m:ctrlPr>
                          </m:sSubPr>
                          <m:e>
                            <m:r>
                              <a:rPr lang="en-US" altLang="zh-TW" sz="3200" b="0" i="1" smtClean="0">
                                <a:latin typeface="Cambria Math" panose="02040503050406030204" pitchFamily="18" charset="0"/>
                              </a:rPr>
                              <m:t>𝑃</m:t>
                            </m:r>
                          </m:e>
                          <m:sub>
                            <m:r>
                              <a:rPr lang="en-US" altLang="zh-TW" sz="3200" b="0" i="1" smtClean="0">
                                <a:latin typeface="Cambria Math" panose="02040503050406030204" pitchFamily="18" charset="0"/>
                              </a:rPr>
                              <m:t>𝑖</m:t>
                            </m:r>
                          </m:sub>
                        </m:sSub>
                      </m:oMath>
                    </m:oMathPara>
                  </a14:m>
                  <a:endParaRPr lang="zh-TW" altLang="en-US" sz="3200" dirty="0"/>
                </a:p>
              </p:txBody>
            </p:sp>
          </mc:Choice>
          <mc:Fallback xmlns="">
            <p:sp>
              <p:nvSpPr>
                <p:cNvPr id="26" name="文字方塊 170">
                  <a:extLst>
                    <a:ext uri="{FF2B5EF4-FFF2-40B4-BE49-F238E27FC236}">
                      <a16:creationId xmlns:a16="http://schemas.microsoft.com/office/drawing/2014/main" id="{CB1A436F-F768-4242-8531-2F4A23242574}"/>
                    </a:ext>
                  </a:extLst>
                </p:cNvPr>
                <p:cNvSpPr txBox="1">
                  <a:spLocks noRot="1" noChangeAspect="1" noMove="1" noResize="1" noEditPoints="1" noAdjustHandles="1" noChangeArrowheads="1" noChangeShapeType="1" noTextEdit="1"/>
                </p:cNvSpPr>
                <p:nvPr/>
              </p:nvSpPr>
              <p:spPr>
                <a:xfrm>
                  <a:off x="2856089" y="2658164"/>
                  <a:ext cx="620891" cy="348490"/>
                </a:xfrm>
                <a:prstGeom prst="rect">
                  <a:avLst/>
                </a:prstGeom>
                <a:blipFill>
                  <a:blip r:embed="rId4"/>
                  <a:stretch>
                    <a:fillRect/>
                  </a:stretch>
                </a:blipFill>
              </p:spPr>
              <p:txBody>
                <a:bodyPr/>
                <a:lstStyle/>
                <a:p>
                  <a:r>
                    <a:rPr lang="en-US">
                      <a:noFill/>
                    </a:rPr>
                    <a:t> </a:t>
                  </a:r>
                </a:p>
              </p:txBody>
            </p:sp>
          </mc:Fallback>
        </mc:AlternateContent>
        <p:cxnSp>
          <p:nvCxnSpPr>
            <p:cNvPr id="28" name="直線接點 73">
              <a:extLst>
                <a:ext uri="{FF2B5EF4-FFF2-40B4-BE49-F238E27FC236}">
                  <a16:creationId xmlns:a16="http://schemas.microsoft.com/office/drawing/2014/main" id="{2E6CFFB0-5D65-432E-B13F-466FAFDD4413}"/>
                </a:ext>
              </a:extLst>
            </p:cNvPr>
            <p:cNvCxnSpPr>
              <a:cxnSpLocks/>
            </p:cNvCxnSpPr>
            <p:nvPr/>
          </p:nvCxnSpPr>
          <p:spPr>
            <a:xfrm>
              <a:off x="1221197" y="5155648"/>
              <a:ext cx="730087" cy="0"/>
            </a:xfrm>
            <a:prstGeom prst="line">
              <a:avLst/>
            </a:prstGeom>
            <a:ln w="381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接點 73">
              <a:extLst>
                <a:ext uri="{FF2B5EF4-FFF2-40B4-BE49-F238E27FC236}">
                  <a16:creationId xmlns:a16="http://schemas.microsoft.com/office/drawing/2014/main" id="{FCAB3448-8C9D-4E2F-AC30-72556529700C}"/>
                </a:ext>
              </a:extLst>
            </p:cNvPr>
            <p:cNvCxnSpPr>
              <a:cxnSpLocks/>
            </p:cNvCxnSpPr>
            <p:nvPr/>
          </p:nvCxnSpPr>
          <p:spPr>
            <a:xfrm>
              <a:off x="1783643" y="4483959"/>
              <a:ext cx="730087" cy="0"/>
            </a:xfrm>
            <a:prstGeom prst="line">
              <a:avLst/>
            </a:prstGeom>
            <a:ln w="381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線接點 73">
              <a:extLst>
                <a:ext uri="{FF2B5EF4-FFF2-40B4-BE49-F238E27FC236}">
                  <a16:creationId xmlns:a16="http://schemas.microsoft.com/office/drawing/2014/main" id="{78C0E76E-B64F-49E9-9045-B57C4FA58114}"/>
                </a:ext>
              </a:extLst>
            </p:cNvPr>
            <p:cNvCxnSpPr>
              <a:cxnSpLocks/>
            </p:cNvCxnSpPr>
            <p:nvPr/>
          </p:nvCxnSpPr>
          <p:spPr>
            <a:xfrm>
              <a:off x="2404533" y="4156581"/>
              <a:ext cx="730087" cy="0"/>
            </a:xfrm>
            <a:prstGeom prst="line">
              <a:avLst/>
            </a:prstGeom>
            <a:ln w="381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字方塊 85">
                  <a:extLst>
                    <a:ext uri="{FF2B5EF4-FFF2-40B4-BE49-F238E27FC236}">
                      <a16:creationId xmlns:a16="http://schemas.microsoft.com/office/drawing/2014/main" id="{2DBBCB9B-926D-4240-9BFA-4B1058F9ECD6}"/>
                    </a:ext>
                  </a:extLst>
                </p:cNvPr>
                <p:cNvSpPr txBox="1"/>
                <p:nvPr/>
              </p:nvSpPr>
              <p:spPr>
                <a:xfrm>
                  <a:off x="1371245" y="4809603"/>
                  <a:ext cx="42999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solidFill>
                                  <a:srgbClr val="FF0000"/>
                                </a:solidFill>
                                <a:latin typeface="Cambria Math" panose="02040503050406030204" pitchFamily="18" charset="0"/>
                              </a:rPr>
                            </m:ctrlPr>
                          </m:sSubPr>
                          <m:e>
                            <m:r>
                              <a:rPr lang="en-US" altLang="zh-TW" sz="2800" i="1" smtClean="0">
                                <a:solidFill>
                                  <a:srgbClr val="FF0000"/>
                                </a:solidFill>
                                <a:latin typeface="Cambria Math" panose="02040503050406030204" pitchFamily="18" charset="0"/>
                              </a:rPr>
                              <m:t>𝜃</m:t>
                            </m:r>
                          </m:e>
                          <m:sub>
                            <m:r>
                              <a:rPr lang="en-US" altLang="zh-TW" sz="2800" b="0" i="1" smtClean="0">
                                <a:solidFill>
                                  <a:srgbClr val="FF0000"/>
                                </a:solidFill>
                                <a:latin typeface="Cambria Math" panose="02040503050406030204" pitchFamily="18" charset="0"/>
                              </a:rPr>
                              <m:t>1</m:t>
                            </m:r>
                          </m:sub>
                        </m:sSub>
                      </m:oMath>
                    </m:oMathPara>
                  </a14:m>
                  <a:endParaRPr lang="zh-TW" altLang="en-US" sz="2800" dirty="0">
                    <a:solidFill>
                      <a:srgbClr val="FF0000"/>
                    </a:solidFill>
                  </a:endParaRPr>
                </a:p>
              </p:txBody>
            </p:sp>
          </mc:Choice>
          <mc:Fallback xmlns="">
            <p:sp>
              <p:nvSpPr>
                <p:cNvPr id="34" name="文字方塊 85">
                  <a:extLst>
                    <a:ext uri="{FF2B5EF4-FFF2-40B4-BE49-F238E27FC236}">
                      <a16:creationId xmlns:a16="http://schemas.microsoft.com/office/drawing/2014/main" id="{2DBBCB9B-926D-4240-9BFA-4B1058F9ECD6}"/>
                    </a:ext>
                  </a:extLst>
                </p:cNvPr>
                <p:cNvSpPr txBox="1">
                  <a:spLocks noRot="1" noChangeAspect="1" noMove="1" noResize="1" noEditPoints="1" noAdjustHandles="1" noChangeArrowheads="1" noChangeShapeType="1" noTextEdit="1"/>
                </p:cNvSpPr>
                <p:nvPr/>
              </p:nvSpPr>
              <p:spPr>
                <a:xfrm>
                  <a:off x="1371245" y="4809603"/>
                  <a:ext cx="429990"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字方塊 85">
                  <a:extLst>
                    <a:ext uri="{FF2B5EF4-FFF2-40B4-BE49-F238E27FC236}">
                      <a16:creationId xmlns:a16="http://schemas.microsoft.com/office/drawing/2014/main" id="{DE57C176-5078-40B6-B7D9-6881CBA1D7B1}"/>
                    </a:ext>
                  </a:extLst>
                </p:cNvPr>
                <p:cNvSpPr txBox="1"/>
                <p:nvPr/>
              </p:nvSpPr>
              <p:spPr>
                <a:xfrm>
                  <a:off x="2147443" y="4179450"/>
                  <a:ext cx="43826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solidFill>
                                  <a:srgbClr val="FF0000"/>
                                </a:solidFill>
                                <a:latin typeface="Cambria Math" panose="02040503050406030204" pitchFamily="18" charset="0"/>
                              </a:rPr>
                            </m:ctrlPr>
                          </m:sSubPr>
                          <m:e>
                            <m:r>
                              <a:rPr lang="en-US" altLang="zh-TW" sz="2800" i="1" smtClean="0">
                                <a:solidFill>
                                  <a:srgbClr val="FF0000"/>
                                </a:solidFill>
                                <a:latin typeface="Cambria Math" panose="02040503050406030204" pitchFamily="18" charset="0"/>
                              </a:rPr>
                              <m:t>𝜃</m:t>
                            </m:r>
                          </m:e>
                          <m:sub>
                            <m:r>
                              <a:rPr lang="en-US" altLang="zh-TW" sz="2800" b="0" i="1" smtClean="0">
                                <a:solidFill>
                                  <a:srgbClr val="FF0000"/>
                                </a:solidFill>
                                <a:latin typeface="Cambria Math" panose="02040503050406030204" pitchFamily="18" charset="0"/>
                              </a:rPr>
                              <m:t>2</m:t>
                            </m:r>
                          </m:sub>
                        </m:sSub>
                      </m:oMath>
                    </m:oMathPara>
                  </a14:m>
                  <a:endParaRPr lang="zh-TW" altLang="en-US" sz="2800" dirty="0">
                    <a:solidFill>
                      <a:srgbClr val="FF0000"/>
                    </a:solidFill>
                  </a:endParaRPr>
                </a:p>
              </p:txBody>
            </p:sp>
          </mc:Choice>
          <mc:Fallback xmlns="">
            <p:sp>
              <p:nvSpPr>
                <p:cNvPr id="38" name="文字方塊 85">
                  <a:extLst>
                    <a:ext uri="{FF2B5EF4-FFF2-40B4-BE49-F238E27FC236}">
                      <a16:creationId xmlns:a16="http://schemas.microsoft.com/office/drawing/2014/main" id="{DE57C176-5078-40B6-B7D9-6881CBA1D7B1}"/>
                    </a:ext>
                  </a:extLst>
                </p:cNvPr>
                <p:cNvSpPr txBox="1">
                  <a:spLocks noRot="1" noChangeAspect="1" noMove="1" noResize="1" noEditPoints="1" noAdjustHandles="1" noChangeArrowheads="1" noChangeShapeType="1" noTextEdit="1"/>
                </p:cNvSpPr>
                <p:nvPr/>
              </p:nvSpPr>
              <p:spPr>
                <a:xfrm>
                  <a:off x="2147443" y="4179450"/>
                  <a:ext cx="438260" cy="4308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文字方塊 85">
                  <a:extLst>
                    <a:ext uri="{FF2B5EF4-FFF2-40B4-BE49-F238E27FC236}">
                      <a16:creationId xmlns:a16="http://schemas.microsoft.com/office/drawing/2014/main" id="{D9054262-D433-4806-A506-7EA5DD973797}"/>
                    </a:ext>
                  </a:extLst>
                </p:cNvPr>
                <p:cNvSpPr txBox="1"/>
                <p:nvPr/>
              </p:nvSpPr>
              <p:spPr>
                <a:xfrm>
                  <a:off x="2618010" y="3718182"/>
                  <a:ext cx="43826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solidFill>
                                  <a:srgbClr val="FF0000"/>
                                </a:solidFill>
                                <a:latin typeface="Cambria Math" panose="02040503050406030204" pitchFamily="18" charset="0"/>
                              </a:rPr>
                            </m:ctrlPr>
                          </m:sSubPr>
                          <m:e>
                            <m:r>
                              <a:rPr lang="en-US" altLang="zh-TW" sz="2800" i="1" smtClean="0">
                                <a:solidFill>
                                  <a:srgbClr val="FF0000"/>
                                </a:solidFill>
                                <a:latin typeface="Cambria Math" panose="02040503050406030204" pitchFamily="18" charset="0"/>
                              </a:rPr>
                              <m:t>𝜃</m:t>
                            </m:r>
                          </m:e>
                          <m:sub>
                            <m:r>
                              <a:rPr lang="en-US" altLang="zh-TW" sz="2800" b="0" i="1" smtClean="0">
                                <a:solidFill>
                                  <a:srgbClr val="FF0000"/>
                                </a:solidFill>
                                <a:latin typeface="Cambria Math" panose="02040503050406030204" pitchFamily="18" charset="0"/>
                              </a:rPr>
                              <m:t>3</m:t>
                            </m:r>
                          </m:sub>
                        </m:sSub>
                      </m:oMath>
                    </m:oMathPara>
                  </a14:m>
                  <a:endParaRPr lang="zh-TW" altLang="en-US" sz="2800" dirty="0">
                    <a:solidFill>
                      <a:srgbClr val="FF0000"/>
                    </a:solidFill>
                  </a:endParaRPr>
                </a:p>
              </p:txBody>
            </p:sp>
          </mc:Choice>
          <mc:Fallback xmlns="">
            <p:sp>
              <p:nvSpPr>
                <p:cNvPr id="40" name="文字方塊 85">
                  <a:extLst>
                    <a:ext uri="{FF2B5EF4-FFF2-40B4-BE49-F238E27FC236}">
                      <a16:creationId xmlns:a16="http://schemas.microsoft.com/office/drawing/2014/main" id="{D9054262-D433-4806-A506-7EA5DD973797}"/>
                    </a:ext>
                  </a:extLst>
                </p:cNvPr>
                <p:cNvSpPr txBox="1">
                  <a:spLocks noRot="1" noChangeAspect="1" noMove="1" noResize="1" noEditPoints="1" noAdjustHandles="1" noChangeArrowheads="1" noChangeShapeType="1" noTextEdit="1"/>
                </p:cNvSpPr>
                <p:nvPr/>
              </p:nvSpPr>
              <p:spPr>
                <a:xfrm>
                  <a:off x="2618010" y="3718182"/>
                  <a:ext cx="438260" cy="430887"/>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2" name="文字方塊 75">
                <a:extLst>
                  <a:ext uri="{FF2B5EF4-FFF2-40B4-BE49-F238E27FC236}">
                    <a16:creationId xmlns:a16="http://schemas.microsoft.com/office/drawing/2014/main" id="{FF593C53-B4BB-4C67-90F5-827EF714791B}"/>
                  </a:ext>
                </a:extLst>
              </p:cNvPr>
              <p:cNvSpPr txBox="1"/>
              <p:nvPr/>
            </p:nvSpPr>
            <p:spPr>
              <a:xfrm>
                <a:off x="6344866" y="4119052"/>
                <a:ext cx="75341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𝑙</m:t>
                          </m:r>
                        </m:e>
                        <m:sub>
                          <m:r>
                            <a:rPr lang="en-US" altLang="zh-TW" sz="2800" b="0" i="1" smtClean="0">
                              <a:latin typeface="Cambria Math" panose="02040503050406030204" pitchFamily="18" charset="0"/>
                            </a:rPr>
                            <m:t>1</m:t>
                          </m:r>
                        </m:sub>
                      </m:sSub>
                    </m:oMath>
                  </m:oMathPara>
                </a14:m>
                <a:endParaRPr lang="zh-TW" altLang="en-US" sz="2800" dirty="0"/>
              </a:p>
            </p:txBody>
          </p:sp>
        </mc:Choice>
        <mc:Fallback xmlns="">
          <p:sp>
            <p:nvSpPr>
              <p:cNvPr id="52" name="文字方塊 75">
                <a:extLst>
                  <a:ext uri="{FF2B5EF4-FFF2-40B4-BE49-F238E27FC236}">
                    <a16:creationId xmlns:a16="http://schemas.microsoft.com/office/drawing/2014/main" id="{FF593C53-B4BB-4C67-90F5-827EF714791B}"/>
                  </a:ext>
                </a:extLst>
              </p:cNvPr>
              <p:cNvSpPr txBox="1">
                <a:spLocks noRot="1" noChangeAspect="1" noMove="1" noResize="1" noEditPoints="1" noAdjustHandles="1" noChangeArrowheads="1" noChangeShapeType="1" noTextEdit="1"/>
              </p:cNvSpPr>
              <p:nvPr/>
            </p:nvSpPr>
            <p:spPr>
              <a:xfrm>
                <a:off x="6344866" y="4119052"/>
                <a:ext cx="753411" cy="430887"/>
              </a:xfrm>
              <a:prstGeom prst="rect">
                <a:avLst/>
              </a:prstGeom>
              <a:blipFill>
                <a:blip r:embed="rId8"/>
                <a:stretch>
                  <a:fillRect/>
                </a:stretch>
              </a:blipFill>
            </p:spPr>
            <p:txBody>
              <a:bodyPr/>
              <a:lstStyle/>
              <a:p>
                <a:r>
                  <a:rPr lang="en-US">
                    <a:noFill/>
                  </a:rPr>
                  <a:t> </a:t>
                </a:r>
              </a:p>
            </p:txBody>
          </p:sp>
        </mc:Fallback>
      </mc:AlternateContent>
      <p:sp>
        <p:nvSpPr>
          <p:cNvPr id="54" name="Left Brace 53">
            <a:extLst>
              <a:ext uri="{FF2B5EF4-FFF2-40B4-BE49-F238E27FC236}">
                <a16:creationId xmlns:a16="http://schemas.microsoft.com/office/drawing/2014/main" id="{FFB1014A-299B-42B4-9473-992A825A2352}"/>
              </a:ext>
            </a:extLst>
          </p:cNvPr>
          <p:cNvSpPr/>
          <p:nvPr/>
        </p:nvSpPr>
        <p:spPr>
          <a:xfrm rot="2243895">
            <a:off x="6896437" y="4024115"/>
            <a:ext cx="436094" cy="106777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56" name="文字方塊 75">
                <a:extLst>
                  <a:ext uri="{FF2B5EF4-FFF2-40B4-BE49-F238E27FC236}">
                    <a16:creationId xmlns:a16="http://schemas.microsoft.com/office/drawing/2014/main" id="{AF05D3BC-493F-4BC7-92D8-DB4BA0EDA0BD}"/>
                  </a:ext>
                </a:extLst>
              </p:cNvPr>
              <p:cNvSpPr txBox="1"/>
              <p:nvPr/>
            </p:nvSpPr>
            <p:spPr>
              <a:xfrm>
                <a:off x="7313277" y="3310555"/>
                <a:ext cx="68938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𝑙</m:t>
                          </m:r>
                        </m:e>
                        <m:sub>
                          <m:r>
                            <a:rPr lang="en-US" altLang="zh-TW" sz="2800" b="0" i="1" smtClean="0">
                              <a:latin typeface="Cambria Math" panose="02040503050406030204" pitchFamily="18" charset="0"/>
                            </a:rPr>
                            <m:t>2</m:t>
                          </m:r>
                        </m:sub>
                      </m:sSub>
                    </m:oMath>
                  </m:oMathPara>
                </a14:m>
                <a:endParaRPr lang="zh-TW" altLang="en-US" sz="2800" dirty="0"/>
              </a:p>
            </p:txBody>
          </p:sp>
        </mc:Choice>
        <mc:Fallback xmlns="">
          <p:sp>
            <p:nvSpPr>
              <p:cNvPr id="56" name="文字方塊 75">
                <a:extLst>
                  <a:ext uri="{FF2B5EF4-FFF2-40B4-BE49-F238E27FC236}">
                    <a16:creationId xmlns:a16="http://schemas.microsoft.com/office/drawing/2014/main" id="{AF05D3BC-493F-4BC7-92D8-DB4BA0EDA0BD}"/>
                  </a:ext>
                </a:extLst>
              </p:cNvPr>
              <p:cNvSpPr txBox="1">
                <a:spLocks noRot="1" noChangeAspect="1" noMove="1" noResize="1" noEditPoints="1" noAdjustHandles="1" noChangeArrowheads="1" noChangeShapeType="1" noTextEdit="1"/>
              </p:cNvSpPr>
              <p:nvPr/>
            </p:nvSpPr>
            <p:spPr>
              <a:xfrm>
                <a:off x="7313277" y="3310555"/>
                <a:ext cx="689385" cy="430887"/>
              </a:xfrm>
              <a:prstGeom prst="rect">
                <a:avLst/>
              </a:prstGeom>
              <a:blipFill>
                <a:blip r:embed="rId9"/>
                <a:stretch>
                  <a:fillRect/>
                </a:stretch>
              </a:blipFill>
            </p:spPr>
            <p:txBody>
              <a:bodyPr/>
              <a:lstStyle/>
              <a:p>
                <a:r>
                  <a:rPr lang="en-US">
                    <a:noFill/>
                  </a:rPr>
                  <a:t> </a:t>
                </a:r>
              </a:p>
            </p:txBody>
          </p:sp>
        </mc:Fallback>
      </mc:AlternateContent>
      <p:sp>
        <p:nvSpPr>
          <p:cNvPr id="58" name="Left Brace 57">
            <a:extLst>
              <a:ext uri="{FF2B5EF4-FFF2-40B4-BE49-F238E27FC236}">
                <a16:creationId xmlns:a16="http://schemas.microsoft.com/office/drawing/2014/main" id="{B1D501BC-D1E9-4394-B152-6F8D4C46025B}"/>
              </a:ext>
            </a:extLst>
          </p:cNvPr>
          <p:cNvSpPr/>
          <p:nvPr/>
        </p:nvSpPr>
        <p:spPr>
          <a:xfrm rot="3799625">
            <a:off x="7774757" y="3369177"/>
            <a:ext cx="399034" cy="87569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60" name="文字方塊 85">
                <a:extLst>
                  <a:ext uri="{FF2B5EF4-FFF2-40B4-BE49-F238E27FC236}">
                    <a16:creationId xmlns:a16="http://schemas.microsoft.com/office/drawing/2014/main" id="{01064663-C17D-42EC-9048-174E103E4F1D}"/>
                  </a:ext>
                </a:extLst>
              </p:cNvPr>
              <p:cNvSpPr txBox="1"/>
              <p:nvPr/>
            </p:nvSpPr>
            <p:spPr>
              <a:xfrm>
                <a:off x="11063234" y="6200793"/>
                <a:ext cx="58113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chemeClr val="tx1"/>
                          </a:solidFill>
                          <a:latin typeface="Cambria Math" panose="02040503050406030204" pitchFamily="18" charset="0"/>
                        </a:rPr>
                        <m:t>𝑥</m:t>
                      </m:r>
                    </m:oMath>
                  </m:oMathPara>
                </a14:m>
                <a:endParaRPr lang="zh-TW" altLang="en-US" sz="2800" dirty="0">
                  <a:solidFill>
                    <a:schemeClr val="tx1"/>
                  </a:solidFill>
                </a:endParaRPr>
              </a:p>
            </p:txBody>
          </p:sp>
        </mc:Choice>
        <mc:Fallback xmlns="">
          <p:sp>
            <p:nvSpPr>
              <p:cNvPr id="60" name="文字方塊 85">
                <a:extLst>
                  <a:ext uri="{FF2B5EF4-FFF2-40B4-BE49-F238E27FC236}">
                    <a16:creationId xmlns:a16="http://schemas.microsoft.com/office/drawing/2014/main" id="{01064663-C17D-42EC-9048-174E103E4F1D}"/>
                  </a:ext>
                </a:extLst>
              </p:cNvPr>
              <p:cNvSpPr txBox="1">
                <a:spLocks noRot="1" noChangeAspect="1" noMove="1" noResize="1" noEditPoints="1" noAdjustHandles="1" noChangeArrowheads="1" noChangeShapeType="1" noTextEdit="1"/>
              </p:cNvSpPr>
              <p:nvPr/>
            </p:nvSpPr>
            <p:spPr>
              <a:xfrm>
                <a:off x="11063234" y="6200793"/>
                <a:ext cx="581134"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文字方塊 85">
                <a:extLst>
                  <a:ext uri="{FF2B5EF4-FFF2-40B4-BE49-F238E27FC236}">
                    <a16:creationId xmlns:a16="http://schemas.microsoft.com/office/drawing/2014/main" id="{D2130FC9-D676-477C-9BB2-1190623DC05E}"/>
                  </a:ext>
                </a:extLst>
              </p:cNvPr>
              <p:cNvSpPr txBox="1"/>
              <p:nvPr/>
            </p:nvSpPr>
            <p:spPr>
              <a:xfrm>
                <a:off x="5414896" y="1757731"/>
                <a:ext cx="58113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chemeClr val="tx1"/>
                          </a:solidFill>
                          <a:latin typeface="Cambria Math" panose="02040503050406030204" pitchFamily="18" charset="0"/>
                        </a:rPr>
                        <m:t>𝑦</m:t>
                      </m:r>
                    </m:oMath>
                  </m:oMathPara>
                </a14:m>
                <a:endParaRPr lang="zh-TW" altLang="en-US" sz="2800" dirty="0">
                  <a:solidFill>
                    <a:schemeClr val="tx1"/>
                  </a:solidFill>
                </a:endParaRPr>
              </a:p>
            </p:txBody>
          </p:sp>
        </mc:Choice>
        <mc:Fallback xmlns="">
          <p:sp>
            <p:nvSpPr>
              <p:cNvPr id="62" name="文字方塊 85">
                <a:extLst>
                  <a:ext uri="{FF2B5EF4-FFF2-40B4-BE49-F238E27FC236}">
                    <a16:creationId xmlns:a16="http://schemas.microsoft.com/office/drawing/2014/main" id="{D2130FC9-D676-477C-9BB2-1190623DC05E}"/>
                  </a:ext>
                </a:extLst>
              </p:cNvPr>
              <p:cNvSpPr txBox="1">
                <a:spLocks noRot="1" noChangeAspect="1" noMove="1" noResize="1" noEditPoints="1" noAdjustHandles="1" noChangeArrowheads="1" noChangeShapeType="1" noTextEdit="1"/>
              </p:cNvSpPr>
              <p:nvPr/>
            </p:nvSpPr>
            <p:spPr>
              <a:xfrm>
                <a:off x="5414896" y="1757731"/>
                <a:ext cx="581134" cy="43088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文字方塊 85">
                <a:extLst>
                  <a:ext uri="{FF2B5EF4-FFF2-40B4-BE49-F238E27FC236}">
                    <a16:creationId xmlns:a16="http://schemas.microsoft.com/office/drawing/2014/main" id="{351C55FF-1AA2-4983-A45C-2B7C813C4443}"/>
                  </a:ext>
                </a:extLst>
              </p:cNvPr>
              <p:cNvSpPr txBox="1"/>
              <p:nvPr/>
            </p:nvSpPr>
            <p:spPr>
              <a:xfrm>
                <a:off x="5415236" y="6112307"/>
                <a:ext cx="58113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chemeClr val="tx1"/>
                          </a:solidFill>
                          <a:latin typeface="Cambria Math" panose="02040503050406030204" pitchFamily="18" charset="0"/>
                        </a:rPr>
                        <m:t>𝑂</m:t>
                      </m:r>
                    </m:oMath>
                  </m:oMathPara>
                </a14:m>
                <a:endParaRPr lang="zh-TW" altLang="en-US" sz="2800" dirty="0">
                  <a:solidFill>
                    <a:schemeClr val="tx1"/>
                  </a:solidFill>
                </a:endParaRPr>
              </a:p>
            </p:txBody>
          </p:sp>
        </mc:Choice>
        <mc:Fallback xmlns="">
          <p:sp>
            <p:nvSpPr>
              <p:cNvPr id="64" name="文字方塊 85">
                <a:extLst>
                  <a:ext uri="{FF2B5EF4-FFF2-40B4-BE49-F238E27FC236}">
                    <a16:creationId xmlns:a16="http://schemas.microsoft.com/office/drawing/2014/main" id="{351C55FF-1AA2-4983-A45C-2B7C813C4443}"/>
                  </a:ext>
                </a:extLst>
              </p:cNvPr>
              <p:cNvSpPr txBox="1">
                <a:spLocks noRot="1" noChangeAspect="1" noMove="1" noResize="1" noEditPoints="1" noAdjustHandles="1" noChangeArrowheads="1" noChangeShapeType="1" noTextEdit="1"/>
              </p:cNvSpPr>
              <p:nvPr/>
            </p:nvSpPr>
            <p:spPr>
              <a:xfrm>
                <a:off x="5415236" y="6112307"/>
                <a:ext cx="581134" cy="430887"/>
              </a:xfrm>
              <a:prstGeom prst="rect">
                <a:avLst/>
              </a:prstGeom>
              <a:blipFill>
                <a:blip r:embed="rId12"/>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6A65984E-31D0-4990-B172-3C2171CFEF98}"/>
              </a:ext>
            </a:extLst>
          </p:cNvPr>
          <p:cNvSpPr txBox="1"/>
          <p:nvPr/>
        </p:nvSpPr>
        <p:spPr>
          <a:xfrm>
            <a:off x="1386075" y="4289729"/>
            <a:ext cx="2007281"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Step Length</a:t>
            </a:r>
          </a:p>
        </p:txBody>
      </p:sp>
      <p:grpSp>
        <p:nvGrpSpPr>
          <p:cNvPr id="31" name="Group 30">
            <a:extLst>
              <a:ext uri="{FF2B5EF4-FFF2-40B4-BE49-F238E27FC236}">
                <a16:creationId xmlns:a16="http://schemas.microsoft.com/office/drawing/2014/main" id="{6628C109-2441-4FB0-AF45-3B55DFF03144}"/>
              </a:ext>
            </a:extLst>
          </p:cNvPr>
          <p:cNvGrpSpPr/>
          <p:nvPr/>
        </p:nvGrpSpPr>
        <p:grpSpPr>
          <a:xfrm>
            <a:off x="500985" y="4116247"/>
            <a:ext cx="658837" cy="769441"/>
            <a:chOff x="6897511" y="1111431"/>
            <a:chExt cx="587022" cy="685570"/>
          </a:xfrm>
        </p:grpSpPr>
        <p:sp>
          <p:nvSpPr>
            <p:cNvPr id="32" name="Oval 31">
              <a:extLst>
                <a:ext uri="{FF2B5EF4-FFF2-40B4-BE49-F238E27FC236}">
                  <a16:creationId xmlns:a16="http://schemas.microsoft.com/office/drawing/2014/main" id="{264DFABC-0238-4033-991D-F15E797F2192}"/>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9DE7B43-63AE-437A-91FE-ED1CB54240AF}"/>
                </a:ext>
              </a:extLst>
            </p:cNvPr>
            <p:cNvSpPr txBox="1"/>
            <p:nvPr/>
          </p:nvSpPr>
          <p:spPr>
            <a:xfrm>
              <a:off x="6981670" y="1111431"/>
              <a:ext cx="418769" cy="685570"/>
            </a:xfrm>
            <a:prstGeom prst="rect">
              <a:avLst/>
            </a:prstGeom>
            <a:noFill/>
          </p:spPr>
          <p:txBody>
            <a:bodyPr wrap="none" rtlCol="0">
              <a:spAutoFit/>
            </a:bodyPr>
            <a:lstStyle/>
            <a:p>
              <a:r>
                <a:rPr lang="en-US" sz="4400" b="1" dirty="0"/>
                <a:t>3</a:t>
              </a:r>
            </a:p>
          </p:txBody>
        </p:sp>
      </p:grpSp>
      <p:sp>
        <p:nvSpPr>
          <p:cNvPr id="35" name="TextBox 34">
            <a:extLst>
              <a:ext uri="{FF2B5EF4-FFF2-40B4-BE49-F238E27FC236}">
                <a16:creationId xmlns:a16="http://schemas.microsoft.com/office/drawing/2014/main" id="{836085FB-E247-4956-8C1C-98F278874983}"/>
              </a:ext>
            </a:extLst>
          </p:cNvPr>
          <p:cNvSpPr txBox="1"/>
          <p:nvPr/>
        </p:nvSpPr>
        <p:spPr>
          <a:xfrm>
            <a:off x="1390767" y="3369189"/>
            <a:ext cx="297068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Walking Direction</a:t>
            </a:r>
          </a:p>
        </p:txBody>
      </p:sp>
      <p:grpSp>
        <p:nvGrpSpPr>
          <p:cNvPr id="36" name="Group 35">
            <a:extLst>
              <a:ext uri="{FF2B5EF4-FFF2-40B4-BE49-F238E27FC236}">
                <a16:creationId xmlns:a16="http://schemas.microsoft.com/office/drawing/2014/main" id="{424E5C79-9DB3-4B9F-812E-90D8431E3C50}"/>
              </a:ext>
            </a:extLst>
          </p:cNvPr>
          <p:cNvGrpSpPr/>
          <p:nvPr/>
        </p:nvGrpSpPr>
        <p:grpSpPr>
          <a:xfrm>
            <a:off x="505677" y="3195707"/>
            <a:ext cx="658837" cy="769441"/>
            <a:chOff x="6897511" y="1111431"/>
            <a:chExt cx="587022" cy="685570"/>
          </a:xfrm>
        </p:grpSpPr>
        <p:sp>
          <p:nvSpPr>
            <p:cNvPr id="37" name="Oval 36">
              <a:extLst>
                <a:ext uri="{FF2B5EF4-FFF2-40B4-BE49-F238E27FC236}">
                  <a16:creationId xmlns:a16="http://schemas.microsoft.com/office/drawing/2014/main" id="{D57FB9A2-F27A-44A8-A54F-F4B627811696}"/>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F86EF0-4481-46ED-80E8-E8081322FAF5}"/>
                </a:ext>
              </a:extLst>
            </p:cNvPr>
            <p:cNvSpPr txBox="1"/>
            <p:nvPr/>
          </p:nvSpPr>
          <p:spPr>
            <a:xfrm>
              <a:off x="6981670" y="1111431"/>
              <a:ext cx="418769" cy="685570"/>
            </a:xfrm>
            <a:prstGeom prst="rect">
              <a:avLst/>
            </a:prstGeom>
            <a:noFill/>
          </p:spPr>
          <p:txBody>
            <a:bodyPr wrap="none" rtlCol="0">
              <a:spAutoFit/>
            </a:bodyPr>
            <a:lstStyle/>
            <a:p>
              <a:r>
                <a:rPr lang="en-US" sz="4400" b="1" dirty="0"/>
                <a:t>2</a:t>
              </a:r>
            </a:p>
          </p:txBody>
        </p:sp>
      </p:grpSp>
      <p:sp>
        <p:nvSpPr>
          <p:cNvPr id="41" name="TextBox 40">
            <a:extLst>
              <a:ext uri="{FF2B5EF4-FFF2-40B4-BE49-F238E27FC236}">
                <a16:creationId xmlns:a16="http://schemas.microsoft.com/office/drawing/2014/main" id="{CCE9342D-19E3-49FD-88F8-2B96CA2F867A}"/>
              </a:ext>
            </a:extLst>
          </p:cNvPr>
          <p:cNvSpPr txBox="1"/>
          <p:nvPr/>
        </p:nvSpPr>
        <p:spPr>
          <a:xfrm>
            <a:off x="1390767" y="2387769"/>
            <a:ext cx="1880643"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Step Count</a:t>
            </a:r>
          </a:p>
        </p:txBody>
      </p:sp>
      <p:grpSp>
        <p:nvGrpSpPr>
          <p:cNvPr id="42" name="Group 41">
            <a:extLst>
              <a:ext uri="{FF2B5EF4-FFF2-40B4-BE49-F238E27FC236}">
                <a16:creationId xmlns:a16="http://schemas.microsoft.com/office/drawing/2014/main" id="{8290D324-ED9A-469E-B1BC-19FD30F3BE31}"/>
              </a:ext>
            </a:extLst>
          </p:cNvPr>
          <p:cNvGrpSpPr/>
          <p:nvPr/>
        </p:nvGrpSpPr>
        <p:grpSpPr>
          <a:xfrm>
            <a:off x="505677" y="2214287"/>
            <a:ext cx="658837" cy="769441"/>
            <a:chOff x="6897511" y="1111431"/>
            <a:chExt cx="587022" cy="685570"/>
          </a:xfrm>
        </p:grpSpPr>
        <p:sp>
          <p:nvSpPr>
            <p:cNvPr id="43" name="Oval 42">
              <a:extLst>
                <a:ext uri="{FF2B5EF4-FFF2-40B4-BE49-F238E27FC236}">
                  <a16:creationId xmlns:a16="http://schemas.microsoft.com/office/drawing/2014/main" id="{85D54EF0-1DBF-4F6B-93EC-723E7794FDAB}"/>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D2E9E2A-88D2-4FC8-A1E3-1A87C6747B9A}"/>
                </a:ext>
              </a:extLst>
            </p:cNvPr>
            <p:cNvSpPr txBox="1"/>
            <p:nvPr/>
          </p:nvSpPr>
          <p:spPr>
            <a:xfrm>
              <a:off x="6981670" y="1111431"/>
              <a:ext cx="418769" cy="685570"/>
            </a:xfrm>
            <a:prstGeom prst="rect">
              <a:avLst/>
            </a:prstGeom>
            <a:noFill/>
          </p:spPr>
          <p:txBody>
            <a:bodyPr wrap="none" rtlCol="0">
              <a:spAutoFit/>
            </a:bodyPr>
            <a:lstStyle/>
            <a:p>
              <a:r>
                <a:rPr lang="en-US" sz="4400" b="1" dirty="0"/>
                <a:t>1</a:t>
              </a:r>
            </a:p>
          </p:txBody>
        </p:sp>
      </p:grpSp>
      <p:sp>
        <p:nvSpPr>
          <p:cNvPr id="4" name="Right Brace 3">
            <a:extLst>
              <a:ext uri="{FF2B5EF4-FFF2-40B4-BE49-F238E27FC236}">
                <a16:creationId xmlns:a16="http://schemas.microsoft.com/office/drawing/2014/main" id="{437C7A59-70C7-402F-8EFE-2F3A401B899D}"/>
              </a:ext>
            </a:extLst>
          </p:cNvPr>
          <p:cNvSpPr/>
          <p:nvPr/>
        </p:nvSpPr>
        <p:spPr>
          <a:xfrm>
            <a:off x="4201301" y="2387769"/>
            <a:ext cx="843687" cy="2327133"/>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7833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2AAEC0F-24CF-5740-9B6F-1770ECCFD23E}"/>
              </a:ext>
            </a:extLst>
          </p:cNvPr>
          <p:cNvSpPr txBox="1"/>
          <p:nvPr/>
        </p:nvSpPr>
        <p:spPr>
          <a:xfrm>
            <a:off x="361869" y="212363"/>
            <a:ext cx="5431295"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Human brains can infer sound geometry</a:t>
            </a:r>
          </a:p>
        </p:txBody>
      </p:sp>
      <p:grpSp>
        <p:nvGrpSpPr>
          <p:cNvPr id="89" name="Group 88">
            <a:extLst>
              <a:ext uri="{FF2B5EF4-FFF2-40B4-BE49-F238E27FC236}">
                <a16:creationId xmlns:a16="http://schemas.microsoft.com/office/drawing/2014/main" id="{C976CAC0-A0A2-7849-8F4B-FD470B5CF496}"/>
              </a:ext>
            </a:extLst>
          </p:cNvPr>
          <p:cNvGrpSpPr/>
          <p:nvPr/>
        </p:nvGrpSpPr>
        <p:grpSpPr>
          <a:xfrm>
            <a:off x="361869" y="1271872"/>
            <a:ext cx="5075834" cy="3604958"/>
            <a:chOff x="62291" y="1068641"/>
            <a:chExt cx="3802797" cy="2544589"/>
          </a:xfrm>
        </p:grpSpPr>
        <p:grpSp>
          <p:nvGrpSpPr>
            <p:cNvPr id="68" name="Group 67">
              <a:extLst>
                <a:ext uri="{FF2B5EF4-FFF2-40B4-BE49-F238E27FC236}">
                  <a16:creationId xmlns:a16="http://schemas.microsoft.com/office/drawing/2014/main" id="{68A9F427-D7D6-4043-AC01-AD27CE16C199}"/>
                </a:ext>
              </a:extLst>
            </p:cNvPr>
            <p:cNvGrpSpPr/>
            <p:nvPr/>
          </p:nvGrpSpPr>
          <p:grpSpPr>
            <a:xfrm>
              <a:off x="62291" y="1421832"/>
              <a:ext cx="3802797" cy="2191398"/>
              <a:chOff x="2270367" y="1701890"/>
              <a:chExt cx="3802797" cy="2191398"/>
            </a:xfrm>
          </p:grpSpPr>
          <p:grpSp>
            <p:nvGrpSpPr>
              <p:cNvPr id="37" name="Group 36">
                <a:extLst>
                  <a:ext uri="{FF2B5EF4-FFF2-40B4-BE49-F238E27FC236}">
                    <a16:creationId xmlns:a16="http://schemas.microsoft.com/office/drawing/2014/main" id="{D037C75D-B9A2-F748-8522-2C4DC873C547}"/>
                  </a:ext>
                </a:extLst>
              </p:cNvPr>
              <p:cNvGrpSpPr/>
              <p:nvPr/>
            </p:nvGrpSpPr>
            <p:grpSpPr>
              <a:xfrm>
                <a:off x="3022445" y="1701890"/>
                <a:ext cx="3050719" cy="2191398"/>
                <a:chOff x="3022445" y="1701890"/>
                <a:chExt cx="3050719" cy="2191398"/>
              </a:xfrm>
            </p:grpSpPr>
            <p:pic>
              <p:nvPicPr>
                <p:cNvPr id="10" name="Picture 9">
                  <a:extLst>
                    <a:ext uri="{FF2B5EF4-FFF2-40B4-BE49-F238E27FC236}">
                      <a16:creationId xmlns:a16="http://schemas.microsoft.com/office/drawing/2014/main" id="{F98D2F7C-B7E9-4D4A-8073-1B4DA0954971}"/>
                    </a:ext>
                  </a:extLst>
                </p:cNvPr>
                <p:cNvPicPr>
                  <a:picLocks noChangeAspect="1"/>
                </p:cNvPicPr>
                <p:nvPr/>
              </p:nvPicPr>
              <p:blipFill>
                <a:blip r:embed="rId3"/>
                <a:stretch>
                  <a:fillRect/>
                </a:stretch>
              </p:blipFill>
              <p:spPr>
                <a:xfrm>
                  <a:off x="3219684" y="1701890"/>
                  <a:ext cx="2853480" cy="2191398"/>
                </a:xfrm>
                <a:prstGeom prst="rect">
                  <a:avLst/>
                </a:prstGeom>
              </p:spPr>
            </p:pic>
            <p:pic>
              <p:nvPicPr>
                <p:cNvPr id="24" name="Picture 4" descr="Image result for speaker icon">
                  <a:extLst>
                    <a:ext uri="{FF2B5EF4-FFF2-40B4-BE49-F238E27FC236}">
                      <a16:creationId xmlns:a16="http://schemas.microsoft.com/office/drawing/2014/main" id="{C52FFCBA-9A7C-4A48-AEB8-D9604C30D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9658">
                  <a:off x="3022445" y="1903778"/>
                  <a:ext cx="307912" cy="30791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0E802533-3B2D-BA44-9A03-BC800082FF61}"/>
                    </a:ext>
                  </a:extLst>
                </p:cNvPr>
                <p:cNvCxnSpPr>
                  <a:cxnSpLocks/>
                </p:cNvCxnSpPr>
                <p:nvPr/>
              </p:nvCxnSpPr>
              <p:spPr>
                <a:xfrm>
                  <a:off x="3321398" y="2164669"/>
                  <a:ext cx="661322" cy="4400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426CEED-927B-E94A-985D-A1442E706564}"/>
                    </a:ext>
                  </a:extLst>
                </p:cNvPr>
                <p:cNvCxnSpPr>
                  <a:cxnSpLocks/>
                </p:cNvCxnSpPr>
                <p:nvPr/>
              </p:nvCxnSpPr>
              <p:spPr>
                <a:xfrm>
                  <a:off x="3347806" y="2162896"/>
                  <a:ext cx="817794" cy="201499"/>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E60D01F-A6E1-F240-B789-2FE95F8F428F}"/>
                    </a:ext>
                  </a:extLst>
                </p:cNvPr>
                <p:cNvCxnSpPr>
                  <a:cxnSpLocks/>
                </p:cNvCxnSpPr>
                <p:nvPr/>
              </p:nvCxnSpPr>
              <p:spPr>
                <a:xfrm>
                  <a:off x="4185768" y="2358829"/>
                  <a:ext cx="992765" cy="245932"/>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41" name="Picture 4" descr="Image result for speaker icon">
                <a:extLst>
                  <a:ext uri="{FF2B5EF4-FFF2-40B4-BE49-F238E27FC236}">
                    <a16:creationId xmlns:a16="http://schemas.microsoft.com/office/drawing/2014/main" id="{EDF0765F-451D-B141-9571-77AE8F3A0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367" y="3073182"/>
                <a:ext cx="353553" cy="353553"/>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3C011F1D-1EC5-2F4F-83B6-2181D36A018F}"/>
                  </a:ext>
                </a:extLst>
              </p:cNvPr>
              <p:cNvCxnSpPr>
                <a:cxnSpLocks/>
              </p:cNvCxnSpPr>
              <p:nvPr/>
            </p:nvCxnSpPr>
            <p:spPr>
              <a:xfrm flipV="1">
                <a:off x="2660077" y="2816424"/>
                <a:ext cx="1322643" cy="427826"/>
              </a:xfrm>
              <a:prstGeom prst="straightConnector1">
                <a:avLst/>
              </a:prstGeom>
              <a:ln w="190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52A457-B396-384F-B789-B583D3351856}"/>
                  </a:ext>
                </a:extLst>
              </p:cNvPr>
              <p:cNvCxnSpPr>
                <a:cxnSpLocks/>
              </p:cNvCxnSpPr>
              <p:nvPr/>
            </p:nvCxnSpPr>
            <p:spPr>
              <a:xfrm flipV="1">
                <a:off x="4185768" y="2902115"/>
                <a:ext cx="870206" cy="157508"/>
              </a:xfrm>
              <a:prstGeom prst="straightConnector1">
                <a:avLst/>
              </a:prstGeom>
              <a:ln w="19050">
                <a:solidFill>
                  <a:srgbClr val="00B0F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1B580F0F-76BE-604D-A749-CA2AB3B6CE18}"/>
                  </a:ext>
                </a:extLst>
              </p:cNvPr>
              <p:cNvPicPr>
                <a:picLocks noChangeAspect="1"/>
              </p:cNvPicPr>
              <p:nvPr/>
            </p:nvPicPr>
            <p:blipFill>
              <a:blip r:embed="rId5"/>
              <a:stretch>
                <a:fillRect/>
              </a:stretch>
            </p:blipFill>
            <p:spPr>
              <a:xfrm>
                <a:off x="2702690" y="3337998"/>
                <a:ext cx="1269912" cy="307237"/>
              </a:xfrm>
              <a:prstGeom prst="rect">
                <a:avLst/>
              </a:prstGeom>
            </p:spPr>
          </p:pic>
          <p:pic>
            <p:nvPicPr>
              <p:cNvPr id="58" name="Picture 57">
                <a:extLst>
                  <a:ext uri="{FF2B5EF4-FFF2-40B4-BE49-F238E27FC236}">
                    <a16:creationId xmlns:a16="http://schemas.microsoft.com/office/drawing/2014/main" id="{EF0A7A88-9D72-0C40-88C3-574AD8905C99}"/>
                  </a:ext>
                </a:extLst>
              </p:cNvPr>
              <p:cNvPicPr>
                <a:picLocks noChangeAspect="1"/>
              </p:cNvPicPr>
              <p:nvPr/>
            </p:nvPicPr>
            <p:blipFill>
              <a:blip r:embed="rId6"/>
              <a:stretch>
                <a:fillRect/>
              </a:stretch>
            </p:blipFill>
            <p:spPr>
              <a:xfrm>
                <a:off x="2361753" y="2296272"/>
                <a:ext cx="1009256" cy="269135"/>
              </a:xfrm>
              <a:prstGeom prst="rect">
                <a:avLst/>
              </a:prstGeom>
            </p:spPr>
          </p:pic>
          <p:cxnSp>
            <p:nvCxnSpPr>
              <p:cNvPr id="65" name="Straight Arrow Connector 64">
                <a:extLst>
                  <a:ext uri="{FF2B5EF4-FFF2-40B4-BE49-F238E27FC236}">
                    <a16:creationId xmlns:a16="http://schemas.microsoft.com/office/drawing/2014/main" id="{F17A182F-BE51-E942-ACE3-728037655BC2}"/>
                  </a:ext>
                </a:extLst>
              </p:cNvPr>
              <p:cNvCxnSpPr>
                <a:cxnSpLocks/>
              </p:cNvCxnSpPr>
              <p:nvPr/>
            </p:nvCxnSpPr>
            <p:spPr>
              <a:xfrm flipV="1">
                <a:off x="2660077" y="3059623"/>
                <a:ext cx="1495363" cy="193254"/>
              </a:xfrm>
              <a:prstGeom prst="straightConnector1">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765DBDB9-4595-3146-820C-30C87A7DED79}"/>
                </a:ext>
              </a:extLst>
            </p:cNvPr>
            <p:cNvSpPr txBox="1"/>
            <p:nvPr/>
          </p:nvSpPr>
          <p:spPr>
            <a:xfrm>
              <a:off x="1245840" y="1068641"/>
              <a:ext cx="2383986" cy="523220"/>
            </a:xfrm>
            <a:prstGeom prst="rect">
              <a:avLst/>
            </a:prstGeom>
            <a:noFill/>
          </p:spPr>
          <p:txBody>
            <a:bodyPr wrap="square" rtlCol="0">
              <a:spAutoFit/>
            </a:bodyPr>
            <a:lstStyle/>
            <a:p>
              <a:pPr algn="ctr"/>
              <a:r>
                <a:rPr lang="en-US" sz="1400" dirty="0"/>
                <a:t>Different propagation </a:t>
              </a:r>
            </a:p>
            <a:p>
              <a:pPr algn="ctr"/>
              <a:r>
                <a:rPr lang="en-US" sz="1400" dirty="0"/>
                <a:t>delays at two ears</a:t>
              </a:r>
            </a:p>
          </p:txBody>
        </p:sp>
      </p:grpSp>
      <p:sp>
        <p:nvSpPr>
          <p:cNvPr id="2" name="TextBox 1">
            <a:extLst>
              <a:ext uri="{FF2B5EF4-FFF2-40B4-BE49-F238E27FC236}">
                <a16:creationId xmlns:a16="http://schemas.microsoft.com/office/drawing/2014/main" id="{DB67AA49-7B70-47AF-ACD9-1461603116FE}"/>
              </a:ext>
            </a:extLst>
          </p:cNvPr>
          <p:cNvSpPr txBox="1"/>
          <p:nvPr/>
        </p:nvSpPr>
        <p:spPr>
          <a:xfrm>
            <a:off x="2470789" y="5553472"/>
            <a:ext cx="2220480"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Binaural Ability</a:t>
            </a:r>
          </a:p>
        </p:txBody>
      </p:sp>
      <p:sp>
        <p:nvSpPr>
          <p:cNvPr id="3" name="Rectangle 2">
            <a:extLst>
              <a:ext uri="{FF2B5EF4-FFF2-40B4-BE49-F238E27FC236}">
                <a16:creationId xmlns:a16="http://schemas.microsoft.com/office/drawing/2014/main" id="{AD917044-E018-487F-882C-F2934C26C292}"/>
              </a:ext>
            </a:extLst>
          </p:cNvPr>
          <p:cNvSpPr/>
          <p:nvPr/>
        </p:nvSpPr>
        <p:spPr>
          <a:xfrm>
            <a:off x="659202" y="2771196"/>
            <a:ext cx="142405" cy="224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7005C-61FB-459E-BF96-A8821DFE8EBF}"/>
              </a:ext>
            </a:extLst>
          </p:cNvPr>
          <p:cNvSpPr/>
          <p:nvPr/>
        </p:nvSpPr>
        <p:spPr>
          <a:xfrm>
            <a:off x="1237372" y="4257194"/>
            <a:ext cx="142405" cy="224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30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2149D1-435D-4BB1-BACB-D893E7147FE7}"/>
              </a:ext>
            </a:extLst>
          </p:cNvPr>
          <p:cNvSpPr txBox="1"/>
          <p:nvPr/>
        </p:nvSpPr>
        <p:spPr>
          <a:xfrm>
            <a:off x="361869" y="212363"/>
            <a:ext cx="4477508" cy="523220"/>
          </a:xfrm>
          <a:prstGeom prst="rect">
            <a:avLst/>
          </a:prstGeom>
          <a:solidFill>
            <a:srgbClr val="FFFF00"/>
          </a:solidFill>
          <a:ln>
            <a:solidFill>
              <a:schemeClr val="tx1"/>
            </a:solidFill>
          </a:ln>
        </p:spPr>
        <p:txBody>
          <a:bodyPr wrap="none" rtlCol="0">
            <a:spAutoFit/>
          </a:bodyPr>
          <a:lstStyle/>
          <a:p>
            <a:r>
              <a:rPr lang="en-US" sz="2800" b="1" dirty="0">
                <a:latin typeface="Lucida Bright" panose="02040602050505020304" pitchFamily="18" charset="77"/>
              </a:rPr>
              <a:t>Key Research Question:</a:t>
            </a:r>
          </a:p>
        </p:txBody>
      </p:sp>
      <p:sp>
        <p:nvSpPr>
          <p:cNvPr id="6" name="TextBox 5">
            <a:extLst>
              <a:ext uri="{FF2B5EF4-FFF2-40B4-BE49-F238E27FC236}">
                <a16:creationId xmlns:a16="http://schemas.microsoft.com/office/drawing/2014/main" id="{855B779C-4A42-4D15-B2B1-A08F9C092CFA}"/>
              </a:ext>
            </a:extLst>
          </p:cNvPr>
          <p:cNvSpPr txBox="1"/>
          <p:nvPr/>
        </p:nvSpPr>
        <p:spPr>
          <a:xfrm>
            <a:off x="352827" y="1061035"/>
            <a:ext cx="11839173" cy="830997"/>
          </a:xfrm>
          <a:prstGeom prst="rect">
            <a:avLst/>
          </a:prstGeom>
          <a:noFill/>
        </p:spPr>
        <p:txBody>
          <a:bodyPr wrap="square" rtlCol="0">
            <a:spAutoFit/>
          </a:bodyPr>
          <a:lstStyle/>
          <a:p>
            <a:r>
              <a:rPr lang="en-US" sz="2400" b="1" dirty="0"/>
              <a:t>Design the 3D sound in the earphone so it appears to arrive from the right relative location (</a:t>
            </a:r>
            <a:r>
              <a:rPr lang="en-US" sz="2400" b="1" dirty="0" err="1"/>
              <a:t>w.r.t.</a:t>
            </a:r>
            <a:r>
              <a:rPr lang="en-US" sz="2400" b="1" dirty="0"/>
              <a:t> the earphone user)</a:t>
            </a:r>
          </a:p>
        </p:txBody>
      </p:sp>
      <p:sp>
        <p:nvSpPr>
          <p:cNvPr id="8" name="Flowchart: Alternate Process 7">
            <a:extLst>
              <a:ext uri="{FF2B5EF4-FFF2-40B4-BE49-F238E27FC236}">
                <a16:creationId xmlns:a16="http://schemas.microsoft.com/office/drawing/2014/main" id="{F67D9D59-2A30-41A5-A7CC-144176EBDEDB}"/>
              </a:ext>
            </a:extLst>
          </p:cNvPr>
          <p:cNvSpPr/>
          <p:nvPr/>
        </p:nvSpPr>
        <p:spPr>
          <a:xfrm>
            <a:off x="754785" y="2905706"/>
            <a:ext cx="2423776" cy="17150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Localization Module</a:t>
            </a:r>
          </a:p>
          <a:p>
            <a:pPr algn="ctr"/>
            <a:r>
              <a:rPr lang="en-US" dirty="0"/>
              <a:t>(indoor)</a:t>
            </a:r>
          </a:p>
        </p:txBody>
      </p:sp>
      <p:sp>
        <p:nvSpPr>
          <p:cNvPr id="10" name="Flowchart: Alternate Process 9">
            <a:extLst>
              <a:ext uri="{FF2B5EF4-FFF2-40B4-BE49-F238E27FC236}">
                <a16:creationId xmlns:a16="http://schemas.microsoft.com/office/drawing/2014/main" id="{7639C558-F812-4329-BCE1-8C80D73ABA14}"/>
              </a:ext>
            </a:extLst>
          </p:cNvPr>
          <p:cNvSpPr/>
          <p:nvPr/>
        </p:nvSpPr>
        <p:spPr>
          <a:xfrm>
            <a:off x="4920876" y="2990526"/>
            <a:ext cx="2423776"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 Tracking Module</a:t>
            </a:r>
          </a:p>
        </p:txBody>
      </p:sp>
      <p:sp>
        <p:nvSpPr>
          <p:cNvPr id="12" name="Flowchart: Alternate Process 11">
            <a:extLst>
              <a:ext uri="{FF2B5EF4-FFF2-40B4-BE49-F238E27FC236}">
                <a16:creationId xmlns:a16="http://schemas.microsoft.com/office/drawing/2014/main" id="{40811A6E-1F9F-41AE-A24F-B8053E31E53C}"/>
              </a:ext>
            </a:extLst>
          </p:cNvPr>
          <p:cNvSpPr/>
          <p:nvPr/>
        </p:nvSpPr>
        <p:spPr>
          <a:xfrm>
            <a:off x="9028879" y="3048482"/>
            <a:ext cx="2423775"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Binaural Audio Module</a:t>
            </a:r>
          </a:p>
        </p:txBody>
      </p:sp>
      <p:sp>
        <p:nvSpPr>
          <p:cNvPr id="14" name="Plus Sign 13">
            <a:extLst>
              <a:ext uri="{FF2B5EF4-FFF2-40B4-BE49-F238E27FC236}">
                <a16:creationId xmlns:a16="http://schemas.microsoft.com/office/drawing/2014/main" id="{B49A23EA-26C6-4B29-95E7-FD994DFD125D}"/>
              </a:ext>
            </a:extLst>
          </p:cNvPr>
          <p:cNvSpPr/>
          <p:nvPr/>
        </p:nvSpPr>
        <p:spPr>
          <a:xfrm>
            <a:off x="3190417" y="3048482"/>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Sign 15">
            <a:extLst>
              <a:ext uri="{FF2B5EF4-FFF2-40B4-BE49-F238E27FC236}">
                <a16:creationId xmlns:a16="http://schemas.microsoft.com/office/drawing/2014/main" id="{2B8AD812-0436-4644-8143-C0FB6FD2AC68}"/>
              </a:ext>
            </a:extLst>
          </p:cNvPr>
          <p:cNvSpPr/>
          <p:nvPr/>
        </p:nvSpPr>
        <p:spPr>
          <a:xfrm>
            <a:off x="7503052" y="3219503"/>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AF5BB7-5F9F-4DE5-91E0-D4A2FC251F5A}"/>
              </a:ext>
            </a:extLst>
          </p:cNvPr>
          <p:cNvSpPr/>
          <p:nvPr/>
        </p:nvSpPr>
        <p:spPr>
          <a:xfrm>
            <a:off x="4704388" y="2729693"/>
            <a:ext cx="2867513" cy="2197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320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Image result for human face icon">
            <a:extLst>
              <a:ext uri="{FF2B5EF4-FFF2-40B4-BE49-F238E27FC236}">
                <a16:creationId xmlns:a16="http://schemas.microsoft.com/office/drawing/2014/main" id="{C7A029DA-5B26-4B3F-88C7-1FDD2DB44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8609"/>
            <a:ext cx="3744804" cy="374480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DEA704B6-623D-4B30-AEB0-294536A1734D}"/>
              </a:ext>
            </a:extLst>
          </p:cNvPr>
          <p:cNvCxnSpPr>
            <a:cxnSpLocks/>
          </p:cNvCxnSpPr>
          <p:nvPr/>
        </p:nvCxnSpPr>
        <p:spPr>
          <a:xfrm flipV="1">
            <a:off x="2467956" y="3590591"/>
            <a:ext cx="4170818" cy="165834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1BE16F-6032-46B2-9175-0265F5709118}"/>
              </a:ext>
            </a:extLst>
          </p:cNvPr>
          <p:cNvCxnSpPr>
            <a:cxnSpLocks/>
          </p:cNvCxnSpPr>
          <p:nvPr/>
        </p:nvCxnSpPr>
        <p:spPr>
          <a:xfrm flipV="1">
            <a:off x="6880762" y="3590591"/>
            <a:ext cx="2123016" cy="629907"/>
          </a:xfrm>
          <a:prstGeom prst="straightConnector1">
            <a:avLst/>
          </a:prstGeom>
          <a:ln w="38100">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6D8831-39B4-44D2-9D67-0C9A4B0C6397}"/>
              </a:ext>
            </a:extLst>
          </p:cNvPr>
          <p:cNvCxnSpPr>
            <a:cxnSpLocks/>
          </p:cNvCxnSpPr>
          <p:nvPr/>
        </p:nvCxnSpPr>
        <p:spPr>
          <a:xfrm flipV="1">
            <a:off x="2564945" y="4221255"/>
            <a:ext cx="4315799" cy="1280513"/>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Picture 15" descr="Image result for waveform icon">
            <a:extLst>
              <a:ext uri="{FF2B5EF4-FFF2-40B4-BE49-F238E27FC236}">
                <a16:creationId xmlns:a16="http://schemas.microsoft.com/office/drawing/2014/main" id="{3D539559-4BD2-46B8-81F0-A9A4B05CC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042" y="2231799"/>
            <a:ext cx="1611100" cy="1611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waveform icon">
            <a:extLst>
              <a:ext uri="{FF2B5EF4-FFF2-40B4-BE49-F238E27FC236}">
                <a16:creationId xmlns:a16="http://schemas.microsoft.com/office/drawing/2014/main" id="{527C7882-345F-41FD-A25C-A4424E910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3758" y="2722412"/>
            <a:ext cx="1611100" cy="6299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7B02D99-735A-4BC9-B72B-0B0255B0C597}"/>
              </a:ext>
            </a:extLst>
          </p:cNvPr>
          <p:cNvSpPr txBox="1"/>
          <p:nvPr/>
        </p:nvSpPr>
        <p:spPr>
          <a:xfrm>
            <a:off x="1868208" y="2225220"/>
            <a:ext cx="3138748" cy="1460143"/>
          </a:xfrm>
          <a:prstGeom prst="rect">
            <a:avLst/>
          </a:prstGeom>
          <a:noFill/>
        </p:spPr>
        <p:txBody>
          <a:bodyPr wrap="square" rtlCol="0">
            <a:spAutoFit/>
          </a:bodyPr>
          <a:lstStyle/>
          <a:p>
            <a:pPr algn="ctr"/>
            <a:r>
              <a:rPr lang="en-US" sz="4444" dirty="0"/>
              <a:t>Louder &amp; earlier</a:t>
            </a:r>
          </a:p>
        </p:txBody>
      </p:sp>
      <p:sp>
        <p:nvSpPr>
          <p:cNvPr id="19" name="TextBox 18">
            <a:extLst>
              <a:ext uri="{FF2B5EF4-FFF2-40B4-BE49-F238E27FC236}">
                <a16:creationId xmlns:a16="http://schemas.microsoft.com/office/drawing/2014/main" id="{3F893CF0-3651-41E0-8160-C4D5E6A09006}"/>
              </a:ext>
            </a:extLst>
          </p:cNvPr>
          <p:cNvSpPr txBox="1"/>
          <p:nvPr/>
        </p:nvSpPr>
        <p:spPr>
          <a:xfrm>
            <a:off x="8752099" y="3842901"/>
            <a:ext cx="2770891" cy="1460143"/>
          </a:xfrm>
          <a:prstGeom prst="rect">
            <a:avLst/>
          </a:prstGeom>
          <a:noFill/>
        </p:spPr>
        <p:txBody>
          <a:bodyPr wrap="square" rtlCol="0">
            <a:spAutoFit/>
          </a:bodyPr>
          <a:lstStyle/>
          <a:p>
            <a:pPr algn="ctr"/>
            <a:r>
              <a:rPr lang="en-US" sz="4444" dirty="0"/>
              <a:t>Softer &amp; later</a:t>
            </a:r>
          </a:p>
        </p:txBody>
      </p:sp>
      <p:pic>
        <p:nvPicPr>
          <p:cNvPr id="20" name="Picture 2">
            <a:extLst>
              <a:ext uri="{FF2B5EF4-FFF2-40B4-BE49-F238E27FC236}">
                <a16:creationId xmlns:a16="http://schemas.microsoft.com/office/drawing/2014/main" id="{EA3E1A67-0C44-4EAF-A2BF-D67DA6127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3173">
            <a:off x="322651" y="4961303"/>
            <a:ext cx="1842503" cy="1842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26E67D-A279-46A6-BC69-6C2C59424767}"/>
              </a:ext>
            </a:extLst>
          </p:cNvPr>
          <p:cNvSpPr txBox="1"/>
          <p:nvPr/>
        </p:nvSpPr>
        <p:spPr>
          <a:xfrm>
            <a:off x="277749" y="427218"/>
            <a:ext cx="11636501" cy="830997"/>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We need head tracking to ensure the sound comes from a fixed physical direction</a:t>
            </a:r>
          </a:p>
        </p:txBody>
      </p:sp>
    </p:spTree>
    <p:extLst>
      <p:ext uri="{BB962C8B-B14F-4D97-AF65-F5344CB8AC3E}">
        <p14:creationId xmlns:p14="http://schemas.microsoft.com/office/powerpoint/2010/main" val="244709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Image result for human face icon">
            <a:extLst>
              <a:ext uri="{FF2B5EF4-FFF2-40B4-BE49-F238E27FC236}">
                <a16:creationId xmlns:a16="http://schemas.microsoft.com/office/drawing/2014/main" id="{C7A029DA-5B26-4B3F-88C7-1FDD2DB44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8609"/>
            <a:ext cx="3744804" cy="3744804"/>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DEA704B6-623D-4B30-AEB0-294536A1734D}"/>
              </a:ext>
            </a:extLst>
          </p:cNvPr>
          <p:cNvCxnSpPr>
            <a:cxnSpLocks/>
          </p:cNvCxnSpPr>
          <p:nvPr/>
        </p:nvCxnSpPr>
        <p:spPr>
          <a:xfrm flipV="1">
            <a:off x="2467956" y="3124200"/>
            <a:ext cx="4529744" cy="2124735"/>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1BE16F-6032-46B2-9175-0265F5709118}"/>
              </a:ext>
            </a:extLst>
          </p:cNvPr>
          <p:cNvCxnSpPr>
            <a:cxnSpLocks/>
          </p:cNvCxnSpPr>
          <p:nvPr/>
        </p:nvCxnSpPr>
        <p:spPr>
          <a:xfrm flipV="1">
            <a:off x="6880762" y="4013201"/>
            <a:ext cx="1871337" cy="368299"/>
          </a:xfrm>
          <a:prstGeom prst="straightConnector1">
            <a:avLst/>
          </a:prstGeom>
          <a:ln w="38100">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6D8831-39B4-44D2-9D67-0C9A4B0C6397}"/>
              </a:ext>
            </a:extLst>
          </p:cNvPr>
          <p:cNvCxnSpPr>
            <a:cxnSpLocks/>
          </p:cNvCxnSpPr>
          <p:nvPr/>
        </p:nvCxnSpPr>
        <p:spPr>
          <a:xfrm flipV="1">
            <a:off x="2467956" y="4381500"/>
            <a:ext cx="4412806" cy="1097891"/>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Picture 15" descr="Image result for waveform icon">
            <a:extLst>
              <a:ext uri="{FF2B5EF4-FFF2-40B4-BE49-F238E27FC236}">
                <a16:creationId xmlns:a16="http://schemas.microsoft.com/office/drawing/2014/main" id="{3D539559-4BD2-46B8-81F0-A9A4B05CC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042" y="2231799"/>
            <a:ext cx="1611100" cy="1611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waveform icon">
            <a:extLst>
              <a:ext uri="{FF2B5EF4-FFF2-40B4-BE49-F238E27FC236}">
                <a16:creationId xmlns:a16="http://schemas.microsoft.com/office/drawing/2014/main" id="{527C7882-345F-41FD-A25C-A4424E910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86" y="3212992"/>
            <a:ext cx="1611100" cy="6299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7B02D99-735A-4BC9-B72B-0B0255B0C597}"/>
              </a:ext>
            </a:extLst>
          </p:cNvPr>
          <p:cNvSpPr txBox="1"/>
          <p:nvPr/>
        </p:nvSpPr>
        <p:spPr>
          <a:xfrm>
            <a:off x="1868208" y="2225220"/>
            <a:ext cx="3138748" cy="1460143"/>
          </a:xfrm>
          <a:prstGeom prst="rect">
            <a:avLst/>
          </a:prstGeom>
          <a:noFill/>
        </p:spPr>
        <p:txBody>
          <a:bodyPr wrap="square" rtlCol="0">
            <a:spAutoFit/>
          </a:bodyPr>
          <a:lstStyle/>
          <a:p>
            <a:pPr algn="ctr"/>
            <a:r>
              <a:rPr lang="en-US" sz="4444" dirty="0"/>
              <a:t>Louder &amp; earlier</a:t>
            </a:r>
          </a:p>
        </p:txBody>
      </p:sp>
      <p:sp>
        <p:nvSpPr>
          <p:cNvPr id="19" name="TextBox 18">
            <a:extLst>
              <a:ext uri="{FF2B5EF4-FFF2-40B4-BE49-F238E27FC236}">
                <a16:creationId xmlns:a16="http://schemas.microsoft.com/office/drawing/2014/main" id="{3F893CF0-3651-41E0-8160-C4D5E6A09006}"/>
              </a:ext>
            </a:extLst>
          </p:cNvPr>
          <p:cNvSpPr txBox="1"/>
          <p:nvPr/>
        </p:nvSpPr>
        <p:spPr>
          <a:xfrm>
            <a:off x="8752099" y="3842901"/>
            <a:ext cx="2770891" cy="1460143"/>
          </a:xfrm>
          <a:prstGeom prst="rect">
            <a:avLst/>
          </a:prstGeom>
          <a:noFill/>
        </p:spPr>
        <p:txBody>
          <a:bodyPr wrap="square" rtlCol="0">
            <a:spAutoFit/>
          </a:bodyPr>
          <a:lstStyle/>
          <a:p>
            <a:pPr algn="ctr"/>
            <a:r>
              <a:rPr lang="en-US" sz="4444" dirty="0"/>
              <a:t>Softer &amp; later</a:t>
            </a:r>
          </a:p>
        </p:txBody>
      </p:sp>
      <p:pic>
        <p:nvPicPr>
          <p:cNvPr id="20" name="Picture 2">
            <a:extLst>
              <a:ext uri="{FF2B5EF4-FFF2-40B4-BE49-F238E27FC236}">
                <a16:creationId xmlns:a16="http://schemas.microsoft.com/office/drawing/2014/main" id="{EA3E1A67-0C44-4EAF-A2BF-D67DA6127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3173">
            <a:off x="322651" y="4961303"/>
            <a:ext cx="1842503" cy="1842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CF6DD8-24AE-41D5-850B-1F3E22F54BA6}"/>
              </a:ext>
            </a:extLst>
          </p:cNvPr>
          <p:cNvSpPr txBox="1"/>
          <p:nvPr/>
        </p:nvSpPr>
        <p:spPr>
          <a:xfrm>
            <a:off x="277749" y="427218"/>
            <a:ext cx="11636501" cy="830997"/>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We need head tracking to ensure the sound comes from a fixed physical direction</a:t>
            </a:r>
          </a:p>
        </p:txBody>
      </p:sp>
    </p:spTree>
    <p:extLst>
      <p:ext uri="{BB962C8B-B14F-4D97-AF65-F5344CB8AC3E}">
        <p14:creationId xmlns:p14="http://schemas.microsoft.com/office/powerpoint/2010/main" val="336579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CF6DD8-24AE-41D5-850B-1F3E22F54BA6}"/>
              </a:ext>
            </a:extLst>
          </p:cNvPr>
          <p:cNvSpPr txBox="1"/>
          <p:nvPr/>
        </p:nvSpPr>
        <p:spPr>
          <a:xfrm>
            <a:off x="277749" y="427218"/>
            <a:ext cx="11636501" cy="830997"/>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We need head tracking to ensure the sound comes from a fixed physical direction</a:t>
            </a:r>
          </a:p>
        </p:txBody>
      </p:sp>
      <p:grpSp>
        <p:nvGrpSpPr>
          <p:cNvPr id="21" name="Group 20">
            <a:extLst>
              <a:ext uri="{FF2B5EF4-FFF2-40B4-BE49-F238E27FC236}">
                <a16:creationId xmlns:a16="http://schemas.microsoft.com/office/drawing/2014/main" id="{324B1DBD-F303-43DE-8235-0DD38898F3FD}"/>
              </a:ext>
            </a:extLst>
          </p:cNvPr>
          <p:cNvGrpSpPr/>
          <p:nvPr/>
        </p:nvGrpSpPr>
        <p:grpSpPr>
          <a:xfrm>
            <a:off x="3772152" y="2420101"/>
            <a:ext cx="5602010" cy="2706426"/>
            <a:chOff x="4494603" y="1392668"/>
            <a:chExt cx="5116149" cy="2506494"/>
          </a:xfrm>
        </p:grpSpPr>
        <p:pic>
          <p:nvPicPr>
            <p:cNvPr id="22" name="Picture 21">
              <a:extLst>
                <a:ext uri="{FF2B5EF4-FFF2-40B4-BE49-F238E27FC236}">
                  <a16:creationId xmlns:a16="http://schemas.microsoft.com/office/drawing/2014/main" id="{4A32D614-42BB-4C5A-899B-1CBC255AAFA5}"/>
                </a:ext>
              </a:extLst>
            </p:cNvPr>
            <p:cNvPicPr>
              <a:picLocks noChangeAspect="1"/>
            </p:cNvPicPr>
            <p:nvPr/>
          </p:nvPicPr>
          <p:blipFill rotWithShape="1">
            <a:blip r:embed="rId3"/>
            <a:srcRect l="8704" t="7132" r="5914" b="16971"/>
            <a:stretch/>
          </p:blipFill>
          <p:spPr>
            <a:xfrm>
              <a:off x="4930669" y="1392668"/>
              <a:ext cx="2719812" cy="2506494"/>
            </a:xfrm>
            <a:prstGeom prst="rect">
              <a:avLst/>
            </a:prstGeom>
          </p:spPr>
        </p:pic>
        <p:sp>
          <p:nvSpPr>
            <p:cNvPr id="23" name="Freeform 43">
              <a:extLst>
                <a:ext uri="{FF2B5EF4-FFF2-40B4-BE49-F238E27FC236}">
                  <a16:creationId xmlns:a16="http://schemas.microsoft.com/office/drawing/2014/main" id="{F0ADE6E7-5A5B-43C8-A032-A211FDA07BC0}"/>
                </a:ext>
              </a:extLst>
            </p:cNvPr>
            <p:cNvSpPr/>
            <p:nvPr/>
          </p:nvSpPr>
          <p:spPr>
            <a:xfrm rot="10624670">
              <a:off x="4870753" y="2517402"/>
              <a:ext cx="531425" cy="158308"/>
            </a:xfrm>
            <a:custGeom>
              <a:avLst/>
              <a:gdLst>
                <a:gd name="connsiteX0" fmla="*/ 0 w 1567542"/>
                <a:gd name="connsiteY0" fmla="*/ 0 h 653143"/>
                <a:gd name="connsiteX1" fmla="*/ 705394 w 1567542"/>
                <a:gd name="connsiteY1" fmla="*/ 418012 h 653143"/>
                <a:gd name="connsiteX2" fmla="*/ 1567542 w 1567542"/>
                <a:gd name="connsiteY2" fmla="*/ 653143 h 653143"/>
              </a:gdLst>
              <a:ahLst/>
              <a:cxnLst>
                <a:cxn ang="0">
                  <a:pos x="connsiteX0" y="connsiteY0"/>
                </a:cxn>
                <a:cxn ang="0">
                  <a:pos x="connsiteX1" y="connsiteY1"/>
                </a:cxn>
                <a:cxn ang="0">
                  <a:pos x="connsiteX2" y="connsiteY2"/>
                </a:cxn>
              </a:cxnLst>
              <a:rect l="l" t="t" r="r" b="b"/>
              <a:pathLst>
                <a:path w="1567542" h="653143">
                  <a:moveTo>
                    <a:pt x="0" y="0"/>
                  </a:moveTo>
                  <a:cubicBezTo>
                    <a:pt x="222068" y="154577"/>
                    <a:pt x="444137" y="309155"/>
                    <a:pt x="705394" y="418012"/>
                  </a:cubicBezTo>
                  <a:cubicBezTo>
                    <a:pt x="966651" y="526869"/>
                    <a:pt x="1267096" y="590006"/>
                    <a:pt x="1567542" y="6531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BEEACB6-89B6-41C7-B274-728568878844}"/>
                </a:ext>
              </a:extLst>
            </p:cNvPr>
            <p:cNvPicPr>
              <a:picLocks noChangeAspect="1"/>
            </p:cNvPicPr>
            <p:nvPr/>
          </p:nvPicPr>
          <p:blipFill rotWithShape="1">
            <a:blip r:embed="rId4"/>
            <a:srcRect t="7635" r="15372" b="16313"/>
            <a:stretch/>
          </p:blipFill>
          <p:spPr>
            <a:xfrm>
              <a:off x="7690895" y="2814342"/>
              <a:ext cx="447370" cy="736255"/>
            </a:xfrm>
            <a:prstGeom prst="rect">
              <a:avLst/>
            </a:prstGeom>
          </p:spPr>
        </p:pic>
        <p:pic>
          <p:nvPicPr>
            <p:cNvPr id="25" name="Picture 24">
              <a:extLst>
                <a:ext uri="{FF2B5EF4-FFF2-40B4-BE49-F238E27FC236}">
                  <a16:creationId xmlns:a16="http://schemas.microsoft.com/office/drawing/2014/main" id="{55FBCEE8-AA5F-434A-AA77-A94495A4901C}"/>
                </a:ext>
              </a:extLst>
            </p:cNvPr>
            <p:cNvPicPr>
              <a:picLocks noChangeAspect="1"/>
            </p:cNvPicPr>
            <p:nvPr/>
          </p:nvPicPr>
          <p:blipFill rotWithShape="1">
            <a:blip r:embed="rId4"/>
            <a:srcRect t="12953" r="14923" b="17315"/>
            <a:stretch/>
          </p:blipFill>
          <p:spPr>
            <a:xfrm flipH="1">
              <a:off x="4494603" y="2596555"/>
              <a:ext cx="471105" cy="704643"/>
            </a:xfrm>
            <a:prstGeom prst="rect">
              <a:avLst/>
            </a:prstGeom>
          </p:spPr>
        </p:pic>
        <p:sp>
          <p:nvSpPr>
            <p:cNvPr id="26" name="Freeform 46">
              <a:extLst>
                <a:ext uri="{FF2B5EF4-FFF2-40B4-BE49-F238E27FC236}">
                  <a16:creationId xmlns:a16="http://schemas.microsoft.com/office/drawing/2014/main" id="{F5296731-F42D-44E3-8337-FFA192E04D3A}"/>
                </a:ext>
              </a:extLst>
            </p:cNvPr>
            <p:cNvSpPr/>
            <p:nvPr/>
          </p:nvSpPr>
          <p:spPr>
            <a:xfrm rot="11468176" flipH="1">
              <a:off x="7380728" y="2765376"/>
              <a:ext cx="539504" cy="97932"/>
            </a:xfrm>
            <a:custGeom>
              <a:avLst/>
              <a:gdLst>
                <a:gd name="connsiteX0" fmla="*/ 0 w 1567542"/>
                <a:gd name="connsiteY0" fmla="*/ 0 h 653143"/>
                <a:gd name="connsiteX1" fmla="*/ 705394 w 1567542"/>
                <a:gd name="connsiteY1" fmla="*/ 418012 h 653143"/>
                <a:gd name="connsiteX2" fmla="*/ 1567542 w 1567542"/>
                <a:gd name="connsiteY2" fmla="*/ 653143 h 653143"/>
              </a:gdLst>
              <a:ahLst/>
              <a:cxnLst>
                <a:cxn ang="0">
                  <a:pos x="connsiteX0" y="connsiteY0"/>
                </a:cxn>
                <a:cxn ang="0">
                  <a:pos x="connsiteX1" y="connsiteY1"/>
                </a:cxn>
                <a:cxn ang="0">
                  <a:pos x="connsiteX2" y="connsiteY2"/>
                </a:cxn>
              </a:cxnLst>
              <a:rect l="l" t="t" r="r" b="b"/>
              <a:pathLst>
                <a:path w="1567542" h="653143">
                  <a:moveTo>
                    <a:pt x="0" y="0"/>
                  </a:moveTo>
                  <a:cubicBezTo>
                    <a:pt x="222068" y="154577"/>
                    <a:pt x="444137" y="309155"/>
                    <a:pt x="705394" y="418012"/>
                  </a:cubicBezTo>
                  <a:cubicBezTo>
                    <a:pt x="966651" y="526869"/>
                    <a:pt x="1267096" y="590006"/>
                    <a:pt x="1567542" y="6531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97917E4-F29F-4717-A8A5-AA1862DFB274}"/>
                </a:ext>
              </a:extLst>
            </p:cNvPr>
            <p:cNvSpPr txBox="1"/>
            <p:nvPr/>
          </p:nvSpPr>
          <p:spPr>
            <a:xfrm>
              <a:off x="7689724" y="1414804"/>
              <a:ext cx="1921028" cy="940633"/>
            </a:xfrm>
            <a:prstGeom prst="rect">
              <a:avLst/>
            </a:prstGeom>
            <a:noFill/>
          </p:spPr>
          <p:txBody>
            <a:bodyPr wrap="none" rtlCol="0">
              <a:spAutoFit/>
            </a:bodyPr>
            <a:lstStyle/>
            <a:p>
              <a:pPr algn="ctr"/>
              <a:r>
                <a:rPr lang="en-US" sz="2000" dirty="0">
                  <a:solidFill>
                    <a:srgbClr val="FF0000"/>
                  </a:solidFill>
                  <a:latin typeface="Lucida Bright" panose="02040602050505020304" pitchFamily="18" charset="77"/>
                </a:rPr>
                <a:t>3D Gazing </a:t>
              </a:r>
            </a:p>
            <a:p>
              <a:pPr algn="ctr"/>
              <a:r>
                <a:rPr lang="en-US" sz="2000" dirty="0">
                  <a:solidFill>
                    <a:srgbClr val="FF0000"/>
                  </a:solidFill>
                  <a:latin typeface="Lucida Bright" panose="02040602050505020304" pitchFamily="18" charset="77"/>
                </a:rPr>
                <a:t>Direction from </a:t>
              </a:r>
            </a:p>
            <a:p>
              <a:pPr algn="ctr"/>
              <a:r>
                <a:rPr lang="en-US" sz="2000" dirty="0">
                  <a:solidFill>
                    <a:srgbClr val="FF0000"/>
                  </a:solidFill>
                  <a:latin typeface="Lucida Bright" panose="02040602050505020304" pitchFamily="18" charset="77"/>
                </a:rPr>
                <a:t>earphone IMU</a:t>
              </a:r>
            </a:p>
          </p:txBody>
        </p:sp>
      </p:grpSp>
    </p:spTree>
    <p:extLst>
      <p:ext uri="{BB962C8B-B14F-4D97-AF65-F5344CB8AC3E}">
        <p14:creationId xmlns:p14="http://schemas.microsoft.com/office/powerpoint/2010/main" val="3199741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2149D1-435D-4BB1-BACB-D893E7147FE7}"/>
              </a:ext>
            </a:extLst>
          </p:cNvPr>
          <p:cNvSpPr txBox="1"/>
          <p:nvPr/>
        </p:nvSpPr>
        <p:spPr>
          <a:xfrm>
            <a:off x="361869" y="212363"/>
            <a:ext cx="4477508" cy="523220"/>
          </a:xfrm>
          <a:prstGeom prst="rect">
            <a:avLst/>
          </a:prstGeom>
          <a:solidFill>
            <a:srgbClr val="FFFF00"/>
          </a:solidFill>
          <a:ln>
            <a:solidFill>
              <a:schemeClr val="tx1"/>
            </a:solidFill>
          </a:ln>
        </p:spPr>
        <p:txBody>
          <a:bodyPr wrap="none" rtlCol="0">
            <a:spAutoFit/>
          </a:bodyPr>
          <a:lstStyle/>
          <a:p>
            <a:r>
              <a:rPr lang="en-US" sz="2800" b="1" dirty="0">
                <a:latin typeface="Lucida Bright" panose="02040602050505020304" pitchFamily="18" charset="77"/>
              </a:rPr>
              <a:t>Key Research Question:</a:t>
            </a:r>
          </a:p>
        </p:txBody>
      </p:sp>
      <p:sp>
        <p:nvSpPr>
          <p:cNvPr id="6" name="TextBox 5">
            <a:extLst>
              <a:ext uri="{FF2B5EF4-FFF2-40B4-BE49-F238E27FC236}">
                <a16:creationId xmlns:a16="http://schemas.microsoft.com/office/drawing/2014/main" id="{855B779C-4A42-4D15-B2B1-A08F9C092CFA}"/>
              </a:ext>
            </a:extLst>
          </p:cNvPr>
          <p:cNvSpPr txBox="1"/>
          <p:nvPr/>
        </p:nvSpPr>
        <p:spPr>
          <a:xfrm>
            <a:off x="352827" y="1061035"/>
            <a:ext cx="11839173" cy="830997"/>
          </a:xfrm>
          <a:prstGeom prst="rect">
            <a:avLst/>
          </a:prstGeom>
          <a:noFill/>
        </p:spPr>
        <p:txBody>
          <a:bodyPr wrap="square" rtlCol="0">
            <a:spAutoFit/>
          </a:bodyPr>
          <a:lstStyle/>
          <a:p>
            <a:r>
              <a:rPr lang="en-US" sz="2400" b="1" dirty="0"/>
              <a:t>Design the 3D sound in the earphone so it appears to arrive from the right relative location (</a:t>
            </a:r>
            <a:r>
              <a:rPr lang="en-US" sz="2400" b="1" dirty="0" err="1"/>
              <a:t>w.r.t.</a:t>
            </a:r>
            <a:r>
              <a:rPr lang="en-US" sz="2400" b="1" dirty="0"/>
              <a:t> the earphone user)</a:t>
            </a:r>
          </a:p>
        </p:txBody>
      </p:sp>
      <p:sp>
        <p:nvSpPr>
          <p:cNvPr id="8" name="Flowchart: Alternate Process 7">
            <a:extLst>
              <a:ext uri="{FF2B5EF4-FFF2-40B4-BE49-F238E27FC236}">
                <a16:creationId xmlns:a16="http://schemas.microsoft.com/office/drawing/2014/main" id="{F67D9D59-2A30-41A5-A7CC-144176EBDEDB}"/>
              </a:ext>
            </a:extLst>
          </p:cNvPr>
          <p:cNvSpPr/>
          <p:nvPr/>
        </p:nvSpPr>
        <p:spPr>
          <a:xfrm>
            <a:off x="754785" y="2905706"/>
            <a:ext cx="2423776" cy="17150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Localization Module</a:t>
            </a:r>
          </a:p>
          <a:p>
            <a:pPr algn="ctr"/>
            <a:r>
              <a:rPr lang="en-US" dirty="0"/>
              <a:t>(indoor)</a:t>
            </a:r>
          </a:p>
        </p:txBody>
      </p:sp>
      <p:sp>
        <p:nvSpPr>
          <p:cNvPr id="10" name="Flowchart: Alternate Process 9">
            <a:extLst>
              <a:ext uri="{FF2B5EF4-FFF2-40B4-BE49-F238E27FC236}">
                <a16:creationId xmlns:a16="http://schemas.microsoft.com/office/drawing/2014/main" id="{7639C558-F812-4329-BCE1-8C80D73ABA14}"/>
              </a:ext>
            </a:extLst>
          </p:cNvPr>
          <p:cNvSpPr/>
          <p:nvPr/>
        </p:nvSpPr>
        <p:spPr>
          <a:xfrm>
            <a:off x="4920876" y="2990526"/>
            <a:ext cx="2423776"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 Tracking Module</a:t>
            </a:r>
          </a:p>
        </p:txBody>
      </p:sp>
      <p:sp>
        <p:nvSpPr>
          <p:cNvPr id="12" name="Flowchart: Alternate Process 11">
            <a:extLst>
              <a:ext uri="{FF2B5EF4-FFF2-40B4-BE49-F238E27FC236}">
                <a16:creationId xmlns:a16="http://schemas.microsoft.com/office/drawing/2014/main" id="{40811A6E-1F9F-41AE-A24F-B8053E31E53C}"/>
              </a:ext>
            </a:extLst>
          </p:cNvPr>
          <p:cNvSpPr/>
          <p:nvPr/>
        </p:nvSpPr>
        <p:spPr>
          <a:xfrm>
            <a:off x="9028879" y="3048482"/>
            <a:ext cx="2423775"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Binaural Audio Module</a:t>
            </a:r>
          </a:p>
        </p:txBody>
      </p:sp>
      <p:sp>
        <p:nvSpPr>
          <p:cNvPr id="14" name="Plus Sign 13">
            <a:extLst>
              <a:ext uri="{FF2B5EF4-FFF2-40B4-BE49-F238E27FC236}">
                <a16:creationId xmlns:a16="http://schemas.microsoft.com/office/drawing/2014/main" id="{B49A23EA-26C6-4B29-95E7-FD994DFD125D}"/>
              </a:ext>
            </a:extLst>
          </p:cNvPr>
          <p:cNvSpPr/>
          <p:nvPr/>
        </p:nvSpPr>
        <p:spPr>
          <a:xfrm>
            <a:off x="3190417" y="3048482"/>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Sign 15">
            <a:extLst>
              <a:ext uri="{FF2B5EF4-FFF2-40B4-BE49-F238E27FC236}">
                <a16:creationId xmlns:a16="http://schemas.microsoft.com/office/drawing/2014/main" id="{2B8AD812-0436-4644-8143-C0FB6FD2AC68}"/>
              </a:ext>
            </a:extLst>
          </p:cNvPr>
          <p:cNvSpPr/>
          <p:nvPr/>
        </p:nvSpPr>
        <p:spPr>
          <a:xfrm>
            <a:off x="7416553" y="3219503"/>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AF5BB7-5F9F-4DE5-91E0-D4A2FC251F5A}"/>
              </a:ext>
            </a:extLst>
          </p:cNvPr>
          <p:cNvSpPr/>
          <p:nvPr/>
        </p:nvSpPr>
        <p:spPr>
          <a:xfrm>
            <a:off x="8829061" y="2799119"/>
            <a:ext cx="2867513" cy="2197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57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A5740B3-A5C1-4754-ADF2-56DEE09B3EDE}"/>
              </a:ext>
            </a:extLst>
          </p:cNvPr>
          <p:cNvGrpSpPr/>
          <p:nvPr/>
        </p:nvGrpSpPr>
        <p:grpSpPr>
          <a:xfrm>
            <a:off x="1048265" y="1243014"/>
            <a:ext cx="9248739" cy="6389055"/>
            <a:chOff x="2314708" y="887899"/>
            <a:chExt cx="6953868" cy="5009462"/>
          </a:xfrm>
        </p:grpSpPr>
        <p:grpSp>
          <p:nvGrpSpPr>
            <p:cNvPr id="3" name="群組 69">
              <a:extLst>
                <a:ext uri="{FF2B5EF4-FFF2-40B4-BE49-F238E27FC236}">
                  <a16:creationId xmlns:a16="http://schemas.microsoft.com/office/drawing/2014/main" id="{8A657364-7A7A-46A3-8310-9389113A5679}"/>
                </a:ext>
              </a:extLst>
            </p:cNvPr>
            <p:cNvGrpSpPr/>
            <p:nvPr/>
          </p:nvGrpSpPr>
          <p:grpSpPr>
            <a:xfrm>
              <a:off x="2314708" y="1243014"/>
              <a:ext cx="6953868" cy="4654347"/>
              <a:chOff x="929002" y="1519359"/>
              <a:chExt cx="6953868" cy="4654347"/>
            </a:xfrm>
          </p:grpSpPr>
          <p:sp>
            <p:nvSpPr>
              <p:cNvPr id="4" name="橢圓 7">
                <a:extLst>
                  <a:ext uri="{FF2B5EF4-FFF2-40B4-BE49-F238E27FC236}">
                    <a16:creationId xmlns:a16="http://schemas.microsoft.com/office/drawing/2014/main" id="{FD844CCD-6831-4877-8D85-789706404413}"/>
                  </a:ext>
                </a:extLst>
              </p:cNvPr>
              <p:cNvSpPr/>
              <p:nvPr/>
            </p:nvSpPr>
            <p:spPr>
              <a:xfrm>
                <a:off x="929002" y="2071226"/>
                <a:ext cx="6953868" cy="3828129"/>
              </a:xfrm>
              <a:prstGeom prst="ellipse">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70291" rtl="0" eaLnBrk="1" fontAlgn="auto" latinLnBrk="0" hangingPunct="1">
                  <a:lnSpc>
                    <a:spcPct val="100000"/>
                  </a:lnSpc>
                  <a:spcBef>
                    <a:spcPts val="0"/>
                  </a:spcBef>
                  <a:spcAft>
                    <a:spcPts val="0"/>
                  </a:spcAft>
                  <a:buClrTx/>
                  <a:buSzTx/>
                  <a:buFontTx/>
                  <a:buNone/>
                  <a:tabLst/>
                  <a:defRPr/>
                </a:pPr>
                <a:endParaRPr kumimoji="0" lang="zh-TW" altLang="en-US" sz="1516"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 name="直線單箭頭接點 8">
                <a:extLst>
                  <a:ext uri="{FF2B5EF4-FFF2-40B4-BE49-F238E27FC236}">
                    <a16:creationId xmlns:a16="http://schemas.microsoft.com/office/drawing/2014/main" id="{4B2DAF48-19E5-45FC-8162-AD8254817D9E}"/>
                  </a:ext>
                </a:extLst>
              </p:cNvPr>
              <p:cNvCxnSpPr>
                <a:cxnSpLocks/>
                <a:endCxn id="4" idx="0"/>
              </p:cNvCxnSpPr>
              <p:nvPr/>
            </p:nvCxnSpPr>
            <p:spPr>
              <a:xfrm flipV="1">
                <a:off x="4402885" y="2071226"/>
                <a:ext cx="3051" cy="2836208"/>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單箭頭接點 16">
                <a:extLst>
                  <a:ext uri="{FF2B5EF4-FFF2-40B4-BE49-F238E27FC236}">
                    <a16:creationId xmlns:a16="http://schemas.microsoft.com/office/drawing/2014/main" id="{554874E5-4BA8-4BA1-A56C-1232FF2906CA}"/>
                  </a:ext>
                </a:extLst>
              </p:cNvPr>
              <p:cNvCxnSpPr>
                <a:cxnSpLocks/>
              </p:cNvCxnSpPr>
              <p:nvPr/>
            </p:nvCxnSpPr>
            <p:spPr>
              <a:xfrm>
                <a:off x="2513940" y="3985291"/>
                <a:ext cx="3961278"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文字方塊 19">
                <a:extLst>
                  <a:ext uri="{FF2B5EF4-FFF2-40B4-BE49-F238E27FC236}">
                    <a16:creationId xmlns:a16="http://schemas.microsoft.com/office/drawing/2014/main" id="{BF0D5FBD-65EF-4767-B6EF-00A01DB6BFCB}"/>
                  </a:ext>
                </a:extLst>
              </p:cNvPr>
              <p:cNvSpPr txBox="1"/>
              <p:nvPr/>
            </p:nvSpPr>
            <p:spPr>
              <a:xfrm>
                <a:off x="4138995" y="1519359"/>
                <a:ext cx="530915" cy="646331"/>
              </a:xfrm>
              <a:prstGeom prst="rect">
                <a:avLst/>
              </a:prstGeom>
              <a:noFill/>
            </p:spPr>
            <p:txBody>
              <a:bodyPr wrap="none" rtlCol="0">
                <a:spAutoFit/>
              </a:bodyPr>
              <a:lstStyle/>
              <a:p>
                <a:pPr marL="0" marR="0" lvl="0" indent="0" algn="l" defTabSz="770291"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0°</a:t>
                </a:r>
                <a:endParaRPr kumimoji="0" lang="zh-TW" altLang="en-US" sz="3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接點 26">
                <a:extLst>
                  <a:ext uri="{FF2B5EF4-FFF2-40B4-BE49-F238E27FC236}">
                    <a16:creationId xmlns:a16="http://schemas.microsoft.com/office/drawing/2014/main" id="{A00012DE-61B1-46BD-9F1B-8A24CAC0B91E}"/>
                  </a:ext>
                </a:extLst>
              </p:cNvPr>
              <p:cNvCxnSpPr>
                <a:cxnSpLocks/>
              </p:cNvCxnSpPr>
              <p:nvPr/>
            </p:nvCxnSpPr>
            <p:spPr>
              <a:xfrm flipV="1">
                <a:off x="4405936" y="2622939"/>
                <a:ext cx="1375100" cy="136235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圓形圖 52">
                <a:extLst>
                  <a:ext uri="{FF2B5EF4-FFF2-40B4-BE49-F238E27FC236}">
                    <a16:creationId xmlns:a16="http://schemas.microsoft.com/office/drawing/2014/main" id="{C9A207CD-080D-453A-BD37-2208B7E839A7}"/>
                  </a:ext>
                </a:extLst>
              </p:cNvPr>
              <p:cNvSpPr/>
              <p:nvPr/>
            </p:nvSpPr>
            <p:spPr>
              <a:xfrm rot="3305829">
                <a:off x="3475028" y="2620339"/>
                <a:ext cx="1861816" cy="2634758"/>
              </a:xfrm>
              <a:prstGeom prst="pie">
                <a:avLst>
                  <a:gd name="adj1" fmla="val 13030988"/>
                  <a:gd name="adj2" fmla="val 15677648"/>
                </a:avLst>
              </a:prstGeom>
              <a:solidFill>
                <a:srgbClr val="5B9BD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70291" rtl="0" eaLnBrk="1" fontAlgn="auto" latinLnBrk="0" hangingPunct="1">
                  <a:lnSpc>
                    <a:spcPct val="100000"/>
                  </a:lnSpc>
                  <a:spcBef>
                    <a:spcPts val="0"/>
                  </a:spcBef>
                  <a:spcAft>
                    <a:spcPts val="0"/>
                  </a:spcAft>
                  <a:buClrTx/>
                  <a:buSzTx/>
                  <a:buFontTx/>
                  <a:buNone/>
                  <a:tabLst/>
                  <a:defRPr/>
                </a:pPr>
                <a:endParaRPr kumimoji="0" lang="zh-TW" altLang="en-US" sz="1516"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53">
                <a:extLst>
                  <a:ext uri="{FF2B5EF4-FFF2-40B4-BE49-F238E27FC236}">
                    <a16:creationId xmlns:a16="http://schemas.microsoft.com/office/drawing/2014/main" id="{14C83B7B-A61B-40C0-A2AA-41D7F8DE61B3}"/>
                  </a:ext>
                </a:extLst>
              </p:cNvPr>
              <p:cNvSpPr txBox="1"/>
              <p:nvPr/>
            </p:nvSpPr>
            <p:spPr>
              <a:xfrm>
                <a:off x="2515374" y="2224220"/>
                <a:ext cx="1655646" cy="830997"/>
              </a:xfrm>
              <a:prstGeom prst="rect">
                <a:avLst/>
              </a:prstGeom>
              <a:noFill/>
            </p:spPr>
            <p:txBody>
              <a:bodyPr wrap="none" rtlCol="0">
                <a:spAutoFit/>
              </a:bodyPr>
              <a:lstStyle/>
              <a:p>
                <a:pPr marL="0" marR="0" lvl="0" indent="0" algn="ctr" defTabSz="770291"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Azimuth</a:t>
                </a:r>
                <a:b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b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(Horizontal)</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11" name="圓形圖 56">
                <a:extLst>
                  <a:ext uri="{FF2B5EF4-FFF2-40B4-BE49-F238E27FC236}">
                    <a16:creationId xmlns:a16="http://schemas.microsoft.com/office/drawing/2014/main" id="{83FD01B0-9136-444C-8FA5-A24E7FFB6985}"/>
                  </a:ext>
                </a:extLst>
              </p:cNvPr>
              <p:cNvSpPr/>
              <p:nvPr/>
            </p:nvSpPr>
            <p:spPr>
              <a:xfrm rot="1450634">
                <a:off x="3282970" y="2026199"/>
                <a:ext cx="2038530" cy="4147507"/>
              </a:xfrm>
              <a:prstGeom prst="pie">
                <a:avLst>
                  <a:gd name="adj1" fmla="val 16481681"/>
                  <a:gd name="adj2" fmla="val 17460570"/>
                </a:avLst>
              </a:prstGeom>
              <a:solidFill>
                <a:srgbClr val="FF31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70291" rtl="0" eaLnBrk="1" fontAlgn="auto" latinLnBrk="0" hangingPunct="1">
                  <a:lnSpc>
                    <a:spcPct val="100000"/>
                  </a:lnSpc>
                  <a:spcBef>
                    <a:spcPts val="0"/>
                  </a:spcBef>
                  <a:spcAft>
                    <a:spcPts val="0"/>
                  </a:spcAft>
                  <a:buClrTx/>
                  <a:buSzTx/>
                  <a:buFontTx/>
                  <a:buNone/>
                  <a:tabLst/>
                  <a:defRPr/>
                </a:pPr>
                <a:endParaRPr kumimoji="0" lang="zh-TW" altLang="en-US" sz="1516"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2" name="直線單箭頭接點 32">
                <a:extLst>
                  <a:ext uri="{FF2B5EF4-FFF2-40B4-BE49-F238E27FC236}">
                    <a16:creationId xmlns:a16="http://schemas.microsoft.com/office/drawing/2014/main" id="{86449E62-98B3-4071-A93D-722FFCC77967}"/>
                  </a:ext>
                </a:extLst>
              </p:cNvPr>
              <p:cNvCxnSpPr>
                <a:cxnSpLocks/>
              </p:cNvCxnSpPr>
              <p:nvPr/>
            </p:nvCxnSpPr>
            <p:spPr>
              <a:xfrm flipV="1">
                <a:off x="4449993" y="1575622"/>
                <a:ext cx="1232075" cy="2261485"/>
              </a:xfrm>
              <a:prstGeom prst="straightConnector1">
                <a:avLst/>
              </a:prstGeom>
              <a:ln w="28575">
                <a:solidFill>
                  <a:schemeClr val="tx1">
                    <a:lumMod val="65000"/>
                    <a:lumOff val="3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文字方塊 57">
                <a:extLst>
                  <a:ext uri="{FF2B5EF4-FFF2-40B4-BE49-F238E27FC236}">
                    <a16:creationId xmlns:a16="http://schemas.microsoft.com/office/drawing/2014/main" id="{8784FB29-EAB8-40D4-8E17-9507044BF354}"/>
                  </a:ext>
                </a:extLst>
              </p:cNvPr>
              <p:cNvSpPr txBox="1"/>
              <p:nvPr/>
            </p:nvSpPr>
            <p:spPr>
              <a:xfrm>
                <a:off x="6036383" y="2918833"/>
                <a:ext cx="1334788" cy="830997"/>
              </a:xfrm>
              <a:prstGeom prst="rect">
                <a:avLst/>
              </a:prstGeom>
              <a:noFill/>
            </p:spPr>
            <p:txBody>
              <a:bodyPr wrap="none" rtlCol="0">
                <a:spAutoFit/>
              </a:bodyPr>
              <a:lstStyle/>
              <a:p>
                <a:pPr marL="0" marR="0" lvl="0" indent="0" algn="ctr" defTabSz="770291"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Elevation</a:t>
                </a:r>
                <a:br>
                  <a:rPr kumimoji="0" lang="en-US" altLang="zh-TW"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br>
                <a:r>
                  <a:rPr kumimoji="0" lang="en-US" altLang="zh-TW"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(Vertical)</a:t>
                </a:r>
                <a:endParaRPr kumimoji="0" lang="zh-TW" altLang="en-US"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cxnSp>
            <p:nvCxnSpPr>
              <p:cNvPr id="14" name="直線單箭頭接點 63">
                <a:extLst>
                  <a:ext uri="{FF2B5EF4-FFF2-40B4-BE49-F238E27FC236}">
                    <a16:creationId xmlns:a16="http://schemas.microsoft.com/office/drawing/2014/main" id="{00143F65-27E5-4EDA-8271-9DA79EB59CDB}"/>
                  </a:ext>
                </a:extLst>
              </p:cNvPr>
              <p:cNvCxnSpPr>
                <a:cxnSpLocks/>
              </p:cNvCxnSpPr>
              <p:nvPr/>
            </p:nvCxnSpPr>
            <p:spPr>
              <a:xfrm>
                <a:off x="4024990" y="2514818"/>
                <a:ext cx="628995" cy="30611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64">
                <a:extLst>
                  <a:ext uri="{FF2B5EF4-FFF2-40B4-BE49-F238E27FC236}">
                    <a16:creationId xmlns:a16="http://schemas.microsoft.com/office/drawing/2014/main" id="{10F4DDBA-9A70-4ACF-A8FF-C97434C6E845}"/>
                  </a:ext>
                </a:extLst>
              </p:cNvPr>
              <p:cNvCxnSpPr>
                <a:cxnSpLocks/>
              </p:cNvCxnSpPr>
              <p:nvPr/>
            </p:nvCxnSpPr>
            <p:spPr>
              <a:xfrm flipH="1" flipV="1">
                <a:off x="5523114" y="2625532"/>
                <a:ext cx="739404" cy="3411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57">
                <a:extLst>
                  <a:ext uri="{FF2B5EF4-FFF2-40B4-BE49-F238E27FC236}">
                    <a16:creationId xmlns:a16="http://schemas.microsoft.com/office/drawing/2014/main" id="{13C8258F-7E36-466E-A459-3956CC567903}"/>
                  </a:ext>
                </a:extLst>
              </p:cNvPr>
              <p:cNvSpPr txBox="1"/>
              <p:nvPr/>
            </p:nvSpPr>
            <p:spPr>
              <a:xfrm>
                <a:off x="4854145" y="4237501"/>
                <a:ext cx="1314847" cy="707886"/>
              </a:xfrm>
              <a:prstGeom prst="rect">
                <a:avLst/>
              </a:prstGeom>
              <a:noFill/>
            </p:spPr>
            <p:txBody>
              <a:bodyPr wrap="none" rtlCol="0">
                <a:spAutoFit/>
              </a:bodyPr>
              <a:lstStyle/>
              <a:p>
                <a:pPr marL="0" marR="0" lvl="0" indent="0" algn="ctr" defTabSz="770291"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white">
                        <a:lumMod val="50000"/>
                      </a:prstClr>
                    </a:solidFill>
                    <a:effectLst/>
                    <a:uLnTx/>
                    <a:uFillTx/>
                    <a:latin typeface="Calibri" panose="020F0502020204030204"/>
                    <a:ea typeface="新細明體" panose="02020500000000000000" pitchFamily="18" charset="-120"/>
                    <a:cs typeface="+mn-cs"/>
                  </a:rPr>
                  <a:t>Horizontal </a:t>
                </a:r>
                <a:br>
                  <a:rPr kumimoji="0" lang="en-US" altLang="zh-TW" sz="2000" b="0" i="0" u="none" strike="noStrike" kern="1200" cap="none" spc="0" normalizeH="0" baseline="0" noProof="0" dirty="0">
                    <a:ln>
                      <a:noFill/>
                    </a:ln>
                    <a:solidFill>
                      <a:prstClr val="white">
                        <a:lumMod val="50000"/>
                      </a:prstClr>
                    </a:solidFill>
                    <a:effectLst/>
                    <a:uLnTx/>
                    <a:uFillTx/>
                    <a:latin typeface="Calibri" panose="020F0502020204030204"/>
                    <a:ea typeface="新細明體" panose="02020500000000000000" pitchFamily="18" charset="-120"/>
                    <a:cs typeface="+mn-cs"/>
                  </a:rPr>
                </a:br>
                <a:r>
                  <a:rPr kumimoji="0" lang="en-US" altLang="zh-TW" sz="2000" b="0" i="0" u="none" strike="noStrike" kern="1200" cap="none" spc="0" normalizeH="0" baseline="0" noProof="0" dirty="0">
                    <a:ln>
                      <a:noFill/>
                    </a:ln>
                    <a:solidFill>
                      <a:prstClr val="white">
                        <a:lumMod val="50000"/>
                      </a:prstClr>
                    </a:solidFill>
                    <a:effectLst/>
                    <a:uLnTx/>
                    <a:uFillTx/>
                    <a:latin typeface="Calibri" panose="020F0502020204030204"/>
                    <a:ea typeface="新細明體" panose="02020500000000000000" pitchFamily="18" charset="-120"/>
                    <a:cs typeface="+mn-cs"/>
                  </a:rPr>
                  <a:t>Plane</a:t>
                </a:r>
                <a:endParaRPr kumimoji="0" lang="zh-TW" altLang="en-US" sz="2000" b="0" i="0" u="none" strike="noStrike" kern="1200" cap="none" spc="0" normalizeH="0" baseline="0" noProof="0" dirty="0">
                  <a:ln>
                    <a:noFill/>
                  </a:ln>
                  <a:solidFill>
                    <a:prstClr val="white">
                      <a:lumMod val="50000"/>
                    </a:prstClr>
                  </a:solidFill>
                  <a:effectLst/>
                  <a:uLnTx/>
                  <a:uFillTx/>
                  <a:latin typeface="Calibri" panose="020F0502020204030204"/>
                  <a:ea typeface="新細明體" panose="02020500000000000000" pitchFamily="18" charset="-120"/>
                  <a:cs typeface="+mn-cs"/>
                </a:endParaRPr>
              </a:p>
            </p:txBody>
          </p:sp>
        </p:grpSp>
        <p:pic>
          <p:nvPicPr>
            <p:cNvPr id="17" name="Picture 12" descr="Image result for mona lisa icon">
              <a:extLst>
                <a:ext uri="{FF2B5EF4-FFF2-40B4-BE49-F238E27FC236}">
                  <a16:creationId xmlns:a16="http://schemas.microsoft.com/office/drawing/2014/main" id="{B2A7D668-B59B-40AF-8322-755B034CBB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27" r="28869"/>
            <a:stretch/>
          </p:blipFill>
          <p:spPr bwMode="auto">
            <a:xfrm>
              <a:off x="7101539" y="887899"/>
              <a:ext cx="759385" cy="951388"/>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9">
              <a:extLst>
                <a:ext uri="{FF2B5EF4-FFF2-40B4-BE49-F238E27FC236}">
                  <a16:creationId xmlns:a16="http://schemas.microsoft.com/office/drawing/2014/main" id="{F02AD3E0-18F2-4C14-A5BE-DFD022F8CC75}"/>
                </a:ext>
              </a:extLst>
            </p:cNvPr>
            <p:cNvSpPr txBox="1"/>
            <p:nvPr/>
          </p:nvSpPr>
          <p:spPr>
            <a:xfrm>
              <a:off x="7736947" y="3640562"/>
              <a:ext cx="764953" cy="646331"/>
            </a:xfrm>
            <a:prstGeom prst="rect">
              <a:avLst/>
            </a:prstGeom>
            <a:noFill/>
          </p:spPr>
          <p:txBody>
            <a:bodyPr wrap="none" rtlCol="0">
              <a:spAutoFit/>
            </a:bodyPr>
            <a:lstStyle/>
            <a:p>
              <a:pPr marL="0" marR="0" lvl="0" indent="0" algn="l" defTabSz="770291"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90°</a:t>
              </a:r>
              <a:endParaRPr kumimoji="0" lang="zh-TW" altLang="en-US" sz="3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9" name="Picture 18">
              <a:extLst>
                <a:ext uri="{FF2B5EF4-FFF2-40B4-BE49-F238E27FC236}">
                  <a16:creationId xmlns:a16="http://schemas.microsoft.com/office/drawing/2014/main" id="{6BCC9590-DC95-47B8-9EEC-6294166AA4B1}"/>
                </a:ext>
              </a:extLst>
            </p:cNvPr>
            <p:cNvPicPr>
              <a:picLocks noChangeAspect="1"/>
            </p:cNvPicPr>
            <p:nvPr/>
          </p:nvPicPr>
          <p:blipFill rotWithShape="1">
            <a:blip r:embed="rId4"/>
            <a:srcRect b="9404"/>
            <a:stretch/>
          </p:blipFill>
          <p:spPr>
            <a:xfrm rot="20592343">
              <a:off x="4862339" y="3207550"/>
              <a:ext cx="951670" cy="1197976"/>
            </a:xfrm>
            <a:prstGeom prst="rect">
              <a:avLst/>
            </a:prstGeom>
          </p:spPr>
        </p:pic>
      </p:grpSp>
      <p:sp>
        <p:nvSpPr>
          <p:cNvPr id="22" name="TextBox 21">
            <a:extLst>
              <a:ext uri="{FF2B5EF4-FFF2-40B4-BE49-F238E27FC236}">
                <a16:creationId xmlns:a16="http://schemas.microsoft.com/office/drawing/2014/main" id="{EA022653-E182-47B2-86EF-BC38978406BA}"/>
              </a:ext>
            </a:extLst>
          </p:cNvPr>
          <p:cNvSpPr txBox="1"/>
          <p:nvPr/>
        </p:nvSpPr>
        <p:spPr>
          <a:xfrm>
            <a:off x="593233" y="361930"/>
            <a:ext cx="10818619" cy="461665"/>
          </a:xfrm>
          <a:prstGeom prst="rect">
            <a:avLst/>
          </a:prstGeom>
          <a:solidFill>
            <a:srgbClr val="FFFF00"/>
          </a:solidFill>
          <a:ln>
            <a:solidFill>
              <a:schemeClr val="tx1"/>
            </a:solidFill>
          </a:ln>
        </p:spPr>
        <p:txBody>
          <a:bodyPr wrap="square" rtlCol="0">
            <a:spAutoFit/>
          </a:bodyPr>
          <a:lstStyle/>
          <a:p>
            <a:r>
              <a:rPr lang="en-US" sz="2400" b="1">
                <a:latin typeface="Lucida Bright" panose="02040602050505020304" pitchFamily="18" charset="77"/>
              </a:rPr>
              <a:t>We built the binaural audio on top of localization and head tracking</a:t>
            </a:r>
            <a:endParaRPr lang="en-US" sz="2400" b="1" dirty="0">
              <a:latin typeface="Lucida Bright" panose="02040602050505020304" pitchFamily="18" charset="77"/>
            </a:endParaRPr>
          </a:p>
        </p:txBody>
      </p:sp>
    </p:spTree>
    <p:extLst>
      <p:ext uri="{BB962C8B-B14F-4D97-AF65-F5344CB8AC3E}">
        <p14:creationId xmlns:p14="http://schemas.microsoft.com/office/powerpoint/2010/main" val="3220373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2487E1-3A80-45C6-A2AC-00C0595681CB}"/>
              </a:ext>
            </a:extLst>
          </p:cNvPr>
          <p:cNvPicPr>
            <a:picLocks noChangeAspect="1"/>
          </p:cNvPicPr>
          <p:nvPr/>
        </p:nvPicPr>
        <p:blipFill>
          <a:blip r:embed="rId3"/>
          <a:stretch>
            <a:fillRect/>
          </a:stretch>
        </p:blipFill>
        <p:spPr>
          <a:xfrm>
            <a:off x="364479" y="-6178"/>
            <a:ext cx="9219066" cy="418113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E2CA40B-3D79-4A99-A4BA-46AD558F416A}"/>
                  </a:ext>
                </a:extLst>
              </p:cNvPr>
              <p:cNvSpPr txBox="1"/>
              <p:nvPr/>
            </p:nvSpPr>
            <p:spPr>
              <a:xfrm>
                <a:off x="2227168" y="4215068"/>
                <a:ext cx="7644209" cy="12953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𝐶h</m:t>
                      </m:r>
                      <m:r>
                        <a:rPr lang="en-US" sz="2400" b="0" i="1" smtClean="0">
                          <a:latin typeface="Cambria Math" panose="02040503050406030204" pitchFamily="18" charset="0"/>
                        </a:rPr>
                        <m:t>_</m:t>
                      </m:r>
                      <m:r>
                        <a:rPr lang="en-US" sz="2400" b="0" i="1" smtClean="0">
                          <a:latin typeface="Cambria Math" panose="02040503050406030204" pitchFamily="18" charset="0"/>
                        </a:rPr>
                        <m:t>𝑙</m:t>
                      </m:r>
                      <m:r>
                        <a:rPr lang="en-US" sz="2400" b="0" i="1" smtClean="0">
                          <a:latin typeface="Cambria Math" panose="02040503050406030204" pitchFamily="18" charset="0"/>
                        </a:rPr>
                        <m:t>=</m:t>
                      </m:r>
                      <m:r>
                        <a:rPr lang="en-US" sz="2400" b="0" i="1" smtClean="0">
                          <a:latin typeface="Cambria Math" panose="02040503050406030204" pitchFamily="18" charset="0"/>
                        </a:rPr>
                        <m:t>𝑐𝑜𝑛𝑣</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𝐼𝐹𝐹𝑇</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𝐻𝑅𝑇𝐹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𝑎𝑧</m:t>
                                  </m:r>
                                  <m:r>
                                    <a:rPr lang="en-US" sz="2400" b="0" i="1" smtClean="0">
                                      <a:latin typeface="Cambria Math" panose="02040503050406030204" pitchFamily="18" charset="0"/>
                                    </a:rPr>
                                    <m:t>, </m:t>
                                  </m:r>
                                  <m:r>
                                    <a:rPr lang="en-US" sz="2400" b="0" i="1" smtClean="0">
                                      <a:latin typeface="Cambria Math" panose="02040503050406030204" pitchFamily="18" charset="0"/>
                                    </a:rPr>
                                    <m:t>𝑒𝑙</m:t>
                                  </m:r>
                                  <m:r>
                                    <a:rPr lang="en-US" sz="2400" b="0" i="1" smtClean="0">
                                      <a:latin typeface="Cambria Math" panose="02040503050406030204" pitchFamily="18" charset="0"/>
                                    </a:rPr>
                                    <m:t>,</m:t>
                                  </m:r>
                                  <m:r>
                                    <a:rPr lang="en-US" sz="2400" b="0" i="1" smtClean="0">
                                      <a:latin typeface="Cambria Math" panose="02040503050406030204" pitchFamily="18" charset="0"/>
                                    </a:rPr>
                                    <m:t>𝑙</m:t>
                                  </m:r>
                                </m:e>
                              </m:d>
                            </m:e>
                          </m:d>
                          <m:r>
                            <a:rPr lang="en-US" sz="2400" b="0" i="1" smtClean="0">
                              <a:latin typeface="Cambria Math" panose="02040503050406030204" pitchFamily="18" charset="0"/>
                            </a:rPr>
                            <m:t>, </m:t>
                          </m:r>
                          <m:r>
                            <a:rPr lang="en-US" sz="2400" b="0" i="1" smtClean="0">
                              <a:latin typeface="Cambria Math" panose="02040503050406030204" pitchFamily="18" charset="0"/>
                            </a:rPr>
                            <m:t>𝑠𝑜𝑢𝑛𝑑</m:t>
                          </m:r>
                          <m:r>
                            <a:rPr lang="en-US" sz="2400" b="0" i="1" smtClean="0">
                              <a:latin typeface="Cambria Math" panose="02040503050406030204" pitchFamily="18" charset="0"/>
                            </a:rPr>
                            <m:t> </m:t>
                          </m:r>
                          <m:r>
                            <a:rPr lang="en-US" sz="2400" b="0" i="1" smtClean="0">
                              <a:latin typeface="Cambria Math" panose="02040503050406030204" pitchFamily="18" charset="0"/>
                            </a:rPr>
                            <m:t>𝑠𝑜𝑢𝑟𝑐𝑒</m:t>
                          </m:r>
                        </m:e>
                      </m:d>
                    </m:oMath>
                  </m:oMathPara>
                </a14:m>
                <a:endParaRPr lang="en-US" sz="2400" b="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𝐶h</m:t>
                      </m:r>
                      <m:r>
                        <a:rPr lang="en-US" sz="2400" b="0" i="1" smtClean="0">
                          <a:latin typeface="Cambria Math" panose="02040503050406030204" pitchFamily="18" charset="0"/>
                        </a:rPr>
                        <m:t>_</m:t>
                      </m:r>
                      <m:r>
                        <a:rPr lang="en-US" sz="2400" b="0" i="1" smtClean="0">
                          <a:latin typeface="Cambria Math" panose="02040503050406030204" pitchFamily="18" charset="0"/>
                        </a:rPr>
                        <m:t>𝑟</m:t>
                      </m:r>
                      <m:r>
                        <a:rPr lang="en-US" sz="2400" b="0" i="1" smtClean="0">
                          <a:latin typeface="Cambria Math" panose="02040503050406030204" pitchFamily="18" charset="0"/>
                        </a:rPr>
                        <m:t>=</m:t>
                      </m:r>
                      <m:r>
                        <a:rPr lang="en-US" sz="2400" b="0" i="1" smtClean="0">
                          <a:latin typeface="Cambria Math" panose="02040503050406030204" pitchFamily="18" charset="0"/>
                        </a:rPr>
                        <m:t>𝑐𝑜𝑛𝑣</m:t>
                      </m:r>
                      <m:r>
                        <a:rPr lang="en-US" sz="2400" b="0" i="1" smtClean="0">
                          <a:latin typeface="Cambria Math" panose="02040503050406030204" pitchFamily="18" charset="0"/>
                        </a:rPr>
                        <m:t>(</m:t>
                      </m:r>
                      <m:r>
                        <a:rPr lang="en-US" sz="2400" b="0" i="1" smtClean="0">
                          <a:latin typeface="Cambria Math" panose="02040503050406030204" pitchFamily="18" charset="0"/>
                        </a:rPr>
                        <m:t>𝐼𝐹𝐹𝑇</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𝐻𝑅𝑇𝐹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𝑎𝑧</m:t>
                              </m:r>
                              <m:r>
                                <a:rPr lang="en-US" sz="2400" b="0" i="1" smtClean="0">
                                  <a:latin typeface="Cambria Math" panose="02040503050406030204" pitchFamily="18" charset="0"/>
                                </a:rPr>
                                <m:t>,</m:t>
                              </m:r>
                              <m:r>
                                <a:rPr lang="en-US" sz="2400" b="0" i="1" smtClean="0">
                                  <a:latin typeface="Cambria Math" panose="02040503050406030204" pitchFamily="18" charset="0"/>
                                </a:rPr>
                                <m:t>𝑒𝑙</m:t>
                              </m:r>
                              <m:r>
                                <a:rPr lang="en-US" sz="2400" b="0" i="1" smtClean="0">
                                  <a:latin typeface="Cambria Math" panose="02040503050406030204" pitchFamily="18" charset="0"/>
                                </a:rPr>
                                <m:t>, </m:t>
                              </m:r>
                              <m:r>
                                <a:rPr lang="en-US" sz="2400" b="0" i="1" smtClean="0">
                                  <a:latin typeface="Cambria Math" panose="02040503050406030204" pitchFamily="18" charset="0"/>
                                </a:rPr>
                                <m:t>𝑟</m:t>
                              </m:r>
                            </m:e>
                          </m:d>
                        </m:e>
                      </m:d>
                      <m:r>
                        <a:rPr lang="en-US" sz="2400" b="0" i="1" smtClean="0">
                          <a:latin typeface="Cambria Math" panose="02040503050406030204" pitchFamily="18" charset="0"/>
                        </a:rPr>
                        <m:t>, </m:t>
                      </m:r>
                      <m:r>
                        <a:rPr lang="en-US" sz="2400" b="0" i="1" smtClean="0">
                          <a:latin typeface="Cambria Math" panose="02040503050406030204" pitchFamily="18" charset="0"/>
                        </a:rPr>
                        <m:t>𝑠𝑜𝑢𝑛𝑑</m:t>
                      </m:r>
                      <m:r>
                        <a:rPr lang="en-US" sz="2400" b="0" i="1" smtClean="0">
                          <a:latin typeface="Cambria Math" panose="02040503050406030204" pitchFamily="18" charset="0"/>
                        </a:rPr>
                        <m:t> </m:t>
                      </m:r>
                      <m:r>
                        <a:rPr lang="en-US" sz="2400" b="0" i="1" smtClean="0">
                          <a:latin typeface="Cambria Math" panose="02040503050406030204" pitchFamily="18" charset="0"/>
                        </a:rPr>
                        <m:t>𝑠𝑜𝑢𝑟𝑐𝑒</m:t>
                      </m:r>
                      <m:r>
                        <a:rPr lang="en-US" sz="2400" b="0" i="1" smtClean="0">
                          <a:latin typeface="Cambria Math" panose="02040503050406030204" pitchFamily="18" charset="0"/>
                        </a:rPr>
                        <m:t>)</m:t>
                      </m:r>
                    </m:oMath>
                  </m:oMathPara>
                </a14:m>
                <a:endParaRPr lang="en-US" sz="2400" dirty="0"/>
              </a:p>
              <a:p>
                <a:endParaRPr lang="en-US" sz="2400" dirty="0"/>
              </a:p>
            </p:txBody>
          </p:sp>
        </mc:Choice>
        <mc:Fallback xmlns="">
          <p:sp>
            <p:nvSpPr>
              <p:cNvPr id="3" name="TextBox 2">
                <a:extLst>
                  <a:ext uri="{FF2B5EF4-FFF2-40B4-BE49-F238E27FC236}">
                    <a16:creationId xmlns:a16="http://schemas.microsoft.com/office/drawing/2014/main" id="{8E2CA40B-3D79-4A99-A4BA-46AD558F416A}"/>
                  </a:ext>
                </a:extLst>
              </p:cNvPr>
              <p:cNvSpPr txBox="1">
                <a:spLocks noRot="1" noChangeAspect="1" noMove="1" noResize="1" noEditPoints="1" noAdjustHandles="1" noChangeArrowheads="1" noChangeShapeType="1" noTextEdit="1"/>
              </p:cNvSpPr>
              <p:nvPr/>
            </p:nvSpPr>
            <p:spPr>
              <a:xfrm>
                <a:off x="2227168" y="4215068"/>
                <a:ext cx="7644209" cy="1295355"/>
              </a:xfrm>
              <a:prstGeom prst="rect">
                <a:avLst/>
              </a:prstGeom>
              <a:blipFill>
                <a:blip r:embed="rId4"/>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6FE6E01-84D0-4C43-8740-3EE41976D6F7}"/>
              </a:ext>
            </a:extLst>
          </p:cNvPr>
          <p:cNvSpPr/>
          <p:nvPr/>
        </p:nvSpPr>
        <p:spPr>
          <a:xfrm>
            <a:off x="2057185" y="4170719"/>
            <a:ext cx="3050437" cy="950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986AE2-6EA9-497A-B51B-837DAC3B1541}"/>
              </a:ext>
            </a:extLst>
          </p:cNvPr>
          <p:cNvSpPr/>
          <p:nvPr/>
        </p:nvSpPr>
        <p:spPr>
          <a:xfrm>
            <a:off x="7370226" y="4170719"/>
            <a:ext cx="3050437" cy="950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108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2487E1-3A80-45C6-A2AC-00C0595681CB}"/>
              </a:ext>
            </a:extLst>
          </p:cNvPr>
          <p:cNvPicPr>
            <a:picLocks noChangeAspect="1"/>
          </p:cNvPicPr>
          <p:nvPr/>
        </p:nvPicPr>
        <p:blipFill>
          <a:blip r:embed="rId3"/>
          <a:stretch>
            <a:fillRect/>
          </a:stretch>
        </p:blipFill>
        <p:spPr>
          <a:xfrm>
            <a:off x="364479" y="-6178"/>
            <a:ext cx="9219066" cy="4181138"/>
          </a:xfrm>
          <a:prstGeom prst="rect">
            <a:avLst/>
          </a:prstGeom>
        </p:spPr>
      </p:pic>
      <p:sp>
        <p:nvSpPr>
          <p:cNvPr id="11" name="TextBox 10">
            <a:extLst>
              <a:ext uri="{FF2B5EF4-FFF2-40B4-BE49-F238E27FC236}">
                <a16:creationId xmlns:a16="http://schemas.microsoft.com/office/drawing/2014/main" id="{E0FF3CFF-BBE4-44A6-AB86-466CD0E28EB1}"/>
              </a:ext>
            </a:extLst>
          </p:cNvPr>
          <p:cNvSpPr txBox="1"/>
          <p:nvPr/>
        </p:nvSpPr>
        <p:spPr>
          <a:xfrm>
            <a:off x="2227168" y="5286990"/>
            <a:ext cx="8771916" cy="707886"/>
          </a:xfrm>
          <a:prstGeom prst="rect">
            <a:avLst/>
          </a:prstGeom>
          <a:noFill/>
        </p:spPr>
        <p:txBody>
          <a:bodyPr wrap="square">
            <a:spAutoFit/>
          </a:bodyPr>
          <a:lstStyle/>
          <a:p>
            <a:r>
              <a:rPr lang="en-US" sz="4000" dirty="0"/>
              <a:t>By now, we have a crude system ready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E2CA40B-3D79-4A99-A4BA-46AD558F416A}"/>
                  </a:ext>
                </a:extLst>
              </p:cNvPr>
              <p:cNvSpPr txBox="1"/>
              <p:nvPr/>
            </p:nvSpPr>
            <p:spPr>
              <a:xfrm>
                <a:off x="2227168" y="4215068"/>
                <a:ext cx="7644209" cy="12953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𝐶h</m:t>
                      </m:r>
                      <m:r>
                        <a:rPr lang="en-US" sz="2400" b="0" i="1" smtClean="0">
                          <a:latin typeface="Cambria Math" panose="02040503050406030204" pitchFamily="18" charset="0"/>
                        </a:rPr>
                        <m:t>_</m:t>
                      </m:r>
                      <m:r>
                        <a:rPr lang="en-US" sz="2400" b="0" i="1" smtClean="0">
                          <a:latin typeface="Cambria Math" panose="02040503050406030204" pitchFamily="18" charset="0"/>
                        </a:rPr>
                        <m:t>𝑙</m:t>
                      </m:r>
                      <m:r>
                        <a:rPr lang="en-US" sz="2400" b="0" i="1" smtClean="0">
                          <a:latin typeface="Cambria Math" panose="02040503050406030204" pitchFamily="18" charset="0"/>
                        </a:rPr>
                        <m:t>=</m:t>
                      </m:r>
                      <m:r>
                        <a:rPr lang="en-US" sz="2400" b="0" i="1" smtClean="0">
                          <a:latin typeface="Cambria Math" panose="02040503050406030204" pitchFamily="18" charset="0"/>
                        </a:rPr>
                        <m:t>𝑐𝑜𝑛𝑣</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𝐼𝐹𝐹𝑇</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𝐻𝑅𝑇𝐹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𝑎𝑧</m:t>
                                  </m:r>
                                  <m:r>
                                    <a:rPr lang="en-US" sz="2400" b="0" i="1" smtClean="0">
                                      <a:latin typeface="Cambria Math" panose="02040503050406030204" pitchFamily="18" charset="0"/>
                                    </a:rPr>
                                    <m:t>, </m:t>
                                  </m:r>
                                  <m:r>
                                    <a:rPr lang="en-US" sz="2400" b="0" i="1" smtClean="0">
                                      <a:latin typeface="Cambria Math" panose="02040503050406030204" pitchFamily="18" charset="0"/>
                                    </a:rPr>
                                    <m:t>𝑒𝑙</m:t>
                                  </m:r>
                                  <m:r>
                                    <a:rPr lang="en-US" sz="2400" b="0" i="1" smtClean="0">
                                      <a:latin typeface="Cambria Math" panose="02040503050406030204" pitchFamily="18" charset="0"/>
                                    </a:rPr>
                                    <m:t>,</m:t>
                                  </m:r>
                                  <m:r>
                                    <a:rPr lang="en-US" sz="2400" b="0" i="1" smtClean="0">
                                      <a:latin typeface="Cambria Math" panose="02040503050406030204" pitchFamily="18" charset="0"/>
                                    </a:rPr>
                                    <m:t>𝑙</m:t>
                                  </m:r>
                                </m:e>
                              </m:d>
                            </m:e>
                          </m:d>
                          <m:r>
                            <a:rPr lang="en-US" sz="2400" b="0" i="1" smtClean="0">
                              <a:latin typeface="Cambria Math" panose="02040503050406030204" pitchFamily="18" charset="0"/>
                            </a:rPr>
                            <m:t>, </m:t>
                          </m:r>
                          <m:r>
                            <a:rPr lang="en-US" sz="2400" b="0" i="1" smtClean="0">
                              <a:latin typeface="Cambria Math" panose="02040503050406030204" pitchFamily="18" charset="0"/>
                            </a:rPr>
                            <m:t>𝑠𝑜𝑢𝑛𝑑</m:t>
                          </m:r>
                          <m:r>
                            <a:rPr lang="en-US" sz="2400" b="0" i="1" smtClean="0">
                              <a:latin typeface="Cambria Math" panose="02040503050406030204" pitchFamily="18" charset="0"/>
                            </a:rPr>
                            <m:t> </m:t>
                          </m:r>
                          <m:r>
                            <a:rPr lang="en-US" sz="2400" b="0" i="1" smtClean="0">
                              <a:latin typeface="Cambria Math" panose="02040503050406030204" pitchFamily="18" charset="0"/>
                            </a:rPr>
                            <m:t>𝑠𝑜𝑢𝑟𝑐𝑒</m:t>
                          </m:r>
                        </m:e>
                      </m:d>
                    </m:oMath>
                  </m:oMathPara>
                </a14:m>
                <a:endParaRPr lang="en-US" sz="2400" b="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𝐶h</m:t>
                      </m:r>
                      <m:r>
                        <a:rPr lang="en-US" sz="2400" b="0" i="1" smtClean="0">
                          <a:latin typeface="Cambria Math" panose="02040503050406030204" pitchFamily="18" charset="0"/>
                        </a:rPr>
                        <m:t>_</m:t>
                      </m:r>
                      <m:r>
                        <a:rPr lang="en-US" sz="2400" b="0" i="1" smtClean="0">
                          <a:latin typeface="Cambria Math" panose="02040503050406030204" pitchFamily="18" charset="0"/>
                        </a:rPr>
                        <m:t>𝑟</m:t>
                      </m:r>
                      <m:r>
                        <a:rPr lang="en-US" sz="2400" b="0" i="1" smtClean="0">
                          <a:latin typeface="Cambria Math" panose="02040503050406030204" pitchFamily="18" charset="0"/>
                        </a:rPr>
                        <m:t>=</m:t>
                      </m:r>
                      <m:r>
                        <a:rPr lang="en-US" sz="2400" b="0" i="1" smtClean="0">
                          <a:latin typeface="Cambria Math" panose="02040503050406030204" pitchFamily="18" charset="0"/>
                        </a:rPr>
                        <m:t>𝑐𝑜𝑛𝑣</m:t>
                      </m:r>
                      <m:r>
                        <a:rPr lang="en-US" sz="2400" b="0" i="1" smtClean="0">
                          <a:latin typeface="Cambria Math" panose="02040503050406030204" pitchFamily="18" charset="0"/>
                        </a:rPr>
                        <m:t>(</m:t>
                      </m:r>
                      <m:r>
                        <a:rPr lang="en-US" sz="2400" b="0" i="1" smtClean="0">
                          <a:latin typeface="Cambria Math" panose="02040503050406030204" pitchFamily="18" charset="0"/>
                        </a:rPr>
                        <m:t>𝐼𝐹𝐹𝑇</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𝐻𝑅𝑇𝐹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𝑎𝑧</m:t>
                              </m:r>
                              <m:r>
                                <a:rPr lang="en-US" sz="2400" b="0" i="1" smtClean="0">
                                  <a:latin typeface="Cambria Math" panose="02040503050406030204" pitchFamily="18" charset="0"/>
                                </a:rPr>
                                <m:t>,</m:t>
                              </m:r>
                              <m:r>
                                <a:rPr lang="en-US" sz="2400" b="0" i="1" smtClean="0">
                                  <a:latin typeface="Cambria Math" panose="02040503050406030204" pitchFamily="18" charset="0"/>
                                </a:rPr>
                                <m:t>𝑒𝑙</m:t>
                              </m:r>
                              <m:r>
                                <a:rPr lang="en-US" sz="2400" b="0" i="1" smtClean="0">
                                  <a:latin typeface="Cambria Math" panose="02040503050406030204" pitchFamily="18" charset="0"/>
                                </a:rPr>
                                <m:t>, </m:t>
                              </m:r>
                              <m:r>
                                <a:rPr lang="en-US" sz="2400" b="0" i="1" smtClean="0">
                                  <a:latin typeface="Cambria Math" panose="02040503050406030204" pitchFamily="18" charset="0"/>
                                </a:rPr>
                                <m:t>𝑟</m:t>
                              </m:r>
                            </m:e>
                          </m:d>
                        </m:e>
                      </m:d>
                      <m:r>
                        <a:rPr lang="en-US" sz="2400" b="0" i="1" smtClean="0">
                          <a:latin typeface="Cambria Math" panose="02040503050406030204" pitchFamily="18" charset="0"/>
                        </a:rPr>
                        <m:t>, </m:t>
                      </m:r>
                      <m:r>
                        <a:rPr lang="en-US" sz="2400" b="0" i="1" smtClean="0">
                          <a:latin typeface="Cambria Math" panose="02040503050406030204" pitchFamily="18" charset="0"/>
                        </a:rPr>
                        <m:t>𝑠𝑜𝑢𝑛𝑑</m:t>
                      </m:r>
                      <m:r>
                        <a:rPr lang="en-US" sz="2400" b="0" i="1" smtClean="0">
                          <a:latin typeface="Cambria Math" panose="02040503050406030204" pitchFamily="18" charset="0"/>
                        </a:rPr>
                        <m:t> </m:t>
                      </m:r>
                      <m:r>
                        <a:rPr lang="en-US" sz="2400" b="0" i="1" smtClean="0">
                          <a:latin typeface="Cambria Math" panose="02040503050406030204" pitchFamily="18" charset="0"/>
                        </a:rPr>
                        <m:t>𝑠𝑜𝑢𝑟𝑐𝑒</m:t>
                      </m:r>
                      <m:r>
                        <a:rPr lang="en-US" sz="2400" b="0" i="1" smtClean="0">
                          <a:latin typeface="Cambria Math" panose="02040503050406030204" pitchFamily="18" charset="0"/>
                        </a:rPr>
                        <m:t>)</m:t>
                      </m:r>
                    </m:oMath>
                  </m:oMathPara>
                </a14:m>
                <a:endParaRPr lang="en-US" sz="2400" dirty="0"/>
              </a:p>
              <a:p>
                <a:endParaRPr lang="en-US" sz="2400" dirty="0"/>
              </a:p>
            </p:txBody>
          </p:sp>
        </mc:Choice>
        <mc:Fallback xmlns="">
          <p:sp>
            <p:nvSpPr>
              <p:cNvPr id="3" name="TextBox 2">
                <a:extLst>
                  <a:ext uri="{FF2B5EF4-FFF2-40B4-BE49-F238E27FC236}">
                    <a16:creationId xmlns:a16="http://schemas.microsoft.com/office/drawing/2014/main" id="{8E2CA40B-3D79-4A99-A4BA-46AD558F416A}"/>
                  </a:ext>
                </a:extLst>
              </p:cNvPr>
              <p:cNvSpPr txBox="1">
                <a:spLocks noRot="1" noChangeAspect="1" noMove="1" noResize="1" noEditPoints="1" noAdjustHandles="1" noChangeArrowheads="1" noChangeShapeType="1" noTextEdit="1"/>
              </p:cNvSpPr>
              <p:nvPr/>
            </p:nvSpPr>
            <p:spPr>
              <a:xfrm>
                <a:off x="2227168" y="4215068"/>
                <a:ext cx="7644209" cy="129535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8230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383E5-E012-4063-87AB-FBFF41671889}"/>
              </a:ext>
            </a:extLst>
          </p:cNvPr>
          <p:cNvSpPr txBox="1"/>
          <p:nvPr/>
        </p:nvSpPr>
        <p:spPr>
          <a:xfrm>
            <a:off x="792982" y="3013501"/>
            <a:ext cx="10606035" cy="830997"/>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But…any kind of dead reckoning will drift, a better algorithm can only slower the drift.</a:t>
            </a:r>
          </a:p>
        </p:txBody>
      </p:sp>
    </p:spTree>
    <p:extLst>
      <p:ext uri="{BB962C8B-B14F-4D97-AF65-F5344CB8AC3E}">
        <p14:creationId xmlns:p14="http://schemas.microsoft.com/office/powerpoint/2010/main" val="1183438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D34B6-ED1D-4A0A-A4C6-7C8A92F24C3D}"/>
              </a:ext>
            </a:extLst>
          </p:cNvPr>
          <p:cNvPicPr>
            <a:picLocks noChangeAspect="1"/>
          </p:cNvPicPr>
          <p:nvPr/>
        </p:nvPicPr>
        <p:blipFill rotWithShape="1">
          <a:blip r:embed="rId3">
            <a:alphaModFix amt="20000"/>
          </a:blip>
          <a:srcRect b="9404"/>
          <a:stretch/>
        </p:blipFill>
        <p:spPr>
          <a:xfrm rot="20592343">
            <a:off x="2786359" y="3842037"/>
            <a:ext cx="1265734" cy="1527896"/>
          </a:xfrm>
          <a:prstGeom prst="rect">
            <a:avLst/>
          </a:prstGeom>
        </p:spPr>
      </p:pic>
      <p:pic>
        <p:nvPicPr>
          <p:cNvPr id="6" name="Picture 12" descr="Image result for mona lisa icon">
            <a:extLst>
              <a:ext uri="{FF2B5EF4-FFF2-40B4-BE49-F238E27FC236}">
                <a16:creationId xmlns:a16="http://schemas.microsoft.com/office/drawing/2014/main" id="{6BBF94D3-54D1-4FAF-A542-182E05382A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27" r="28869"/>
          <a:stretch/>
        </p:blipFill>
        <p:spPr bwMode="auto">
          <a:xfrm>
            <a:off x="7173098" y="1631604"/>
            <a:ext cx="997593" cy="1249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F17C026-E52A-4D6C-BD5F-B0E24870D9A4}"/>
              </a:ext>
            </a:extLst>
          </p:cNvPr>
          <p:cNvPicPr>
            <a:picLocks noChangeAspect="1"/>
          </p:cNvPicPr>
          <p:nvPr/>
        </p:nvPicPr>
        <p:blipFill rotWithShape="1">
          <a:blip r:embed="rId3"/>
          <a:srcRect b="9404"/>
          <a:stretch/>
        </p:blipFill>
        <p:spPr>
          <a:xfrm rot="20592343">
            <a:off x="5178054" y="3842037"/>
            <a:ext cx="1265734" cy="1527896"/>
          </a:xfrm>
          <a:prstGeom prst="rect">
            <a:avLst/>
          </a:prstGeom>
        </p:spPr>
      </p:pic>
      <p:cxnSp>
        <p:nvCxnSpPr>
          <p:cNvPr id="8" name="Straight Arrow Connector 7">
            <a:extLst>
              <a:ext uri="{FF2B5EF4-FFF2-40B4-BE49-F238E27FC236}">
                <a16:creationId xmlns:a16="http://schemas.microsoft.com/office/drawing/2014/main" id="{114204BC-1409-4327-8449-2AB45BF38926}"/>
              </a:ext>
            </a:extLst>
          </p:cNvPr>
          <p:cNvCxnSpPr>
            <a:cxnSpLocks/>
          </p:cNvCxnSpPr>
          <p:nvPr/>
        </p:nvCxnSpPr>
        <p:spPr>
          <a:xfrm flipH="1">
            <a:off x="6270044" y="2804505"/>
            <a:ext cx="1431732" cy="143448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A721FC-A79E-40B5-AB00-ED98FDF709D2}"/>
              </a:ext>
            </a:extLst>
          </p:cNvPr>
          <p:cNvCxnSpPr>
            <a:cxnSpLocks/>
          </p:cNvCxnSpPr>
          <p:nvPr/>
        </p:nvCxnSpPr>
        <p:spPr>
          <a:xfrm flipH="1">
            <a:off x="6403401" y="2805819"/>
            <a:ext cx="3608144" cy="1473488"/>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9FF77BE-6DE1-40F3-AEB1-DD35789BA5AB}"/>
              </a:ext>
            </a:extLst>
          </p:cNvPr>
          <p:cNvSpPr txBox="1"/>
          <p:nvPr/>
        </p:nvSpPr>
        <p:spPr>
          <a:xfrm>
            <a:off x="8351555" y="3337819"/>
            <a:ext cx="2031701" cy="707886"/>
          </a:xfrm>
          <a:prstGeom prst="rect">
            <a:avLst/>
          </a:prstGeom>
          <a:noFill/>
        </p:spPr>
        <p:txBody>
          <a:bodyPr wrap="square" rtlCol="0">
            <a:spAutoFit/>
          </a:bodyPr>
          <a:lstStyle/>
          <a:p>
            <a:pPr algn="ctr"/>
            <a:r>
              <a:rPr lang="en-US" sz="2000" dirty="0"/>
              <a:t>Binaural Sound Direction</a:t>
            </a:r>
          </a:p>
        </p:txBody>
      </p:sp>
      <p:sp>
        <p:nvSpPr>
          <p:cNvPr id="11" name="TextBox 10">
            <a:extLst>
              <a:ext uri="{FF2B5EF4-FFF2-40B4-BE49-F238E27FC236}">
                <a16:creationId xmlns:a16="http://schemas.microsoft.com/office/drawing/2014/main" id="{839DA0AF-B16A-4979-8791-0A3EC7A5BCE3}"/>
              </a:ext>
            </a:extLst>
          </p:cNvPr>
          <p:cNvSpPr txBox="1"/>
          <p:nvPr/>
        </p:nvSpPr>
        <p:spPr>
          <a:xfrm>
            <a:off x="6049975" y="3144043"/>
            <a:ext cx="2031701" cy="707886"/>
          </a:xfrm>
          <a:prstGeom prst="rect">
            <a:avLst/>
          </a:prstGeom>
          <a:noFill/>
        </p:spPr>
        <p:txBody>
          <a:bodyPr wrap="square" rtlCol="0">
            <a:spAutoFit/>
          </a:bodyPr>
          <a:lstStyle/>
          <a:p>
            <a:pPr algn="ctr"/>
            <a:r>
              <a:rPr lang="en-US" sz="2000" dirty="0"/>
              <a:t>Actual Object Direction</a:t>
            </a:r>
          </a:p>
        </p:txBody>
      </p:sp>
      <p:cxnSp>
        <p:nvCxnSpPr>
          <p:cNvPr id="12" name="Straight Arrow Connector 11">
            <a:extLst>
              <a:ext uri="{FF2B5EF4-FFF2-40B4-BE49-F238E27FC236}">
                <a16:creationId xmlns:a16="http://schemas.microsoft.com/office/drawing/2014/main" id="{74C50F9B-355F-4C57-8636-7BE5DE515D48}"/>
              </a:ext>
            </a:extLst>
          </p:cNvPr>
          <p:cNvCxnSpPr>
            <a:cxnSpLocks/>
          </p:cNvCxnSpPr>
          <p:nvPr/>
        </p:nvCxnSpPr>
        <p:spPr>
          <a:xfrm flipH="1">
            <a:off x="3933848" y="2799641"/>
            <a:ext cx="3608144" cy="1473488"/>
          </a:xfrm>
          <a:prstGeom prst="straightConnector1">
            <a:avLst/>
          </a:prstGeom>
          <a:ln w="38100">
            <a:solidFill>
              <a:schemeClr val="accent2">
                <a:lumMod val="40000"/>
                <a:lumOff val="6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48B4B3B-986C-410B-9FA8-5F2DC5745126}"/>
              </a:ext>
            </a:extLst>
          </p:cNvPr>
          <p:cNvSpPr txBox="1"/>
          <p:nvPr/>
        </p:nvSpPr>
        <p:spPr>
          <a:xfrm>
            <a:off x="4854379" y="5397177"/>
            <a:ext cx="2391191" cy="400110"/>
          </a:xfrm>
          <a:prstGeom prst="rect">
            <a:avLst/>
          </a:prstGeom>
          <a:noFill/>
        </p:spPr>
        <p:txBody>
          <a:bodyPr wrap="square">
            <a:spAutoFit/>
          </a:bodyPr>
          <a:lstStyle/>
          <a:p>
            <a:pPr algn="ctr"/>
            <a:r>
              <a:rPr lang="en-US" sz="2000" dirty="0"/>
              <a:t>Actual User Location</a:t>
            </a:r>
          </a:p>
        </p:txBody>
      </p:sp>
      <p:sp>
        <p:nvSpPr>
          <p:cNvPr id="14" name="TextBox 13">
            <a:extLst>
              <a:ext uri="{FF2B5EF4-FFF2-40B4-BE49-F238E27FC236}">
                <a16:creationId xmlns:a16="http://schemas.microsoft.com/office/drawing/2014/main" id="{D838D6AB-CA74-4587-8DE0-A737328BC946}"/>
              </a:ext>
            </a:extLst>
          </p:cNvPr>
          <p:cNvSpPr txBox="1"/>
          <p:nvPr/>
        </p:nvSpPr>
        <p:spPr>
          <a:xfrm>
            <a:off x="2427035" y="5271614"/>
            <a:ext cx="2166531" cy="400110"/>
          </a:xfrm>
          <a:prstGeom prst="rect">
            <a:avLst/>
          </a:prstGeom>
          <a:noFill/>
        </p:spPr>
        <p:txBody>
          <a:bodyPr wrap="square">
            <a:spAutoFit/>
          </a:bodyPr>
          <a:lstStyle/>
          <a:p>
            <a:pPr algn="ctr"/>
            <a:r>
              <a:rPr lang="en-US" sz="2000" dirty="0"/>
              <a:t>Est. User Location</a:t>
            </a:r>
          </a:p>
        </p:txBody>
      </p:sp>
      <p:sp>
        <p:nvSpPr>
          <p:cNvPr id="3" name="TextBox 2">
            <a:extLst>
              <a:ext uri="{FF2B5EF4-FFF2-40B4-BE49-F238E27FC236}">
                <a16:creationId xmlns:a16="http://schemas.microsoft.com/office/drawing/2014/main" id="{A3373C7E-5D7C-4727-9DEE-954AD25C21DD}"/>
              </a:ext>
            </a:extLst>
          </p:cNvPr>
          <p:cNvSpPr txBox="1"/>
          <p:nvPr/>
        </p:nvSpPr>
        <p:spPr>
          <a:xfrm>
            <a:off x="1756055" y="303442"/>
            <a:ext cx="8587837" cy="461665"/>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Key intuition: use human’s binaural ability to calibrate</a:t>
            </a:r>
          </a:p>
        </p:txBody>
      </p:sp>
      <p:sp>
        <p:nvSpPr>
          <p:cNvPr id="4" name="TextBox 3">
            <a:extLst>
              <a:ext uri="{FF2B5EF4-FFF2-40B4-BE49-F238E27FC236}">
                <a16:creationId xmlns:a16="http://schemas.microsoft.com/office/drawing/2014/main" id="{DFE27E40-5926-4EB4-AC1B-381FFE571F28}"/>
              </a:ext>
            </a:extLst>
          </p:cNvPr>
          <p:cNvSpPr txBox="1"/>
          <p:nvPr/>
        </p:nvSpPr>
        <p:spPr>
          <a:xfrm>
            <a:off x="2028546" y="5970040"/>
            <a:ext cx="8042853" cy="461665"/>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Opportunistic Recalibration: Direction Calibration</a:t>
            </a:r>
          </a:p>
        </p:txBody>
      </p:sp>
    </p:spTree>
    <p:extLst>
      <p:ext uri="{BB962C8B-B14F-4D97-AF65-F5344CB8AC3E}">
        <p14:creationId xmlns:p14="http://schemas.microsoft.com/office/powerpoint/2010/main" val="422449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C976CAC0-A0A2-7849-8F4B-FD470B5CF496}"/>
              </a:ext>
            </a:extLst>
          </p:cNvPr>
          <p:cNvGrpSpPr/>
          <p:nvPr/>
        </p:nvGrpSpPr>
        <p:grpSpPr>
          <a:xfrm>
            <a:off x="361869" y="1271872"/>
            <a:ext cx="5075834" cy="3604958"/>
            <a:chOff x="62291" y="1068641"/>
            <a:chExt cx="3802797" cy="2544589"/>
          </a:xfrm>
        </p:grpSpPr>
        <p:grpSp>
          <p:nvGrpSpPr>
            <p:cNvPr id="68" name="Group 67">
              <a:extLst>
                <a:ext uri="{FF2B5EF4-FFF2-40B4-BE49-F238E27FC236}">
                  <a16:creationId xmlns:a16="http://schemas.microsoft.com/office/drawing/2014/main" id="{68A9F427-D7D6-4043-AC01-AD27CE16C199}"/>
                </a:ext>
              </a:extLst>
            </p:cNvPr>
            <p:cNvGrpSpPr/>
            <p:nvPr/>
          </p:nvGrpSpPr>
          <p:grpSpPr>
            <a:xfrm>
              <a:off x="62291" y="1421832"/>
              <a:ext cx="3802797" cy="2191398"/>
              <a:chOff x="2270367" y="1701890"/>
              <a:chExt cx="3802797" cy="2191398"/>
            </a:xfrm>
          </p:grpSpPr>
          <p:grpSp>
            <p:nvGrpSpPr>
              <p:cNvPr id="37" name="Group 36">
                <a:extLst>
                  <a:ext uri="{FF2B5EF4-FFF2-40B4-BE49-F238E27FC236}">
                    <a16:creationId xmlns:a16="http://schemas.microsoft.com/office/drawing/2014/main" id="{D037C75D-B9A2-F748-8522-2C4DC873C547}"/>
                  </a:ext>
                </a:extLst>
              </p:cNvPr>
              <p:cNvGrpSpPr/>
              <p:nvPr/>
            </p:nvGrpSpPr>
            <p:grpSpPr>
              <a:xfrm>
                <a:off x="3022445" y="1701890"/>
                <a:ext cx="3050719" cy="2191398"/>
                <a:chOff x="3022445" y="1701890"/>
                <a:chExt cx="3050719" cy="2191398"/>
              </a:xfrm>
            </p:grpSpPr>
            <p:pic>
              <p:nvPicPr>
                <p:cNvPr id="10" name="Picture 9">
                  <a:extLst>
                    <a:ext uri="{FF2B5EF4-FFF2-40B4-BE49-F238E27FC236}">
                      <a16:creationId xmlns:a16="http://schemas.microsoft.com/office/drawing/2014/main" id="{F98D2F7C-B7E9-4D4A-8073-1B4DA0954971}"/>
                    </a:ext>
                  </a:extLst>
                </p:cNvPr>
                <p:cNvPicPr>
                  <a:picLocks noChangeAspect="1"/>
                </p:cNvPicPr>
                <p:nvPr/>
              </p:nvPicPr>
              <p:blipFill>
                <a:blip r:embed="rId3"/>
                <a:stretch>
                  <a:fillRect/>
                </a:stretch>
              </p:blipFill>
              <p:spPr>
                <a:xfrm>
                  <a:off x="3219684" y="1701890"/>
                  <a:ext cx="2853480" cy="2191398"/>
                </a:xfrm>
                <a:prstGeom prst="rect">
                  <a:avLst/>
                </a:prstGeom>
              </p:spPr>
            </p:pic>
            <p:pic>
              <p:nvPicPr>
                <p:cNvPr id="24" name="Picture 4" descr="Image result for speaker icon">
                  <a:extLst>
                    <a:ext uri="{FF2B5EF4-FFF2-40B4-BE49-F238E27FC236}">
                      <a16:creationId xmlns:a16="http://schemas.microsoft.com/office/drawing/2014/main" id="{C52FFCBA-9A7C-4A48-AEB8-D9604C30D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9658">
                  <a:off x="3022445" y="1903778"/>
                  <a:ext cx="307912" cy="30791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0E802533-3B2D-BA44-9A03-BC800082FF61}"/>
                    </a:ext>
                  </a:extLst>
                </p:cNvPr>
                <p:cNvCxnSpPr>
                  <a:cxnSpLocks/>
                </p:cNvCxnSpPr>
                <p:nvPr/>
              </p:nvCxnSpPr>
              <p:spPr>
                <a:xfrm>
                  <a:off x="3321398" y="2164669"/>
                  <a:ext cx="661322" cy="4400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426CEED-927B-E94A-985D-A1442E706564}"/>
                    </a:ext>
                  </a:extLst>
                </p:cNvPr>
                <p:cNvCxnSpPr>
                  <a:cxnSpLocks/>
                </p:cNvCxnSpPr>
                <p:nvPr/>
              </p:nvCxnSpPr>
              <p:spPr>
                <a:xfrm>
                  <a:off x="3347806" y="2162896"/>
                  <a:ext cx="817794" cy="201499"/>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E60D01F-A6E1-F240-B789-2FE95F8F428F}"/>
                    </a:ext>
                  </a:extLst>
                </p:cNvPr>
                <p:cNvCxnSpPr>
                  <a:cxnSpLocks/>
                </p:cNvCxnSpPr>
                <p:nvPr/>
              </p:nvCxnSpPr>
              <p:spPr>
                <a:xfrm>
                  <a:off x="4185768" y="2358829"/>
                  <a:ext cx="992765" cy="245932"/>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41" name="Picture 4" descr="Image result for speaker icon">
                <a:extLst>
                  <a:ext uri="{FF2B5EF4-FFF2-40B4-BE49-F238E27FC236}">
                    <a16:creationId xmlns:a16="http://schemas.microsoft.com/office/drawing/2014/main" id="{EDF0765F-451D-B141-9571-77AE8F3A0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367" y="3073182"/>
                <a:ext cx="353553" cy="353553"/>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3C011F1D-1EC5-2F4F-83B6-2181D36A018F}"/>
                  </a:ext>
                </a:extLst>
              </p:cNvPr>
              <p:cNvCxnSpPr>
                <a:cxnSpLocks/>
              </p:cNvCxnSpPr>
              <p:nvPr/>
            </p:nvCxnSpPr>
            <p:spPr>
              <a:xfrm flipV="1">
                <a:off x="2660077" y="2816424"/>
                <a:ext cx="1322643" cy="427826"/>
              </a:xfrm>
              <a:prstGeom prst="straightConnector1">
                <a:avLst/>
              </a:prstGeom>
              <a:ln w="190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52A457-B396-384F-B789-B583D3351856}"/>
                  </a:ext>
                </a:extLst>
              </p:cNvPr>
              <p:cNvCxnSpPr>
                <a:cxnSpLocks/>
              </p:cNvCxnSpPr>
              <p:nvPr/>
            </p:nvCxnSpPr>
            <p:spPr>
              <a:xfrm flipV="1">
                <a:off x="4185768" y="2902115"/>
                <a:ext cx="870206" cy="157508"/>
              </a:xfrm>
              <a:prstGeom prst="straightConnector1">
                <a:avLst/>
              </a:prstGeom>
              <a:ln w="19050">
                <a:solidFill>
                  <a:srgbClr val="00B0F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1B580F0F-76BE-604D-A749-CA2AB3B6CE18}"/>
                  </a:ext>
                </a:extLst>
              </p:cNvPr>
              <p:cNvPicPr>
                <a:picLocks noChangeAspect="1"/>
              </p:cNvPicPr>
              <p:nvPr/>
            </p:nvPicPr>
            <p:blipFill>
              <a:blip r:embed="rId5"/>
              <a:stretch>
                <a:fillRect/>
              </a:stretch>
            </p:blipFill>
            <p:spPr>
              <a:xfrm>
                <a:off x="2702690" y="3337998"/>
                <a:ext cx="1269912" cy="307237"/>
              </a:xfrm>
              <a:prstGeom prst="rect">
                <a:avLst/>
              </a:prstGeom>
            </p:spPr>
          </p:pic>
          <p:pic>
            <p:nvPicPr>
              <p:cNvPr id="58" name="Picture 57">
                <a:extLst>
                  <a:ext uri="{FF2B5EF4-FFF2-40B4-BE49-F238E27FC236}">
                    <a16:creationId xmlns:a16="http://schemas.microsoft.com/office/drawing/2014/main" id="{EF0A7A88-9D72-0C40-88C3-574AD8905C99}"/>
                  </a:ext>
                </a:extLst>
              </p:cNvPr>
              <p:cNvPicPr>
                <a:picLocks noChangeAspect="1"/>
              </p:cNvPicPr>
              <p:nvPr/>
            </p:nvPicPr>
            <p:blipFill>
              <a:blip r:embed="rId6"/>
              <a:stretch>
                <a:fillRect/>
              </a:stretch>
            </p:blipFill>
            <p:spPr>
              <a:xfrm>
                <a:off x="2361753" y="2296272"/>
                <a:ext cx="1009256" cy="269135"/>
              </a:xfrm>
              <a:prstGeom prst="rect">
                <a:avLst/>
              </a:prstGeom>
            </p:spPr>
          </p:pic>
          <p:cxnSp>
            <p:nvCxnSpPr>
              <p:cNvPr id="65" name="Straight Arrow Connector 64">
                <a:extLst>
                  <a:ext uri="{FF2B5EF4-FFF2-40B4-BE49-F238E27FC236}">
                    <a16:creationId xmlns:a16="http://schemas.microsoft.com/office/drawing/2014/main" id="{F17A182F-BE51-E942-ACE3-728037655BC2}"/>
                  </a:ext>
                </a:extLst>
              </p:cNvPr>
              <p:cNvCxnSpPr>
                <a:cxnSpLocks/>
              </p:cNvCxnSpPr>
              <p:nvPr/>
            </p:nvCxnSpPr>
            <p:spPr>
              <a:xfrm flipV="1">
                <a:off x="2660077" y="3059623"/>
                <a:ext cx="1495363" cy="193254"/>
              </a:xfrm>
              <a:prstGeom prst="straightConnector1">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765DBDB9-4595-3146-820C-30C87A7DED79}"/>
                </a:ext>
              </a:extLst>
            </p:cNvPr>
            <p:cNvSpPr txBox="1"/>
            <p:nvPr/>
          </p:nvSpPr>
          <p:spPr>
            <a:xfrm>
              <a:off x="1245840" y="1068641"/>
              <a:ext cx="2383986" cy="523220"/>
            </a:xfrm>
            <a:prstGeom prst="rect">
              <a:avLst/>
            </a:prstGeom>
            <a:noFill/>
          </p:spPr>
          <p:txBody>
            <a:bodyPr wrap="square" rtlCol="0">
              <a:spAutoFit/>
            </a:bodyPr>
            <a:lstStyle/>
            <a:p>
              <a:pPr algn="ctr"/>
              <a:r>
                <a:rPr lang="en-US" sz="1400" dirty="0"/>
                <a:t>Different propagation </a:t>
              </a:r>
            </a:p>
            <a:p>
              <a:pPr algn="ctr"/>
              <a:r>
                <a:rPr lang="en-US" sz="1400" dirty="0"/>
                <a:t>delays at two ears</a:t>
              </a:r>
            </a:p>
          </p:txBody>
        </p:sp>
      </p:grpSp>
      <p:grpSp>
        <p:nvGrpSpPr>
          <p:cNvPr id="88" name="Group 87">
            <a:extLst>
              <a:ext uri="{FF2B5EF4-FFF2-40B4-BE49-F238E27FC236}">
                <a16:creationId xmlns:a16="http://schemas.microsoft.com/office/drawing/2014/main" id="{574AA8CD-AC58-AC4A-8F3D-C67DC3FC075D}"/>
              </a:ext>
            </a:extLst>
          </p:cNvPr>
          <p:cNvGrpSpPr/>
          <p:nvPr/>
        </p:nvGrpSpPr>
        <p:grpSpPr>
          <a:xfrm>
            <a:off x="6582837" y="1202688"/>
            <a:ext cx="4209691" cy="3674142"/>
            <a:chOff x="6185190" y="1017710"/>
            <a:chExt cx="3153886" cy="2593423"/>
          </a:xfrm>
        </p:grpSpPr>
        <p:pic>
          <p:nvPicPr>
            <p:cNvPr id="85" name="Picture 84">
              <a:extLst>
                <a:ext uri="{FF2B5EF4-FFF2-40B4-BE49-F238E27FC236}">
                  <a16:creationId xmlns:a16="http://schemas.microsoft.com/office/drawing/2014/main" id="{EDC17B41-0CB7-BC42-BC3D-415C0FA5C1E9}"/>
                </a:ext>
              </a:extLst>
            </p:cNvPr>
            <p:cNvPicPr>
              <a:picLocks noChangeAspect="1"/>
            </p:cNvPicPr>
            <p:nvPr/>
          </p:nvPicPr>
          <p:blipFill>
            <a:blip r:embed="rId3"/>
            <a:stretch>
              <a:fillRect/>
            </a:stretch>
          </p:blipFill>
          <p:spPr>
            <a:xfrm>
              <a:off x="6349332" y="1419734"/>
              <a:ext cx="2853482" cy="2191399"/>
            </a:xfrm>
            <a:prstGeom prst="rect">
              <a:avLst/>
            </a:prstGeom>
          </p:spPr>
        </p:pic>
        <p:pic>
          <p:nvPicPr>
            <p:cNvPr id="81" name="Picture 80">
              <a:extLst>
                <a:ext uri="{FF2B5EF4-FFF2-40B4-BE49-F238E27FC236}">
                  <a16:creationId xmlns:a16="http://schemas.microsoft.com/office/drawing/2014/main" id="{78F394B3-212F-4449-9D30-AC7C70E20F83}"/>
                </a:ext>
              </a:extLst>
            </p:cNvPr>
            <p:cNvPicPr>
              <a:picLocks noChangeAspect="1"/>
            </p:cNvPicPr>
            <p:nvPr/>
          </p:nvPicPr>
          <p:blipFill rotWithShape="1">
            <a:blip r:embed="rId7"/>
            <a:srcRect t="7635" r="15372" b="16313"/>
            <a:stretch/>
          </p:blipFill>
          <p:spPr>
            <a:xfrm>
              <a:off x="8462993" y="2169706"/>
              <a:ext cx="458012" cy="706486"/>
            </a:xfrm>
            <a:prstGeom prst="rect">
              <a:avLst/>
            </a:prstGeom>
          </p:spPr>
        </p:pic>
        <p:pic>
          <p:nvPicPr>
            <p:cNvPr id="82" name="Picture 81">
              <a:extLst>
                <a:ext uri="{FF2B5EF4-FFF2-40B4-BE49-F238E27FC236}">
                  <a16:creationId xmlns:a16="http://schemas.microsoft.com/office/drawing/2014/main" id="{715D406C-7282-7D49-8A9F-C1D1C7EC93BF}"/>
                </a:ext>
              </a:extLst>
            </p:cNvPr>
            <p:cNvPicPr>
              <a:picLocks noChangeAspect="1"/>
            </p:cNvPicPr>
            <p:nvPr/>
          </p:nvPicPr>
          <p:blipFill rotWithShape="1">
            <a:blip r:embed="rId7"/>
            <a:srcRect t="12953" r="14923" b="17315"/>
            <a:stretch/>
          </p:blipFill>
          <p:spPr>
            <a:xfrm flipH="1">
              <a:off x="6607536" y="2298166"/>
              <a:ext cx="462074" cy="647781"/>
            </a:xfrm>
            <a:prstGeom prst="rect">
              <a:avLst/>
            </a:prstGeom>
          </p:spPr>
        </p:pic>
        <p:sp>
          <p:nvSpPr>
            <p:cNvPr id="86" name="TextBox 85">
              <a:extLst>
                <a:ext uri="{FF2B5EF4-FFF2-40B4-BE49-F238E27FC236}">
                  <a16:creationId xmlns:a16="http://schemas.microsoft.com/office/drawing/2014/main" id="{7C8CA1FA-8361-7643-B195-0B0BECFEE183}"/>
                </a:ext>
              </a:extLst>
            </p:cNvPr>
            <p:cNvSpPr txBox="1"/>
            <p:nvPr/>
          </p:nvSpPr>
          <p:spPr>
            <a:xfrm>
              <a:off x="6185190" y="1017710"/>
              <a:ext cx="3153886" cy="523220"/>
            </a:xfrm>
            <a:prstGeom prst="rect">
              <a:avLst/>
            </a:prstGeom>
            <a:noFill/>
          </p:spPr>
          <p:txBody>
            <a:bodyPr wrap="square" rtlCol="0">
              <a:spAutoFit/>
            </a:bodyPr>
            <a:lstStyle/>
            <a:p>
              <a:pPr algn="ctr"/>
              <a:r>
                <a:rPr lang="en-US" sz="1400" dirty="0"/>
                <a:t>Inject </a:t>
              </a:r>
              <a:r>
                <a:rPr lang="en-US" sz="1400" b="1" dirty="0">
                  <a:solidFill>
                    <a:srgbClr val="FF0000"/>
                  </a:solidFill>
                </a:rPr>
                <a:t>artificial delays</a:t>
              </a:r>
              <a:r>
                <a:rPr lang="en-US" sz="1400" dirty="0"/>
                <a:t> as if sounds coming from a specific direction</a:t>
              </a:r>
            </a:p>
          </p:txBody>
        </p:sp>
      </p:grpSp>
      <p:sp>
        <p:nvSpPr>
          <p:cNvPr id="23" name="TextBox 22">
            <a:extLst>
              <a:ext uri="{FF2B5EF4-FFF2-40B4-BE49-F238E27FC236}">
                <a16:creationId xmlns:a16="http://schemas.microsoft.com/office/drawing/2014/main" id="{5183205F-7386-CA48-955A-79874B7754BB}"/>
              </a:ext>
            </a:extLst>
          </p:cNvPr>
          <p:cNvSpPr txBox="1"/>
          <p:nvPr/>
        </p:nvSpPr>
        <p:spPr>
          <a:xfrm>
            <a:off x="361869" y="212363"/>
            <a:ext cx="8784777"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Possible to artificially create geometric sounds </a:t>
            </a:r>
            <a:r>
              <a:rPr lang="en-US" sz="2000" b="1" dirty="0">
                <a:latin typeface="Lucida Bright" panose="02040602050505020304" pitchFamily="18" charset="77"/>
                <a:sym typeface="Wingdings" pitchFamily="2" charset="2"/>
              </a:rPr>
              <a:t>through earphones</a:t>
            </a:r>
            <a:endParaRPr lang="en-US" sz="2000" b="1" dirty="0">
              <a:latin typeface="Lucida Bright" panose="02040602050505020304" pitchFamily="18" charset="77"/>
            </a:endParaRPr>
          </a:p>
        </p:txBody>
      </p:sp>
      <p:sp>
        <p:nvSpPr>
          <p:cNvPr id="26" name="TextBox 25">
            <a:extLst>
              <a:ext uri="{FF2B5EF4-FFF2-40B4-BE49-F238E27FC236}">
                <a16:creationId xmlns:a16="http://schemas.microsoft.com/office/drawing/2014/main" id="{33DF1A07-7987-4C77-A138-3533AB3DED52}"/>
              </a:ext>
            </a:extLst>
          </p:cNvPr>
          <p:cNvSpPr txBox="1"/>
          <p:nvPr/>
        </p:nvSpPr>
        <p:spPr>
          <a:xfrm>
            <a:off x="7752090" y="5255202"/>
            <a:ext cx="2140330"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Binaural Sound</a:t>
            </a:r>
          </a:p>
        </p:txBody>
      </p:sp>
      <p:sp>
        <p:nvSpPr>
          <p:cNvPr id="4" name="Rectangle 3">
            <a:extLst>
              <a:ext uri="{FF2B5EF4-FFF2-40B4-BE49-F238E27FC236}">
                <a16:creationId xmlns:a16="http://schemas.microsoft.com/office/drawing/2014/main" id="{BA720EC3-5D54-4D63-91E5-2CE017B2953A}"/>
              </a:ext>
            </a:extLst>
          </p:cNvPr>
          <p:cNvSpPr/>
          <p:nvPr/>
        </p:nvSpPr>
        <p:spPr>
          <a:xfrm>
            <a:off x="659202" y="2771196"/>
            <a:ext cx="142405" cy="224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8C3243-9BF7-4E04-B843-313337053860}"/>
              </a:ext>
            </a:extLst>
          </p:cNvPr>
          <p:cNvSpPr/>
          <p:nvPr/>
        </p:nvSpPr>
        <p:spPr>
          <a:xfrm>
            <a:off x="1237372" y="4257194"/>
            <a:ext cx="142405" cy="224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8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619BDB-89E4-486C-A7C5-E1A538A37831}"/>
              </a:ext>
            </a:extLst>
          </p:cNvPr>
          <p:cNvPicPr>
            <a:picLocks noChangeAspect="1"/>
          </p:cNvPicPr>
          <p:nvPr/>
        </p:nvPicPr>
        <p:blipFill>
          <a:blip r:embed="rId3"/>
          <a:stretch>
            <a:fillRect/>
          </a:stretch>
        </p:blipFill>
        <p:spPr>
          <a:xfrm>
            <a:off x="2297255" y="1659367"/>
            <a:ext cx="7597490" cy="4130674"/>
          </a:xfrm>
          <a:prstGeom prst="rect">
            <a:avLst/>
          </a:prstGeom>
        </p:spPr>
      </p:pic>
      <p:sp>
        <p:nvSpPr>
          <p:cNvPr id="11" name="TextBox 10">
            <a:extLst>
              <a:ext uri="{FF2B5EF4-FFF2-40B4-BE49-F238E27FC236}">
                <a16:creationId xmlns:a16="http://schemas.microsoft.com/office/drawing/2014/main" id="{E02074D2-E9A7-4302-944F-3F9994088C89}"/>
              </a:ext>
            </a:extLst>
          </p:cNvPr>
          <p:cNvSpPr txBox="1"/>
          <p:nvPr/>
        </p:nvSpPr>
        <p:spPr>
          <a:xfrm>
            <a:off x="2074573" y="586858"/>
            <a:ext cx="8042853" cy="461665"/>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Opportunistic Recalibration: Distance Calibration</a:t>
            </a:r>
          </a:p>
        </p:txBody>
      </p:sp>
    </p:spTree>
    <p:extLst>
      <p:ext uri="{BB962C8B-B14F-4D97-AF65-F5344CB8AC3E}">
        <p14:creationId xmlns:p14="http://schemas.microsoft.com/office/powerpoint/2010/main" val="3415695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B90631-F404-4BB2-B3C8-93B4AF00464B}"/>
              </a:ext>
            </a:extLst>
          </p:cNvPr>
          <p:cNvSpPr txBox="1"/>
          <p:nvPr/>
        </p:nvSpPr>
        <p:spPr>
          <a:xfrm>
            <a:off x="1895777" y="3198167"/>
            <a:ext cx="8400445" cy="461665"/>
          </a:xfrm>
          <a:prstGeom prst="rect">
            <a:avLst/>
          </a:prstGeom>
          <a:solidFill>
            <a:srgbClr val="FFFF00"/>
          </a:solidFill>
          <a:ln>
            <a:solidFill>
              <a:schemeClr val="tx1"/>
            </a:solidFill>
          </a:ln>
        </p:spPr>
        <p:txBody>
          <a:bodyPr wrap="square" rtlCol="0">
            <a:spAutoFit/>
          </a:bodyPr>
          <a:lstStyle/>
          <a:p>
            <a:r>
              <a:rPr lang="en-US" sz="2400" b="1" dirty="0">
                <a:latin typeface="Lucida Bright" panose="02040602050505020304" pitchFamily="18" charset="77"/>
              </a:rPr>
              <a:t>By now, we’ve covered the system design of Ear-AR.</a:t>
            </a:r>
          </a:p>
        </p:txBody>
      </p:sp>
    </p:spTree>
    <p:extLst>
      <p:ext uri="{BB962C8B-B14F-4D97-AF65-F5344CB8AC3E}">
        <p14:creationId xmlns:p14="http://schemas.microsoft.com/office/powerpoint/2010/main" val="1543690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99D7B4E4-475E-48D5-A441-0BBDB6341486}"/>
              </a:ext>
            </a:extLst>
          </p:cNvPr>
          <p:cNvSpPr/>
          <p:nvPr/>
        </p:nvSpPr>
        <p:spPr>
          <a:xfrm>
            <a:off x="655931" y="1945520"/>
            <a:ext cx="2423776" cy="17150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Localization Module</a:t>
            </a:r>
          </a:p>
        </p:txBody>
      </p:sp>
      <p:sp>
        <p:nvSpPr>
          <p:cNvPr id="6" name="Flowchart: Alternate Process 5">
            <a:extLst>
              <a:ext uri="{FF2B5EF4-FFF2-40B4-BE49-F238E27FC236}">
                <a16:creationId xmlns:a16="http://schemas.microsoft.com/office/drawing/2014/main" id="{F682E5AF-1ABD-47F7-AE1A-FF8ADE627CA1}"/>
              </a:ext>
            </a:extLst>
          </p:cNvPr>
          <p:cNvSpPr/>
          <p:nvPr/>
        </p:nvSpPr>
        <p:spPr>
          <a:xfrm>
            <a:off x="4822022" y="2030340"/>
            <a:ext cx="2423776"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 Tracking Module</a:t>
            </a:r>
          </a:p>
        </p:txBody>
      </p:sp>
      <p:sp>
        <p:nvSpPr>
          <p:cNvPr id="8" name="Flowchart: Alternate Process 7">
            <a:extLst>
              <a:ext uri="{FF2B5EF4-FFF2-40B4-BE49-F238E27FC236}">
                <a16:creationId xmlns:a16="http://schemas.microsoft.com/office/drawing/2014/main" id="{88BE0279-E3E9-4270-AEC5-6EAA339B1E52}"/>
              </a:ext>
            </a:extLst>
          </p:cNvPr>
          <p:cNvSpPr/>
          <p:nvPr/>
        </p:nvSpPr>
        <p:spPr>
          <a:xfrm>
            <a:off x="8930025" y="2088296"/>
            <a:ext cx="2423775"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Binaural Audio Module</a:t>
            </a:r>
          </a:p>
        </p:txBody>
      </p:sp>
      <p:sp>
        <p:nvSpPr>
          <p:cNvPr id="10" name="Plus Sign 9">
            <a:extLst>
              <a:ext uri="{FF2B5EF4-FFF2-40B4-BE49-F238E27FC236}">
                <a16:creationId xmlns:a16="http://schemas.microsoft.com/office/drawing/2014/main" id="{8EEF9F2E-9F6E-4B96-B57B-CB1FBD8E439B}"/>
              </a:ext>
            </a:extLst>
          </p:cNvPr>
          <p:cNvSpPr/>
          <p:nvPr/>
        </p:nvSpPr>
        <p:spPr>
          <a:xfrm>
            <a:off x="3091563" y="2088296"/>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Sign 11">
            <a:extLst>
              <a:ext uri="{FF2B5EF4-FFF2-40B4-BE49-F238E27FC236}">
                <a16:creationId xmlns:a16="http://schemas.microsoft.com/office/drawing/2014/main" id="{6AC49086-8AA1-4B5E-B8A5-79D40B8F3E5D}"/>
              </a:ext>
            </a:extLst>
          </p:cNvPr>
          <p:cNvSpPr/>
          <p:nvPr/>
        </p:nvSpPr>
        <p:spPr>
          <a:xfrm>
            <a:off x="7404198" y="2259317"/>
            <a:ext cx="1569929" cy="13563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s 6">
            <a:extLst>
              <a:ext uri="{FF2B5EF4-FFF2-40B4-BE49-F238E27FC236}">
                <a16:creationId xmlns:a16="http://schemas.microsoft.com/office/drawing/2014/main" id="{9AEF9037-9B23-4322-8A4E-1B7E479A6BF5}"/>
              </a:ext>
            </a:extLst>
          </p:cNvPr>
          <p:cNvSpPr/>
          <p:nvPr/>
        </p:nvSpPr>
        <p:spPr>
          <a:xfrm>
            <a:off x="3026701" y="4676262"/>
            <a:ext cx="1283446" cy="130202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lowchart: Alternate Process 8">
            <a:extLst>
              <a:ext uri="{FF2B5EF4-FFF2-40B4-BE49-F238E27FC236}">
                <a16:creationId xmlns:a16="http://schemas.microsoft.com/office/drawing/2014/main" id="{AF352EDF-0ADE-48D3-ADE7-35742F159223}"/>
              </a:ext>
            </a:extLst>
          </p:cNvPr>
          <p:cNvSpPr/>
          <p:nvPr/>
        </p:nvSpPr>
        <p:spPr>
          <a:xfrm>
            <a:off x="4884112" y="4527659"/>
            <a:ext cx="2423776" cy="1675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End-to-end Ear-AR System</a:t>
            </a:r>
          </a:p>
        </p:txBody>
      </p:sp>
      <p:sp>
        <p:nvSpPr>
          <p:cNvPr id="2" name="Arrow: U-Turn 1">
            <a:extLst>
              <a:ext uri="{FF2B5EF4-FFF2-40B4-BE49-F238E27FC236}">
                <a16:creationId xmlns:a16="http://schemas.microsoft.com/office/drawing/2014/main" id="{DEAEB0C8-AD6E-41E6-B73E-A3132F5C72F8}"/>
              </a:ext>
            </a:extLst>
          </p:cNvPr>
          <p:cNvSpPr/>
          <p:nvPr/>
        </p:nvSpPr>
        <p:spPr>
          <a:xfrm flipH="1">
            <a:off x="1665792" y="627073"/>
            <a:ext cx="8540885" cy="1255186"/>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Opportunistic Recalibration</a:t>
            </a:r>
          </a:p>
        </p:txBody>
      </p:sp>
    </p:spTree>
    <p:extLst>
      <p:ext uri="{BB962C8B-B14F-4D97-AF65-F5344CB8AC3E}">
        <p14:creationId xmlns:p14="http://schemas.microsoft.com/office/powerpoint/2010/main" val="3913433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8C9414-E068-49E7-86A5-A1EA8AD4C69E}"/>
              </a:ext>
            </a:extLst>
          </p:cNvPr>
          <p:cNvPicPr>
            <a:picLocks noChangeAspect="1"/>
          </p:cNvPicPr>
          <p:nvPr/>
        </p:nvPicPr>
        <p:blipFill>
          <a:blip r:embed="rId3"/>
          <a:stretch>
            <a:fillRect/>
          </a:stretch>
        </p:blipFill>
        <p:spPr>
          <a:xfrm>
            <a:off x="4698090" y="784614"/>
            <a:ext cx="7154354" cy="5354460"/>
          </a:xfrm>
          <a:prstGeom prst="rect">
            <a:avLst/>
          </a:prstGeom>
        </p:spPr>
      </p:pic>
      <p:pic>
        <p:nvPicPr>
          <p:cNvPr id="3" name="Picture 2">
            <a:extLst>
              <a:ext uri="{FF2B5EF4-FFF2-40B4-BE49-F238E27FC236}">
                <a16:creationId xmlns:a16="http://schemas.microsoft.com/office/drawing/2014/main" id="{6F3ADB4F-3EFB-734B-9319-8DE3FBFB3D81}"/>
              </a:ext>
            </a:extLst>
          </p:cNvPr>
          <p:cNvPicPr>
            <a:picLocks noChangeAspect="1"/>
          </p:cNvPicPr>
          <p:nvPr/>
        </p:nvPicPr>
        <p:blipFill>
          <a:blip r:embed="rId4"/>
          <a:stretch>
            <a:fillRect/>
          </a:stretch>
        </p:blipFill>
        <p:spPr>
          <a:xfrm>
            <a:off x="198973" y="1192599"/>
            <a:ext cx="3458562" cy="2710472"/>
          </a:xfrm>
          <a:prstGeom prst="rect">
            <a:avLst/>
          </a:prstGeom>
        </p:spPr>
      </p:pic>
      <p:sp>
        <p:nvSpPr>
          <p:cNvPr id="5" name="Speech Bubble: Oval 5">
            <a:extLst>
              <a:ext uri="{FF2B5EF4-FFF2-40B4-BE49-F238E27FC236}">
                <a16:creationId xmlns:a16="http://schemas.microsoft.com/office/drawing/2014/main" id="{D682031B-1504-574A-99C1-A2AB67E04606}"/>
              </a:ext>
            </a:extLst>
          </p:cNvPr>
          <p:cNvSpPr/>
          <p:nvPr/>
        </p:nvSpPr>
        <p:spPr>
          <a:xfrm>
            <a:off x="6649159" y="5225694"/>
            <a:ext cx="2146569" cy="847692"/>
          </a:xfrm>
          <a:prstGeom prst="wedgeEllipseCallout">
            <a:avLst>
              <a:gd name="adj1" fmla="val 162382"/>
              <a:gd name="adj2" fmla="val -23946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This art piece is by Picasso</a:t>
            </a:r>
          </a:p>
        </p:txBody>
      </p:sp>
      <p:sp>
        <p:nvSpPr>
          <p:cNvPr id="6" name="Speech Bubble: Oval 5">
            <a:extLst>
              <a:ext uri="{FF2B5EF4-FFF2-40B4-BE49-F238E27FC236}">
                <a16:creationId xmlns:a16="http://schemas.microsoft.com/office/drawing/2014/main" id="{23D61231-AE4D-524A-B539-19A3E8EA9383}"/>
              </a:ext>
            </a:extLst>
          </p:cNvPr>
          <p:cNvSpPr/>
          <p:nvPr/>
        </p:nvSpPr>
        <p:spPr>
          <a:xfrm>
            <a:off x="9599291" y="1507231"/>
            <a:ext cx="2146569" cy="847692"/>
          </a:xfrm>
          <a:prstGeom prst="wedgeEllipseCallout">
            <a:avLst>
              <a:gd name="adj1" fmla="val 26682"/>
              <a:gd name="adj2" fmla="val 172986"/>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This book was first sold in …</a:t>
            </a:r>
          </a:p>
        </p:txBody>
      </p:sp>
      <p:pic>
        <p:nvPicPr>
          <p:cNvPr id="9" name="Picture 8">
            <a:extLst>
              <a:ext uri="{FF2B5EF4-FFF2-40B4-BE49-F238E27FC236}">
                <a16:creationId xmlns:a16="http://schemas.microsoft.com/office/drawing/2014/main" id="{FADCBB8E-79C0-8B4C-B632-72AFEB950AEB}"/>
              </a:ext>
            </a:extLst>
          </p:cNvPr>
          <p:cNvPicPr>
            <a:picLocks noChangeAspect="1"/>
          </p:cNvPicPr>
          <p:nvPr/>
        </p:nvPicPr>
        <p:blipFill rotWithShape="1">
          <a:blip r:embed="rId5"/>
          <a:srcRect r="40069"/>
          <a:stretch/>
        </p:blipFill>
        <p:spPr>
          <a:xfrm>
            <a:off x="251054" y="4091106"/>
            <a:ext cx="3496789" cy="1756537"/>
          </a:xfrm>
          <a:prstGeom prst="rect">
            <a:avLst/>
          </a:prstGeom>
        </p:spPr>
      </p:pic>
      <p:sp>
        <p:nvSpPr>
          <p:cNvPr id="10" name="TextBox 9">
            <a:extLst>
              <a:ext uri="{FF2B5EF4-FFF2-40B4-BE49-F238E27FC236}">
                <a16:creationId xmlns:a16="http://schemas.microsoft.com/office/drawing/2014/main" id="{46AB6AFD-41E9-154A-9D16-CB3B065D9417}"/>
              </a:ext>
            </a:extLst>
          </p:cNvPr>
          <p:cNvSpPr txBox="1"/>
          <p:nvPr/>
        </p:nvSpPr>
        <p:spPr>
          <a:xfrm>
            <a:off x="198973" y="706053"/>
            <a:ext cx="2577950"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Ear-AR: Evaluation</a:t>
            </a:r>
          </a:p>
        </p:txBody>
      </p:sp>
      <p:sp>
        <p:nvSpPr>
          <p:cNvPr id="11" name="TextBox 10">
            <a:extLst>
              <a:ext uri="{FF2B5EF4-FFF2-40B4-BE49-F238E27FC236}">
                <a16:creationId xmlns:a16="http://schemas.microsoft.com/office/drawing/2014/main" id="{4B728042-690B-3F44-B5EA-C54777B473A6}"/>
              </a:ext>
            </a:extLst>
          </p:cNvPr>
          <p:cNvSpPr txBox="1"/>
          <p:nvPr/>
        </p:nvSpPr>
        <p:spPr>
          <a:xfrm>
            <a:off x="4605046" y="217452"/>
            <a:ext cx="2981907"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Ear-AR: System Demo</a:t>
            </a:r>
          </a:p>
        </p:txBody>
      </p:sp>
    </p:spTree>
    <p:extLst>
      <p:ext uri="{BB962C8B-B14F-4D97-AF65-F5344CB8AC3E}">
        <p14:creationId xmlns:p14="http://schemas.microsoft.com/office/powerpoint/2010/main" val="1313827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CF0A8-785C-4164-AF76-CDB78C6A5570}"/>
              </a:ext>
            </a:extLst>
          </p:cNvPr>
          <p:cNvPicPr>
            <a:picLocks noChangeAspect="1"/>
          </p:cNvPicPr>
          <p:nvPr/>
        </p:nvPicPr>
        <p:blipFill>
          <a:blip r:embed="rId3"/>
          <a:stretch>
            <a:fillRect/>
          </a:stretch>
        </p:blipFill>
        <p:spPr>
          <a:xfrm>
            <a:off x="1934139" y="984989"/>
            <a:ext cx="7969496" cy="4415933"/>
          </a:xfrm>
          <a:prstGeom prst="rect">
            <a:avLst/>
          </a:prstGeom>
        </p:spPr>
      </p:pic>
      <p:sp>
        <p:nvSpPr>
          <p:cNvPr id="6" name="TextBox 5">
            <a:extLst>
              <a:ext uri="{FF2B5EF4-FFF2-40B4-BE49-F238E27FC236}">
                <a16:creationId xmlns:a16="http://schemas.microsoft.com/office/drawing/2014/main" id="{448F6429-8B2A-48F9-B0FE-E390E2852EEC}"/>
              </a:ext>
            </a:extLst>
          </p:cNvPr>
          <p:cNvSpPr txBox="1"/>
          <p:nvPr/>
        </p:nvSpPr>
        <p:spPr>
          <a:xfrm>
            <a:off x="0" y="5400922"/>
            <a:ext cx="12192000" cy="707886"/>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Error &lt;5m for every 100m of walking without calibration</a:t>
            </a:r>
          </a:p>
        </p:txBody>
      </p:sp>
      <p:sp>
        <p:nvSpPr>
          <p:cNvPr id="2" name="TextBox 1">
            <a:extLst>
              <a:ext uri="{FF2B5EF4-FFF2-40B4-BE49-F238E27FC236}">
                <a16:creationId xmlns:a16="http://schemas.microsoft.com/office/drawing/2014/main" id="{80487951-4594-4887-9242-F4AA0D00901D}"/>
              </a:ext>
            </a:extLst>
          </p:cNvPr>
          <p:cNvSpPr txBox="1"/>
          <p:nvPr/>
        </p:nvSpPr>
        <p:spPr>
          <a:xfrm>
            <a:off x="236398" y="422185"/>
            <a:ext cx="3395481"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Ear-AR: Performance</a:t>
            </a:r>
          </a:p>
        </p:txBody>
      </p:sp>
    </p:spTree>
    <p:extLst>
      <p:ext uri="{BB962C8B-B14F-4D97-AF65-F5344CB8AC3E}">
        <p14:creationId xmlns:p14="http://schemas.microsoft.com/office/powerpoint/2010/main" val="305624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C894F0-5647-4C18-A8F6-A0AC62EDD729}"/>
              </a:ext>
            </a:extLst>
          </p:cNvPr>
          <p:cNvPicPr>
            <a:picLocks noChangeAspect="1"/>
          </p:cNvPicPr>
          <p:nvPr/>
        </p:nvPicPr>
        <p:blipFill>
          <a:blip r:embed="rId3"/>
          <a:stretch>
            <a:fillRect/>
          </a:stretch>
        </p:blipFill>
        <p:spPr>
          <a:xfrm>
            <a:off x="581571" y="1102840"/>
            <a:ext cx="10707176" cy="465231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AF69FD2-DC96-4AEA-842D-B94CB9B2EACA}"/>
                  </a:ext>
                </a:extLst>
              </p:cNvPr>
              <p:cNvSpPr txBox="1"/>
              <p:nvPr/>
            </p:nvSpPr>
            <p:spPr>
              <a:xfrm>
                <a:off x="0" y="5534561"/>
                <a:ext cx="12192000" cy="1323439"/>
              </a:xfrm>
              <a:prstGeom prst="rect">
                <a:avLst/>
              </a:prstGeom>
              <a:solidFill>
                <a:schemeClr val="accent4"/>
              </a:solidFill>
            </p:spPr>
            <p:txBody>
              <a:bodyPr wrap="square" rtlCol="0">
                <a:spAutoFit/>
              </a:bodyPr>
              <a:lstStyle/>
              <a:p>
                <a:pPr algn="ctr"/>
                <a:r>
                  <a:rPr lang="en-US" sz="4000" dirty="0">
                    <a:solidFill>
                      <a:schemeClr val="accent6">
                        <a:lumMod val="50000"/>
                      </a:schemeClr>
                    </a:solidFill>
                  </a:rPr>
                  <a:t>In 80% cases, OIE = 0</a:t>
                </a:r>
              </a:p>
              <a:p>
                <a:pPr algn="ctr"/>
                <a:r>
                  <a:rPr lang="en-US" sz="4000" dirty="0">
                    <a:solidFill>
                      <a:schemeClr val="accent6">
                        <a:lumMod val="50000"/>
                      </a:schemeClr>
                    </a:solidFill>
                  </a:rPr>
                  <a:t>In rest 20% cases, median OIE </a:t>
                </a:r>
                <a14:m>
                  <m:oMath xmlns:m="http://schemas.openxmlformats.org/officeDocument/2006/math">
                    <m:r>
                      <a:rPr lang="en-US" sz="4000" i="1" smtClean="0">
                        <a:solidFill>
                          <a:schemeClr val="accent6">
                            <a:lumMod val="50000"/>
                          </a:schemeClr>
                        </a:solidFill>
                        <a:latin typeface="Cambria Math" panose="02040503050406030204" pitchFamily="18" charset="0"/>
                        <a:ea typeface="Cambria Math" panose="02040503050406030204" pitchFamily="18" charset="0"/>
                      </a:rPr>
                      <m:t>≈</m:t>
                    </m:r>
                  </m:oMath>
                </a14:m>
                <a:r>
                  <a:rPr lang="en-US" sz="4000" dirty="0">
                    <a:solidFill>
                      <a:schemeClr val="accent6">
                        <a:lumMod val="50000"/>
                      </a:schemeClr>
                    </a:solidFill>
                  </a:rPr>
                  <a:t> 2.5m</a:t>
                </a:r>
              </a:p>
            </p:txBody>
          </p:sp>
        </mc:Choice>
        <mc:Fallback xmlns="">
          <p:sp>
            <p:nvSpPr>
              <p:cNvPr id="4" name="TextBox 3">
                <a:extLst>
                  <a:ext uri="{FF2B5EF4-FFF2-40B4-BE49-F238E27FC236}">
                    <a16:creationId xmlns:a16="http://schemas.microsoft.com/office/drawing/2014/main" id="{1AF69FD2-DC96-4AEA-842D-B94CB9B2EACA}"/>
                  </a:ext>
                </a:extLst>
              </p:cNvPr>
              <p:cNvSpPr txBox="1">
                <a:spLocks noRot="1" noChangeAspect="1" noMove="1" noResize="1" noEditPoints="1" noAdjustHandles="1" noChangeArrowheads="1" noChangeShapeType="1" noTextEdit="1"/>
              </p:cNvSpPr>
              <p:nvPr/>
            </p:nvSpPr>
            <p:spPr>
              <a:xfrm>
                <a:off x="0" y="5534561"/>
                <a:ext cx="12192000" cy="1323439"/>
              </a:xfrm>
              <a:prstGeom prst="rect">
                <a:avLst/>
              </a:prstGeom>
              <a:blipFill>
                <a:blip r:embed="rId4"/>
                <a:stretch>
                  <a:fillRect t="-8295" b="-18894"/>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E7D5A22-FCAC-411D-B78B-C5A7A8E75536}"/>
              </a:ext>
            </a:extLst>
          </p:cNvPr>
          <p:cNvSpPr txBox="1"/>
          <p:nvPr/>
        </p:nvSpPr>
        <p:spPr>
          <a:xfrm>
            <a:off x="236398" y="422185"/>
            <a:ext cx="3395481"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Ear-AR: Performance</a:t>
            </a:r>
          </a:p>
        </p:txBody>
      </p:sp>
    </p:spTree>
    <p:extLst>
      <p:ext uri="{BB962C8B-B14F-4D97-AF65-F5344CB8AC3E}">
        <p14:creationId xmlns:p14="http://schemas.microsoft.com/office/powerpoint/2010/main" val="179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8E2FFE-1DF4-409B-8E6A-AA1F6D7E8B28}"/>
              </a:ext>
            </a:extLst>
          </p:cNvPr>
          <p:cNvSpPr txBox="1"/>
          <p:nvPr/>
        </p:nvSpPr>
        <p:spPr>
          <a:xfrm>
            <a:off x="1214052" y="1692875"/>
            <a:ext cx="9763896"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We present Ear-AR, a practical solution for indoor acoustic augmented reality.</a:t>
            </a:r>
          </a:p>
          <a:p>
            <a:pPr marL="342900" indent="-342900">
              <a:buFont typeface="Arial" panose="020B0604020202020204" pitchFamily="34" charset="0"/>
              <a:buChar char="•"/>
            </a:pPr>
            <a:r>
              <a:rPr lang="en-US" sz="2400" dirty="0"/>
              <a:t>Jointly use ear IMU and phone IMU to do better dead reckoning.</a:t>
            </a:r>
          </a:p>
          <a:p>
            <a:pPr marL="342900" indent="-342900">
              <a:buFont typeface="Arial" panose="020B0604020202020204" pitchFamily="34" charset="0"/>
              <a:buChar char="•"/>
            </a:pPr>
            <a:r>
              <a:rPr lang="en-US" sz="2400" dirty="0"/>
              <a:t>Identify human’s ability to perceive binaural sound as calibration opportunities.</a:t>
            </a:r>
          </a:p>
          <a:p>
            <a:pPr marL="342900" indent="-342900">
              <a:buFont typeface="Arial" panose="020B0604020202020204" pitchFamily="34" charset="0"/>
              <a:buChar char="•"/>
            </a:pPr>
            <a:r>
              <a:rPr lang="en-US" sz="2400" dirty="0"/>
              <a:t>We built Ear-AR on off the shelf mobile devices and evaluated it in real world settings.</a:t>
            </a:r>
          </a:p>
          <a:p>
            <a:pPr marL="342900" indent="-342900">
              <a:buFont typeface="Arial" panose="020B0604020202020204" pitchFamily="34" charset="0"/>
              <a:buChar char="•"/>
            </a:pPr>
            <a:r>
              <a:rPr lang="en-US" sz="2400" dirty="0"/>
              <a:t>Results are promising.</a:t>
            </a:r>
          </a:p>
        </p:txBody>
      </p:sp>
      <p:sp>
        <p:nvSpPr>
          <p:cNvPr id="7" name="TextBox 6">
            <a:extLst>
              <a:ext uri="{FF2B5EF4-FFF2-40B4-BE49-F238E27FC236}">
                <a16:creationId xmlns:a16="http://schemas.microsoft.com/office/drawing/2014/main" id="{2C30EC4E-34E9-4BED-8EE8-B68055C19AAE}"/>
              </a:ext>
            </a:extLst>
          </p:cNvPr>
          <p:cNvSpPr txBox="1"/>
          <p:nvPr/>
        </p:nvSpPr>
        <p:spPr>
          <a:xfrm>
            <a:off x="236398" y="422185"/>
            <a:ext cx="1919115" cy="461665"/>
          </a:xfrm>
          <a:prstGeom prst="rect">
            <a:avLst/>
          </a:prstGeom>
          <a:solidFill>
            <a:srgbClr val="FFFF00"/>
          </a:solidFill>
          <a:ln>
            <a:solidFill>
              <a:schemeClr val="tx1"/>
            </a:solidFill>
          </a:ln>
        </p:spPr>
        <p:txBody>
          <a:bodyPr wrap="none" rtlCol="0">
            <a:spAutoFit/>
          </a:bodyPr>
          <a:lstStyle/>
          <a:p>
            <a:r>
              <a:rPr lang="en-US" sz="2400" b="1" dirty="0">
                <a:latin typeface="Lucida Bright" panose="02040602050505020304" pitchFamily="18" charset="77"/>
              </a:rPr>
              <a:t>Conclusion</a:t>
            </a:r>
          </a:p>
        </p:txBody>
      </p:sp>
    </p:spTree>
    <p:extLst>
      <p:ext uri="{BB962C8B-B14F-4D97-AF65-F5344CB8AC3E}">
        <p14:creationId xmlns:p14="http://schemas.microsoft.com/office/powerpoint/2010/main" val="46616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D77331-C72C-EA4E-9E13-DFD959C68B9B}"/>
              </a:ext>
            </a:extLst>
          </p:cNvPr>
          <p:cNvSpPr txBox="1"/>
          <p:nvPr/>
        </p:nvSpPr>
        <p:spPr>
          <a:xfrm>
            <a:off x="293630" y="640080"/>
            <a:ext cx="4840344" cy="5577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rPr>
              <a:t>More details in the paper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rPr>
              <a:t>Thanks.</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p:txBody>
      </p:sp>
      <p:cxnSp>
        <p:nvCxnSpPr>
          <p:cNvPr id="17" name="Straight Connector 11">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newspaper&#10;&#10;Description automatically generated">
            <a:extLst>
              <a:ext uri="{FF2B5EF4-FFF2-40B4-BE49-F238E27FC236}">
                <a16:creationId xmlns:a16="http://schemas.microsoft.com/office/drawing/2014/main" id="{37F7111C-5F0F-8644-B91C-08103EF8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510" y="864421"/>
            <a:ext cx="6089860" cy="5222054"/>
          </a:xfrm>
          <a:prstGeom prst="rect">
            <a:avLst/>
          </a:prstGeom>
        </p:spPr>
      </p:pic>
      <p:pic>
        <p:nvPicPr>
          <p:cNvPr id="15362" name="Picture 2" descr="Zhijian Yang">
            <a:extLst>
              <a:ext uri="{FF2B5EF4-FFF2-40B4-BE49-F238E27FC236}">
                <a16:creationId xmlns:a16="http://schemas.microsoft.com/office/drawing/2014/main" id="{313B60D2-697C-1F40-A4CB-F66160A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92" y="2635955"/>
            <a:ext cx="1586089" cy="158608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Yu-Lin (Wally) Wei">
            <a:extLst>
              <a:ext uri="{FF2B5EF4-FFF2-40B4-BE49-F238E27FC236}">
                <a16:creationId xmlns:a16="http://schemas.microsoft.com/office/drawing/2014/main" id="{E2DCC087-5261-214F-A82F-8FD84840D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5311" y="2635955"/>
            <a:ext cx="1586089" cy="158608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heng Shen">
            <a:extLst>
              <a:ext uri="{FF2B5EF4-FFF2-40B4-BE49-F238E27FC236}">
                <a16:creationId xmlns:a16="http://schemas.microsoft.com/office/drawing/2014/main" id="{9B77533E-D93A-1B40-80ED-71B9BD330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592" y="4729329"/>
            <a:ext cx="1586088" cy="158608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omit Roy Choudhury">
            <a:extLst>
              <a:ext uri="{FF2B5EF4-FFF2-40B4-BE49-F238E27FC236}">
                <a16:creationId xmlns:a16="http://schemas.microsoft.com/office/drawing/2014/main" id="{25BC8ED5-EB53-2847-B692-F2FCA0823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5310" y="4730238"/>
            <a:ext cx="1577972" cy="15779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945679-4D4F-F145-ABD1-0CEF54F6357F}"/>
              </a:ext>
            </a:extLst>
          </p:cNvPr>
          <p:cNvSpPr txBox="1"/>
          <p:nvPr/>
        </p:nvSpPr>
        <p:spPr>
          <a:xfrm>
            <a:off x="1271735" y="4222044"/>
            <a:ext cx="9685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Zhijian</a:t>
            </a:r>
          </a:p>
        </p:txBody>
      </p:sp>
      <p:sp>
        <p:nvSpPr>
          <p:cNvPr id="18" name="TextBox 17">
            <a:extLst>
              <a:ext uri="{FF2B5EF4-FFF2-40B4-BE49-F238E27FC236}">
                <a16:creationId xmlns:a16="http://schemas.microsoft.com/office/drawing/2014/main" id="{B5E29365-DBA0-104C-8D5D-401867CB1183}"/>
              </a:ext>
            </a:extLst>
          </p:cNvPr>
          <p:cNvSpPr txBox="1"/>
          <p:nvPr/>
        </p:nvSpPr>
        <p:spPr>
          <a:xfrm>
            <a:off x="3083643" y="4222044"/>
            <a:ext cx="907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Yu-Lin</a:t>
            </a:r>
          </a:p>
        </p:txBody>
      </p:sp>
      <p:sp>
        <p:nvSpPr>
          <p:cNvPr id="19" name="TextBox 18">
            <a:extLst>
              <a:ext uri="{FF2B5EF4-FFF2-40B4-BE49-F238E27FC236}">
                <a16:creationId xmlns:a16="http://schemas.microsoft.com/office/drawing/2014/main" id="{92CFA8A7-0D66-5C4C-A8E3-ECEF1B618F87}"/>
              </a:ext>
            </a:extLst>
          </p:cNvPr>
          <p:cNvSpPr txBox="1"/>
          <p:nvPr/>
        </p:nvSpPr>
        <p:spPr>
          <a:xfrm>
            <a:off x="1261275" y="6323422"/>
            <a:ext cx="8547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Sheng</a:t>
            </a:r>
          </a:p>
        </p:txBody>
      </p:sp>
      <p:sp>
        <p:nvSpPr>
          <p:cNvPr id="20" name="TextBox 19">
            <a:extLst>
              <a:ext uri="{FF2B5EF4-FFF2-40B4-BE49-F238E27FC236}">
                <a16:creationId xmlns:a16="http://schemas.microsoft.com/office/drawing/2014/main" id="{27126B26-619C-2B45-B957-185EC7BEDBD6}"/>
              </a:ext>
            </a:extLst>
          </p:cNvPr>
          <p:cNvSpPr txBox="1"/>
          <p:nvPr/>
        </p:nvSpPr>
        <p:spPr>
          <a:xfrm>
            <a:off x="3083643" y="6349158"/>
            <a:ext cx="8595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Romit</a:t>
            </a:r>
          </a:p>
        </p:txBody>
      </p:sp>
    </p:spTree>
    <p:extLst>
      <p:ext uri="{BB962C8B-B14F-4D97-AF65-F5344CB8AC3E}">
        <p14:creationId xmlns:p14="http://schemas.microsoft.com/office/powerpoint/2010/main" val="304567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FB2665-8D34-0D42-A5B0-D1DBB70299DF}"/>
              </a:ext>
            </a:extLst>
          </p:cNvPr>
          <p:cNvGrpSpPr/>
          <p:nvPr/>
        </p:nvGrpSpPr>
        <p:grpSpPr>
          <a:xfrm>
            <a:off x="5136444" y="1280198"/>
            <a:ext cx="6308297" cy="4297604"/>
            <a:chOff x="4494603" y="1259840"/>
            <a:chExt cx="3793266" cy="2639322"/>
          </a:xfrm>
        </p:grpSpPr>
        <p:pic>
          <p:nvPicPr>
            <p:cNvPr id="5" name="Picture 4">
              <a:extLst>
                <a:ext uri="{FF2B5EF4-FFF2-40B4-BE49-F238E27FC236}">
                  <a16:creationId xmlns:a16="http://schemas.microsoft.com/office/drawing/2014/main" id="{CB58E1CF-D20C-2240-AEAC-930FDBC08CC0}"/>
                </a:ext>
              </a:extLst>
            </p:cNvPr>
            <p:cNvPicPr>
              <a:picLocks noChangeAspect="1"/>
            </p:cNvPicPr>
            <p:nvPr/>
          </p:nvPicPr>
          <p:blipFill rotWithShape="1">
            <a:blip r:embed="rId3"/>
            <a:srcRect l="8704" t="7132" r="5914" b="16971"/>
            <a:stretch/>
          </p:blipFill>
          <p:spPr>
            <a:xfrm>
              <a:off x="4930669" y="1392668"/>
              <a:ext cx="2719812" cy="2506494"/>
            </a:xfrm>
            <a:prstGeom prst="rect">
              <a:avLst/>
            </a:prstGeom>
          </p:spPr>
        </p:pic>
        <p:sp>
          <p:nvSpPr>
            <p:cNvPr id="6" name="Freeform 5">
              <a:extLst>
                <a:ext uri="{FF2B5EF4-FFF2-40B4-BE49-F238E27FC236}">
                  <a16:creationId xmlns:a16="http://schemas.microsoft.com/office/drawing/2014/main" id="{7706D189-9EBE-5D4D-84F0-FE4989910A9B}"/>
                </a:ext>
              </a:extLst>
            </p:cNvPr>
            <p:cNvSpPr/>
            <p:nvPr/>
          </p:nvSpPr>
          <p:spPr>
            <a:xfrm rot="10624670">
              <a:off x="4870753" y="2517402"/>
              <a:ext cx="531425" cy="158308"/>
            </a:xfrm>
            <a:custGeom>
              <a:avLst/>
              <a:gdLst>
                <a:gd name="connsiteX0" fmla="*/ 0 w 1567542"/>
                <a:gd name="connsiteY0" fmla="*/ 0 h 653143"/>
                <a:gd name="connsiteX1" fmla="*/ 705394 w 1567542"/>
                <a:gd name="connsiteY1" fmla="*/ 418012 h 653143"/>
                <a:gd name="connsiteX2" fmla="*/ 1567542 w 1567542"/>
                <a:gd name="connsiteY2" fmla="*/ 653143 h 653143"/>
              </a:gdLst>
              <a:ahLst/>
              <a:cxnLst>
                <a:cxn ang="0">
                  <a:pos x="connsiteX0" y="connsiteY0"/>
                </a:cxn>
                <a:cxn ang="0">
                  <a:pos x="connsiteX1" y="connsiteY1"/>
                </a:cxn>
                <a:cxn ang="0">
                  <a:pos x="connsiteX2" y="connsiteY2"/>
                </a:cxn>
              </a:cxnLst>
              <a:rect l="l" t="t" r="r" b="b"/>
              <a:pathLst>
                <a:path w="1567542" h="653143">
                  <a:moveTo>
                    <a:pt x="0" y="0"/>
                  </a:moveTo>
                  <a:cubicBezTo>
                    <a:pt x="222068" y="154577"/>
                    <a:pt x="444137" y="309155"/>
                    <a:pt x="705394" y="418012"/>
                  </a:cubicBezTo>
                  <a:cubicBezTo>
                    <a:pt x="966651" y="526869"/>
                    <a:pt x="1267096" y="590006"/>
                    <a:pt x="1567542" y="6531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33858C9-5FDC-8344-80AC-031573D9BE4E}"/>
                </a:ext>
              </a:extLst>
            </p:cNvPr>
            <p:cNvPicPr>
              <a:picLocks noChangeAspect="1"/>
            </p:cNvPicPr>
            <p:nvPr/>
          </p:nvPicPr>
          <p:blipFill rotWithShape="1">
            <a:blip r:embed="rId4"/>
            <a:srcRect t="7635" r="15372" b="16313"/>
            <a:stretch/>
          </p:blipFill>
          <p:spPr>
            <a:xfrm>
              <a:off x="7690895" y="2814342"/>
              <a:ext cx="447370" cy="736255"/>
            </a:xfrm>
            <a:prstGeom prst="rect">
              <a:avLst/>
            </a:prstGeom>
          </p:spPr>
        </p:pic>
        <p:pic>
          <p:nvPicPr>
            <p:cNvPr id="8" name="Picture 7">
              <a:extLst>
                <a:ext uri="{FF2B5EF4-FFF2-40B4-BE49-F238E27FC236}">
                  <a16:creationId xmlns:a16="http://schemas.microsoft.com/office/drawing/2014/main" id="{50580631-2E3E-B649-B56E-850A3E57E328}"/>
                </a:ext>
              </a:extLst>
            </p:cNvPr>
            <p:cNvPicPr>
              <a:picLocks noChangeAspect="1"/>
            </p:cNvPicPr>
            <p:nvPr/>
          </p:nvPicPr>
          <p:blipFill rotWithShape="1">
            <a:blip r:embed="rId4"/>
            <a:srcRect t="12953" r="14923" b="17315"/>
            <a:stretch/>
          </p:blipFill>
          <p:spPr>
            <a:xfrm flipH="1">
              <a:off x="4494603" y="2596555"/>
              <a:ext cx="471105" cy="704643"/>
            </a:xfrm>
            <a:prstGeom prst="rect">
              <a:avLst/>
            </a:prstGeom>
          </p:spPr>
        </p:pic>
        <p:sp>
          <p:nvSpPr>
            <p:cNvPr id="9" name="Freeform 8">
              <a:extLst>
                <a:ext uri="{FF2B5EF4-FFF2-40B4-BE49-F238E27FC236}">
                  <a16:creationId xmlns:a16="http://schemas.microsoft.com/office/drawing/2014/main" id="{B7BFEE26-FFC5-0F4B-8B76-CB47DBD3F441}"/>
                </a:ext>
              </a:extLst>
            </p:cNvPr>
            <p:cNvSpPr/>
            <p:nvPr/>
          </p:nvSpPr>
          <p:spPr>
            <a:xfrm rot="11468176" flipH="1">
              <a:off x="7380728" y="2765376"/>
              <a:ext cx="539504" cy="97932"/>
            </a:xfrm>
            <a:custGeom>
              <a:avLst/>
              <a:gdLst>
                <a:gd name="connsiteX0" fmla="*/ 0 w 1567542"/>
                <a:gd name="connsiteY0" fmla="*/ 0 h 653143"/>
                <a:gd name="connsiteX1" fmla="*/ 705394 w 1567542"/>
                <a:gd name="connsiteY1" fmla="*/ 418012 h 653143"/>
                <a:gd name="connsiteX2" fmla="*/ 1567542 w 1567542"/>
                <a:gd name="connsiteY2" fmla="*/ 653143 h 653143"/>
              </a:gdLst>
              <a:ahLst/>
              <a:cxnLst>
                <a:cxn ang="0">
                  <a:pos x="connsiteX0" y="connsiteY0"/>
                </a:cxn>
                <a:cxn ang="0">
                  <a:pos x="connsiteX1" y="connsiteY1"/>
                </a:cxn>
                <a:cxn ang="0">
                  <a:pos x="connsiteX2" y="connsiteY2"/>
                </a:cxn>
              </a:cxnLst>
              <a:rect l="l" t="t" r="r" b="b"/>
              <a:pathLst>
                <a:path w="1567542" h="653143">
                  <a:moveTo>
                    <a:pt x="0" y="0"/>
                  </a:moveTo>
                  <a:cubicBezTo>
                    <a:pt x="222068" y="154577"/>
                    <a:pt x="444137" y="309155"/>
                    <a:pt x="705394" y="418012"/>
                  </a:cubicBezTo>
                  <a:cubicBezTo>
                    <a:pt x="966651" y="526869"/>
                    <a:pt x="1267096" y="590006"/>
                    <a:pt x="1567542" y="6531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6910C2-8393-1D46-8218-92E7A26CEE3D}"/>
                </a:ext>
              </a:extLst>
            </p:cNvPr>
            <p:cNvSpPr txBox="1"/>
            <p:nvPr/>
          </p:nvSpPr>
          <p:spPr>
            <a:xfrm>
              <a:off x="7139798" y="1259840"/>
              <a:ext cx="1148071" cy="558238"/>
            </a:xfrm>
            <a:prstGeom prst="rect">
              <a:avLst/>
            </a:prstGeom>
            <a:noFill/>
          </p:spPr>
          <p:txBody>
            <a:bodyPr wrap="none" rtlCol="0">
              <a:spAutoFit/>
            </a:bodyPr>
            <a:lstStyle/>
            <a:p>
              <a:pPr algn="ctr"/>
              <a:r>
                <a:rPr lang="en-US" sz="1400" dirty="0">
                  <a:solidFill>
                    <a:srgbClr val="FF0000"/>
                  </a:solidFill>
                  <a:latin typeface="Lucida Bright" panose="02040602050505020304" pitchFamily="18" charset="77"/>
                </a:rPr>
                <a:t>3D Gazing </a:t>
              </a:r>
            </a:p>
            <a:p>
              <a:pPr algn="ctr"/>
              <a:r>
                <a:rPr lang="en-US" sz="1400" dirty="0">
                  <a:solidFill>
                    <a:srgbClr val="FF0000"/>
                  </a:solidFill>
                  <a:latin typeface="Lucida Bright" panose="02040602050505020304" pitchFamily="18" charset="77"/>
                </a:rPr>
                <a:t>Direction</a:t>
              </a:r>
            </a:p>
          </p:txBody>
        </p:sp>
      </p:grpSp>
      <p:pic>
        <p:nvPicPr>
          <p:cNvPr id="1026" name="Picture 2" descr="Pin on Health">
            <a:extLst>
              <a:ext uri="{FF2B5EF4-FFF2-40B4-BE49-F238E27FC236}">
                <a16:creationId xmlns:a16="http://schemas.microsoft.com/office/drawing/2014/main" id="{C1248CB3-E0E9-F24B-BDF6-D362747904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63" t="9300" r="14216"/>
          <a:stretch/>
        </p:blipFill>
        <p:spPr bwMode="auto">
          <a:xfrm>
            <a:off x="735387" y="1789977"/>
            <a:ext cx="2989363" cy="36360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95193FC-685A-9144-9944-D1735E6635F2}"/>
              </a:ext>
            </a:extLst>
          </p:cNvPr>
          <p:cNvPicPr>
            <a:picLocks noChangeAspect="1"/>
          </p:cNvPicPr>
          <p:nvPr/>
        </p:nvPicPr>
        <p:blipFill rotWithShape="1">
          <a:blip r:embed="rId4"/>
          <a:srcRect t="7635" r="15372" b="16313"/>
          <a:stretch/>
        </p:blipFill>
        <p:spPr>
          <a:xfrm>
            <a:off x="3108841" y="2499147"/>
            <a:ext cx="743988" cy="1198843"/>
          </a:xfrm>
          <a:prstGeom prst="rect">
            <a:avLst/>
          </a:prstGeom>
        </p:spPr>
      </p:pic>
      <p:pic>
        <p:nvPicPr>
          <p:cNvPr id="13" name="Picture 12">
            <a:extLst>
              <a:ext uri="{FF2B5EF4-FFF2-40B4-BE49-F238E27FC236}">
                <a16:creationId xmlns:a16="http://schemas.microsoft.com/office/drawing/2014/main" id="{2B1995BC-FE7E-E34C-8509-F80477476C4E}"/>
              </a:ext>
            </a:extLst>
          </p:cNvPr>
          <p:cNvPicPr>
            <a:picLocks noChangeAspect="1"/>
          </p:cNvPicPr>
          <p:nvPr/>
        </p:nvPicPr>
        <p:blipFill rotWithShape="1">
          <a:blip r:embed="rId4"/>
          <a:srcRect t="12953" r="14923" b="17315"/>
          <a:stretch/>
        </p:blipFill>
        <p:spPr>
          <a:xfrm flipH="1">
            <a:off x="464953" y="2499147"/>
            <a:ext cx="783459" cy="1147369"/>
          </a:xfrm>
          <a:prstGeom prst="rect">
            <a:avLst/>
          </a:prstGeom>
        </p:spPr>
      </p:pic>
      <p:sp>
        <p:nvSpPr>
          <p:cNvPr id="14" name="TextBox 13">
            <a:extLst>
              <a:ext uri="{FF2B5EF4-FFF2-40B4-BE49-F238E27FC236}">
                <a16:creationId xmlns:a16="http://schemas.microsoft.com/office/drawing/2014/main" id="{CF70913A-8551-8A40-BB90-AB59AEDC3F4C}"/>
              </a:ext>
            </a:extLst>
          </p:cNvPr>
          <p:cNvSpPr txBox="1"/>
          <p:nvPr/>
        </p:nvSpPr>
        <p:spPr>
          <a:xfrm>
            <a:off x="361869" y="212363"/>
            <a:ext cx="11514691"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In fact, possible to measure head motion … so sound source can be fixed in 3D location</a:t>
            </a:r>
          </a:p>
        </p:txBody>
      </p:sp>
    </p:spTree>
    <p:extLst>
      <p:ext uri="{BB962C8B-B14F-4D97-AF65-F5344CB8AC3E}">
        <p14:creationId xmlns:p14="http://schemas.microsoft.com/office/powerpoint/2010/main" val="112443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FFCC1-0787-EB41-88D8-D0BD59CC4076}"/>
              </a:ext>
            </a:extLst>
          </p:cNvPr>
          <p:cNvSpPr txBox="1"/>
          <p:nvPr/>
        </p:nvSpPr>
        <p:spPr>
          <a:xfrm>
            <a:off x="1055197" y="2659985"/>
            <a:ext cx="9910085"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Leverage binaural sound (from the earphone) to enable new applications …</a:t>
            </a:r>
          </a:p>
        </p:txBody>
      </p:sp>
      <p:sp>
        <p:nvSpPr>
          <p:cNvPr id="5" name="TextBox 4">
            <a:extLst>
              <a:ext uri="{FF2B5EF4-FFF2-40B4-BE49-F238E27FC236}">
                <a16:creationId xmlns:a16="http://schemas.microsoft.com/office/drawing/2014/main" id="{BA690A9D-67ED-184A-9895-BC417FF6643A}"/>
              </a:ext>
            </a:extLst>
          </p:cNvPr>
          <p:cNvSpPr txBox="1"/>
          <p:nvPr/>
        </p:nvSpPr>
        <p:spPr>
          <a:xfrm>
            <a:off x="3178637" y="3597851"/>
            <a:ext cx="6245621" cy="400110"/>
          </a:xfrm>
          <a:prstGeom prst="rect">
            <a:avLst/>
          </a:prstGeom>
          <a:solidFill>
            <a:srgbClr val="FFFF00"/>
          </a:solidFill>
          <a:ln>
            <a:solidFill>
              <a:schemeClr val="tx1"/>
            </a:solidFill>
          </a:ln>
        </p:spPr>
        <p:txBody>
          <a:bodyPr wrap="none" rtlCol="0">
            <a:spAutoFit/>
          </a:bodyPr>
          <a:lstStyle/>
          <a:p>
            <a:r>
              <a:rPr lang="en-US" sz="2000" b="1" dirty="0">
                <a:latin typeface="Lucida Bright" panose="02040602050505020304" pitchFamily="18" charset="77"/>
              </a:rPr>
              <a:t>This paper: Acoustic Augmented Reality (AAR)</a:t>
            </a:r>
          </a:p>
        </p:txBody>
      </p:sp>
    </p:spTree>
    <p:extLst>
      <p:ext uri="{BB962C8B-B14F-4D97-AF65-F5344CB8AC3E}">
        <p14:creationId xmlns:p14="http://schemas.microsoft.com/office/powerpoint/2010/main" val="2470299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JFK Airport in New York: map, parking, terminal changes, and hotels -  Curbed NY">
            <a:extLst>
              <a:ext uri="{FF2B5EF4-FFF2-40B4-BE49-F238E27FC236}">
                <a16:creationId xmlns:a16="http://schemas.microsoft.com/office/drawing/2014/main" id="{54DCBD00-E04F-4412-8156-721C34A7F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7D6D92-F3EF-42D4-B5AC-CAB2F7F4F49A}"/>
              </a:ext>
            </a:extLst>
          </p:cNvPr>
          <p:cNvSpPr>
            <a:spLocks noGrp="1"/>
          </p:cNvSpPr>
          <p:nvPr>
            <p:ph type="title"/>
          </p:nvPr>
        </p:nvSpPr>
        <p:spPr>
          <a:xfrm>
            <a:off x="518622" y="5314702"/>
            <a:ext cx="4132399" cy="744836"/>
          </a:xfrm>
        </p:spPr>
        <p:txBody>
          <a:bodyPr>
            <a:normAutofit/>
          </a:bodyPr>
          <a:lstStyle/>
          <a:p>
            <a:pPr algn="ctr"/>
            <a:r>
              <a:rPr lang="en-US" sz="3600" dirty="0">
                <a:solidFill>
                  <a:schemeClr val="tx1">
                    <a:lumMod val="85000"/>
                    <a:lumOff val="15000"/>
                  </a:schemeClr>
                </a:solidFill>
              </a:rPr>
              <a:t>Airport Navigation</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peech Bubble: Oval 3">
            <a:extLst>
              <a:ext uri="{FF2B5EF4-FFF2-40B4-BE49-F238E27FC236}">
                <a16:creationId xmlns:a16="http://schemas.microsoft.com/office/drawing/2014/main" id="{8C69464E-041B-414E-B42D-26E9C09B0EF8}"/>
              </a:ext>
            </a:extLst>
          </p:cNvPr>
          <p:cNvSpPr/>
          <p:nvPr/>
        </p:nvSpPr>
        <p:spPr>
          <a:xfrm>
            <a:off x="10628436" y="2977119"/>
            <a:ext cx="1563564" cy="731572"/>
          </a:xfrm>
          <a:prstGeom prst="wedgeEllipseCallout">
            <a:avLst>
              <a:gd name="adj1" fmla="val -315046"/>
              <a:gd name="adj2" fmla="val 18135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Starbucks cafe</a:t>
            </a:r>
          </a:p>
        </p:txBody>
      </p:sp>
      <p:sp>
        <p:nvSpPr>
          <p:cNvPr id="6" name="Speech Bubble: Oval 5">
            <a:extLst>
              <a:ext uri="{FF2B5EF4-FFF2-40B4-BE49-F238E27FC236}">
                <a16:creationId xmlns:a16="http://schemas.microsoft.com/office/drawing/2014/main" id="{ADD01674-AC8A-4B68-928D-708E46A628A5}"/>
              </a:ext>
            </a:extLst>
          </p:cNvPr>
          <p:cNvSpPr/>
          <p:nvPr/>
        </p:nvSpPr>
        <p:spPr>
          <a:xfrm>
            <a:off x="3014700" y="2598067"/>
            <a:ext cx="2146569" cy="847692"/>
          </a:xfrm>
          <a:prstGeom prst="wedgeEllipseCallout">
            <a:avLst>
              <a:gd name="adj1" fmla="val 89790"/>
              <a:gd name="adj2" fmla="val 195625"/>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Shorter check-in here</a:t>
            </a:r>
          </a:p>
        </p:txBody>
      </p:sp>
      <p:sp>
        <p:nvSpPr>
          <p:cNvPr id="7" name="Speech Bubble: Oval 6">
            <a:extLst>
              <a:ext uri="{FF2B5EF4-FFF2-40B4-BE49-F238E27FC236}">
                <a16:creationId xmlns:a16="http://schemas.microsoft.com/office/drawing/2014/main" id="{E05E7BE5-97C6-4B78-8198-C1C7DD024073}"/>
              </a:ext>
            </a:extLst>
          </p:cNvPr>
          <p:cNvSpPr/>
          <p:nvPr/>
        </p:nvSpPr>
        <p:spPr>
          <a:xfrm>
            <a:off x="6472206" y="2454299"/>
            <a:ext cx="1983172" cy="974701"/>
          </a:xfrm>
          <a:prstGeom prst="wedgeEllipseCallout">
            <a:avLst>
              <a:gd name="adj1" fmla="val -53211"/>
              <a:gd name="adj2" fmla="val 168458"/>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Follow me to your gate</a:t>
            </a:r>
          </a:p>
        </p:txBody>
      </p:sp>
      <p:pic>
        <p:nvPicPr>
          <p:cNvPr id="3092" name="Picture 20" descr="Wattpad Forums | People png, Silhouette people, People cutout">
            <a:extLst>
              <a:ext uri="{FF2B5EF4-FFF2-40B4-BE49-F238E27FC236}">
                <a16:creationId xmlns:a16="http://schemas.microsoft.com/office/drawing/2014/main" id="{BBFBECB1-1835-3C4F-950E-3BA988DAE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245" y="4538134"/>
            <a:ext cx="2228141" cy="222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3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 Barnes collection. The most expensive Post Modern Art collection in the world. In its original home in the way it wit was meant to be displayed. Day Trip To Nyc, Day Trips, Manet, Renoir, Museum Exhibition, Art Museum, Albert Barnes, Barnes Foundation, Impressionist Art">
            <a:extLst>
              <a:ext uri="{FF2B5EF4-FFF2-40B4-BE49-F238E27FC236}">
                <a16:creationId xmlns:a16="http://schemas.microsoft.com/office/drawing/2014/main" id="{486796AA-34B8-4BDA-88C6-CF4C88416C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56" b="175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F2C18-69E2-4088-9CB4-45289299EEC1}"/>
              </a:ext>
            </a:extLst>
          </p:cNvPr>
          <p:cNvSpPr>
            <a:spLocks noGrp="1"/>
          </p:cNvSpPr>
          <p:nvPr>
            <p:ph type="title"/>
          </p:nvPr>
        </p:nvSpPr>
        <p:spPr>
          <a:xfrm>
            <a:off x="523876" y="5317240"/>
            <a:ext cx="3707368" cy="744836"/>
          </a:xfrm>
        </p:spPr>
        <p:txBody>
          <a:bodyPr>
            <a:normAutofit/>
          </a:bodyPr>
          <a:lstStyle/>
          <a:p>
            <a:pPr algn="ctr"/>
            <a:r>
              <a:rPr lang="en-US" altLang="zh-CN" sz="3600" dirty="0">
                <a:solidFill>
                  <a:schemeClr val="tx1">
                    <a:lumMod val="85000"/>
                    <a:lumOff val="15000"/>
                  </a:schemeClr>
                </a:solidFill>
              </a:rPr>
              <a:t>Museum Narrator</a:t>
            </a:r>
            <a:endParaRPr lang="en-US" sz="3600" dirty="0">
              <a:solidFill>
                <a:schemeClr val="tx1">
                  <a:lumMod val="85000"/>
                  <a:lumOff val="15000"/>
                </a:schemeClr>
              </a:solidFill>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peech Bubble: Oval 2">
            <a:extLst>
              <a:ext uri="{FF2B5EF4-FFF2-40B4-BE49-F238E27FC236}">
                <a16:creationId xmlns:a16="http://schemas.microsoft.com/office/drawing/2014/main" id="{4422E94E-6DE3-4BFF-A79C-58A98D37F7BC}"/>
              </a:ext>
            </a:extLst>
          </p:cNvPr>
          <p:cNvSpPr/>
          <p:nvPr/>
        </p:nvSpPr>
        <p:spPr>
          <a:xfrm>
            <a:off x="3606426" y="1116367"/>
            <a:ext cx="2115235" cy="1074388"/>
          </a:xfrm>
          <a:prstGeom prst="wedgeEllipseCallout">
            <a:avLst>
              <a:gd name="adj1" fmla="val 40505"/>
              <a:gd name="adj2" fmla="val 189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XXXX</a:t>
            </a:r>
            <a:endParaRPr lang="en-US"/>
          </a:p>
        </p:txBody>
      </p:sp>
      <p:sp>
        <p:nvSpPr>
          <p:cNvPr id="4" name="Speech Bubble: Oval 3">
            <a:extLst>
              <a:ext uri="{FF2B5EF4-FFF2-40B4-BE49-F238E27FC236}">
                <a16:creationId xmlns:a16="http://schemas.microsoft.com/office/drawing/2014/main" id="{51F909FE-5BC3-43D4-8305-C63354C319DF}"/>
              </a:ext>
            </a:extLst>
          </p:cNvPr>
          <p:cNvSpPr/>
          <p:nvPr/>
        </p:nvSpPr>
        <p:spPr>
          <a:xfrm>
            <a:off x="7570411" y="429558"/>
            <a:ext cx="1863504" cy="1007614"/>
          </a:xfrm>
          <a:prstGeom prst="wedgeEllipseCallout">
            <a:avLst>
              <a:gd name="adj1" fmla="val -127622"/>
              <a:gd name="adj2" fmla="val 2602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XXXX</a:t>
            </a:r>
          </a:p>
        </p:txBody>
      </p:sp>
      <p:pic>
        <p:nvPicPr>
          <p:cNvPr id="7" name="Picture 20" descr="Wattpad Forums | People png, Silhouette people, People cutout">
            <a:extLst>
              <a:ext uri="{FF2B5EF4-FFF2-40B4-BE49-F238E27FC236}">
                <a16:creationId xmlns:a16="http://schemas.microsoft.com/office/drawing/2014/main" id="{1B48F11C-ADE7-4A80-AA7B-BE8783361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9" r="-13419"/>
          <a:stretch/>
        </p:blipFill>
        <p:spPr bwMode="auto">
          <a:xfrm>
            <a:off x="5229495" y="3158861"/>
            <a:ext cx="3474971" cy="347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40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4676</Words>
  <Application>Microsoft Office PowerPoint</Application>
  <PresentationFormat>Widescreen</PresentationFormat>
  <Paragraphs>460</Paragraphs>
  <Slides>57</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Cambria Math</vt:lpstr>
      <vt:lpstr>Lucida Bright</vt:lpstr>
      <vt:lpstr>Office Theme</vt:lpstr>
      <vt:lpstr>PowerPoint Presentation</vt:lpstr>
      <vt:lpstr>Smart Earphones are Booming</vt:lpstr>
      <vt:lpstr>Acoustic Augmented Reality</vt:lpstr>
      <vt:lpstr>PowerPoint Presentation</vt:lpstr>
      <vt:lpstr>PowerPoint Presentation</vt:lpstr>
      <vt:lpstr>PowerPoint Presentation</vt:lpstr>
      <vt:lpstr>PowerPoint Presentation</vt:lpstr>
      <vt:lpstr>Airport Navigation</vt:lpstr>
      <vt:lpstr>Museum Narrator</vt:lpstr>
      <vt:lpstr>PowerPoint Presentation</vt:lpstr>
      <vt:lpstr>Indoor localization is a widely studied research topic</vt:lpstr>
      <vt:lpstr>PowerPoint Presentation</vt:lpstr>
      <vt:lpstr>Previous works use sensors on lower body</vt:lpstr>
      <vt:lpstr>PowerPoint Presentation</vt:lpstr>
      <vt:lpstr>PowerPoint Presentation</vt:lpstr>
      <vt:lpstr>PowerPoint Presentation</vt:lpstr>
      <vt:lpstr>PowerPoint Presentation</vt:lpstr>
      <vt:lpstr>Dual IMU dead reckoning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now have the localization part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Zhijian Yang</dc:creator>
  <cp:lastModifiedBy>Zhijian Yang</cp:lastModifiedBy>
  <cp:revision>32</cp:revision>
  <dcterms:created xsi:type="dcterms:W3CDTF">2020-09-08T18:20:24Z</dcterms:created>
  <dcterms:modified xsi:type="dcterms:W3CDTF">2020-09-11T04:41:06Z</dcterms:modified>
</cp:coreProperties>
</file>