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7.xml" ContentType="application/inkml+xml"/>
  <Override PartName="/ppt/ink/ink8.xml" ContentType="application/inkml+xml"/>
  <Override PartName="/ppt/notesSlides/notesSlide16.xml" ContentType="application/vnd.openxmlformats-officedocument.presentationml.notesSlide+xml"/>
  <Override PartName="/ppt/ink/ink9.xml" ContentType="application/inkml+xml"/>
  <Override PartName="/ppt/ink/ink10.xml" ContentType="application/inkml+xml"/>
  <Override PartName="/ppt/notesSlides/notesSlide17.xml" ContentType="application/vnd.openxmlformats-officedocument.presentationml.notesSlide+xml"/>
  <Override PartName="/ppt/ink/ink11.xml" ContentType="application/inkml+xml"/>
  <Override PartName="/ppt/ink/ink1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3.xml" ContentType="application/inkml+xml"/>
  <Override PartName="/ppt/ink/ink14.xml" ContentType="application/inkml+xml"/>
  <Override PartName="/ppt/notesSlides/notesSlide24.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25.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26.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27.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28.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29.xml" ContentType="application/vnd.openxmlformats-officedocument.presentationml.notesSlide+xml"/>
  <Override PartName="/ppt/ink/ink37.xml" ContentType="application/inkml+xml"/>
  <Override PartName="/ppt/notesSlides/notesSlide30.xml" ContentType="application/vnd.openxmlformats-officedocument.presentationml.notesSlide+xml"/>
  <Override PartName="/ppt/ink/ink38.xml" ContentType="application/inkml+xml"/>
  <Override PartName="/ppt/notesSlides/notesSlide31.xml" ContentType="application/vnd.openxmlformats-officedocument.presentationml.notesSlide+xml"/>
  <Override PartName="/ppt/ink/ink39.xml" ContentType="application/inkml+xml"/>
  <Override PartName="/ppt/notesSlides/notesSlide32.xml" ContentType="application/vnd.openxmlformats-officedocument.presentationml.notesSlide+xml"/>
  <Override PartName="/ppt/ink/ink40.xml" ContentType="application/inkml+xml"/>
  <Override PartName="/ppt/notesSlides/notesSlide33.xml" ContentType="application/vnd.openxmlformats-officedocument.presentationml.notesSlide+xml"/>
  <Override PartName="/ppt/ink/ink41.xml" ContentType="application/inkml+xml"/>
  <Override PartName="/ppt/ink/ink4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860" r:id="rId3"/>
    <p:sldId id="2917" r:id="rId4"/>
    <p:sldId id="2873" r:id="rId5"/>
    <p:sldId id="2914" r:id="rId6"/>
    <p:sldId id="2863" r:id="rId7"/>
    <p:sldId id="2892" r:id="rId8"/>
    <p:sldId id="2920" r:id="rId9"/>
    <p:sldId id="2921" r:id="rId10"/>
    <p:sldId id="2923" r:id="rId11"/>
    <p:sldId id="2922" r:id="rId12"/>
    <p:sldId id="2924" r:id="rId13"/>
    <p:sldId id="2929" r:id="rId14"/>
    <p:sldId id="2937" r:id="rId15"/>
    <p:sldId id="2938" r:id="rId16"/>
    <p:sldId id="2869" r:id="rId17"/>
    <p:sldId id="2882" r:id="rId18"/>
    <p:sldId id="2939" r:id="rId19"/>
    <p:sldId id="2940" r:id="rId20"/>
    <p:sldId id="2941" r:id="rId21"/>
    <p:sldId id="2942" r:id="rId22"/>
    <p:sldId id="2943" r:id="rId23"/>
    <p:sldId id="2944" r:id="rId24"/>
    <p:sldId id="2887" r:id="rId25"/>
    <p:sldId id="2925" r:id="rId26"/>
    <p:sldId id="2926" r:id="rId27"/>
    <p:sldId id="2945" r:id="rId28"/>
    <p:sldId id="2928" r:id="rId29"/>
    <p:sldId id="2910" r:id="rId30"/>
    <p:sldId id="2930" r:id="rId31"/>
    <p:sldId id="2931" r:id="rId32"/>
    <p:sldId id="2935" r:id="rId33"/>
    <p:sldId id="2932" r:id="rId34"/>
    <p:sldId id="2933" r:id="rId35"/>
    <p:sldId id="2903" r:id="rId36"/>
    <p:sldId id="2911" r:id="rId37"/>
    <p:sldId id="2934" r:id="rId38"/>
    <p:sldId id="2936" r:id="rId39"/>
    <p:sldId id="2951" r:id="rId40"/>
    <p:sldId id="2871" r:id="rId41"/>
    <p:sldId id="28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82541" autoAdjust="0"/>
  </p:normalViewPr>
  <p:slideViewPr>
    <p:cSldViewPr snapToGrid="0">
      <p:cViewPr varScale="1">
        <p:scale>
          <a:sx n="69" d="100"/>
          <a:sy n="69" d="100"/>
        </p:scale>
        <p:origin x="37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0T08:26:01.53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5T15:11:48.801"/>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26:17.41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0T08:26:01.53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26:17.41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1T12:42:03.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5T12:44:00.12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5T12:44:00.123"/>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5T12:44:00.1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5T12:44:00.1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6T02:52:08.26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6T08:33:44.416"/>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20123-0933-4EF6-B551-AFB4F5C2ECB9}"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686AA-9769-4AB7-964B-99979E1E8076}" type="slidenum">
              <a:rPr lang="en-US" smtClean="0"/>
              <a:t>‹#›</a:t>
            </a:fld>
            <a:endParaRPr lang="en-US"/>
          </a:p>
        </p:txBody>
      </p:sp>
    </p:spTree>
    <p:extLst>
      <p:ext uri="{BB962C8B-B14F-4D97-AF65-F5344CB8AC3E}">
        <p14:creationId xmlns:p14="http://schemas.microsoft.com/office/powerpoint/2010/main" val="43666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5F1F05-92FE-4EE0-AB5F-E7CA94DBBCB7}"/>
              </a:ext>
            </a:extLst>
          </p:cNvPr>
          <p:cNvSpPr>
            <a:spLocks noGrp="1"/>
          </p:cNvSpPr>
          <p:nvPr>
            <p:ph type="body" idx="1"/>
          </p:nvPr>
        </p:nvSpPr>
        <p:spPr/>
        <p:txBody>
          <a:bodyPr/>
          <a:lstStyle/>
          <a:p>
            <a:pPr marL="0" marR="0" algn="l" fontAlgn="base">
              <a:spcBef>
                <a:spcPts val="0"/>
              </a:spcBef>
              <a:spcAft>
                <a:spcPts val="0"/>
              </a:spcAft>
            </a:pPr>
            <a:r>
              <a:rPr lang="en-US" b="0" i="0" dirty="0">
                <a:solidFill>
                  <a:srgbClr val="000000"/>
                </a:solidFill>
                <a:effectLst/>
                <a:latin typeface="inherit"/>
              </a:rPr>
              <a:t>1. Good Evening, I am Jay … a visiting PhD student at UIUC. I am doing my PhD from SUTD, Singapore.</a:t>
            </a: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br>
              <a:rPr lang="en-US" b="0" i="0" dirty="0">
                <a:solidFill>
                  <a:srgbClr val="000000"/>
                </a:solidFill>
                <a:effectLst/>
                <a:latin typeface="inherit"/>
              </a:rPr>
            </a:b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r>
              <a:rPr lang="en-US" b="0" i="0" dirty="0">
                <a:solidFill>
                  <a:srgbClr val="000000"/>
                </a:solidFill>
                <a:effectLst/>
                <a:latin typeface="inherit"/>
              </a:rPr>
              <a:t>I would like to introduce our research </a:t>
            </a:r>
            <a:r>
              <a:rPr lang="en-US" b="0" i="0" dirty="0" err="1">
                <a:solidFill>
                  <a:srgbClr val="000000"/>
                </a:solidFill>
                <a:effectLst/>
                <a:latin typeface="inherit"/>
              </a:rPr>
              <a:t>Earsense</a:t>
            </a:r>
            <a:r>
              <a:rPr lang="en-US" b="0" i="0" dirty="0">
                <a:solidFill>
                  <a:srgbClr val="000000"/>
                </a:solidFill>
                <a:effectLst/>
                <a:latin typeface="inherit"/>
              </a:rPr>
              <a:t> … which was conceptualized with a vision of exploiting teeth as an activity sensor.</a:t>
            </a:r>
            <a:endParaRPr lang="en-US" b="0" i="0" dirty="0">
              <a:solidFill>
                <a:srgbClr val="000000"/>
              </a:solidFill>
              <a:effectLst/>
              <a:latin typeface="Segoe UI" panose="020B0502040204020203" pitchFamily="34" charset="0"/>
            </a:endParaRP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497D"/>
                </a:solidFill>
                <a:effectLst/>
                <a:latin typeface="LucidaGrande"/>
              </a:rPr>
              <a:t>10. Importantly, gestures through earphones would be privacy preserving, support contactless and hand-free short interactions and also enhance the usability.</a:t>
            </a:r>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10</a:t>
            </a:fld>
            <a:endParaRPr lang="en-US"/>
          </a:p>
        </p:txBody>
      </p:sp>
    </p:spTree>
    <p:extLst>
      <p:ext uri="{BB962C8B-B14F-4D97-AF65-F5344CB8AC3E}">
        <p14:creationId xmlns:p14="http://schemas.microsoft.com/office/powerpoint/2010/main" val="427993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795C4B-EF1F-4EE8-93E3-0070DE8FD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make </a:t>
            </a:r>
            <a:r>
              <a:rPr lang="en-US" dirty="0" err="1"/>
              <a:t>EarSense</a:t>
            </a:r>
            <a:r>
              <a:rPr lang="en-US" dirty="0"/>
              <a:t> possible?</a:t>
            </a:r>
          </a:p>
        </p:txBody>
      </p:sp>
    </p:spTree>
    <p:extLst>
      <p:ext uri="{BB962C8B-B14F-4D97-AF65-F5344CB8AC3E}">
        <p14:creationId xmlns:p14="http://schemas.microsoft.com/office/powerpoint/2010/main" val="71180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497D"/>
                </a:solidFill>
                <a:effectLst/>
                <a:latin typeface="LucidaGrande"/>
              </a:rPr>
              <a:t>12. Our first pillar is based on the exploitation that COTS earphone speakers can be programmed as vibration sensors</a:t>
            </a:r>
            <a:endParaRPr lang="en-IN" dirty="0"/>
          </a:p>
        </p:txBody>
      </p:sp>
      <p:sp>
        <p:nvSpPr>
          <p:cNvPr id="4" name="Slide Number Placeholder 3"/>
          <p:cNvSpPr>
            <a:spLocks noGrp="1"/>
          </p:cNvSpPr>
          <p:nvPr>
            <p:ph type="sldNum" sz="quarter" idx="5"/>
          </p:nvPr>
        </p:nvSpPr>
        <p:spPr/>
        <p:txBody>
          <a:bodyPr/>
          <a:lstStyle/>
          <a:p>
            <a:fld id="{36568EE5-8C86-4248-9AEC-2861B1856E71}" type="slidenum">
              <a:rPr lang="en-IN" smtClean="0"/>
              <a:t>12</a:t>
            </a:fld>
            <a:endParaRPr lang="en-IN"/>
          </a:p>
        </p:txBody>
      </p:sp>
    </p:spTree>
    <p:extLst>
      <p:ext uri="{BB962C8B-B14F-4D97-AF65-F5344CB8AC3E}">
        <p14:creationId xmlns:p14="http://schemas.microsoft.com/office/powerpoint/2010/main" val="3790337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idea is based on the very basic principle of electromagnetic duality.</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Lucida Bright" panose="02040602050505020304" pitchFamily="18" charset="0"/>
              </a:rPr>
              <a:t>If diaphragms of speakers are vibrated through external force, electrical signals are generated in both the channels.</a:t>
            </a:r>
            <a:endParaRPr lang="en-IN" dirty="0"/>
          </a:p>
        </p:txBody>
      </p:sp>
      <p:sp>
        <p:nvSpPr>
          <p:cNvPr id="4" name="Slide Number Placeholder 3"/>
          <p:cNvSpPr>
            <a:spLocks noGrp="1"/>
          </p:cNvSpPr>
          <p:nvPr>
            <p:ph type="sldNum" sz="quarter" idx="5"/>
          </p:nvPr>
        </p:nvSpPr>
        <p:spPr/>
        <p:txBody>
          <a:bodyPr/>
          <a:lstStyle/>
          <a:p>
            <a:fld id="{36568EE5-8C86-4248-9AEC-2861B1856E71}" type="slidenum">
              <a:rPr lang="en-IN" smtClean="0"/>
              <a:t>13</a:t>
            </a:fld>
            <a:endParaRPr lang="en-IN"/>
          </a:p>
        </p:txBody>
      </p:sp>
    </p:spTree>
    <p:extLst>
      <p:ext uri="{BB962C8B-B14F-4D97-AF65-F5344CB8AC3E}">
        <p14:creationId xmlns:p14="http://schemas.microsoft.com/office/powerpoint/2010/main" val="77850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br>
              <a:rPr lang="en-US" b="0" i="0" dirty="0">
                <a:solidFill>
                  <a:srgbClr val="000000"/>
                </a:solidFill>
                <a:effectLst/>
                <a:latin typeface="inherit"/>
              </a:rPr>
            </a:br>
            <a:r>
              <a:rPr lang="en-US" b="0" i="0" dirty="0">
                <a:solidFill>
                  <a:srgbClr val="000000"/>
                </a:solidFill>
                <a:effectLst/>
                <a:latin typeface="inherit"/>
              </a:rPr>
              <a:t>14. Building on this phenomenon, we intend to re-purpose the earphone as a vibration microphone. </a:t>
            </a: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r>
              <a:rPr lang="en-US" b="0" i="0" dirty="0">
                <a:solidFill>
                  <a:srgbClr val="000000"/>
                </a:solidFill>
                <a:effectLst/>
                <a:latin typeface="inherit"/>
              </a:rPr>
              <a:t>In other words, the speaker can act like a microphone ... and hence ... can sense vibrations that conduct through the face and skull.</a:t>
            </a:r>
            <a:endParaRPr lang="en-US" b="0" i="0" dirty="0">
              <a:solidFill>
                <a:srgbClr val="000000"/>
              </a:solidFill>
              <a:effectLst/>
              <a:latin typeface="Segoe UI" panose="020B0502040204020203" pitchFamily="34" charset="0"/>
            </a:endParaRPr>
          </a:p>
          <a:p>
            <a:endParaRPr lang="en-IN" dirty="0"/>
          </a:p>
        </p:txBody>
      </p:sp>
      <p:sp>
        <p:nvSpPr>
          <p:cNvPr id="4" name="Slide Number Placeholder 3"/>
          <p:cNvSpPr>
            <a:spLocks noGrp="1"/>
          </p:cNvSpPr>
          <p:nvPr>
            <p:ph type="sldNum" sz="quarter" idx="5"/>
          </p:nvPr>
        </p:nvSpPr>
        <p:spPr/>
        <p:txBody>
          <a:bodyPr/>
          <a:lstStyle/>
          <a:p>
            <a:fld id="{36568EE5-8C86-4248-9AEC-2861B1856E71}" type="slidenum">
              <a:rPr lang="en-IN" smtClean="0"/>
              <a:t>14</a:t>
            </a:fld>
            <a:endParaRPr lang="en-IN"/>
          </a:p>
        </p:txBody>
      </p:sp>
    </p:spTree>
    <p:extLst>
      <p:ext uri="{BB962C8B-B14F-4D97-AF65-F5344CB8AC3E}">
        <p14:creationId xmlns:p14="http://schemas.microsoft.com/office/powerpoint/2010/main" val="295432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E292C7A-691B-400B-9DBF-111C3DDE8E8D}"/>
              </a:ext>
            </a:extLst>
          </p:cNvPr>
          <p:cNvSpPr>
            <a:spLocks noGrp="1"/>
          </p:cNvSpPr>
          <p:nvPr>
            <p:ph type="body" idx="1"/>
          </p:nvPr>
        </p:nvSpPr>
        <p:spPr/>
        <p:txBody>
          <a:bodyPr/>
          <a:lstStyle/>
          <a:p>
            <a:r>
              <a:rPr lang="en-US" dirty="0"/>
              <a:t>But, the system in practice would require an automated toggling between the two.</a:t>
            </a:r>
          </a:p>
          <a:p>
            <a:endParaRPr lang="en-US" dirty="0"/>
          </a:p>
        </p:txBody>
      </p:sp>
    </p:spTree>
    <p:extLst>
      <p:ext uri="{BB962C8B-B14F-4D97-AF65-F5344CB8AC3E}">
        <p14:creationId xmlns:p14="http://schemas.microsoft.com/office/powerpoint/2010/main" val="227532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75562A-4D24-4974-8BF9-42F674A2B39B}"/>
              </a:ext>
            </a:extLst>
          </p:cNvPr>
          <p:cNvSpPr>
            <a:spLocks noGrp="1"/>
          </p:cNvSpPr>
          <p:nvPr>
            <p:ph type="body" idx="1"/>
          </p:nvPr>
        </p:nvSpPr>
        <p:spPr/>
        <p:txBody>
          <a:bodyPr/>
          <a:lstStyle/>
          <a:p>
            <a:r>
              <a:rPr lang="en-US" dirty="0"/>
              <a:t>Yes, we can. We do on the fly toggling, which is to and </a:t>
            </a:r>
            <a:r>
              <a:rPr lang="en-US" dirty="0" err="1"/>
              <a:t>fro</a:t>
            </a:r>
            <a:r>
              <a:rPr lang="en-US" dirty="0"/>
              <a:t> conversion of speakers to microphones, using software based jack-</a:t>
            </a:r>
            <a:r>
              <a:rPr lang="en-US" dirty="0" err="1"/>
              <a:t>retasking</a:t>
            </a:r>
            <a:r>
              <a:rPr lang="en-US" dirty="0"/>
              <a:t> on PINs.</a:t>
            </a:r>
          </a:p>
        </p:txBody>
      </p:sp>
    </p:spTree>
    <p:extLst>
      <p:ext uri="{BB962C8B-B14F-4D97-AF65-F5344CB8AC3E}">
        <p14:creationId xmlns:p14="http://schemas.microsoft.com/office/powerpoint/2010/main" val="305273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75562A-4D24-4974-8BF9-42F674A2B39B}"/>
              </a:ext>
            </a:extLst>
          </p:cNvPr>
          <p:cNvSpPr>
            <a:spLocks noGrp="1"/>
          </p:cNvSpPr>
          <p:nvPr>
            <p:ph type="body" idx="1"/>
          </p:nvPr>
        </p:nvSpPr>
        <p:spPr/>
        <p:txBody>
          <a:bodyPr/>
          <a:lstStyle/>
          <a:p>
            <a:r>
              <a:rPr lang="en-US" b="0" i="0" dirty="0">
                <a:solidFill>
                  <a:srgbClr val="1F497D"/>
                </a:solidFill>
                <a:effectLst/>
                <a:latin typeface="LucidaGrande"/>
              </a:rPr>
              <a:t>17. Pin 14-17 of Realtek Audio codec chips were programmed to act as a microphone is there is no sound being played.</a:t>
            </a:r>
            <a:endParaRPr lang="en-US" dirty="0"/>
          </a:p>
        </p:txBody>
      </p:sp>
    </p:spTree>
    <p:extLst>
      <p:ext uri="{BB962C8B-B14F-4D97-AF65-F5344CB8AC3E}">
        <p14:creationId xmlns:p14="http://schemas.microsoft.com/office/powerpoint/2010/main" val="89882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captured the signals at two channels, let’s study feasibility of using stereo signals for inferring teeth gestures and locations.</a:t>
            </a:r>
          </a:p>
        </p:txBody>
      </p:sp>
      <p:sp>
        <p:nvSpPr>
          <p:cNvPr id="4" name="Slide Number Placeholder 3"/>
          <p:cNvSpPr>
            <a:spLocks noGrp="1"/>
          </p:cNvSpPr>
          <p:nvPr>
            <p:ph type="sldNum" sz="quarter" idx="5"/>
          </p:nvPr>
        </p:nvSpPr>
        <p:spPr/>
        <p:txBody>
          <a:bodyPr/>
          <a:lstStyle/>
          <a:p>
            <a:fld id="{84A686AA-9769-4AB7-964B-99979E1E8076}" type="slidenum">
              <a:rPr lang="en-US" smtClean="0"/>
              <a:t>18</a:t>
            </a:fld>
            <a:endParaRPr lang="en-US"/>
          </a:p>
        </p:txBody>
      </p:sp>
    </p:spTree>
    <p:extLst>
      <p:ext uri="{BB962C8B-B14F-4D97-AF65-F5344CB8AC3E}">
        <p14:creationId xmlns:p14="http://schemas.microsoft.com/office/powerpoint/2010/main" val="514930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Lucida Bright" panose="02040602050505020304" pitchFamily="18" charset="0"/>
              </a:rPr>
              <a:t>EarSense</a:t>
            </a:r>
            <a:r>
              <a:rPr lang="en-US" sz="1200" b="1" dirty="0">
                <a:latin typeface="Lucida Bright" panose="02040602050505020304" pitchFamily="18" charset="0"/>
              </a:rPr>
              <a:t> decodes </a:t>
            </a:r>
            <a:r>
              <a:rPr lang="en-US" sz="1200" b="1" dirty="0">
                <a:solidFill>
                  <a:srgbClr val="C00000"/>
                </a:solidFill>
                <a:latin typeface="Lucida Bright" panose="02040602050505020304" pitchFamily="18" charset="0"/>
              </a:rPr>
              <a:t>3 types </a:t>
            </a:r>
            <a:r>
              <a:rPr lang="en-US" sz="1200" b="1" dirty="0">
                <a:latin typeface="Lucida Bright" panose="02040602050505020304" pitchFamily="18" charset="0"/>
              </a:rPr>
              <a:t>of teeth gestures across </a:t>
            </a:r>
            <a:r>
              <a:rPr lang="en-US" sz="1200" b="1" dirty="0">
                <a:solidFill>
                  <a:srgbClr val="C00000"/>
                </a:solidFill>
                <a:latin typeface="Lucida Bright" panose="02040602050505020304" pitchFamily="18" charset="0"/>
              </a:rPr>
              <a:t>7 locations</a:t>
            </a:r>
          </a:p>
          <a:p>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19</a:t>
            </a:fld>
            <a:endParaRPr lang="en-US"/>
          </a:p>
        </p:txBody>
      </p:sp>
    </p:spTree>
    <p:extLst>
      <p:ext uri="{BB962C8B-B14F-4D97-AF65-F5344CB8AC3E}">
        <p14:creationId xmlns:p14="http://schemas.microsoft.com/office/powerpoint/2010/main" val="402866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b="0" i="0" dirty="0">
                <a:solidFill>
                  <a:srgbClr val="000000"/>
                </a:solidFill>
                <a:effectLst/>
                <a:latin typeface="inherit"/>
              </a:rPr>
              <a:t>2. </a:t>
            </a:r>
            <a:r>
              <a:rPr lang="en-US" b="0" i="0" dirty="0" err="1">
                <a:solidFill>
                  <a:srgbClr val="000000"/>
                </a:solidFill>
                <a:effectLst/>
                <a:latin typeface="inherit"/>
              </a:rPr>
              <a:t>Earsense</a:t>
            </a:r>
            <a:r>
              <a:rPr lang="en-US" b="0" i="0" dirty="0">
                <a:solidFill>
                  <a:srgbClr val="000000"/>
                </a:solidFill>
                <a:effectLst/>
                <a:latin typeface="inherit"/>
              </a:rPr>
              <a:t> is based on the premise that … vibrations generated from human teeth … would conduct through the jaw and skull bones … and eventually arrive at the eardrum.</a:t>
            </a:r>
            <a:endParaRPr lang="en-US" b="0" i="0" dirty="0">
              <a:solidFill>
                <a:srgbClr val="000000"/>
              </a:solidFill>
              <a:effectLst/>
              <a:latin typeface="Segoe UI" panose="020B0502040204020203"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2</a:t>
            </a:fld>
            <a:endParaRPr lang="en-US"/>
          </a:p>
        </p:txBody>
      </p:sp>
    </p:spTree>
    <p:extLst>
      <p:ext uri="{BB962C8B-B14F-4D97-AF65-F5344CB8AC3E}">
        <p14:creationId xmlns:p14="http://schemas.microsoft.com/office/powerpoint/2010/main" val="4241682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include 3 location </a:t>
            </a:r>
            <a:r>
              <a:rPr lang="en-US" dirty="0" err="1"/>
              <a:t>sof</a:t>
            </a:r>
            <a:r>
              <a:rPr lang="en-US" dirty="0"/>
              <a:t> tap: left, middle and right. 2 horizontal slides: left-to right and vice versa and 2 vertical slides up-to-down and vice </a:t>
            </a:r>
            <a:r>
              <a:rPr lang="en-US" dirty="0" err="1"/>
              <a:t>verca</a:t>
            </a:r>
            <a:r>
              <a:rPr lang="en-US" dirty="0"/>
              <a:t>.</a:t>
            </a:r>
          </a:p>
        </p:txBody>
      </p:sp>
      <p:sp>
        <p:nvSpPr>
          <p:cNvPr id="4" name="Slide Number Placeholder 3"/>
          <p:cNvSpPr>
            <a:spLocks noGrp="1"/>
          </p:cNvSpPr>
          <p:nvPr>
            <p:ph type="sldNum" sz="quarter" idx="5"/>
          </p:nvPr>
        </p:nvSpPr>
        <p:spPr/>
        <p:txBody>
          <a:bodyPr/>
          <a:lstStyle/>
          <a:p>
            <a:fld id="{84A686AA-9769-4AB7-964B-99979E1E8076}" type="slidenum">
              <a:rPr lang="en-US" smtClean="0"/>
              <a:t>20</a:t>
            </a:fld>
            <a:endParaRPr lang="en-US"/>
          </a:p>
        </p:txBody>
      </p:sp>
    </p:spTree>
    <p:extLst>
      <p:ext uri="{BB962C8B-B14F-4D97-AF65-F5344CB8AC3E}">
        <p14:creationId xmlns:p14="http://schemas.microsoft.com/office/powerpoint/2010/main" val="2436100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left tap in shown in this animation.</a:t>
            </a:r>
          </a:p>
        </p:txBody>
      </p:sp>
      <p:sp>
        <p:nvSpPr>
          <p:cNvPr id="4" name="Slide Number Placeholder 3"/>
          <p:cNvSpPr>
            <a:spLocks noGrp="1"/>
          </p:cNvSpPr>
          <p:nvPr>
            <p:ph type="sldNum" sz="quarter" idx="5"/>
          </p:nvPr>
        </p:nvSpPr>
        <p:spPr/>
        <p:txBody>
          <a:bodyPr/>
          <a:lstStyle/>
          <a:p>
            <a:fld id="{84A686AA-9769-4AB7-964B-99979E1E8076}" type="slidenum">
              <a:rPr lang="en-US" smtClean="0"/>
              <a:t>21</a:t>
            </a:fld>
            <a:endParaRPr lang="en-US"/>
          </a:p>
        </p:txBody>
      </p:sp>
    </p:spTree>
    <p:extLst>
      <p:ext uri="{BB962C8B-B14F-4D97-AF65-F5344CB8AC3E}">
        <p14:creationId xmlns:p14="http://schemas.microsoft.com/office/powerpoint/2010/main" val="411623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Earsense</a:t>
            </a:r>
            <a:r>
              <a:rPr lang="en-US" dirty="0"/>
              <a:t>, the teeth gesture inference is a 3 step process.</a:t>
            </a:r>
          </a:p>
        </p:txBody>
      </p:sp>
      <p:sp>
        <p:nvSpPr>
          <p:cNvPr id="4" name="Slide Number Placeholder 3"/>
          <p:cNvSpPr>
            <a:spLocks noGrp="1"/>
          </p:cNvSpPr>
          <p:nvPr>
            <p:ph type="sldNum" sz="quarter" idx="5"/>
          </p:nvPr>
        </p:nvSpPr>
        <p:spPr/>
        <p:txBody>
          <a:bodyPr/>
          <a:lstStyle/>
          <a:p>
            <a:fld id="{84A686AA-9769-4AB7-964B-99979E1E8076}" type="slidenum">
              <a:rPr lang="en-US" smtClean="0"/>
              <a:t>22</a:t>
            </a:fld>
            <a:endParaRPr lang="en-US"/>
          </a:p>
        </p:txBody>
      </p:sp>
    </p:spTree>
    <p:extLst>
      <p:ext uri="{BB962C8B-B14F-4D97-AF65-F5344CB8AC3E}">
        <p14:creationId xmlns:p14="http://schemas.microsoft.com/office/powerpoint/2010/main" val="51749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E96049-EC06-4089-A8B3-C5EBD6493322}"/>
              </a:ext>
            </a:extLst>
          </p:cNvPr>
          <p:cNvSpPr>
            <a:spLocks noGrp="1"/>
          </p:cNvSpPr>
          <p:nvPr>
            <p:ph type="body" idx="1"/>
          </p:nvPr>
        </p:nvSpPr>
        <p:spPr/>
        <p:txBody>
          <a:bodyPr/>
          <a:lstStyle/>
          <a:p>
            <a:r>
              <a:rPr lang="en-US" dirty="0"/>
              <a:t>First, we detect if there is actually a teeth related activity. This classification is based on frequency domain analysis and study of harmonics.</a:t>
            </a:r>
          </a:p>
        </p:txBody>
      </p:sp>
    </p:spTree>
    <p:extLst>
      <p:ext uri="{BB962C8B-B14F-4D97-AF65-F5344CB8AC3E}">
        <p14:creationId xmlns:p14="http://schemas.microsoft.com/office/powerpoint/2010/main" val="1834898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E96049-EC06-4089-A8B3-C5EBD6493322}"/>
              </a:ext>
            </a:extLst>
          </p:cNvPr>
          <p:cNvSpPr>
            <a:spLocks noGrp="1"/>
          </p:cNvSpPr>
          <p:nvPr>
            <p:ph type="body" idx="1"/>
          </p:nvPr>
        </p:nvSpPr>
        <p:spPr/>
        <p:txBody>
          <a:bodyPr/>
          <a:lstStyle/>
          <a:p>
            <a:r>
              <a:rPr lang="en-US" dirty="0"/>
              <a:t>Once we are sure of a teeth activity, we estimate if it is a tap or a slide.</a:t>
            </a:r>
          </a:p>
        </p:txBody>
      </p:sp>
    </p:spTree>
    <p:extLst>
      <p:ext uri="{BB962C8B-B14F-4D97-AF65-F5344CB8AC3E}">
        <p14:creationId xmlns:p14="http://schemas.microsoft.com/office/powerpoint/2010/main" val="2314161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E96049-EC06-4089-A8B3-C5EBD6493322}"/>
              </a:ext>
            </a:extLst>
          </p:cNvPr>
          <p:cNvSpPr>
            <a:spLocks noGrp="1"/>
          </p:cNvSpPr>
          <p:nvPr>
            <p:ph type="body" idx="1"/>
          </p:nvPr>
        </p:nvSpPr>
        <p:spPr/>
        <p:txBody>
          <a:bodyPr/>
          <a:lstStyle/>
          <a:p>
            <a:r>
              <a:rPr lang="en-US" dirty="0"/>
              <a:t>Classification between tap and slide is based on analysis of spectral features, template correlations and signal durations. Taps are impulsive, hence, create a wide band signal.</a:t>
            </a:r>
          </a:p>
        </p:txBody>
      </p:sp>
    </p:spTree>
    <p:extLst>
      <p:ext uri="{BB962C8B-B14F-4D97-AF65-F5344CB8AC3E}">
        <p14:creationId xmlns:p14="http://schemas.microsoft.com/office/powerpoint/2010/main" val="812709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F863CB9-0093-4429-B215-96FB8D0DA214}"/>
              </a:ext>
            </a:extLst>
          </p:cNvPr>
          <p:cNvSpPr>
            <a:spLocks noGrp="1"/>
          </p:cNvSpPr>
          <p:nvPr>
            <p:ph type="body" idx="1"/>
          </p:nvPr>
        </p:nvSpPr>
        <p:spPr/>
        <p:txBody>
          <a:bodyPr/>
          <a:lstStyle/>
          <a:p>
            <a:r>
              <a:rPr lang="en-US" dirty="0"/>
              <a:t>If a tap is detected, we proceed with it’s localization.</a:t>
            </a:r>
          </a:p>
        </p:txBody>
      </p:sp>
    </p:spTree>
    <p:extLst>
      <p:ext uri="{BB962C8B-B14F-4D97-AF65-F5344CB8AC3E}">
        <p14:creationId xmlns:p14="http://schemas.microsoft.com/office/powerpoint/2010/main" val="327076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F863CB9-0093-4429-B215-96FB8D0DA214}"/>
              </a:ext>
            </a:extLst>
          </p:cNvPr>
          <p:cNvSpPr>
            <a:spLocks noGrp="1"/>
          </p:cNvSpPr>
          <p:nvPr>
            <p:ph type="body" idx="1"/>
          </p:nvPr>
        </p:nvSpPr>
        <p:spPr/>
        <p:txBody>
          <a:bodyPr/>
          <a:lstStyle/>
          <a:p>
            <a:r>
              <a:rPr lang="en-US" dirty="0"/>
              <a:t>The challenge here is that, teeth behaves as a dispersive medium. Vibration signals of different frequencies travel at different speed. </a:t>
            </a:r>
          </a:p>
        </p:txBody>
      </p:sp>
    </p:spTree>
    <p:extLst>
      <p:ext uri="{BB962C8B-B14F-4D97-AF65-F5344CB8AC3E}">
        <p14:creationId xmlns:p14="http://schemas.microsoft.com/office/powerpoint/2010/main" val="1488730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Hence, left and right channels are not delayed versions of each other. Since, signals are not symmetric, standard delay analysis will not suffice here.</a:t>
            </a:r>
          </a:p>
        </p:txBody>
      </p:sp>
    </p:spTree>
    <p:extLst>
      <p:ext uri="{BB962C8B-B14F-4D97-AF65-F5344CB8AC3E}">
        <p14:creationId xmlns:p14="http://schemas.microsoft.com/office/powerpoint/2010/main" val="3424657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As we saw before, the signals generated during tap are wideband. Because of dispersion, high frequency waves reach first to the ear. We find zero-crossing instances of the received signals at both the channels.</a:t>
            </a:r>
          </a:p>
        </p:txBody>
      </p:sp>
    </p:spTree>
    <p:extLst>
      <p:ext uri="{BB962C8B-B14F-4D97-AF65-F5344CB8AC3E}">
        <p14:creationId xmlns:p14="http://schemas.microsoft.com/office/powerpoint/2010/main" val="353525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b="0" i="0" dirty="0">
                <a:solidFill>
                  <a:srgbClr val="000000"/>
                </a:solidFill>
                <a:effectLst/>
                <a:latin typeface="inherit"/>
              </a:rPr>
              <a:t>3. This paper asks two questions:</a:t>
            </a: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br>
              <a:rPr lang="en-US" b="0" i="0" dirty="0">
                <a:solidFill>
                  <a:srgbClr val="000000"/>
                </a:solidFill>
                <a:effectLst/>
                <a:latin typeface="inherit"/>
              </a:rPr>
            </a:b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r>
              <a:rPr lang="en-US" b="0" i="0" dirty="0">
                <a:solidFill>
                  <a:srgbClr val="000000"/>
                </a:solidFill>
                <a:effectLst/>
                <a:latin typeface="inherit"/>
              </a:rPr>
              <a:t>One … can today’s off-the-shelf earphones be used to pick up the vibration signal?</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3</a:t>
            </a:fld>
            <a:endParaRPr lang="en-US"/>
          </a:p>
        </p:txBody>
      </p:sp>
    </p:spTree>
    <p:extLst>
      <p:ext uri="{BB962C8B-B14F-4D97-AF65-F5344CB8AC3E}">
        <p14:creationId xmlns:p14="http://schemas.microsoft.com/office/powerpoint/2010/main" val="41503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Differences between zero crossing time at left and right channel is calculate. The intuition is here is that, farther the location of tap from the earphones, more dispersion would be observed. Hence waves would be more stretched out along time axis. </a:t>
            </a:r>
          </a:p>
        </p:txBody>
      </p:sp>
    </p:spTree>
    <p:extLst>
      <p:ext uri="{BB962C8B-B14F-4D97-AF65-F5344CB8AC3E}">
        <p14:creationId xmlns:p14="http://schemas.microsoft.com/office/powerpoint/2010/main" val="2288167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Also, we exploit occurrence of an interesting phenomenon. Our cheek muscles move more towards the side of teeth activity, right before the teeth strike each other. These contractions and relaxations generate waves.</a:t>
            </a:r>
          </a:p>
        </p:txBody>
      </p:sp>
    </p:spTree>
    <p:extLst>
      <p:ext uri="{BB962C8B-B14F-4D97-AF65-F5344CB8AC3E}">
        <p14:creationId xmlns:p14="http://schemas.microsoft.com/office/powerpoint/2010/main" val="1422324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We measure energy of these weak waves, right before detection of a tap and report about the probable location of the activity.</a:t>
            </a:r>
          </a:p>
        </p:txBody>
      </p:sp>
    </p:spTree>
    <p:extLst>
      <p:ext uri="{BB962C8B-B14F-4D97-AF65-F5344CB8AC3E}">
        <p14:creationId xmlns:p14="http://schemas.microsoft.com/office/powerpoint/2010/main" val="2099078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E10D7F-4724-4BC2-B954-A06701F464E5}"/>
              </a:ext>
            </a:extLst>
          </p:cNvPr>
          <p:cNvSpPr>
            <a:spLocks noGrp="1"/>
          </p:cNvSpPr>
          <p:nvPr>
            <p:ph type="body" idx="1"/>
          </p:nvPr>
        </p:nvSpPr>
        <p:spPr/>
        <p:txBody>
          <a:bodyPr/>
          <a:lstStyle/>
          <a:p>
            <a:r>
              <a:rPr lang="en-US" dirty="0"/>
              <a:t>As a whole, tap detection uses fusion of 3 techniques on the stereo signals: zero-crossing differences, dominance of cheek waves and time-difference of arrival of lower frequencies. Using a joint voting </a:t>
            </a:r>
            <a:r>
              <a:rPr lang="en-US" dirty="0" err="1"/>
              <a:t>Earsense</a:t>
            </a:r>
            <a:r>
              <a:rPr lang="en-US" dirty="0"/>
              <a:t> reports </a:t>
            </a:r>
            <a:r>
              <a:rPr lang="en-US" dirty="0" err="1"/>
              <a:t>wether</a:t>
            </a:r>
            <a:r>
              <a:rPr lang="en-US" dirty="0"/>
              <a:t> middle, left or right tap was done.</a:t>
            </a:r>
          </a:p>
        </p:txBody>
      </p:sp>
    </p:spTree>
    <p:extLst>
      <p:ext uri="{BB962C8B-B14F-4D97-AF65-F5344CB8AC3E}">
        <p14:creationId xmlns:p14="http://schemas.microsoft.com/office/powerpoint/2010/main" val="1020753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exploit a differentiating opportunity with the slides. As can be seen in the animation, the location of friction shifts during a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422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This change of point of contact leads to variation in relative delays between left and </a:t>
            </a:r>
            <a:r>
              <a:rPr lang="en-IN"/>
              <a:t>right channels, </a:t>
            </a:r>
            <a:r>
              <a:rPr lang="en-IN" dirty="0"/>
              <a:t>as the teeth move from an end to the 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54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Hence, we designed a delay profile based classifier to identify among the 4 slides. We can use delay vs time profile to classify among horizontal and vertical slides.</a:t>
            </a:r>
          </a:p>
          <a:p>
            <a:endParaRPr lang="en-IN" dirty="0"/>
          </a:p>
          <a:p>
            <a:r>
              <a:rPr lang="en-IN" dirty="0"/>
              <a:t>The delays changes both magnitude and sign as the slide progresses. While vertical slides have near 0 delays, the delays for horizontal slides spans across two extremes..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53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dirty="0" err="1"/>
              <a:t>Earsense</a:t>
            </a:r>
            <a:r>
              <a:rPr lang="en-IN" dirty="0"/>
              <a:t> was evaluated across multiple earphones and target uses. Our evaluation proves that the processing chain which is not only accurate but scalable as well. The performance is uniform across different users for all the gestures.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44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this paper claims that we can use off the shelf earphones to sense facial surface vibrations. These vibrations signals can give idea about teeth gestures and even the location of the corresponding activity.</a:t>
            </a:r>
          </a:p>
        </p:txBody>
      </p:sp>
      <p:sp>
        <p:nvSpPr>
          <p:cNvPr id="4" name="Slide Number Placeholder 3"/>
          <p:cNvSpPr>
            <a:spLocks noGrp="1"/>
          </p:cNvSpPr>
          <p:nvPr>
            <p:ph type="sldNum" sz="quarter" idx="5"/>
          </p:nvPr>
        </p:nvSpPr>
        <p:spPr/>
        <p:txBody>
          <a:bodyPr/>
          <a:lstStyle/>
          <a:p>
            <a:fld id="{84A686AA-9769-4AB7-964B-99979E1E8076}" type="slidenum">
              <a:rPr lang="en-US" smtClean="0"/>
              <a:t>38</a:t>
            </a:fld>
            <a:endParaRPr lang="en-US"/>
          </a:p>
        </p:txBody>
      </p:sp>
    </p:spTree>
    <p:extLst>
      <p:ext uri="{BB962C8B-B14F-4D97-AF65-F5344CB8AC3E}">
        <p14:creationId xmlns:p14="http://schemas.microsoft.com/office/powerpoint/2010/main" val="3172150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I would like to conclude with a demo video which we foresee as one of the uses cases of </a:t>
            </a:r>
            <a:r>
              <a:rPr lang="en-US" sz="1800" b="0" i="0" u="none" strike="noStrike" baseline="0" dirty="0" err="1">
                <a:latin typeface="LinLibertineT"/>
              </a:rPr>
              <a:t>Earsense</a:t>
            </a:r>
            <a:r>
              <a:rPr lang="en-US" sz="1800" b="0" i="0" u="none" strike="noStrike" baseline="0" dirty="0">
                <a:latin typeface="LinLibertineT"/>
              </a:rPr>
              <a:t>. While accessing online portals, when we encounter two </a:t>
            </a:r>
            <a:r>
              <a:rPr lang="en-US" sz="1800" b="0" i="0" u="none" strike="noStrike" baseline="0" dirty="0" err="1">
                <a:latin typeface="LinLibertineT"/>
              </a:rPr>
              <a:t>factorauthentication</a:t>
            </a:r>
            <a:r>
              <a:rPr lang="en-US" sz="1800" b="0" i="0" u="none" strike="noStrike" baseline="0" dirty="0">
                <a:latin typeface="LinLibertineT"/>
              </a:rPr>
              <a:t> we are mandated to enter OTP codes either through SMS or through a dedicated applications. How about replacing number with teeth gestures. </a:t>
            </a:r>
            <a:r>
              <a:rPr lang="en-US" sz="1800" b="0" i="0" u="none" strike="noStrike" baseline="0" dirty="0" err="1">
                <a:latin typeface="LinLibertineT"/>
              </a:rPr>
              <a:t>Wont’t</a:t>
            </a:r>
            <a:r>
              <a:rPr lang="en-US" sz="1800" b="0" i="0" u="none" strike="noStrike" baseline="0" dirty="0">
                <a:latin typeface="LinLibertineT"/>
              </a:rPr>
              <a:t> it enhance usability and increase the adoption of TFA which is lower than 25%! We believe it will.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15-E139-4236-82B5-018E2D1996A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5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497D"/>
                </a:solidFill>
                <a:effectLst/>
                <a:latin typeface="LucidaGrande"/>
              </a:rPr>
              <a:t>4. And two … can we analyze these vibrations … and infer the actions or gestures of the teeth … and even the teeth locations where such gestures were made</a:t>
            </a:r>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4</a:t>
            </a:fld>
            <a:endParaRPr lang="en-US"/>
          </a:p>
        </p:txBody>
      </p:sp>
    </p:spTree>
    <p:extLst>
      <p:ext uri="{BB962C8B-B14F-4D97-AF65-F5344CB8AC3E}">
        <p14:creationId xmlns:p14="http://schemas.microsoft.com/office/powerpoint/2010/main" val="3312580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request to have a look at our paper for a details. We would be glad to </a:t>
            </a:r>
            <a:r>
              <a:rPr lang="en-US" dirty="0" err="1"/>
              <a:t>disxuss</a:t>
            </a:r>
            <a:r>
              <a:rPr lang="en-US" dirty="0"/>
              <a:t> and push this rapidly evolving field around </a:t>
            </a:r>
            <a:r>
              <a:rPr lang="en-US" dirty="0" err="1"/>
              <a:t>earable</a:t>
            </a:r>
            <a:r>
              <a:rPr lang="en-US" dirty="0"/>
              <a:t> computing.</a:t>
            </a:r>
          </a:p>
        </p:txBody>
      </p:sp>
      <p:sp>
        <p:nvSpPr>
          <p:cNvPr id="4" name="Slide Number Placeholder 3"/>
          <p:cNvSpPr>
            <a:spLocks noGrp="1"/>
          </p:cNvSpPr>
          <p:nvPr>
            <p:ph type="sldNum" sz="quarter" idx="5"/>
          </p:nvPr>
        </p:nvSpPr>
        <p:spPr/>
        <p:txBody>
          <a:bodyPr/>
          <a:lstStyle/>
          <a:p>
            <a:fld id="{84A686AA-9769-4AB7-964B-99979E1E8076}" type="slidenum">
              <a:rPr lang="en-US" smtClean="0"/>
              <a:t>40</a:t>
            </a:fld>
            <a:endParaRPr lang="en-US"/>
          </a:p>
        </p:txBody>
      </p:sp>
    </p:spTree>
    <p:extLst>
      <p:ext uri="{BB962C8B-B14F-4D97-AF65-F5344CB8AC3E}">
        <p14:creationId xmlns:p14="http://schemas.microsoft.com/office/powerpoint/2010/main" val="394250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795C4B-EF1F-4EE8-93E3-0070DE8FD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497D"/>
                </a:solidFill>
                <a:effectLst/>
                <a:latin typeface="LucidaGrande"/>
              </a:rPr>
              <a:t>5. Before describing details, an obvious question arises … Why should we care?</a:t>
            </a:r>
            <a:endParaRPr lang="en-US" dirty="0"/>
          </a:p>
        </p:txBody>
      </p:sp>
    </p:spTree>
    <p:extLst>
      <p:ext uri="{BB962C8B-B14F-4D97-AF65-F5344CB8AC3E}">
        <p14:creationId xmlns:p14="http://schemas.microsoft.com/office/powerpoint/2010/main" val="344970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497D"/>
                </a:solidFill>
                <a:effectLst/>
                <a:latin typeface="LucidaGrande"/>
              </a:rPr>
              <a:t>6. We envision a wide range of applications from healthcare to user interfaces</a:t>
            </a:r>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6</a:t>
            </a:fld>
            <a:endParaRPr lang="en-US"/>
          </a:p>
        </p:txBody>
      </p:sp>
    </p:spTree>
    <p:extLst>
      <p:ext uri="{BB962C8B-B14F-4D97-AF65-F5344CB8AC3E}">
        <p14:creationId xmlns:p14="http://schemas.microsoft.com/office/powerpoint/2010/main" val="81874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b="0" i="0" dirty="0">
                <a:solidFill>
                  <a:srgbClr val="000000"/>
                </a:solidFill>
                <a:effectLst/>
                <a:latin typeface="inherit"/>
              </a:rPr>
              <a:t>7. Consider the case of seizures. Today, patients go out with trained dogs that can alert the patient before the onset of a seizure. However, it has been observed that teeth chattering precedes a seizure. </a:t>
            </a:r>
            <a:r>
              <a:rPr lang="en-US" b="0" i="0" dirty="0" err="1">
                <a:solidFill>
                  <a:srgbClr val="000000"/>
                </a:solidFill>
                <a:effectLst/>
                <a:latin typeface="inherit"/>
              </a:rPr>
              <a:t>EarSense</a:t>
            </a:r>
            <a:r>
              <a:rPr lang="en-US" b="0" i="0" dirty="0">
                <a:solidFill>
                  <a:srgbClr val="000000"/>
                </a:solidFill>
                <a:effectLst/>
                <a:latin typeface="inherit"/>
              </a:rPr>
              <a:t> might be able to detect this teeth activity and alert the patient. </a:t>
            </a:r>
            <a:r>
              <a:rPr lang="en-US" b="0" i="0" dirty="0" err="1">
                <a:solidFill>
                  <a:srgbClr val="000000"/>
                </a:solidFill>
                <a:effectLst/>
                <a:latin typeface="inherit"/>
              </a:rPr>
              <a:t>EarSense</a:t>
            </a:r>
            <a:r>
              <a:rPr lang="en-US" b="0" i="0" dirty="0">
                <a:solidFill>
                  <a:srgbClr val="000000"/>
                </a:solidFill>
                <a:effectLst/>
                <a:latin typeface="inherit"/>
              </a:rPr>
              <a:t> may also be used in remote dental monitoring, where vibration data from the teeth can be uploaded for clinical analysis.</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7</a:t>
            </a:fld>
            <a:endParaRPr lang="en-US"/>
          </a:p>
        </p:txBody>
      </p:sp>
    </p:spTree>
    <p:extLst>
      <p:ext uri="{BB962C8B-B14F-4D97-AF65-F5344CB8AC3E}">
        <p14:creationId xmlns:p14="http://schemas.microsoft.com/office/powerpoint/2010/main" val="342958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b="0" i="0" dirty="0">
                <a:solidFill>
                  <a:srgbClr val="000000"/>
                </a:solidFill>
                <a:effectLst/>
                <a:latin typeface="inherit"/>
              </a:rPr>
              <a:t>In factories or hospitals ... where workers are wearing gloves or have their hands full ... </a:t>
            </a:r>
            <a:r>
              <a:rPr lang="en-US" b="0" i="0" dirty="0" err="1">
                <a:solidFill>
                  <a:srgbClr val="000000"/>
                </a:solidFill>
                <a:effectLst/>
                <a:latin typeface="inherit"/>
              </a:rPr>
              <a:t>EarSense</a:t>
            </a:r>
            <a:r>
              <a:rPr lang="en-US" b="0" i="0" dirty="0">
                <a:solidFill>
                  <a:srgbClr val="000000"/>
                </a:solidFill>
                <a:effectLst/>
                <a:latin typeface="inherit"/>
              </a:rPr>
              <a:t> can be used to perform simple actions or send commands.</a:t>
            </a: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br>
              <a:rPr lang="en-US" b="0" i="0" dirty="0">
                <a:solidFill>
                  <a:srgbClr val="000000"/>
                </a:solidFill>
                <a:effectLst/>
                <a:latin typeface="inherit"/>
              </a:rPr>
            </a:br>
            <a:endParaRPr lang="en-US" b="0" i="0" dirty="0">
              <a:solidFill>
                <a:srgbClr val="000000"/>
              </a:solidFill>
              <a:effectLst/>
              <a:latin typeface="Segoe UI" panose="020B0502040204020203" pitchFamily="34" charset="0"/>
            </a:endParaRPr>
          </a:p>
          <a:p>
            <a:pPr marL="0" marR="0" algn="l" fontAlgn="base">
              <a:spcBef>
                <a:spcPts val="0"/>
              </a:spcBef>
              <a:spcAft>
                <a:spcPts val="0"/>
              </a:spcAft>
            </a:pPr>
            <a:r>
              <a:rPr lang="en-US" b="0" i="0" dirty="0" err="1">
                <a:solidFill>
                  <a:srgbClr val="000000"/>
                </a:solidFill>
                <a:effectLst/>
                <a:latin typeface="inherit"/>
              </a:rPr>
              <a:t>EarSense</a:t>
            </a:r>
            <a:r>
              <a:rPr lang="en-US" b="0" i="0" dirty="0">
                <a:solidFill>
                  <a:srgbClr val="000000"/>
                </a:solidFill>
                <a:effectLst/>
                <a:latin typeface="inherit"/>
              </a:rPr>
              <a:t> may be helpful even in everyday use ... a person could type in a PIN number on her phone, or click and scroll while wearing a gloves in winter.</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8</a:t>
            </a:fld>
            <a:endParaRPr lang="en-US"/>
          </a:p>
        </p:txBody>
      </p:sp>
    </p:spTree>
    <p:extLst>
      <p:ext uri="{BB962C8B-B14F-4D97-AF65-F5344CB8AC3E}">
        <p14:creationId xmlns:p14="http://schemas.microsoft.com/office/powerpoint/2010/main" val="56805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497D"/>
                </a:solidFill>
                <a:effectLst/>
                <a:latin typeface="LucidaGrande"/>
              </a:rPr>
              <a:t> Finally, </a:t>
            </a:r>
            <a:r>
              <a:rPr lang="en-US" b="0" i="0" dirty="0" err="1">
                <a:solidFill>
                  <a:srgbClr val="1F497D"/>
                </a:solidFill>
                <a:effectLst/>
                <a:latin typeface="LucidaGrande"/>
              </a:rPr>
              <a:t>EarSense</a:t>
            </a:r>
            <a:r>
              <a:rPr lang="en-US" b="0" i="0" dirty="0">
                <a:solidFill>
                  <a:srgbClr val="1F497D"/>
                </a:solidFill>
                <a:effectLst/>
                <a:latin typeface="LucidaGrande"/>
              </a:rPr>
              <a:t> can help accessibility ... such as by replacing the Android Switch ... which today has to be bought as a separate accessory.</a:t>
            </a:r>
            <a:endParaRPr lang="en-US" dirty="0"/>
          </a:p>
        </p:txBody>
      </p:sp>
      <p:sp>
        <p:nvSpPr>
          <p:cNvPr id="4" name="Slide Number Placeholder 3"/>
          <p:cNvSpPr>
            <a:spLocks noGrp="1"/>
          </p:cNvSpPr>
          <p:nvPr>
            <p:ph type="sldNum" sz="quarter" idx="5"/>
          </p:nvPr>
        </p:nvSpPr>
        <p:spPr/>
        <p:txBody>
          <a:bodyPr/>
          <a:lstStyle/>
          <a:p>
            <a:fld id="{84A686AA-9769-4AB7-964B-99979E1E8076}" type="slidenum">
              <a:rPr lang="en-US" smtClean="0"/>
              <a:t>9</a:t>
            </a:fld>
            <a:endParaRPr lang="en-US"/>
          </a:p>
        </p:txBody>
      </p:sp>
    </p:spTree>
    <p:extLst>
      <p:ext uri="{BB962C8B-B14F-4D97-AF65-F5344CB8AC3E}">
        <p14:creationId xmlns:p14="http://schemas.microsoft.com/office/powerpoint/2010/main" val="275976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053A-59B6-48B8-AE36-01E1B2AFB6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A11ED6-06A9-441A-8FEF-81E4089E4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F5D6E1-DC4D-467D-B00B-6EE21DDA9B4C}"/>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EF785626-9344-4AC0-B1C4-9DF4EDDA2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0B0AA-3802-4CB6-BE45-F6D396105F46}"/>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1187841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A2FE-EB7E-4A0E-AF0A-68A41B951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B13997-CE05-4EBF-8C72-9628DC203D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F5514-99EB-4D98-A461-F0BCECD01D73}"/>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AAB95E54-5E81-45F3-B998-DCA71BC28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E5A92-DDA0-4255-B239-08CB26187888}"/>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2888257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386CE-8949-49D7-BB22-EC45A6BB6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E0A991-3108-47DA-B02E-42F616C7A4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BB39B-166E-4B52-A529-B801E11B8F42}"/>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0E18E2A2-E8C8-4B29-BA29-502D6AB77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94B2D-36E9-4E79-9C30-48E84EB54FAD}"/>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14684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7FEC-F215-469F-9197-D8C39D8FD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AD86498-1390-420E-9EDB-766416B07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EE934D3-8CC6-4852-BDB5-869F7720E151}"/>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4DDF4C16-8401-45E9-84E0-F4077BB7151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595084-3234-4531-ACF1-B1E9F14CD3CD}"/>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720538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47CE-4215-4298-AC89-EFAEC5A8A987}"/>
              </a:ext>
            </a:extLst>
          </p:cNvPr>
          <p:cNvSpPr>
            <a:spLocks noGrp="1"/>
          </p:cNvSpPr>
          <p:nvPr>
            <p:ph type="title"/>
          </p:nvPr>
        </p:nvSpPr>
        <p:spPr>
          <a:xfrm>
            <a:off x="838200" y="365126"/>
            <a:ext cx="10515600" cy="820738"/>
          </a:xfrm>
        </p:spPr>
        <p:txBody>
          <a:bodyPr>
            <a:normAutofit/>
          </a:bodyPr>
          <a:lstStyle>
            <a:lvl1pPr>
              <a:defRPr sz="40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F68B4F8-1BA8-4180-A2F3-197EA61A3A7F}"/>
              </a:ext>
            </a:extLst>
          </p:cNvPr>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71380C-EFB9-4268-9D56-118161C44CB8}"/>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4E518FCC-FA44-4A6E-BB7E-BE47C37AA8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774CE0-AC9C-44B9-8245-F01CD5B62D4B}"/>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418203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50ED-BACA-4170-8456-15F851701D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EB15C46-11E7-45F4-91E2-1B8FFBA4E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B2E013-1C1E-4A02-BA8B-5788B881EEE6}"/>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494347F9-DC28-40DF-93D3-2611E23208C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BDBD9F-9921-4BA1-A0BC-6B1A70893245}"/>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073430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7052-589A-49BF-BE7A-9533A9E657CA}"/>
              </a:ext>
            </a:extLst>
          </p:cNvPr>
          <p:cNvSpPr>
            <a:spLocks noGrp="1"/>
          </p:cNvSpPr>
          <p:nvPr>
            <p:ph type="title"/>
          </p:nvPr>
        </p:nvSpPr>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3A346572-800A-43E7-86F0-C2CEF3701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416B10-E121-43A0-80A8-504EFA440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10259A5-64F1-4E5F-8857-B3A0B1B75DC1}"/>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6" name="Footer Placeholder 5">
            <a:extLst>
              <a:ext uri="{FF2B5EF4-FFF2-40B4-BE49-F238E27FC236}">
                <a16:creationId xmlns:a16="http://schemas.microsoft.com/office/drawing/2014/main" id="{32A1F03D-D65B-4EDE-B926-B80F397CD55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A41DF8-76E0-460A-9460-BB3FD823EB8C}"/>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078168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1A93-C6D3-4DB9-85D4-0568F727E06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BC7256E-CEE5-4127-8276-3C4FDD878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7ADFC-BBD2-4E1D-BF16-9784F3E8E6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5DB924D-32C9-4CEB-BAF5-18127C68CE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5DDB7-BF83-4484-8261-1C88D326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9BEDF47-BF94-45D6-8ACA-FF28D64B79AB}"/>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8" name="Footer Placeholder 7">
            <a:extLst>
              <a:ext uri="{FF2B5EF4-FFF2-40B4-BE49-F238E27FC236}">
                <a16:creationId xmlns:a16="http://schemas.microsoft.com/office/drawing/2014/main" id="{9E0367B8-0701-4E3D-9B64-AF842156FB7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67757F3-B3EE-4058-B1E6-E476B02AFF47}"/>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98639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D3C-1F71-4AD5-82E8-46B9E6AB5062}"/>
              </a:ext>
            </a:extLst>
          </p:cNvPr>
          <p:cNvSpPr>
            <a:spLocks noGrp="1"/>
          </p:cNvSpPr>
          <p:nvPr>
            <p:ph type="title"/>
          </p:nvPr>
        </p:nvSpPr>
        <p:spPr>
          <a:xfrm>
            <a:off x="838200" y="365126"/>
            <a:ext cx="10515600" cy="877888"/>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2F3D9F6-9944-42DC-92A2-751AFEB9C98F}"/>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4" name="Footer Placeholder 3">
            <a:extLst>
              <a:ext uri="{FF2B5EF4-FFF2-40B4-BE49-F238E27FC236}">
                <a16:creationId xmlns:a16="http://schemas.microsoft.com/office/drawing/2014/main" id="{82AF77D9-18DD-44C7-B8B0-5BD9BAF496A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E79E878-C1D2-4279-8244-D75EFFB2EDCA}"/>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38860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72279-F4DE-4D3A-9844-B2A75FBAE990}"/>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3" name="Footer Placeholder 2">
            <a:extLst>
              <a:ext uri="{FF2B5EF4-FFF2-40B4-BE49-F238E27FC236}">
                <a16:creationId xmlns:a16="http://schemas.microsoft.com/office/drawing/2014/main" id="{0E2CBC80-F76A-4E40-BDFA-BC9430FB51C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A7BC152-9889-4561-804B-7C7CE6F1C75F}"/>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422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6CEA-99F3-48FE-9F2D-1DED96F08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8D56B4D-0CA9-4A8A-A40E-ADD81A2BA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3BDC519-B051-451A-8B59-7631FD966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D74F6-2A1D-4771-85EC-3336422241F6}"/>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6" name="Footer Placeholder 5">
            <a:extLst>
              <a:ext uri="{FF2B5EF4-FFF2-40B4-BE49-F238E27FC236}">
                <a16:creationId xmlns:a16="http://schemas.microsoft.com/office/drawing/2014/main" id="{5132E22F-DDB2-4AD6-B6DF-F2D2744CB04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91FD6B6-7806-4868-B40F-2CA0AF13925B}"/>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194875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33E7-F51A-41F5-9ADA-C5B1E9534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81D9A-C2E8-48CC-9235-641DED546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F785E-5C56-4397-BC54-E7EC747B6580}"/>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5A1DE660-127D-44CA-98EC-F69958F05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E770F-98A8-468F-A6E8-524DDF271372}"/>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205205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DAD9-C0DC-4D73-9F3B-1E85934A8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E45E9A2-B93B-4A8B-97BD-F005854A34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CE616C5-ADBB-4CB4-B535-3F3C209FF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29223-8865-49F8-B3A3-158B64648DDF}"/>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6" name="Footer Placeholder 5">
            <a:extLst>
              <a:ext uri="{FF2B5EF4-FFF2-40B4-BE49-F238E27FC236}">
                <a16:creationId xmlns:a16="http://schemas.microsoft.com/office/drawing/2014/main" id="{F9C538A9-CAEE-492A-9587-80764D01647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5E92227-E002-44FB-9CBC-B263C86977C6}"/>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285423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B384-73B4-4DA8-A7ED-05DA33F83FC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ACD7458-EB5B-459A-9DE0-61FB59CC0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FA75836-AB80-4E1E-99DB-C5B476EED740}"/>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8A89DA86-1611-4B98-8D16-CCA6F555D8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5C0EB1-D38A-4077-980B-7792EA7146F3}"/>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382825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8F66F-7CA8-4BA6-9036-AA2EA3C5DF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C1E5647-6126-4C58-B0DF-47B9E00B4B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73F758-7AD6-4CC4-9595-8EAAA5C5BC24}"/>
              </a:ext>
            </a:extLst>
          </p:cNvPr>
          <p:cNvSpPr>
            <a:spLocks noGrp="1"/>
          </p:cNvSpPr>
          <p:nvPr>
            <p:ph type="dt" sz="half" idx="10"/>
          </p:nvPr>
        </p:nvSpPr>
        <p:spPr/>
        <p:txBody>
          <a:body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E0AB74C7-8C42-4693-A169-202508FAC6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8C0D549-27F3-4F7B-ACC8-C45861423457}"/>
              </a:ext>
            </a:extLst>
          </p:cNvPr>
          <p:cNvSpPr>
            <a:spLocks noGrp="1"/>
          </p:cNvSpPr>
          <p:nvPr>
            <p:ph type="sldNum" sz="quarter" idx="12"/>
          </p:nvPr>
        </p:nvSpPr>
        <p:spPr/>
        <p:txBody>
          <a:bodyPr/>
          <a:lstStyle/>
          <a:p>
            <a:fld id="{4A5635C3-B7F2-4C14-9AAB-93AD76E98F8D}" type="slidenum">
              <a:rPr lang="en-IN" smtClean="0"/>
              <a:t>‹#›</a:t>
            </a:fld>
            <a:endParaRPr lang="en-IN"/>
          </a:p>
        </p:txBody>
      </p:sp>
    </p:spTree>
    <p:extLst>
      <p:ext uri="{BB962C8B-B14F-4D97-AF65-F5344CB8AC3E}">
        <p14:creationId xmlns:p14="http://schemas.microsoft.com/office/powerpoint/2010/main" val="181810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4936-8F8D-4411-A5EB-D920F00F0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C44781-CC61-434F-B31E-FD1420582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E786F-1189-4FCE-ADD8-EC184E48BDB3}"/>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49B8D02F-DDBE-41A7-8B2E-16996942A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27C71-FB06-4490-B807-7869E2BBE1D7}"/>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99771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8AE5-676D-4128-B444-5BBEF6FC2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41C7C-EF83-4625-951A-148C40AD2F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E38036-C6E5-4118-832D-5DF84726B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7501D6-C9D7-4FCE-A4EA-044E4F4C63B2}"/>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6" name="Footer Placeholder 5">
            <a:extLst>
              <a:ext uri="{FF2B5EF4-FFF2-40B4-BE49-F238E27FC236}">
                <a16:creationId xmlns:a16="http://schemas.microsoft.com/office/drawing/2014/main" id="{4594F08A-0543-4572-9B16-DB7AB6E37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B8570-B291-4EC0-A4CF-DCB857D5391C}"/>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1811370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F591-C4CC-4353-BBB4-73773D066C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48364-EF09-48CF-874F-AA5368BB2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AE0913-A036-4B92-A9A8-BD4C9AD26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200081-CB90-437C-917E-8EF608304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335B4F-63F8-4088-8EDB-78C4CC1F54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265B70-A6B4-40C4-B121-F585941075A5}"/>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8" name="Footer Placeholder 7">
            <a:extLst>
              <a:ext uri="{FF2B5EF4-FFF2-40B4-BE49-F238E27FC236}">
                <a16:creationId xmlns:a16="http://schemas.microsoft.com/office/drawing/2014/main" id="{235F3F85-C732-4662-BA5F-2A4F6F1CF3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9D5CB-E3CE-4E7A-B8A9-59BC8D7624EB}"/>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51307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A24C-85B9-4251-86F8-C2FF87C9E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7D629C-24AC-4059-8446-5F493D686571}"/>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4" name="Footer Placeholder 3">
            <a:extLst>
              <a:ext uri="{FF2B5EF4-FFF2-40B4-BE49-F238E27FC236}">
                <a16:creationId xmlns:a16="http://schemas.microsoft.com/office/drawing/2014/main" id="{93469B45-041A-4490-8053-79F2867C98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B66E5-C0E0-4A86-BE28-90C66A1C696E}"/>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1165290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B550D-BE5B-4D4D-BA6D-B88D8FC927DF}"/>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3" name="Footer Placeholder 2">
            <a:extLst>
              <a:ext uri="{FF2B5EF4-FFF2-40B4-BE49-F238E27FC236}">
                <a16:creationId xmlns:a16="http://schemas.microsoft.com/office/drawing/2014/main" id="{11B4B3CF-A152-402E-BDF5-911852AF94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1EB8E2-B926-403E-998B-9C03B428CA50}"/>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366226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2562-5E7F-41BA-81CA-D51B60983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E79BE9-E2D1-40E4-9634-89E3BE36D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410B5-15F4-461E-97A1-2CB92817C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84BFE-6200-4C53-B700-3E9C763A096B}"/>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6" name="Footer Placeholder 5">
            <a:extLst>
              <a:ext uri="{FF2B5EF4-FFF2-40B4-BE49-F238E27FC236}">
                <a16:creationId xmlns:a16="http://schemas.microsoft.com/office/drawing/2014/main" id="{1D649A9D-05BC-4219-B508-9BFAB5038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EEF03-7DCF-4832-82D4-30E6AD0A15AC}"/>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165567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C293-E18C-42C2-98D6-0F9AC966E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D50815-4B9A-4BC1-818E-C8D54AC3F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6B438B-4643-44E5-8E73-AB90ADBF71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61ECD-1E77-4710-B88D-BD1AE46AA84D}"/>
              </a:ext>
            </a:extLst>
          </p:cNvPr>
          <p:cNvSpPr>
            <a:spLocks noGrp="1"/>
          </p:cNvSpPr>
          <p:nvPr>
            <p:ph type="dt" sz="half" idx="10"/>
          </p:nvPr>
        </p:nvSpPr>
        <p:spPr/>
        <p:txBody>
          <a:bodyPr/>
          <a:lstStyle/>
          <a:p>
            <a:fld id="{61B649AB-9491-4ED5-85EB-39EEA92A5F58}" type="datetimeFigureOut">
              <a:rPr lang="en-US" smtClean="0"/>
              <a:t>9/16/2020</a:t>
            </a:fld>
            <a:endParaRPr lang="en-US"/>
          </a:p>
        </p:txBody>
      </p:sp>
      <p:sp>
        <p:nvSpPr>
          <p:cNvPr id="6" name="Footer Placeholder 5">
            <a:extLst>
              <a:ext uri="{FF2B5EF4-FFF2-40B4-BE49-F238E27FC236}">
                <a16:creationId xmlns:a16="http://schemas.microsoft.com/office/drawing/2014/main" id="{89F6058C-35F7-44E3-BD3C-64F3F29D8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92FAC-9372-41E9-B93F-4FB9F053D8A5}"/>
              </a:ext>
            </a:extLst>
          </p:cNvPr>
          <p:cNvSpPr>
            <a:spLocks noGrp="1"/>
          </p:cNvSpPr>
          <p:nvPr>
            <p:ph type="sldNum" sz="quarter" idx="12"/>
          </p:nvPr>
        </p:nvSpPr>
        <p:spPr/>
        <p:txBody>
          <a:bodyPr/>
          <a:lstStyle/>
          <a:p>
            <a:fld id="{340604C8-6954-4CAE-83E7-7CE710FE1A6D}" type="slidenum">
              <a:rPr lang="en-US" smtClean="0"/>
              <a:t>‹#›</a:t>
            </a:fld>
            <a:endParaRPr lang="en-US"/>
          </a:p>
        </p:txBody>
      </p:sp>
    </p:spTree>
    <p:extLst>
      <p:ext uri="{BB962C8B-B14F-4D97-AF65-F5344CB8AC3E}">
        <p14:creationId xmlns:p14="http://schemas.microsoft.com/office/powerpoint/2010/main" val="2353349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EA4C4B-2629-40C1-9904-66E8E32B1E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B3CD2-31F4-43E8-B773-EAD76A425D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96D24-C28A-4F63-8CDB-9FD5F57B5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49AB-9491-4ED5-85EB-39EEA92A5F58}" type="datetimeFigureOut">
              <a:rPr lang="en-US" smtClean="0"/>
              <a:t>9/16/2020</a:t>
            </a:fld>
            <a:endParaRPr lang="en-US"/>
          </a:p>
        </p:txBody>
      </p:sp>
      <p:sp>
        <p:nvSpPr>
          <p:cNvPr id="5" name="Footer Placeholder 4">
            <a:extLst>
              <a:ext uri="{FF2B5EF4-FFF2-40B4-BE49-F238E27FC236}">
                <a16:creationId xmlns:a16="http://schemas.microsoft.com/office/drawing/2014/main" id="{BA6F2147-E5E6-45F7-A42D-9522BEBE1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E47161-5DB0-4EE7-93CB-3C265911F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604C8-6954-4CAE-83E7-7CE710FE1A6D}" type="slidenum">
              <a:rPr lang="en-US" smtClean="0"/>
              <a:t>‹#›</a:t>
            </a:fld>
            <a:endParaRPr lang="en-US"/>
          </a:p>
        </p:txBody>
      </p:sp>
    </p:spTree>
    <p:extLst>
      <p:ext uri="{BB962C8B-B14F-4D97-AF65-F5344CB8AC3E}">
        <p14:creationId xmlns:p14="http://schemas.microsoft.com/office/powerpoint/2010/main" val="120579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09DECA-B4F2-41FA-BE7E-C746314D4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CF932-4860-4B66-A967-A72C150B5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C482EE4-77FF-4A02-800C-50EBF8388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8D178-EABC-4148-8661-294D727B8B77}" type="datetimeFigureOut">
              <a:rPr lang="en-IN" smtClean="0"/>
              <a:t>16-09-2020</a:t>
            </a:fld>
            <a:endParaRPr lang="en-IN"/>
          </a:p>
        </p:txBody>
      </p:sp>
      <p:sp>
        <p:nvSpPr>
          <p:cNvPr id="5" name="Footer Placeholder 4">
            <a:extLst>
              <a:ext uri="{FF2B5EF4-FFF2-40B4-BE49-F238E27FC236}">
                <a16:creationId xmlns:a16="http://schemas.microsoft.com/office/drawing/2014/main" id="{2229C0DC-8BA8-4259-A449-815597999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B42B578-5978-4C79-98E2-40F16D1CA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635C3-B7F2-4C14-9AAB-93AD76E98F8D}" type="slidenum">
              <a:rPr lang="en-IN" smtClean="0"/>
              <a:t>‹#›</a:t>
            </a:fld>
            <a:endParaRPr lang="en-IN"/>
          </a:p>
        </p:txBody>
      </p:sp>
    </p:spTree>
    <p:extLst>
      <p:ext uri="{BB962C8B-B14F-4D97-AF65-F5344CB8AC3E}">
        <p14:creationId xmlns:p14="http://schemas.microsoft.com/office/powerpoint/2010/main" val="3727088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5.xml"/><Relationship Id="rId7" Type="http://schemas.openxmlformats.org/officeDocument/2006/relationships/customXml" Target="../ink/ink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gi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gif"/><Relationship Id="rId4" Type="http://schemas.microsoft.com/office/2007/relationships/hdphoto" Target="../media/hdphoto1.wdp"/><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customXml" Target="../ink/ink7.xml"/><Relationship Id="rId7"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0.png"/><Relationship Id="rId10" Type="http://schemas.openxmlformats.org/officeDocument/2006/relationships/image" Target="../media/image22.sv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customXml" Target="../ink/ink9.xml"/><Relationship Id="rId7" Type="http://schemas.openxmlformats.org/officeDocument/2006/relationships/customXml" Target="../ink/ink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0.png"/><Relationship Id="rId11" Type="http://schemas.openxmlformats.org/officeDocument/2006/relationships/image" Target="../media/image23.png"/><Relationship Id="rId10" Type="http://schemas.openxmlformats.org/officeDocument/2006/relationships/image" Target="../media/image22.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customXml" Target="../ink/ink11.xml"/><Relationship Id="rId7" Type="http://schemas.openxmlformats.org/officeDocument/2006/relationships/customXml" Target="../ink/ink12.xml"/><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0.png"/><Relationship Id="rId11" Type="http://schemas.openxmlformats.org/officeDocument/2006/relationships/image" Target="../media/image23.png"/><Relationship Id="rId10" Type="http://schemas.openxmlformats.org/officeDocument/2006/relationships/image" Target="../media/image22.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0" Type="http://schemas.openxmlformats.org/officeDocument/2006/relationships/image" Target="../media/image4.pn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customXml" Target="../ink/ink13.xml"/><Relationship Id="rId2" Type="http://schemas.openxmlformats.org/officeDocument/2006/relationships/notesSlide" Target="../notesSlides/notesSlide23.xml"/><Relationship Id="rId1" Type="http://schemas.openxmlformats.org/officeDocument/2006/relationships/slideLayout" Target="../slideLayouts/slideLayout2.xml"/><Relationship Id="rId11" Type="http://schemas.openxmlformats.org/officeDocument/2006/relationships/image" Target="../media/image29.png"/><Relationship Id="rId10" Type="http://schemas.openxmlformats.org/officeDocument/2006/relationships/image" Target="../media/image32.png"/><Relationship Id="rId9" Type="http://schemas.openxmlformats.org/officeDocument/2006/relationships/customXml" Target="../ink/ink14.xml"/></Relationships>
</file>

<file path=ppt/slides/_rels/slide24.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customXml" Target="../ink/ink15.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ustomXml" Target="../ink/ink16.xml"/><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customXml" Target="../ink/ink17.xml"/></Relationships>
</file>

<file path=ppt/slides/_rels/slide25.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customXml" Target="../ink/ink18.xml"/><Relationship Id="rId9" Type="http://schemas.openxmlformats.org/officeDocument/2006/relationships/customXml" Target="../ink/ink20.xml"/></Relationships>
</file>

<file path=ppt/slides/_rels/slide26.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customXml" Target="../ink/ink24.xml"/><Relationship Id="rId18" Type="http://schemas.openxmlformats.org/officeDocument/2006/relationships/image" Target="../media/image67.png"/><Relationship Id="rId3" Type="http://schemas.openxmlformats.org/officeDocument/2006/relationships/customXml" Target="../ink/ink21.xml"/><Relationship Id="rId7" Type="http://schemas.openxmlformats.org/officeDocument/2006/relationships/image" Target="../media/image530.png"/><Relationship Id="rId12" Type="http://schemas.openxmlformats.org/officeDocument/2006/relationships/image" Target="../media/image160.png"/><Relationship Id="rId17" Type="http://schemas.openxmlformats.org/officeDocument/2006/relationships/image" Target="../media/image33.png"/><Relationship Id="rId2" Type="http://schemas.openxmlformats.org/officeDocument/2006/relationships/notesSlide" Target="../notesSlides/notesSlide26.xml"/><Relationship Id="rId16" Type="http://schemas.openxmlformats.org/officeDocument/2006/relationships/image" Target="../media/image32.gif"/><Relationship Id="rId1" Type="http://schemas.openxmlformats.org/officeDocument/2006/relationships/slideLayout" Target="../slideLayouts/slideLayout2.xml"/><Relationship Id="rId11" Type="http://schemas.openxmlformats.org/officeDocument/2006/relationships/customXml" Target="../ink/ink23.xml"/><Relationship Id="rId15" Type="http://schemas.openxmlformats.org/officeDocument/2006/relationships/customXml" Target="../ink/ink25.xml"/><Relationship Id="rId10" Type="http://schemas.openxmlformats.org/officeDocument/2006/relationships/image" Target="../media/image31.png"/><Relationship Id="rId19" Type="http://schemas.openxmlformats.org/officeDocument/2006/relationships/image" Target="../media/image68.png"/><Relationship Id="rId9" Type="http://schemas.openxmlformats.org/officeDocument/2006/relationships/image" Target="../media/image38.png"/><Relationship Id="rId14"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36.png"/><Relationship Id="rId3" Type="http://schemas.openxmlformats.org/officeDocument/2006/relationships/customXml" Target="../ink/ink26.xml"/><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2.gif"/><Relationship Id="rId5" Type="http://schemas.openxmlformats.org/officeDocument/2006/relationships/customXml" Target="../ink/ink27.xml"/><Relationship Id="rId15" Type="http://schemas.openxmlformats.org/officeDocument/2006/relationships/image" Target="../media/image34.gif"/><Relationship Id="rId10" Type="http://schemas.openxmlformats.org/officeDocument/2006/relationships/customXml" Target="../ink/ink30.xml"/><Relationship Id="rId4" Type="http://schemas.openxmlformats.org/officeDocument/2006/relationships/image" Target="../media/image34.png"/><Relationship Id="rId9" Type="http://schemas.openxmlformats.org/officeDocument/2006/relationships/customXml" Target="../ink/ink29.xml"/><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4.png"/><Relationship Id="rId18" Type="http://schemas.openxmlformats.org/officeDocument/2006/relationships/image" Target="../media/image670.png"/><Relationship Id="rId3" Type="http://schemas.openxmlformats.org/officeDocument/2006/relationships/customXml" Target="../ink/ink31.xml"/><Relationship Id="rId34" Type="http://schemas.openxmlformats.org/officeDocument/2006/relationships/customXml" Target="../ink/ink36.xml"/><Relationship Id="rId7" Type="http://schemas.openxmlformats.org/officeDocument/2006/relationships/image" Target="../media/image5300.png"/><Relationship Id="rId25" Type="http://schemas.openxmlformats.org/officeDocument/2006/relationships/image" Target="../media/image320.png"/><Relationship Id="rId12" Type="http://schemas.openxmlformats.org/officeDocument/2006/relationships/image" Target="../media/image1600.png"/><Relationship Id="rId33" Type="http://schemas.openxmlformats.org/officeDocument/2006/relationships/customXml" Target="../ink/ink35.xml"/><Relationship Id="rId38" Type="http://schemas.openxmlformats.org/officeDocument/2006/relationships/image" Target="../media/image34.gif"/><Relationship Id="rId2" Type="http://schemas.openxmlformats.org/officeDocument/2006/relationships/notesSlide" Target="../notesSlides/notesSlide28.xml"/><Relationship Id="rId29" Type="http://schemas.openxmlformats.org/officeDocument/2006/relationships/customXml" Target="../ink/ink33.xml"/><Relationship Id="rId1" Type="http://schemas.openxmlformats.org/officeDocument/2006/relationships/slideLayout" Target="../slideLayouts/slideLayout2.xml"/><Relationship Id="rId32" Type="http://schemas.openxmlformats.org/officeDocument/2006/relationships/customXml" Target="../ink/ink34.xml"/><Relationship Id="rId37" Type="http://schemas.openxmlformats.org/officeDocument/2006/relationships/image" Target="../media/image35.gif"/><Relationship Id="rId28" Type="http://schemas.openxmlformats.org/officeDocument/2006/relationships/image" Target="../media/image400.png"/><Relationship Id="rId36" Type="http://schemas.openxmlformats.org/officeDocument/2006/relationships/image" Target="../media/image33.png"/><Relationship Id="rId31" Type="http://schemas.openxmlformats.org/officeDocument/2006/relationships/image" Target="../media/image31.png"/><Relationship Id="rId19" Type="http://schemas.openxmlformats.org/officeDocument/2006/relationships/image" Target="../media/image680.png"/><Relationship Id="rId9" Type="http://schemas.openxmlformats.org/officeDocument/2006/relationships/customXml" Target="../ink/ink32.xml"/><Relationship Id="rId27" Type="http://schemas.openxmlformats.org/officeDocument/2006/relationships/image" Target="../media/image39.png"/><Relationship Id="rId30" Type="http://schemas.openxmlformats.org/officeDocument/2006/relationships/image" Target="../media/image380.png"/><Relationship Id="rId14" Type="http://schemas.openxmlformats.org/officeDocument/2006/relationships/image" Target="../media/image1220.png"/><Relationship Id="rId35" Type="http://schemas.openxmlformats.org/officeDocument/2006/relationships/image" Target="../media/image32.gif"/></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customXml" Target="../ink/ink3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customXml" Target="../ink/ink38.xml"/><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customXml" Target="../ink/ink39.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customXml" Target="../ink/ink40.xml"/><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customXml" Target="../ink/ink42.xml"/><Relationship Id="rId3" Type="http://schemas.openxmlformats.org/officeDocument/2006/relationships/customXml" Target="../ink/ink41.xml"/><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5.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9A4171-54B5-3141-827B-8A54605C467F}"/>
              </a:ext>
            </a:extLst>
          </p:cNvPr>
          <p:cNvSpPr txBox="1">
            <a:spLocks/>
          </p:cNvSpPr>
          <p:nvPr/>
        </p:nvSpPr>
        <p:spPr>
          <a:xfrm>
            <a:off x="1805463" y="2077292"/>
            <a:ext cx="9851460" cy="7948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spcAft>
                <a:spcPts val="600"/>
              </a:spcAft>
              <a:defRPr/>
            </a:pPr>
            <a:r>
              <a:rPr lang="en-US" sz="3800" b="1" i="0" u="none" strike="noStrike" baseline="0" dirty="0" err="1">
                <a:latin typeface="Lucida Bright" panose="02040602050505020304" pitchFamily="18" charset="0"/>
              </a:rPr>
              <a:t>EarSense</a:t>
            </a:r>
            <a:r>
              <a:rPr lang="en-US" sz="3800" b="1" i="0" u="none" strike="noStrike" baseline="0" dirty="0">
                <a:latin typeface="Lucida Bright" panose="02040602050505020304" pitchFamily="18" charset="0"/>
              </a:rPr>
              <a:t>: Earphones as a Teeth</a:t>
            </a:r>
            <a:endParaRPr lang="en-US" sz="3800" b="1" dirty="0">
              <a:solidFill>
                <a:prstClr val="black"/>
              </a:solidFill>
              <a:latin typeface="Lucida Bright" panose="02040602050505020304" pitchFamily="18" charset="0"/>
            </a:endParaRPr>
          </a:p>
        </p:txBody>
      </p:sp>
      <p:sp>
        <p:nvSpPr>
          <p:cNvPr id="54" name="Content Placeholder 2">
            <a:extLst>
              <a:ext uri="{FF2B5EF4-FFF2-40B4-BE49-F238E27FC236}">
                <a16:creationId xmlns:a16="http://schemas.microsoft.com/office/drawing/2014/main" id="{1C13D878-0CA7-434C-BFBA-B2B78621456D}"/>
              </a:ext>
            </a:extLst>
          </p:cNvPr>
          <p:cNvSpPr txBox="1">
            <a:spLocks/>
          </p:cNvSpPr>
          <p:nvPr/>
        </p:nvSpPr>
        <p:spPr>
          <a:xfrm>
            <a:off x="326654" y="2670927"/>
            <a:ext cx="11865346" cy="172680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Lucida Bright" panose="02040602050505020304" pitchFamily="18" charset="0"/>
              <a:ea typeface="+mn-ea"/>
              <a:cs typeface="+mn-cs"/>
            </a:endParaRPr>
          </a:p>
        </p:txBody>
      </p:sp>
      <p:sp>
        <p:nvSpPr>
          <p:cNvPr id="13" name="Content Placeholder 2">
            <a:extLst>
              <a:ext uri="{FF2B5EF4-FFF2-40B4-BE49-F238E27FC236}">
                <a16:creationId xmlns:a16="http://schemas.microsoft.com/office/drawing/2014/main" id="{BF086DD8-5C8E-406B-BB12-ABE24DEC452E}"/>
              </a:ext>
            </a:extLst>
          </p:cNvPr>
          <p:cNvSpPr txBox="1">
            <a:spLocks/>
          </p:cNvSpPr>
          <p:nvPr/>
        </p:nvSpPr>
        <p:spPr>
          <a:xfrm>
            <a:off x="2774564" y="4083648"/>
            <a:ext cx="11865346" cy="172680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sz="2000" dirty="0">
              <a:solidFill>
                <a:prstClr val="black"/>
              </a:solidFill>
              <a:latin typeface="Lucida Bright" panose="02040602050505020304" pitchFamily="18" charset="0"/>
            </a:endParaRPr>
          </a:p>
          <a:p>
            <a:pPr marL="0" lvl="0" indent="0">
              <a:buNone/>
              <a:defRPr/>
            </a:pPr>
            <a:r>
              <a:rPr lang="en-US" sz="2000" b="1" dirty="0">
                <a:solidFill>
                  <a:prstClr val="black"/>
                </a:solidFill>
                <a:latin typeface="Lucida Bright" panose="02040602050505020304" pitchFamily="18" charset="0"/>
              </a:rPr>
              <a:t>Jay Prakash</a:t>
            </a:r>
            <a:r>
              <a:rPr lang="en-US" sz="2000" dirty="0">
                <a:solidFill>
                  <a:prstClr val="black"/>
                </a:solidFill>
                <a:latin typeface="Lucida Bright" panose="02040602050505020304" pitchFamily="18" charset="0"/>
              </a:rPr>
              <a:t> </a:t>
            </a:r>
          </a:p>
          <a:p>
            <a:pPr marL="0" lvl="0" indent="0">
              <a:buNone/>
              <a:defRPr/>
            </a:pPr>
            <a:r>
              <a:rPr lang="en-IN" sz="2000" dirty="0" err="1">
                <a:latin typeface="Lucida Bright" panose="02040602050505020304" pitchFamily="18" charset="0"/>
              </a:rPr>
              <a:t>Zhijian</a:t>
            </a:r>
            <a:r>
              <a:rPr lang="en-IN" sz="2000" dirty="0">
                <a:latin typeface="Lucida Bright" panose="02040602050505020304" pitchFamily="18" charset="0"/>
              </a:rPr>
              <a:t> Yang, Yu-Lin Wei, </a:t>
            </a:r>
            <a:r>
              <a:rPr lang="en-US" sz="2000" b="0" i="0" u="none" strike="noStrike" baseline="0" dirty="0">
                <a:latin typeface="Lucida Bright" panose="02040602050505020304" pitchFamily="18" charset="0"/>
              </a:rPr>
              <a:t>Haitham </a:t>
            </a:r>
            <a:r>
              <a:rPr lang="en-US" sz="2000" b="0" i="0" u="none" strike="noStrike" baseline="0" dirty="0" err="1">
                <a:latin typeface="Lucida Bright" panose="02040602050505020304" pitchFamily="18" charset="0"/>
              </a:rPr>
              <a:t>Hassanieh</a:t>
            </a:r>
            <a:r>
              <a:rPr lang="en-IN" sz="2000" dirty="0">
                <a:latin typeface="Lucida Bright" panose="02040602050505020304" pitchFamily="18" charset="0"/>
              </a:rPr>
              <a:t> and Romit Roy Choudhury</a:t>
            </a:r>
            <a:endParaRPr kumimoji="0" lang="en-US" sz="1200" i="0" u="none" strike="noStrike" kern="1200" cap="none" spc="0" normalizeH="0" baseline="0" noProof="0" dirty="0">
              <a:ln>
                <a:noFill/>
              </a:ln>
              <a:solidFill>
                <a:prstClr val="black"/>
              </a:solidFill>
              <a:effectLst/>
              <a:uLnTx/>
              <a:uFillTx/>
              <a:latin typeface="Lucida Bright" panose="02040602050505020304" pitchFamily="18" charset="0"/>
            </a:endParaRPr>
          </a:p>
        </p:txBody>
      </p:sp>
      <p:pic>
        <p:nvPicPr>
          <p:cNvPr id="17" name="Picture 6" descr="Image result for uiuc logo">
            <a:extLst>
              <a:ext uri="{FF2B5EF4-FFF2-40B4-BE49-F238E27FC236}">
                <a16:creationId xmlns:a16="http://schemas.microsoft.com/office/drawing/2014/main" id="{70415635-6302-4D17-943D-78D509D18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707237" y="5609189"/>
            <a:ext cx="3389827" cy="103412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sutd singapore">
            <a:extLst>
              <a:ext uri="{FF2B5EF4-FFF2-40B4-BE49-F238E27FC236}">
                <a16:creationId xmlns:a16="http://schemas.microsoft.com/office/drawing/2014/main" id="{68A4034F-C43E-4AB7-8874-18FC7860D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698526"/>
            <a:ext cx="2425128" cy="944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3B8E5B-41B2-3A46-91CF-8E05F855DCD8}"/>
              </a:ext>
            </a:extLst>
          </p:cNvPr>
          <p:cNvSpPr txBox="1"/>
          <p:nvPr/>
        </p:nvSpPr>
        <p:spPr>
          <a:xfrm>
            <a:off x="7483790" y="2845478"/>
            <a:ext cx="3969356" cy="677108"/>
          </a:xfrm>
          <a:prstGeom prst="rect">
            <a:avLst/>
          </a:prstGeom>
          <a:noFill/>
        </p:spPr>
        <p:txBody>
          <a:bodyPr wrap="none" rtlCol="0">
            <a:spAutoFit/>
          </a:bodyPr>
          <a:lstStyle/>
          <a:p>
            <a:r>
              <a:rPr lang="en-US" sz="3800" b="1" i="0" u="none" strike="noStrike" baseline="0" dirty="0">
                <a:latin typeface="Lucida Bright" panose="02040602050505020304" pitchFamily="18" charset="0"/>
              </a:rPr>
              <a:t>Activity Sensor</a:t>
            </a:r>
            <a:endParaRPr lang="en-US" sz="3800" dirty="0"/>
          </a:p>
        </p:txBody>
      </p:sp>
      <p:pic>
        <p:nvPicPr>
          <p:cNvPr id="4" name="Picture 4" descr="A picture containing earphone&#10;&#10;Description generated with high confidence">
            <a:extLst>
              <a:ext uri="{FF2B5EF4-FFF2-40B4-BE49-F238E27FC236}">
                <a16:creationId xmlns:a16="http://schemas.microsoft.com/office/drawing/2014/main" id="{C2E2549C-1775-496F-95A7-555D39C216F7}"/>
              </a:ext>
            </a:extLst>
          </p:cNvPr>
          <p:cNvPicPr>
            <a:picLocks noChangeAspect="1"/>
          </p:cNvPicPr>
          <p:nvPr/>
        </p:nvPicPr>
        <p:blipFill rotWithShape="1">
          <a:blip r:embed="rId5">
            <a:duotone>
              <a:schemeClr val="accent3">
                <a:shade val="45000"/>
                <a:satMod val="135000"/>
              </a:schemeClr>
              <a:prstClr val="white"/>
            </a:duotone>
          </a:blip>
          <a:srcRect t="3491"/>
          <a:stretch/>
        </p:blipFill>
        <p:spPr>
          <a:xfrm rot="20549327" flipH="1">
            <a:off x="1589280" y="1719954"/>
            <a:ext cx="2043884" cy="1813016"/>
          </a:xfrm>
          <a:prstGeom prst="rect">
            <a:avLst/>
          </a:prstGeom>
          <a:effectLst/>
        </p:spPr>
      </p:pic>
      <p:pic>
        <p:nvPicPr>
          <p:cNvPr id="10" name="Picture 2" descr="Related image">
            <a:extLst>
              <a:ext uri="{FF2B5EF4-FFF2-40B4-BE49-F238E27FC236}">
                <a16:creationId xmlns:a16="http://schemas.microsoft.com/office/drawing/2014/main" id="{17023AD8-3C78-412A-B9D7-F8BC533D7269}"/>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497782">
            <a:off x="3427602" y="2705349"/>
            <a:ext cx="1198474" cy="89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935633"/>
      </p:ext>
    </p:extLst>
  </p:cSld>
  <p:clrMapOvr>
    <a:masterClrMapping/>
  </p:clrMapOvr>
  <mc:AlternateContent xmlns:mc="http://schemas.openxmlformats.org/markup-compatibility/2006" xmlns:p14="http://schemas.microsoft.com/office/powerpoint/2010/main">
    <mc:Choice Requires="p14">
      <p:transition p14:dur="0" advTm="23717"/>
    </mc:Choice>
    <mc:Fallback xmlns="">
      <p:transition advTm="2371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078A1-31AA-8D45-B177-BA547B99D2B5}"/>
              </a:ext>
            </a:extLst>
          </p:cNvPr>
          <p:cNvGrpSpPr/>
          <p:nvPr/>
        </p:nvGrpSpPr>
        <p:grpSpPr>
          <a:xfrm>
            <a:off x="161614" y="0"/>
            <a:ext cx="5230365" cy="2178679"/>
            <a:chOff x="130521" y="1055908"/>
            <a:chExt cx="5965479" cy="2614841"/>
          </a:xfrm>
        </p:grpSpPr>
        <p:pic>
          <p:nvPicPr>
            <p:cNvPr id="16" name="Picture 2" descr="Related image">
              <a:extLst>
                <a:ext uri="{FF2B5EF4-FFF2-40B4-BE49-F238E27FC236}">
                  <a16:creationId xmlns:a16="http://schemas.microsoft.com/office/drawing/2014/main" id="{F1CA268B-93B9-DF4B-8A2B-5CA3D9E8413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355" y="2326896"/>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322CC821-C80E-3D4F-A3FE-B83E5EE962D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81" y="1296301"/>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
              <a:extLst>
                <a:ext uri="{FF2B5EF4-FFF2-40B4-BE49-F238E27FC236}">
                  <a16:creationId xmlns:a16="http://schemas.microsoft.com/office/drawing/2014/main" id="{941ED33A-CABB-7240-873D-FA6926B11105}"/>
                </a:ext>
              </a:extLst>
            </p:cNvPr>
            <p:cNvSpPr txBox="1"/>
            <p:nvPr/>
          </p:nvSpPr>
          <p:spPr>
            <a:xfrm>
              <a:off x="4040551" y="1734233"/>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Teeth Gesture,</a:t>
              </a:r>
            </a:p>
          </p:txBody>
        </p:sp>
        <p:sp>
          <p:nvSpPr>
            <p:cNvPr id="21" name="Rectangle: Rounded Corners 4">
              <a:extLst>
                <a:ext uri="{FF2B5EF4-FFF2-40B4-BE49-F238E27FC236}">
                  <a16:creationId xmlns:a16="http://schemas.microsoft.com/office/drawing/2014/main" id="{530C0ED4-9A57-254A-B41A-507CDEEAA31E}"/>
                </a:ext>
              </a:extLst>
            </p:cNvPr>
            <p:cNvSpPr txBox="1"/>
            <p:nvPr/>
          </p:nvSpPr>
          <p:spPr>
            <a:xfrm>
              <a:off x="4075996" y="2124403"/>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dirty="0">
                  <a:solidFill>
                    <a:schemeClr val="tx1"/>
                  </a:solidFill>
                  <a:latin typeface="Lucida Bright" panose="02040602050505020304" pitchFamily="18" charset="0"/>
                </a:rPr>
                <a:t>Location</a:t>
              </a:r>
              <a:endParaRPr lang="en-IN" kern="1200" dirty="0">
                <a:solidFill>
                  <a:schemeClr val="tx1"/>
                </a:solidFill>
                <a:latin typeface="Lucida Bright" panose="02040602050505020304" pitchFamily="18" charset="0"/>
              </a:endParaRPr>
            </a:p>
          </p:txBody>
        </p:sp>
        <p:sp>
          <p:nvSpPr>
            <p:cNvPr id="22" name="Arrow: Down 15">
              <a:extLst>
                <a:ext uri="{FF2B5EF4-FFF2-40B4-BE49-F238E27FC236}">
                  <a16:creationId xmlns:a16="http://schemas.microsoft.com/office/drawing/2014/main" id="{2BE730AC-D2E5-5741-ACB0-8E551F97D0EE}"/>
                </a:ext>
              </a:extLst>
            </p:cNvPr>
            <p:cNvSpPr/>
            <p:nvPr/>
          </p:nvSpPr>
          <p:spPr>
            <a:xfrm rot="16200000">
              <a:off x="1984483" y="2031057"/>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47F87C72-3179-BC4C-BC19-91851E66F264}"/>
                </a:ext>
              </a:extLst>
            </p:cNvPr>
            <p:cNvSpPr/>
            <p:nvPr/>
          </p:nvSpPr>
          <p:spPr>
            <a:xfrm>
              <a:off x="2390412" y="1393966"/>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4">
              <a:extLst>
                <a:ext uri="{FF2B5EF4-FFF2-40B4-BE49-F238E27FC236}">
                  <a16:creationId xmlns:a16="http://schemas.microsoft.com/office/drawing/2014/main" id="{77307BCF-C923-1847-850C-99C6602FEFD7}"/>
                </a:ext>
              </a:extLst>
            </p:cNvPr>
            <p:cNvSpPr txBox="1"/>
            <p:nvPr/>
          </p:nvSpPr>
          <p:spPr>
            <a:xfrm>
              <a:off x="2557148" y="1988142"/>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Infer</a:t>
              </a:r>
            </a:p>
          </p:txBody>
        </p:sp>
        <p:sp>
          <p:nvSpPr>
            <p:cNvPr id="26" name="Arrow: Down 15">
              <a:extLst>
                <a:ext uri="{FF2B5EF4-FFF2-40B4-BE49-F238E27FC236}">
                  <a16:creationId xmlns:a16="http://schemas.microsoft.com/office/drawing/2014/main" id="{1176EBEF-00CC-614F-832F-750A002BEDC0}"/>
                </a:ext>
              </a:extLst>
            </p:cNvPr>
            <p:cNvSpPr/>
            <p:nvPr/>
          </p:nvSpPr>
          <p:spPr>
            <a:xfrm rot="16200000">
              <a:off x="3730714" y="2083811"/>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A0DE89EC-2DEC-E147-A231-CF21920C9578}"/>
                </a:ext>
              </a:extLst>
            </p:cNvPr>
            <p:cNvSpPr txBox="1"/>
            <p:nvPr/>
          </p:nvSpPr>
          <p:spPr>
            <a:xfrm>
              <a:off x="146552" y="1055908"/>
              <a:ext cx="751798" cy="701845"/>
            </a:xfrm>
            <a:prstGeom prst="rect">
              <a:avLst/>
            </a:prstGeom>
            <a:noFill/>
          </p:spPr>
          <p:txBody>
            <a:bodyPr wrap="none" rtlCol="0">
              <a:spAutoFit/>
            </a:bodyPr>
            <a:lstStyle/>
            <a:p>
              <a:pPr algn="ctr"/>
              <a:r>
                <a:rPr lang="en-US" sz="1600" dirty="0">
                  <a:solidFill>
                    <a:schemeClr val="bg1">
                      <a:lumMod val="75000"/>
                    </a:schemeClr>
                  </a:solidFill>
                </a:rPr>
                <a:t>Left </a:t>
              </a:r>
            </a:p>
            <a:p>
              <a:pPr algn="ctr"/>
              <a:r>
                <a:rPr lang="en-US" sz="1600" dirty="0">
                  <a:solidFill>
                    <a:schemeClr val="bg1">
                      <a:lumMod val="75000"/>
                    </a:schemeClr>
                  </a:solidFill>
                </a:rPr>
                <a:t>signal</a:t>
              </a:r>
            </a:p>
          </p:txBody>
        </p:sp>
        <p:sp>
          <p:nvSpPr>
            <p:cNvPr id="28" name="TextBox 27">
              <a:extLst>
                <a:ext uri="{FF2B5EF4-FFF2-40B4-BE49-F238E27FC236}">
                  <a16:creationId xmlns:a16="http://schemas.microsoft.com/office/drawing/2014/main" id="{BB4F02B4-0B61-E147-9103-A881D5F48E82}"/>
                </a:ext>
              </a:extLst>
            </p:cNvPr>
            <p:cNvSpPr txBox="1"/>
            <p:nvPr/>
          </p:nvSpPr>
          <p:spPr>
            <a:xfrm>
              <a:off x="130521" y="2968904"/>
              <a:ext cx="753260" cy="701845"/>
            </a:xfrm>
            <a:prstGeom prst="rect">
              <a:avLst/>
            </a:prstGeom>
            <a:noFill/>
          </p:spPr>
          <p:txBody>
            <a:bodyPr wrap="none" rtlCol="0">
              <a:spAutoFit/>
            </a:bodyPr>
            <a:lstStyle/>
            <a:p>
              <a:pPr algn="ctr"/>
              <a:r>
                <a:rPr lang="en-US" sz="1600" dirty="0">
                  <a:solidFill>
                    <a:schemeClr val="bg1">
                      <a:lumMod val="75000"/>
                    </a:schemeClr>
                  </a:solidFill>
                </a:rPr>
                <a:t>Right </a:t>
              </a:r>
            </a:p>
            <a:p>
              <a:pPr algn="ctr"/>
              <a:r>
                <a:rPr lang="en-US" sz="1600" dirty="0">
                  <a:solidFill>
                    <a:schemeClr val="bg1">
                      <a:lumMod val="75000"/>
                    </a:schemeClr>
                  </a:solidFill>
                </a:rPr>
                <a:t>signal</a:t>
              </a:r>
            </a:p>
          </p:txBody>
        </p:sp>
      </p:grpSp>
      <p:sp>
        <p:nvSpPr>
          <p:cNvPr id="38" name="TextBox 37">
            <a:extLst>
              <a:ext uri="{FF2B5EF4-FFF2-40B4-BE49-F238E27FC236}">
                <a16:creationId xmlns:a16="http://schemas.microsoft.com/office/drawing/2014/main" id="{393B3A36-822F-2544-8990-D7F760F581E5}"/>
              </a:ext>
            </a:extLst>
          </p:cNvPr>
          <p:cNvSpPr txBox="1"/>
          <p:nvPr/>
        </p:nvSpPr>
        <p:spPr>
          <a:xfrm>
            <a:off x="6095999" y="668192"/>
            <a:ext cx="480638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Range of Applications …</a:t>
            </a:r>
          </a:p>
        </p:txBody>
      </p:sp>
      <p:sp>
        <p:nvSpPr>
          <p:cNvPr id="40" name="Arrow: Down 15">
            <a:extLst>
              <a:ext uri="{FF2B5EF4-FFF2-40B4-BE49-F238E27FC236}">
                <a16:creationId xmlns:a16="http://schemas.microsoft.com/office/drawing/2014/main" id="{29E525E7-54CD-674F-8615-53AA495CB2AA}"/>
              </a:ext>
            </a:extLst>
          </p:cNvPr>
          <p:cNvSpPr/>
          <p:nvPr/>
        </p:nvSpPr>
        <p:spPr>
          <a:xfrm rot="16200000">
            <a:off x="5676863" y="768357"/>
            <a:ext cx="186501" cy="409211"/>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36" name="Group 35">
            <a:extLst>
              <a:ext uri="{FF2B5EF4-FFF2-40B4-BE49-F238E27FC236}">
                <a16:creationId xmlns:a16="http://schemas.microsoft.com/office/drawing/2014/main" id="{E44EDCE8-CF46-A541-986F-0E60E976D134}"/>
              </a:ext>
            </a:extLst>
          </p:cNvPr>
          <p:cNvGrpSpPr/>
          <p:nvPr/>
        </p:nvGrpSpPr>
        <p:grpSpPr>
          <a:xfrm>
            <a:off x="7852853" y="1392515"/>
            <a:ext cx="1292678" cy="632188"/>
            <a:chOff x="3965027" y="2003247"/>
            <a:chExt cx="1292678" cy="632188"/>
          </a:xfrm>
        </p:grpSpPr>
        <p:sp>
          <p:nvSpPr>
            <p:cNvPr id="37" name="TextBox 36">
              <a:extLst>
                <a:ext uri="{FF2B5EF4-FFF2-40B4-BE49-F238E27FC236}">
                  <a16:creationId xmlns:a16="http://schemas.microsoft.com/office/drawing/2014/main" id="{BEA9B8A2-DFA2-EC42-95A0-3F912DD455DD}"/>
                </a:ext>
              </a:extLst>
            </p:cNvPr>
            <p:cNvSpPr txBox="1"/>
            <p:nvPr/>
          </p:nvSpPr>
          <p:spPr>
            <a:xfrm>
              <a:off x="4626833" y="2074023"/>
              <a:ext cx="630872" cy="476726"/>
            </a:xfrm>
            <a:prstGeom prst="roundRect">
              <a:avLst/>
            </a:prstGeom>
            <a:solidFill>
              <a:schemeClr val="accent3">
                <a:lumMod val="60000"/>
                <a:lumOff val="40000"/>
              </a:schemeClr>
            </a:solidFill>
            <a:ln>
              <a:noFill/>
            </a:ln>
          </p:spPr>
          <p:txBody>
            <a:bodyPr wrap="square" rtlCol="0">
              <a:spAutoFit/>
            </a:bodyPr>
            <a:lstStyle/>
            <a:p>
              <a:pPr algn="ctr"/>
              <a:r>
                <a:rPr lang="en-US" sz="2200" dirty="0">
                  <a:latin typeface="Lucida Bright" panose="02040602050505020304" pitchFamily="18" charset="0"/>
                </a:rPr>
                <a:t>UI</a:t>
              </a:r>
            </a:p>
          </p:txBody>
        </p:sp>
        <p:pic>
          <p:nvPicPr>
            <p:cNvPr id="39" name="Picture 4" descr="Control Icon #41892 - Free Icons Library">
              <a:extLst>
                <a:ext uri="{FF2B5EF4-FFF2-40B4-BE49-F238E27FC236}">
                  <a16:creationId xmlns:a16="http://schemas.microsoft.com/office/drawing/2014/main" id="{2475B795-9F2E-1E42-B80A-3BF754083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027" y="2003247"/>
              <a:ext cx="630872" cy="632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CA0545E-4B50-6749-A732-0C40C2C4DF5F}"/>
              </a:ext>
            </a:extLst>
          </p:cNvPr>
          <p:cNvGrpSpPr/>
          <p:nvPr/>
        </p:nvGrpSpPr>
        <p:grpSpPr>
          <a:xfrm>
            <a:off x="5827555" y="1360979"/>
            <a:ext cx="1807858" cy="630872"/>
            <a:chOff x="5827555" y="1360979"/>
            <a:chExt cx="1807858" cy="630872"/>
          </a:xfrm>
        </p:grpSpPr>
        <p:pic>
          <p:nvPicPr>
            <p:cNvPr id="7170" name="Picture 2" descr="Health icon red - Yakima Family YMCA">
              <a:extLst>
                <a:ext uri="{FF2B5EF4-FFF2-40B4-BE49-F238E27FC236}">
                  <a16:creationId xmlns:a16="http://schemas.microsoft.com/office/drawing/2014/main" id="{A885FC5E-5D50-274E-B16C-2A794DA77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555" y="1360979"/>
              <a:ext cx="630872" cy="63087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B6FD843-A6BA-5449-A0ED-0BAF2EB02BAF}"/>
                </a:ext>
              </a:extLst>
            </p:cNvPr>
            <p:cNvSpPr txBox="1"/>
            <p:nvPr/>
          </p:nvSpPr>
          <p:spPr>
            <a:xfrm>
              <a:off x="6458427" y="1438052"/>
              <a:ext cx="1176986" cy="476726"/>
            </a:xfrm>
            <a:prstGeom prst="roundRect">
              <a:avLst/>
            </a:prstGeom>
            <a:solidFill>
              <a:schemeClr val="bg1">
                <a:lumMod val="75000"/>
              </a:schemeClr>
            </a:solidFill>
            <a:ln>
              <a:noFill/>
            </a:ln>
          </p:spPr>
          <p:txBody>
            <a:bodyPr wrap="square" rtlCol="0">
              <a:spAutoFit/>
            </a:bodyPr>
            <a:lstStyle/>
            <a:p>
              <a:pPr algn="ctr"/>
              <a:r>
                <a:rPr lang="en-US" sz="2200" dirty="0">
                  <a:latin typeface="Lucida Bright" panose="02040602050505020304" pitchFamily="18" charset="0"/>
                </a:rPr>
                <a:t>Health</a:t>
              </a:r>
            </a:p>
          </p:txBody>
        </p:sp>
      </p:grpSp>
      <p:grpSp>
        <p:nvGrpSpPr>
          <p:cNvPr id="3" name="Group 2">
            <a:extLst>
              <a:ext uri="{FF2B5EF4-FFF2-40B4-BE49-F238E27FC236}">
                <a16:creationId xmlns:a16="http://schemas.microsoft.com/office/drawing/2014/main" id="{FE7A73AA-90C5-9942-AA1B-5C03612A0422}"/>
              </a:ext>
            </a:extLst>
          </p:cNvPr>
          <p:cNvGrpSpPr/>
          <p:nvPr/>
        </p:nvGrpSpPr>
        <p:grpSpPr>
          <a:xfrm>
            <a:off x="9275890" y="1316922"/>
            <a:ext cx="2841859" cy="815054"/>
            <a:chOff x="9275890" y="1316922"/>
            <a:chExt cx="2841859" cy="815054"/>
          </a:xfrm>
        </p:grpSpPr>
        <p:sp>
          <p:nvSpPr>
            <p:cNvPr id="29" name="TextBox 28">
              <a:extLst>
                <a:ext uri="{FF2B5EF4-FFF2-40B4-BE49-F238E27FC236}">
                  <a16:creationId xmlns:a16="http://schemas.microsoft.com/office/drawing/2014/main" id="{A729FDEB-F4A7-724F-B102-8342AB3012CE}"/>
                </a:ext>
              </a:extLst>
            </p:cNvPr>
            <p:cNvSpPr txBox="1"/>
            <p:nvPr/>
          </p:nvSpPr>
          <p:spPr>
            <a:xfrm>
              <a:off x="10079030" y="1409565"/>
              <a:ext cx="2038719" cy="476726"/>
            </a:xfrm>
            <a:prstGeom prst="roundRect">
              <a:avLst/>
            </a:prstGeom>
            <a:solidFill>
              <a:schemeClr val="accent3">
                <a:lumMod val="60000"/>
                <a:lumOff val="40000"/>
              </a:schemeClr>
            </a:solidFill>
            <a:ln>
              <a:noFill/>
            </a:ln>
          </p:spPr>
          <p:txBody>
            <a:bodyPr wrap="square" rtlCol="0">
              <a:spAutoFit/>
            </a:bodyPr>
            <a:lstStyle/>
            <a:p>
              <a:pPr algn="ctr"/>
              <a:r>
                <a:rPr lang="en-US" sz="2200" dirty="0">
                  <a:latin typeface="Lucida Bright" panose="02040602050505020304" pitchFamily="18" charset="0"/>
                </a:rPr>
                <a:t>Accessibility</a:t>
              </a:r>
            </a:p>
          </p:txBody>
        </p:sp>
        <p:pic>
          <p:nvPicPr>
            <p:cNvPr id="30" name="Picture 6" descr="Communication Icons - Free Download, PNG and SVG">
              <a:extLst>
                <a:ext uri="{FF2B5EF4-FFF2-40B4-BE49-F238E27FC236}">
                  <a16:creationId xmlns:a16="http://schemas.microsoft.com/office/drawing/2014/main" id="{1BFEA97D-72C4-934D-9235-8AA312CFB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890" y="1316922"/>
              <a:ext cx="815054" cy="81505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9F2A6F0B-29AF-6347-8A67-B6504206224B}"/>
              </a:ext>
            </a:extLst>
          </p:cNvPr>
          <p:cNvSpPr txBox="1"/>
          <p:nvPr/>
        </p:nvSpPr>
        <p:spPr>
          <a:xfrm>
            <a:off x="7170593" y="2883638"/>
            <a:ext cx="3319003" cy="476726"/>
          </a:xfrm>
          <a:prstGeom prst="roundRect">
            <a:avLst/>
          </a:prstGeom>
          <a:solidFill>
            <a:schemeClr val="tx1"/>
          </a:solidFill>
          <a:ln>
            <a:noFill/>
          </a:ln>
        </p:spPr>
        <p:txBody>
          <a:bodyPr wrap="square" rtlCol="0">
            <a:spAutoFit/>
          </a:bodyPr>
          <a:lstStyle/>
          <a:p>
            <a:r>
              <a:rPr lang="en-US" sz="2200" dirty="0">
                <a:solidFill>
                  <a:schemeClr val="bg1"/>
                </a:solidFill>
                <a:latin typeface="Lucida Bright" panose="02040602050505020304" pitchFamily="18" charset="0"/>
              </a:rPr>
              <a:t>Privacy Preserving</a:t>
            </a:r>
          </a:p>
        </p:txBody>
      </p:sp>
      <p:sp>
        <p:nvSpPr>
          <p:cNvPr id="34" name="TextBox 33">
            <a:extLst>
              <a:ext uri="{FF2B5EF4-FFF2-40B4-BE49-F238E27FC236}">
                <a16:creationId xmlns:a16="http://schemas.microsoft.com/office/drawing/2014/main" id="{6A6AC635-DE93-5A44-A427-5BB01B6DF74D}"/>
              </a:ext>
            </a:extLst>
          </p:cNvPr>
          <p:cNvSpPr txBox="1"/>
          <p:nvPr/>
        </p:nvSpPr>
        <p:spPr>
          <a:xfrm>
            <a:off x="7170593" y="3611487"/>
            <a:ext cx="3319003" cy="476726"/>
          </a:xfrm>
          <a:prstGeom prst="roundRect">
            <a:avLst/>
          </a:prstGeom>
          <a:solidFill>
            <a:schemeClr val="tx1"/>
          </a:solidFill>
          <a:ln>
            <a:noFill/>
          </a:ln>
        </p:spPr>
        <p:txBody>
          <a:bodyPr wrap="square" rtlCol="0">
            <a:spAutoFit/>
          </a:bodyPr>
          <a:lstStyle/>
          <a:p>
            <a:r>
              <a:rPr lang="en-US" sz="2200" dirty="0">
                <a:solidFill>
                  <a:schemeClr val="bg1"/>
                </a:solidFill>
                <a:latin typeface="Lucida Bright" panose="02040602050505020304" pitchFamily="18" charset="0"/>
              </a:rPr>
              <a:t>Contactless/Hand-free</a:t>
            </a:r>
          </a:p>
        </p:txBody>
      </p:sp>
      <p:sp>
        <p:nvSpPr>
          <p:cNvPr id="35" name="TextBox 34">
            <a:extLst>
              <a:ext uri="{FF2B5EF4-FFF2-40B4-BE49-F238E27FC236}">
                <a16:creationId xmlns:a16="http://schemas.microsoft.com/office/drawing/2014/main" id="{D06D3861-59BD-C546-825A-240F9D88A81B}"/>
              </a:ext>
            </a:extLst>
          </p:cNvPr>
          <p:cNvSpPr txBox="1"/>
          <p:nvPr/>
        </p:nvSpPr>
        <p:spPr>
          <a:xfrm>
            <a:off x="7170592" y="4371894"/>
            <a:ext cx="3319004" cy="476726"/>
          </a:xfrm>
          <a:prstGeom prst="roundRect">
            <a:avLst/>
          </a:prstGeom>
          <a:solidFill>
            <a:schemeClr val="tx1"/>
          </a:solidFill>
          <a:ln>
            <a:noFill/>
          </a:ln>
        </p:spPr>
        <p:txBody>
          <a:bodyPr wrap="square" rtlCol="0">
            <a:spAutoFit/>
          </a:bodyPr>
          <a:lstStyle/>
          <a:p>
            <a:r>
              <a:rPr lang="en-US" sz="2200" dirty="0">
                <a:solidFill>
                  <a:schemeClr val="bg1"/>
                </a:solidFill>
                <a:latin typeface="Lucida Bright" panose="02040602050505020304" pitchFamily="18" charset="0"/>
              </a:rPr>
              <a:t>Ease of interactions</a:t>
            </a:r>
          </a:p>
        </p:txBody>
      </p:sp>
      <p:sp>
        <p:nvSpPr>
          <p:cNvPr id="5" name="Right Brace 4">
            <a:extLst>
              <a:ext uri="{FF2B5EF4-FFF2-40B4-BE49-F238E27FC236}">
                <a16:creationId xmlns:a16="http://schemas.microsoft.com/office/drawing/2014/main" id="{93461A20-57FC-8647-A652-F2FFF5689A79}"/>
              </a:ext>
            </a:extLst>
          </p:cNvPr>
          <p:cNvSpPr/>
          <p:nvPr/>
        </p:nvSpPr>
        <p:spPr>
          <a:xfrm rot="5400000">
            <a:off x="8684117" y="-750553"/>
            <a:ext cx="526506" cy="6239630"/>
          </a:xfrm>
          <a:prstGeom prst="rightBrace">
            <a:avLst>
              <a:gd name="adj1" fmla="val 69353"/>
              <a:gd name="adj2" fmla="val 50000"/>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3639704"/>
      </p:ext>
    </p:extLst>
  </p:cSld>
  <p:clrMapOvr>
    <a:masterClrMapping/>
  </p:clrMapOvr>
  <mc:AlternateContent xmlns:mc="http://schemas.openxmlformats.org/markup-compatibility/2006" xmlns:p14="http://schemas.microsoft.com/office/powerpoint/2010/main">
    <mc:Choice Requires="p14">
      <p:transition p14:dur="0" advTm="15050"/>
    </mc:Choice>
    <mc:Fallback xmlns="">
      <p:transition advTm="150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5026533" y="282048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947208" y="1258434"/>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6" name="TextBox 5">
            <a:extLst>
              <a:ext uri="{FF2B5EF4-FFF2-40B4-BE49-F238E27FC236}">
                <a16:creationId xmlns:a16="http://schemas.microsoft.com/office/drawing/2014/main" id="{51CA8385-5CE8-4E6F-996B-457DBA6A2B8E}"/>
              </a:ext>
            </a:extLst>
          </p:cNvPr>
          <p:cNvSpPr txBox="1"/>
          <p:nvPr/>
        </p:nvSpPr>
        <p:spPr>
          <a:xfrm>
            <a:off x="3833635" y="2421860"/>
            <a:ext cx="4317728" cy="17149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600" b="1" dirty="0">
                <a:latin typeface="Lucida Bright" panose="02040602050505020304" pitchFamily="18" charset="0"/>
              </a:rPr>
              <a:t>How?</a:t>
            </a:r>
            <a:endParaRPr kumimoji="0" lang="en-US" sz="6600" b="1" i="0" u="none" strike="noStrike" kern="1200" cap="none" spc="0" normalizeH="0" baseline="0" noProof="0" dirty="0">
              <a:ln>
                <a:noFill/>
              </a:ln>
              <a:effectLst/>
              <a:uLnTx/>
              <a:uFillTx/>
              <a:latin typeface="Lucida Bright" panose="02040602050505020304" pitchFamily="18" charset="0"/>
            </a:endParaRPr>
          </a:p>
        </p:txBody>
      </p:sp>
    </p:spTree>
    <p:extLst>
      <p:ext uri="{BB962C8B-B14F-4D97-AF65-F5344CB8AC3E}">
        <p14:creationId xmlns:p14="http://schemas.microsoft.com/office/powerpoint/2010/main" val="323381261"/>
      </p:ext>
    </p:extLst>
  </p:cSld>
  <p:clrMapOvr>
    <a:masterClrMapping/>
  </p:clrMapOvr>
  <mc:AlternateContent xmlns:mc="http://schemas.openxmlformats.org/markup-compatibility/2006" xmlns:p14="http://schemas.microsoft.com/office/powerpoint/2010/main">
    <mc:Choice Requires="p14">
      <p:transition p14:dur="0" advTm="10427"/>
    </mc:Choice>
    <mc:Fallback xmlns="">
      <p:transition advTm="1042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electronics&#10;&#10;Description automatically generated">
            <a:extLst>
              <a:ext uri="{FF2B5EF4-FFF2-40B4-BE49-F238E27FC236}">
                <a16:creationId xmlns:a16="http://schemas.microsoft.com/office/drawing/2014/main" id="{C8FE9ED7-57FC-462D-9976-C6E1498432F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40617" b="23450"/>
          <a:stretch/>
        </p:blipFill>
        <p:spPr>
          <a:xfrm rot="20538914">
            <a:off x="-13727" y="1556693"/>
            <a:ext cx="4476044" cy="3874143"/>
          </a:xfrm>
          <a:prstGeom prst="rect">
            <a:avLst/>
          </a:prstGeom>
        </p:spPr>
      </p:pic>
      <p:sp>
        <p:nvSpPr>
          <p:cNvPr id="16" name="TextBox 15">
            <a:extLst>
              <a:ext uri="{FF2B5EF4-FFF2-40B4-BE49-F238E27FC236}">
                <a16:creationId xmlns:a16="http://schemas.microsoft.com/office/drawing/2014/main" id="{53AEB706-13DE-C940-9E83-15303CAEA1AA}"/>
              </a:ext>
            </a:extLst>
          </p:cNvPr>
          <p:cNvSpPr txBox="1"/>
          <p:nvPr/>
        </p:nvSpPr>
        <p:spPr>
          <a:xfrm>
            <a:off x="3860800" y="201403"/>
            <a:ext cx="6705600" cy="919401"/>
          </a:xfrm>
          <a:prstGeom prst="roundRect">
            <a:avLst/>
          </a:prstGeom>
          <a:solidFill>
            <a:schemeClr val="bg1"/>
          </a:solidFill>
          <a:ln>
            <a:noFill/>
          </a:ln>
        </p:spPr>
        <p:txBody>
          <a:bodyPr wrap="square" rtlCol="0">
            <a:spAutoFit/>
          </a:bodyPr>
          <a:lstStyle/>
          <a:p>
            <a:pPr marL="457200" indent="-457200">
              <a:buAutoNum type="arabicPeriod"/>
            </a:pPr>
            <a:r>
              <a:rPr lang="en-US" sz="2400" b="1" dirty="0">
                <a:latin typeface="Lucida Bright" panose="02040602050505020304" pitchFamily="18" charset="0"/>
                <a:ea typeface="Gadugi" panose="020B0502040204020203" pitchFamily="34" charset="0"/>
              </a:rPr>
              <a:t>Earphone </a:t>
            </a:r>
            <a:r>
              <a:rPr lang="en-US" sz="2400" b="1" dirty="0">
                <a:latin typeface="Lucida Bright" panose="02040602050505020304" pitchFamily="18" charset="0"/>
              </a:rPr>
              <a:t>speakers can be re-purposed </a:t>
            </a:r>
          </a:p>
          <a:p>
            <a:r>
              <a:rPr lang="en-US" sz="2400" b="1" dirty="0">
                <a:latin typeface="Lucida Bright" panose="02040602050505020304" pitchFamily="18" charset="0"/>
              </a:rPr>
              <a:t>     as a vibration sensor </a:t>
            </a:r>
          </a:p>
        </p:txBody>
      </p:sp>
      <p:sp>
        <p:nvSpPr>
          <p:cNvPr id="17" name="TextBox 16">
            <a:extLst>
              <a:ext uri="{FF2B5EF4-FFF2-40B4-BE49-F238E27FC236}">
                <a16:creationId xmlns:a16="http://schemas.microsoft.com/office/drawing/2014/main" id="{5EE4A214-B964-9F42-943F-DC37688C6275}"/>
              </a:ext>
            </a:extLst>
          </p:cNvPr>
          <p:cNvSpPr txBox="1"/>
          <p:nvPr/>
        </p:nvSpPr>
        <p:spPr>
          <a:xfrm>
            <a:off x="246986" y="279953"/>
            <a:ext cx="3423314"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Tree>
    <p:extLst>
      <p:ext uri="{BB962C8B-B14F-4D97-AF65-F5344CB8AC3E}">
        <p14:creationId xmlns:p14="http://schemas.microsoft.com/office/powerpoint/2010/main" val="1460987330"/>
      </p:ext>
    </p:extLst>
  </p:cSld>
  <p:clrMapOvr>
    <a:masterClrMapping/>
  </p:clrMapOvr>
  <mc:AlternateContent xmlns:mc="http://schemas.openxmlformats.org/markup-compatibility/2006" xmlns:p14="http://schemas.microsoft.com/office/powerpoint/2010/main">
    <mc:Choice Requires="p14">
      <p:transition p14:dur="0" advTm="17001"/>
    </mc:Choice>
    <mc:Fallback xmlns="">
      <p:transition advTm="170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electronics&#10;&#10;Description automatically generated">
            <a:extLst>
              <a:ext uri="{FF2B5EF4-FFF2-40B4-BE49-F238E27FC236}">
                <a16:creationId xmlns:a16="http://schemas.microsoft.com/office/drawing/2014/main" id="{C8FE9ED7-57FC-462D-9976-C6E1498432F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40617" b="23450"/>
          <a:stretch/>
        </p:blipFill>
        <p:spPr>
          <a:xfrm rot="20538914">
            <a:off x="-13727" y="1556693"/>
            <a:ext cx="4476044" cy="3874143"/>
          </a:xfrm>
          <a:prstGeom prst="rect">
            <a:avLst/>
          </a:prstGeom>
        </p:spPr>
      </p:pic>
      <p:pic>
        <p:nvPicPr>
          <p:cNvPr id="7170" name="Picture 2" descr="Hololens-air-tap GIF | Gfycat">
            <a:extLst>
              <a:ext uri="{FF2B5EF4-FFF2-40B4-BE49-F238E27FC236}">
                <a16:creationId xmlns:a16="http://schemas.microsoft.com/office/drawing/2014/main" id="{758ED7A8-835E-49FA-96D3-97608F7BC3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4853438">
            <a:off x="4742047" y="1188149"/>
            <a:ext cx="1384897" cy="23081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15933F3-4A2C-4F6C-8F51-8A56939DC829}"/>
              </a:ext>
            </a:extLst>
          </p:cNvPr>
          <p:cNvSpPr/>
          <p:nvPr/>
        </p:nvSpPr>
        <p:spPr>
          <a:xfrm>
            <a:off x="2500131" y="49780"/>
            <a:ext cx="3454400" cy="141824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ucida Bright" panose="02040602050505020304" pitchFamily="18" charset="0"/>
              </a:rPr>
              <a:t>When external vibrations impinge on the speaker, voltage is produced</a:t>
            </a:r>
          </a:p>
        </p:txBody>
      </p:sp>
      <p:pic>
        <p:nvPicPr>
          <p:cNvPr id="6" name="Picture 2" descr="Related image">
            <a:extLst>
              <a:ext uri="{FF2B5EF4-FFF2-40B4-BE49-F238E27FC236}">
                <a16:creationId xmlns:a16="http://schemas.microsoft.com/office/drawing/2014/main" id="{30DDCC7D-B4A8-4BA1-8349-9C117236F41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1894" y="5074886"/>
            <a:ext cx="1171334" cy="666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D1625BA7-C764-46E9-81C8-8266253FD638}"/>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7331" y="4482870"/>
            <a:ext cx="1435331" cy="857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094F24-6148-CC43-895D-A4BFD71D890D}"/>
              </a:ext>
            </a:extLst>
          </p:cNvPr>
          <p:cNvSpPr txBox="1"/>
          <p:nvPr/>
        </p:nvSpPr>
        <p:spPr>
          <a:xfrm>
            <a:off x="3508132" y="5678807"/>
            <a:ext cx="721672" cy="646331"/>
          </a:xfrm>
          <a:prstGeom prst="rect">
            <a:avLst/>
          </a:prstGeom>
          <a:noFill/>
        </p:spPr>
        <p:txBody>
          <a:bodyPr wrap="none" rtlCol="0">
            <a:spAutoFit/>
          </a:bodyPr>
          <a:lstStyle/>
          <a:p>
            <a:pPr algn="ctr"/>
            <a:r>
              <a:rPr lang="en-US" dirty="0">
                <a:solidFill>
                  <a:schemeClr val="bg1">
                    <a:lumMod val="75000"/>
                  </a:schemeClr>
                </a:solidFill>
              </a:rPr>
              <a:t>Right </a:t>
            </a:r>
          </a:p>
          <a:p>
            <a:pPr algn="ctr"/>
            <a:r>
              <a:rPr lang="en-US" dirty="0">
                <a:solidFill>
                  <a:schemeClr val="bg1">
                    <a:lumMod val="75000"/>
                  </a:schemeClr>
                </a:solidFill>
              </a:rPr>
              <a:t>signal</a:t>
            </a:r>
          </a:p>
        </p:txBody>
      </p:sp>
      <p:sp>
        <p:nvSpPr>
          <p:cNvPr id="9" name="TextBox 8">
            <a:extLst>
              <a:ext uri="{FF2B5EF4-FFF2-40B4-BE49-F238E27FC236}">
                <a16:creationId xmlns:a16="http://schemas.microsoft.com/office/drawing/2014/main" id="{60D9E6BD-B307-E842-9AD0-9CCDE6FEC5C5}"/>
              </a:ext>
            </a:extLst>
          </p:cNvPr>
          <p:cNvSpPr txBox="1"/>
          <p:nvPr/>
        </p:nvSpPr>
        <p:spPr>
          <a:xfrm>
            <a:off x="5098149" y="4950024"/>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Tree>
    <p:extLst>
      <p:ext uri="{BB962C8B-B14F-4D97-AF65-F5344CB8AC3E}">
        <p14:creationId xmlns:p14="http://schemas.microsoft.com/office/powerpoint/2010/main" val="4292055120"/>
      </p:ext>
    </p:extLst>
  </p:cSld>
  <p:clrMapOvr>
    <a:masterClrMapping/>
  </p:clrMapOvr>
  <mc:AlternateContent xmlns:mc="http://schemas.openxmlformats.org/markup-compatibility/2006" xmlns:p14="http://schemas.microsoft.com/office/powerpoint/2010/main">
    <mc:Choice Requires="p14">
      <p:transition p14:dur="0" advTm="17001"/>
    </mc:Choice>
    <mc:Fallback xmlns="">
      <p:transition advTm="170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electronics&#10;&#10;Description automatically generated">
            <a:extLst>
              <a:ext uri="{FF2B5EF4-FFF2-40B4-BE49-F238E27FC236}">
                <a16:creationId xmlns:a16="http://schemas.microsoft.com/office/drawing/2014/main" id="{C8FE9ED7-57FC-462D-9976-C6E1498432F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40617" b="23450"/>
          <a:stretch/>
        </p:blipFill>
        <p:spPr>
          <a:xfrm rot="20538914">
            <a:off x="-13727" y="1556693"/>
            <a:ext cx="4476044" cy="3874143"/>
          </a:xfrm>
          <a:prstGeom prst="rect">
            <a:avLst/>
          </a:prstGeom>
        </p:spPr>
      </p:pic>
      <p:pic>
        <p:nvPicPr>
          <p:cNvPr id="7170" name="Picture 2" descr="Hololens-air-tap GIF | Gfycat">
            <a:extLst>
              <a:ext uri="{FF2B5EF4-FFF2-40B4-BE49-F238E27FC236}">
                <a16:creationId xmlns:a16="http://schemas.microsoft.com/office/drawing/2014/main" id="{758ED7A8-835E-49FA-96D3-97608F7BC3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4853438">
            <a:off x="4742047" y="1188149"/>
            <a:ext cx="1384897" cy="23081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15933F3-4A2C-4F6C-8F51-8A56939DC829}"/>
              </a:ext>
            </a:extLst>
          </p:cNvPr>
          <p:cNvSpPr/>
          <p:nvPr/>
        </p:nvSpPr>
        <p:spPr>
          <a:xfrm>
            <a:off x="2500131" y="49780"/>
            <a:ext cx="3454400" cy="141824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ucida Bright" panose="02040602050505020304" pitchFamily="18" charset="0"/>
              </a:rPr>
              <a:t>When external vibrations impinge on the speaker, voltage is produced</a:t>
            </a:r>
          </a:p>
        </p:txBody>
      </p:sp>
      <p:pic>
        <p:nvPicPr>
          <p:cNvPr id="6" name="Picture 2" descr="Related image">
            <a:extLst>
              <a:ext uri="{FF2B5EF4-FFF2-40B4-BE49-F238E27FC236}">
                <a16:creationId xmlns:a16="http://schemas.microsoft.com/office/drawing/2014/main" id="{30DDCC7D-B4A8-4BA1-8349-9C117236F41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1894" y="5074886"/>
            <a:ext cx="1171334" cy="666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D1625BA7-C764-46E9-81C8-8266253FD638}"/>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7331" y="4482870"/>
            <a:ext cx="1435331" cy="8574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51BBFA-DB19-FC45-AAB6-44715D5867F4}"/>
              </a:ext>
            </a:extLst>
          </p:cNvPr>
          <p:cNvSpPr txBox="1"/>
          <p:nvPr/>
        </p:nvSpPr>
        <p:spPr>
          <a:xfrm>
            <a:off x="7776820" y="3184051"/>
            <a:ext cx="4203546" cy="1259919"/>
          </a:xfrm>
          <a:prstGeom prst="roundRect">
            <a:avLst/>
          </a:prstGeom>
          <a:solidFill>
            <a:srgbClr val="92D050"/>
          </a:solidFill>
          <a:ln>
            <a:noFill/>
          </a:ln>
        </p:spPr>
        <p:txBody>
          <a:bodyPr wrap="square" rtlCol="0">
            <a:spAutoFit/>
          </a:bodyPr>
          <a:lstStyle/>
          <a:p>
            <a:pPr algn="ctr"/>
            <a:r>
              <a:rPr lang="en-US" sz="2400" b="1" dirty="0">
                <a:latin typeface="Lucida Bright" panose="02040602050505020304" pitchFamily="18" charset="0"/>
              </a:rPr>
              <a:t>This toggles the speaker </a:t>
            </a:r>
          </a:p>
          <a:p>
            <a:pPr algn="ctr"/>
            <a:r>
              <a:rPr lang="en-US" sz="2400" b="1" dirty="0">
                <a:latin typeface="Lucida Bright" panose="02040602050505020304" pitchFamily="18" charset="0"/>
              </a:rPr>
              <a:t>as a sensor </a:t>
            </a:r>
          </a:p>
          <a:p>
            <a:pPr algn="ctr"/>
            <a:r>
              <a:rPr lang="en-US" sz="2000" b="1" dirty="0">
                <a:solidFill>
                  <a:schemeClr val="accent6">
                    <a:lumMod val="50000"/>
                  </a:schemeClr>
                </a:solidFill>
                <a:latin typeface="Lucida Bright" panose="02040602050505020304" pitchFamily="18" charset="0"/>
              </a:rPr>
              <a:t>(behaving like a microphone)</a:t>
            </a:r>
          </a:p>
        </p:txBody>
      </p:sp>
      <p:pic>
        <p:nvPicPr>
          <p:cNvPr id="13" name="Picture 4" descr="DJ POPO | I Am Black Business">
            <a:extLst>
              <a:ext uri="{FF2B5EF4-FFF2-40B4-BE49-F238E27FC236}">
                <a16:creationId xmlns:a16="http://schemas.microsoft.com/office/drawing/2014/main" id="{DF1532BE-27A2-9049-ABF2-BA5B7FE3D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0627" y="4690272"/>
            <a:ext cx="1435331" cy="1435331"/>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Transfer">
            <a:extLst>
              <a:ext uri="{FF2B5EF4-FFF2-40B4-BE49-F238E27FC236}">
                <a16:creationId xmlns:a16="http://schemas.microsoft.com/office/drawing/2014/main" id="{EAC64049-3231-C144-892E-3F8D37CF8F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193312"/>
            <a:ext cx="1459116" cy="1407974"/>
          </a:xfrm>
          <a:prstGeom prst="rect">
            <a:avLst/>
          </a:prstGeom>
        </p:spPr>
      </p:pic>
      <p:sp>
        <p:nvSpPr>
          <p:cNvPr id="12" name="TextBox 11">
            <a:extLst>
              <a:ext uri="{FF2B5EF4-FFF2-40B4-BE49-F238E27FC236}">
                <a16:creationId xmlns:a16="http://schemas.microsoft.com/office/drawing/2014/main" id="{230F0E8A-8091-264D-B8B4-8CFB2C5A7FBB}"/>
              </a:ext>
            </a:extLst>
          </p:cNvPr>
          <p:cNvSpPr txBox="1"/>
          <p:nvPr/>
        </p:nvSpPr>
        <p:spPr>
          <a:xfrm>
            <a:off x="3508132" y="5678807"/>
            <a:ext cx="721672" cy="646331"/>
          </a:xfrm>
          <a:prstGeom prst="rect">
            <a:avLst/>
          </a:prstGeom>
          <a:noFill/>
        </p:spPr>
        <p:txBody>
          <a:bodyPr wrap="none" rtlCol="0">
            <a:spAutoFit/>
          </a:bodyPr>
          <a:lstStyle/>
          <a:p>
            <a:pPr algn="ctr"/>
            <a:r>
              <a:rPr lang="en-US" dirty="0">
                <a:solidFill>
                  <a:schemeClr val="bg1">
                    <a:lumMod val="75000"/>
                  </a:schemeClr>
                </a:solidFill>
              </a:rPr>
              <a:t>Right </a:t>
            </a:r>
          </a:p>
          <a:p>
            <a:pPr algn="ctr"/>
            <a:r>
              <a:rPr lang="en-US" dirty="0">
                <a:solidFill>
                  <a:schemeClr val="bg1">
                    <a:lumMod val="75000"/>
                  </a:schemeClr>
                </a:solidFill>
              </a:rPr>
              <a:t>signal</a:t>
            </a:r>
          </a:p>
        </p:txBody>
      </p:sp>
      <p:sp>
        <p:nvSpPr>
          <p:cNvPr id="14" name="TextBox 13">
            <a:extLst>
              <a:ext uri="{FF2B5EF4-FFF2-40B4-BE49-F238E27FC236}">
                <a16:creationId xmlns:a16="http://schemas.microsoft.com/office/drawing/2014/main" id="{0F671018-ECA4-2E43-B58E-B3A428C1EAE9}"/>
              </a:ext>
            </a:extLst>
          </p:cNvPr>
          <p:cNvSpPr txBox="1"/>
          <p:nvPr/>
        </p:nvSpPr>
        <p:spPr>
          <a:xfrm>
            <a:off x="5098149" y="4950024"/>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Tree>
    <p:extLst>
      <p:ext uri="{BB962C8B-B14F-4D97-AF65-F5344CB8AC3E}">
        <p14:creationId xmlns:p14="http://schemas.microsoft.com/office/powerpoint/2010/main" val="3651069502"/>
      </p:ext>
    </p:extLst>
  </p:cSld>
  <p:clrMapOvr>
    <a:masterClrMapping/>
  </p:clrMapOvr>
  <mc:AlternateContent xmlns:mc="http://schemas.openxmlformats.org/markup-compatibility/2006" xmlns:p14="http://schemas.microsoft.com/office/powerpoint/2010/main">
    <mc:Choice Requires="p14">
      <p:transition p14:dur="0" advTm="17001"/>
    </mc:Choice>
    <mc:Fallback xmlns="">
      <p:transition advTm="170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5026533" y="282048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947208" y="1258434"/>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6" name="TextBox 5">
            <a:extLst>
              <a:ext uri="{FF2B5EF4-FFF2-40B4-BE49-F238E27FC236}">
                <a16:creationId xmlns:a16="http://schemas.microsoft.com/office/drawing/2014/main" id="{51CA8385-5CE8-4E6F-996B-457DBA6A2B8E}"/>
              </a:ext>
            </a:extLst>
          </p:cNvPr>
          <p:cNvSpPr txBox="1"/>
          <p:nvPr/>
        </p:nvSpPr>
        <p:spPr>
          <a:xfrm>
            <a:off x="1456248" y="2426749"/>
            <a:ext cx="10170866" cy="17149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600" b="1" i="0" u="none" strike="noStrike" kern="1200" cap="none" spc="0" normalizeH="0" baseline="0" noProof="0" dirty="0">
              <a:ln>
                <a:noFill/>
              </a:ln>
              <a:effectLst/>
              <a:uLnTx/>
              <a:uFillTx/>
              <a:latin typeface="Lucida Bright" panose="02040602050505020304" pitchFamily="18" charset="0"/>
            </a:endParaRPr>
          </a:p>
        </p:txBody>
      </p:sp>
      <p:grpSp>
        <p:nvGrpSpPr>
          <p:cNvPr id="8" name="Group 7">
            <a:extLst>
              <a:ext uri="{FF2B5EF4-FFF2-40B4-BE49-F238E27FC236}">
                <a16:creationId xmlns:a16="http://schemas.microsoft.com/office/drawing/2014/main" id="{3F5A4C79-096D-4A08-B44B-071B010FAB5A}"/>
              </a:ext>
            </a:extLst>
          </p:cNvPr>
          <p:cNvGrpSpPr/>
          <p:nvPr/>
        </p:nvGrpSpPr>
        <p:grpSpPr>
          <a:xfrm>
            <a:off x="3191942" y="1200280"/>
            <a:ext cx="6290034" cy="715360"/>
            <a:chOff x="3211248" y="2738520"/>
            <a:chExt cx="7688883" cy="715360"/>
          </a:xfrm>
        </p:grpSpPr>
        <p:sp>
          <p:nvSpPr>
            <p:cNvPr id="10" name="TextBox 9">
              <a:extLst>
                <a:ext uri="{FF2B5EF4-FFF2-40B4-BE49-F238E27FC236}">
                  <a16:creationId xmlns:a16="http://schemas.microsoft.com/office/drawing/2014/main" id="{230561F0-6122-4C94-B023-E0FC352D2351}"/>
                </a:ext>
              </a:extLst>
            </p:cNvPr>
            <p:cNvSpPr txBox="1"/>
            <p:nvPr/>
          </p:nvSpPr>
          <p:spPr>
            <a:xfrm>
              <a:off x="3211248" y="2834590"/>
              <a:ext cx="7688883" cy="523220"/>
            </a:xfrm>
            <a:prstGeom prst="rect">
              <a:avLst/>
            </a:prstGeom>
            <a:noFill/>
          </p:spPr>
          <p:txBody>
            <a:bodyPr wrap="square">
              <a:spAutoFit/>
            </a:bodyPr>
            <a:lstStyle/>
            <a:p>
              <a:r>
                <a:rPr kumimoji="0" lang="en-US" sz="2800" b="1" i="0" u="none" strike="noStrike" kern="0" cap="none" spc="0" normalizeH="0" baseline="0" noProof="0" dirty="0">
                  <a:ln>
                    <a:noFill/>
                  </a:ln>
                  <a:solidFill>
                    <a:schemeClr val="accent1">
                      <a:lumMod val="75000"/>
                    </a:schemeClr>
                  </a:solidFill>
                  <a:effectLst/>
                  <a:uLnTx/>
                  <a:uFillTx/>
                  <a:latin typeface="Lucida Bright" panose="02040602050505020304" pitchFamily="18" charset="0"/>
                  <a:ea typeface="+mn-ea"/>
                  <a:cs typeface="+mn-cs"/>
                </a:rPr>
                <a:t>Speakers                    </a:t>
              </a:r>
              <a:r>
                <a:rPr lang="en-US" sz="2800" b="1" kern="0" dirty="0">
                  <a:solidFill>
                    <a:schemeClr val="accent1">
                      <a:lumMod val="75000"/>
                    </a:schemeClr>
                  </a:solidFill>
                  <a:latin typeface="Lucida Bright" panose="02040602050505020304" pitchFamily="18" charset="0"/>
                </a:rPr>
                <a:t>M</a:t>
              </a:r>
              <a:r>
                <a:rPr kumimoji="0" lang="en-US" sz="2800" b="1" i="0" u="none" strike="noStrike" kern="0" cap="none" spc="0" normalizeH="0" baseline="0" noProof="0" dirty="0" err="1">
                  <a:ln>
                    <a:noFill/>
                  </a:ln>
                  <a:solidFill>
                    <a:schemeClr val="accent1">
                      <a:lumMod val="75000"/>
                    </a:schemeClr>
                  </a:solidFill>
                  <a:effectLst/>
                  <a:uLnTx/>
                  <a:uFillTx/>
                  <a:latin typeface="Lucida Bright" panose="02040602050505020304" pitchFamily="18" charset="0"/>
                </a:rPr>
                <a:t>icrophone</a:t>
              </a:r>
              <a:endParaRPr lang="en-US" sz="2800" dirty="0">
                <a:solidFill>
                  <a:schemeClr val="accent1">
                    <a:lumMod val="75000"/>
                  </a:schemeClr>
                </a:solidFill>
              </a:endParaRPr>
            </a:p>
          </p:txBody>
        </p:sp>
        <p:pic>
          <p:nvPicPr>
            <p:cNvPr id="11" name="Graphic 10" descr="Transfer">
              <a:extLst>
                <a:ext uri="{FF2B5EF4-FFF2-40B4-BE49-F238E27FC236}">
                  <a16:creationId xmlns:a16="http://schemas.microsoft.com/office/drawing/2014/main" id="{6FD49112-86F9-45E5-B8C3-BE17F2200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8484" y="2738520"/>
              <a:ext cx="906212" cy="715360"/>
            </a:xfrm>
            <a:prstGeom prst="rect">
              <a:avLst/>
            </a:prstGeom>
          </p:spPr>
        </p:pic>
      </p:grpSp>
      <p:sp>
        <p:nvSpPr>
          <p:cNvPr id="3" name="TextBox 2">
            <a:extLst>
              <a:ext uri="{FF2B5EF4-FFF2-40B4-BE49-F238E27FC236}">
                <a16:creationId xmlns:a16="http://schemas.microsoft.com/office/drawing/2014/main" id="{E42983D8-E02F-459E-9694-2811A99919B7}"/>
              </a:ext>
            </a:extLst>
          </p:cNvPr>
          <p:cNvSpPr txBox="1"/>
          <p:nvPr/>
        </p:nvSpPr>
        <p:spPr>
          <a:xfrm>
            <a:off x="246986" y="254259"/>
            <a:ext cx="5517544"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Can we toggle automatically?</a:t>
            </a:r>
          </a:p>
        </p:txBody>
      </p:sp>
    </p:spTree>
    <p:extLst>
      <p:ext uri="{BB962C8B-B14F-4D97-AF65-F5344CB8AC3E}">
        <p14:creationId xmlns:p14="http://schemas.microsoft.com/office/powerpoint/2010/main" val="2459156858"/>
      </p:ext>
    </p:extLst>
  </p:cSld>
  <p:clrMapOvr>
    <a:masterClrMapping/>
  </p:clrMapOvr>
  <mc:AlternateContent xmlns:mc="http://schemas.openxmlformats.org/markup-compatibility/2006" xmlns:p14="http://schemas.microsoft.com/office/powerpoint/2010/main">
    <mc:Choice Requires="p14">
      <p:transition p14:dur="0" advTm="7601"/>
    </mc:Choice>
    <mc:Fallback xmlns="">
      <p:transition advTm="76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5026533" y="282048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947208" y="1258434"/>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6" name="TextBox 5">
            <a:extLst>
              <a:ext uri="{FF2B5EF4-FFF2-40B4-BE49-F238E27FC236}">
                <a16:creationId xmlns:a16="http://schemas.microsoft.com/office/drawing/2014/main" id="{51CA8385-5CE8-4E6F-996B-457DBA6A2B8E}"/>
              </a:ext>
            </a:extLst>
          </p:cNvPr>
          <p:cNvSpPr txBox="1"/>
          <p:nvPr/>
        </p:nvSpPr>
        <p:spPr>
          <a:xfrm>
            <a:off x="1456248" y="2426749"/>
            <a:ext cx="10170866" cy="17149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600" b="1" i="0" u="none" strike="noStrike" kern="1200" cap="none" spc="0" normalizeH="0" baseline="0" noProof="0" dirty="0">
              <a:ln>
                <a:noFill/>
              </a:ln>
              <a:effectLst/>
              <a:uLnTx/>
              <a:uFillTx/>
              <a:latin typeface="Lucida Bright" panose="02040602050505020304" pitchFamily="18" charset="0"/>
            </a:endParaRPr>
          </a:p>
        </p:txBody>
      </p:sp>
      <p:grpSp>
        <p:nvGrpSpPr>
          <p:cNvPr id="8" name="Group 7">
            <a:extLst>
              <a:ext uri="{FF2B5EF4-FFF2-40B4-BE49-F238E27FC236}">
                <a16:creationId xmlns:a16="http://schemas.microsoft.com/office/drawing/2014/main" id="{3F5A4C79-096D-4A08-B44B-071B010FAB5A}"/>
              </a:ext>
            </a:extLst>
          </p:cNvPr>
          <p:cNvGrpSpPr/>
          <p:nvPr/>
        </p:nvGrpSpPr>
        <p:grpSpPr>
          <a:xfrm>
            <a:off x="3191942" y="1200280"/>
            <a:ext cx="6290034" cy="715360"/>
            <a:chOff x="3211248" y="2738520"/>
            <a:chExt cx="7688883" cy="715360"/>
          </a:xfrm>
        </p:grpSpPr>
        <p:sp>
          <p:nvSpPr>
            <p:cNvPr id="10" name="TextBox 9">
              <a:extLst>
                <a:ext uri="{FF2B5EF4-FFF2-40B4-BE49-F238E27FC236}">
                  <a16:creationId xmlns:a16="http://schemas.microsoft.com/office/drawing/2014/main" id="{230561F0-6122-4C94-B023-E0FC352D2351}"/>
                </a:ext>
              </a:extLst>
            </p:cNvPr>
            <p:cNvSpPr txBox="1"/>
            <p:nvPr/>
          </p:nvSpPr>
          <p:spPr>
            <a:xfrm>
              <a:off x="3211248" y="2834590"/>
              <a:ext cx="7688883" cy="523220"/>
            </a:xfrm>
            <a:prstGeom prst="rect">
              <a:avLst/>
            </a:prstGeom>
            <a:noFill/>
          </p:spPr>
          <p:txBody>
            <a:bodyPr wrap="square">
              <a:spAutoFit/>
            </a:bodyPr>
            <a:lstStyle/>
            <a:p>
              <a:r>
                <a:rPr kumimoji="0" lang="en-US" sz="2800" b="1" i="0" u="none" strike="noStrike" kern="0" cap="none" spc="0" normalizeH="0" baseline="0" noProof="0" dirty="0">
                  <a:ln>
                    <a:noFill/>
                  </a:ln>
                  <a:solidFill>
                    <a:schemeClr val="accent1">
                      <a:lumMod val="75000"/>
                    </a:schemeClr>
                  </a:solidFill>
                  <a:effectLst/>
                  <a:uLnTx/>
                  <a:uFillTx/>
                  <a:latin typeface="Lucida Bright" panose="02040602050505020304" pitchFamily="18" charset="0"/>
                  <a:ea typeface="+mn-ea"/>
                  <a:cs typeface="+mn-cs"/>
                </a:rPr>
                <a:t>Speakers                    </a:t>
              </a:r>
              <a:r>
                <a:rPr lang="en-US" sz="2800" b="1" kern="0" dirty="0">
                  <a:solidFill>
                    <a:schemeClr val="accent1">
                      <a:lumMod val="75000"/>
                    </a:schemeClr>
                  </a:solidFill>
                  <a:latin typeface="Lucida Bright" panose="02040602050505020304" pitchFamily="18" charset="0"/>
                </a:rPr>
                <a:t>M</a:t>
              </a:r>
              <a:r>
                <a:rPr kumimoji="0" lang="en-US" sz="2800" b="1" i="0" u="none" strike="noStrike" kern="0" cap="none" spc="0" normalizeH="0" baseline="0" noProof="0" dirty="0" err="1">
                  <a:ln>
                    <a:noFill/>
                  </a:ln>
                  <a:solidFill>
                    <a:schemeClr val="accent1">
                      <a:lumMod val="75000"/>
                    </a:schemeClr>
                  </a:solidFill>
                  <a:effectLst/>
                  <a:uLnTx/>
                  <a:uFillTx/>
                  <a:latin typeface="Lucida Bright" panose="02040602050505020304" pitchFamily="18" charset="0"/>
                </a:rPr>
                <a:t>icrophone</a:t>
              </a:r>
              <a:endParaRPr lang="en-US" sz="2800" dirty="0">
                <a:solidFill>
                  <a:schemeClr val="accent1">
                    <a:lumMod val="75000"/>
                  </a:schemeClr>
                </a:solidFill>
              </a:endParaRPr>
            </a:p>
          </p:txBody>
        </p:sp>
        <p:pic>
          <p:nvPicPr>
            <p:cNvPr id="11" name="Graphic 10" descr="Transfer">
              <a:extLst>
                <a:ext uri="{FF2B5EF4-FFF2-40B4-BE49-F238E27FC236}">
                  <a16:creationId xmlns:a16="http://schemas.microsoft.com/office/drawing/2014/main" id="{6FD49112-86F9-45E5-B8C3-BE17F2200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8484" y="2738520"/>
              <a:ext cx="906212" cy="715360"/>
            </a:xfrm>
            <a:prstGeom prst="rect">
              <a:avLst/>
            </a:prstGeom>
          </p:spPr>
        </p:pic>
      </p:grpSp>
      <p:sp>
        <p:nvSpPr>
          <p:cNvPr id="15" name="TextBox 14">
            <a:extLst>
              <a:ext uri="{FF2B5EF4-FFF2-40B4-BE49-F238E27FC236}">
                <a16:creationId xmlns:a16="http://schemas.microsoft.com/office/drawing/2014/main" id="{D868DDB0-B8FD-4481-8EBD-CE16375D525E}"/>
              </a:ext>
            </a:extLst>
          </p:cNvPr>
          <p:cNvSpPr txBox="1"/>
          <p:nvPr/>
        </p:nvSpPr>
        <p:spPr>
          <a:xfrm>
            <a:off x="-254000" y="1944787"/>
            <a:ext cx="12689698" cy="442674"/>
          </a:xfrm>
          <a:prstGeom prst="roundRect">
            <a:avLst/>
          </a:prstGeom>
          <a:solidFill>
            <a:schemeClr val="bg2">
              <a:lumMod val="90000"/>
            </a:schemeClr>
          </a:solidFill>
        </p:spPr>
        <p:txBody>
          <a:bodyPr wrap="square" rtlCol="0">
            <a:spAutoFit/>
          </a:bodyPr>
          <a:lstStyle/>
          <a:p>
            <a:pPr algn="ctr"/>
            <a:r>
              <a:rPr lang="en-US" sz="2000" dirty="0">
                <a:latin typeface="Lucida Bright" panose="02040602050505020304" pitchFamily="18" charset="0"/>
              </a:rPr>
              <a:t>Yes, PIN 14-17 can be programmed as </a:t>
            </a:r>
            <a:r>
              <a:rPr lang="en-US" sz="2000" b="1" dirty="0">
                <a:solidFill>
                  <a:srgbClr val="C00000"/>
                </a:solidFill>
                <a:latin typeface="Lucida Bright" panose="02040602050505020304" pitchFamily="18" charset="0"/>
              </a:rPr>
              <a:t>either</a:t>
            </a:r>
            <a:r>
              <a:rPr lang="en-US" sz="2000" dirty="0">
                <a:latin typeface="Lucida Bright" panose="02040602050505020304" pitchFamily="18" charset="0"/>
              </a:rPr>
              <a:t> speaker or microphone (called </a:t>
            </a:r>
            <a:r>
              <a:rPr lang="en-US" sz="2000" b="1" dirty="0">
                <a:latin typeface="Lucida Bright" panose="02040602050505020304" pitchFamily="18" charset="0"/>
              </a:rPr>
              <a:t>jack re-tasking</a:t>
            </a:r>
            <a:r>
              <a:rPr lang="en-US" sz="2000" dirty="0">
                <a:latin typeface="Lucida Bright" panose="02040602050505020304" pitchFamily="18" charset="0"/>
              </a:rPr>
              <a:t>)</a:t>
            </a:r>
          </a:p>
        </p:txBody>
      </p:sp>
      <p:grpSp>
        <p:nvGrpSpPr>
          <p:cNvPr id="19" name="Group 18">
            <a:extLst>
              <a:ext uri="{FF2B5EF4-FFF2-40B4-BE49-F238E27FC236}">
                <a16:creationId xmlns:a16="http://schemas.microsoft.com/office/drawing/2014/main" id="{036EBBA3-B38E-43B2-913F-1DD161B3203B}"/>
              </a:ext>
            </a:extLst>
          </p:cNvPr>
          <p:cNvGrpSpPr/>
          <p:nvPr/>
        </p:nvGrpSpPr>
        <p:grpSpPr>
          <a:xfrm>
            <a:off x="314728" y="3349812"/>
            <a:ext cx="5201315" cy="3110758"/>
            <a:chOff x="1853208" y="2300062"/>
            <a:chExt cx="7588758" cy="4244940"/>
          </a:xfrm>
        </p:grpSpPr>
        <p:pic>
          <p:nvPicPr>
            <p:cNvPr id="20" name="Picture 5" descr="A screenshot of a cell phone&#10;&#10;Description generated with high confidence">
              <a:extLst>
                <a:ext uri="{FF2B5EF4-FFF2-40B4-BE49-F238E27FC236}">
                  <a16:creationId xmlns:a16="http://schemas.microsoft.com/office/drawing/2014/main" id="{54B1E776-1041-4E71-8437-DD1F181292F3}"/>
                </a:ext>
              </a:extLst>
            </p:cNvPr>
            <p:cNvPicPr>
              <a:picLocks noChangeAspect="1"/>
            </p:cNvPicPr>
            <p:nvPr/>
          </p:nvPicPr>
          <p:blipFill rotWithShape="1">
            <a:blip r:embed="rId11"/>
            <a:srcRect l="6888" t="32719" r="7221" b="21879"/>
            <a:stretch/>
          </p:blipFill>
          <p:spPr>
            <a:xfrm>
              <a:off x="1853208" y="2300062"/>
              <a:ext cx="7588758" cy="4244940"/>
            </a:xfrm>
            <a:prstGeom prst="rect">
              <a:avLst/>
            </a:prstGeom>
          </p:spPr>
        </p:pic>
        <p:sp>
          <p:nvSpPr>
            <p:cNvPr id="21" name="Oval 20">
              <a:extLst>
                <a:ext uri="{FF2B5EF4-FFF2-40B4-BE49-F238E27FC236}">
                  <a16:creationId xmlns:a16="http://schemas.microsoft.com/office/drawing/2014/main" id="{45B3BED4-90F7-40A8-9FE2-20D6F886694D}"/>
                </a:ext>
              </a:extLst>
            </p:cNvPr>
            <p:cNvSpPr/>
            <p:nvPr/>
          </p:nvSpPr>
          <p:spPr>
            <a:xfrm>
              <a:off x="7140182" y="4517499"/>
              <a:ext cx="382044" cy="9474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D3C6DE8-AC68-854C-811B-277DEF0AA18C}"/>
              </a:ext>
            </a:extLst>
          </p:cNvPr>
          <p:cNvSpPr txBox="1"/>
          <p:nvPr/>
        </p:nvSpPr>
        <p:spPr>
          <a:xfrm>
            <a:off x="246986" y="254259"/>
            <a:ext cx="5517544"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Can we toggle automatically?</a:t>
            </a:r>
          </a:p>
        </p:txBody>
      </p:sp>
      <p:sp>
        <p:nvSpPr>
          <p:cNvPr id="4" name="Freeform 3">
            <a:extLst>
              <a:ext uri="{FF2B5EF4-FFF2-40B4-BE49-F238E27FC236}">
                <a16:creationId xmlns:a16="http://schemas.microsoft.com/office/drawing/2014/main" id="{93BA1F2D-02C7-2847-80D9-1E9C6800A23A}"/>
              </a:ext>
            </a:extLst>
          </p:cNvPr>
          <p:cNvSpPr/>
          <p:nvPr/>
        </p:nvSpPr>
        <p:spPr>
          <a:xfrm>
            <a:off x="4127500" y="2387600"/>
            <a:ext cx="1887090" cy="2616200"/>
          </a:xfrm>
          <a:custGeom>
            <a:avLst/>
            <a:gdLst>
              <a:gd name="connsiteX0" fmla="*/ 0 w 1887090"/>
              <a:gd name="connsiteY0" fmla="*/ 0 h 2616200"/>
              <a:gd name="connsiteX1" fmla="*/ 1879600 w 1887090"/>
              <a:gd name="connsiteY1" fmla="*/ 1320800 h 2616200"/>
              <a:gd name="connsiteX2" fmla="*/ 533400 w 1887090"/>
              <a:gd name="connsiteY2" fmla="*/ 2616200 h 2616200"/>
            </a:gdLst>
            <a:ahLst/>
            <a:cxnLst>
              <a:cxn ang="0">
                <a:pos x="connsiteX0" y="connsiteY0"/>
              </a:cxn>
              <a:cxn ang="0">
                <a:pos x="connsiteX1" y="connsiteY1"/>
              </a:cxn>
              <a:cxn ang="0">
                <a:pos x="connsiteX2" y="connsiteY2"/>
              </a:cxn>
            </a:cxnLst>
            <a:rect l="l" t="t" r="r" b="b"/>
            <a:pathLst>
              <a:path w="1887090" h="2616200">
                <a:moveTo>
                  <a:pt x="0" y="0"/>
                </a:moveTo>
                <a:cubicBezTo>
                  <a:pt x="895350" y="442383"/>
                  <a:pt x="1790700" y="884767"/>
                  <a:pt x="1879600" y="1320800"/>
                </a:cubicBezTo>
                <a:cubicBezTo>
                  <a:pt x="1968500" y="1756833"/>
                  <a:pt x="1250950" y="2186516"/>
                  <a:pt x="533400" y="261620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478446"/>
      </p:ext>
    </p:extLst>
  </p:cSld>
  <p:clrMapOvr>
    <a:masterClrMapping/>
  </p:clrMapOvr>
  <mc:AlternateContent xmlns:mc="http://schemas.openxmlformats.org/markup-compatibility/2006" xmlns:p14="http://schemas.microsoft.com/office/powerpoint/2010/main">
    <mc:Choice Requires="p14">
      <p:transition p14:dur="0" advTm="26520"/>
    </mc:Choice>
    <mc:Fallback xmlns="">
      <p:transition advTm="2652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5026533" y="282048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947208" y="1258434"/>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6" name="TextBox 5">
            <a:extLst>
              <a:ext uri="{FF2B5EF4-FFF2-40B4-BE49-F238E27FC236}">
                <a16:creationId xmlns:a16="http://schemas.microsoft.com/office/drawing/2014/main" id="{51CA8385-5CE8-4E6F-996B-457DBA6A2B8E}"/>
              </a:ext>
            </a:extLst>
          </p:cNvPr>
          <p:cNvSpPr txBox="1"/>
          <p:nvPr/>
        </p:nvSpPr>
        <p:spPr>
          <a:xfrm>
            <a:off x="1456248" y="2426749"/>
            <a:ext cx="10170866" cy="17149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600" b="1" i="0" u="none" strike="noStrike" kern="1200" cap="none" spc="0" normalizeH="0" baseline="0" noProof="0" dirty="0">
              <a:ln>
                <a:noFill/>
              </a:ln>
              <a:effectLst/>
              <a:uLnTx/>
              <a:uFillTx/>
              <a:latin typeface="Lucida Bright" panose="02040602050505020304" pitchFamily="18" charset="0"/>
            </a:endParaRPr>
          </a:p>
        </p:txBody>
      </p:sp>
      <p:grpSp>
        <p:nvGrpSpPr>
          <p:cNvPr id="8" name="Group 7">
            <a:extLst>
              <a:ext uri="{FF2B5EF4-FFF2-40B4-BE49-F238E27FC236}">
                <a16:creationId xmlns:a16="http://schemas.microsoft.com/office/drawing/2014/main" id="{3F5A4C79-096D-4A08-B44B-071B010FAB5A}"/>
              </a:ext>
            </a:extLst>
          </p:cNvPr>
          <p:cNvGrpSpPr/>
          <p:nvPr/>
        </p:nvGrpSpPr>
        <p:grpSpPr>
          <a:xfrm>
            <a:off x="3191942" y="1200280"/>
            <a:ext cx="6290034" cy="715360"/>
            <a:chOff x="3211248" y="2738520"/>
            <a:chExt cx="7688883" cy="715360"/>
          </a:xfrm>
        </p:grpSpPr>
        <p:sp>
          <p:nvSpPr>
            <p:cNvPr id="10" name="TextBox 9">
              <a:extLst>
                <a:ext uri="{FF2B5EF4-FFF2-40B4-BE49-F238E27FC236}">
                  <a16:creationId xmlns:a16="http://schemas.microsoft.com/office/drawing/2014/main" id="{230561F0-6122-4C94-B023-E0FC352D2351}"/>
                </a:ext>
              </a:extLst>
            </p:cNvPr>
            <p:cNvSpPr txBox="1"/>
            <p:nvPr/>
          </p:nvSpPr>
          <p:spPr>
            <a:xfrm>
              <a:off x="3211248" y="2834590"/>
              <a:ext cx="7688883" cy="523220"/>
            </a:xfrm>
            <a:prstGeom prst="rect">
              <a:avLst/>
            </a:prstGeom>
            <a:noFill/>
          </p:spPr>
          <p:txBody>
            <a:bodyPr wrap="square">
              <a:spAutoFit/>
            </a:bodyPr>
            <a:lstStyle/>
            <a:p>
              <a:r>
                <a:rPr kumimoji="0" lang="en-US" sz="2800" b="1" i="0" u="none" strike="noStrike" kern="0" cap="none" spc="0" normalizeH="0" baseline="0" noProof="0" dirty="0">
                  <a:ln>
                    <a:noFill/>
                  </a:ln>
                  <a:solidFill>
                    <a:schemeClr val="accent1">
                      <a:lumMod val="75000"/>
                    </a:schemeClr>
                  </a:solidFill>
                  <a:effectLst/>
                  <a:uLnTx/>
                  <a:uFillTx/>
                  <a:latin typeface="Lucida Bright" panose="02040602050505020304" pitchFamily="18" charset="0"/>
                  <a:ea typeface="+mn-ea"/>
                  <a:cs typeface="+mn-cs"/>
                </a:rPr>
                <a:t>Speakers                    </a:t>
              </a:r>
              <a:r>
                <a:rPr lang="en-US" sz="2800" b="1" kern="0" dirty="0">
                  <a:solidFill>
                    <a:schemeClr val="accent1">
                      <a:lumMod val="75000"/>
                    </a:schemeClr>
                  </a:solidFill>
                  <a:latin typeface="Lucida Bright" panose="02040602050505020304" pitchFamily="18" charset="0"/>
                </a:rPr>
                <a:t>M</a:t>
              </a:r>
              <a:r>
                <a:rPr kumimoji="0" lang="en-US" sz="2800" b="1" i="0" u="none" strike="noStrike" kern="0" cap="none" spc="0" normalizeH="0" baseline="0" noProof="0" dirty="0" err="1">
                  <a:ln>
                    <a:noFill/>
                  </a:ln>
                  <a:solidFill>
                    <a:schemeClr val="accent1">
                      <a:lumMod val="75000"/>
                    </a:schemeClr>
                  </a:solidFill>
                  <a:effectLst/>
                  <a:uLnTx/>
                  <a:uFillTx/>
                  <a:latin typeface="Lucida Bright" panose="02040602050505020304" pitchFamily="18" charset="0"/>
                </a:rPr>
                <a:t>icrophone</a:t>
              </a:r>
              <a:endParaRPr lang="en-US" sz="2800" dirty="0">
                <a:solidFill>
                  <a:schemeClr val="accent1">
                    <a:lumMod val="75000"/>
                  </a:schemeClr>
                </a:solidFill>
              </a:endParaRPr>
            </a:p>
          </p:txBody>
        </p:sp>
        <p:pic>
          <p:nvPicPr>
            <p:cNvPr id="11" name="Graphic 10" descr="Transfer">
              <a:extLst>
                <a:ext uri="{FF2B5EF4-FFF2-40B4-BE49-F238E27FC236}">
                  <a16:creationId xmlns:a16="http://schemas.microsoft.com/office/drawing/2014/main" id="{6FD49112-86F9-45E5-B8C3-BE17F2200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8484" y="2738520"/>
              <a:ext cx="906212" cy="715360"/>
            </a:xfrm>
            <a:prstGeom prst="rect">
              <a:avLst/>
            </a:prstGeom>
          </p:spPr>
        </p:pic>
      </p:grpSp>
      <p:grpSp>
        <p:nvGrpSpPr>
          <p:cNvPr id="19" name="Group 18">
            <a:extLst>
              <a:ext uri="{FF2B5EF4-FFF2-40B4-BE49-F238E27FC236}">
                <a16:creationId xmlns:a16="http://schemas.microsoft.com/office/drawing/2014/main" id="{036EBBA3-B38E-43B2-913F-1DD161B3203B}"/>
              </a:ext>
            </a:extLst>
          </p:cNvPr>
          <p:cNvGrpSpPr/>
          <p:nvPr/>
        </p:nvGrpSpPr>
        <p:grpSpPr>
          <a:xfrm>
            <a:off x="314728" y="3349812"/>
            <a:ext cx="5201315" cy="3110758"/>
            <a:chOff x="1853208" y="2300062"/>
            <a:chExt cx="7588758" cy="4244940"/>
          </a:xfrm>
        </p:grpSpPr>
        <p:pic>
          <p:nvPicPr>
            <p:cNvPr id="20" name="Picture 5" descr="A screenshot of a cell phone&#10;&#10;Description generated with high confidence">
              <a:extLst>
                <a:ext uri="{FF2B5EF4-FFF2-40B4-BE49-F238E27FC236}">
                  <a16:creationId xmlns:a16="http://schemas.microsoft.com/office/drawing/2014/main" id="{54B1E776-1041-4E71-8437-DD1F181292F3}"/>
                </a:ext>
              </a:extLst>
            </p:cNvPr>
            <p:cNvPicPr>
              <a:picLocks noChangeAspect="1"/>
            </p:cNvPicPr>
            <p:nvPr/>
          </p:nvPicPr>
          <p:blipFill rotWithShape="1">
            <a:blip r:embed="rId11"/>
            <a:srcRect l="6888" t="32719" r="7221" b="21879"/>
            <a:stretch/>
          </p:blipFill>
          <p:spPr>
            <a:xfrm>
              <a:off x="1853208" y="2300062"/>
              <a:ext cx="7588758" cy="4244940"/>
            </a:xfrm>
            <a:prstGeom prst="rect">
              <a:avLst/>
            </a:prstGeom>
          </p:spPr>
        </p:pic>
        <p:sp>
          <p:nvSpPr>
            <p:cNvPr id="21" name="Oval 20">
              <a:extLst>
                <a:ext uri="{FF2B5EF4-FFF2-40B4-BE49-F238E27FC236}">
                  <a16:creationId xmlns:a16="http://schemas.microsoft.com/office/drawing/2014/main" id="{45B3BED4-90F7-40A8-9FE2-20D6F886694D}"/>
                </a:ext>
              </a:extLst>
            </p:cNvPr>
            <p:cNvSpPr/>
            <p:nvPr/>
          </p:nvSpPr>
          <p:spPr>
            <a:xfrm>
              <a:off x="7140182" y="4517499"/>
              <a:ext cx="382044" cy="9474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D3C6DE8-AC68-854C-811B-277DEF0AA18C}"/>
              </a:ext>
            </a:extLst>
          </p:cNvPr>
          <p:cNvSpPr txBox="1"/>
          <p:nvPr/>
        </p:nvSpPr>
        <p:spPr>
          <a:xfrm>
            <a:off x="246986" y="254259"/>
            <a:ext cx="5517544"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Can we toggle automatically?</a:t>
            </a:r>
          </a:p>
        </p:txBody>
      </p:sp>
      <p:sp>
        <p:nvSpPr>
          <p:cNvPr id="4" name="Freeform 3">
            <a:extLst>
              <a:ext uri="{FF2B5EF4-FFF2-40B4-BE49-F238E27FC236}">
                <a16:creationId xmlns:a16="http://schemas.microsoft.com/office/drawing/2014/main" id="{93BA1F2D-02C7-2847-80D9-1E9C6800A23A}"/>
              </a:ext>
            </a:extLst>
          </p:cNvPr>
          <p:cNvSpPr/>
          <p:nvPr/>
        </p:nvSpPr>
        <p:spPr>
          <a:xfrm>
            <a:off x="4127500" y="2387600"/>
            <a:ext cx="1887090" cy="2616200"/>
          </a:xfrm>
          <a:custGeom>
            <a:avLst/>
            <a:gdLst>
              <a:gd name="connsiteX0" fmla="*/ 0 w 1887090"/>
              <a:gd name="connsiteY0" fmla="*/ 0 h 2616200"/>
              <a:gd name="connsiteX1" fmla="*/ 1879600 w 1887090"/>
              <a:gd name="connsiteY1" fmla="*/ 1320800 h 2616200"/>
              <a:gd name="connsiteX2" fmla="*/ 533400 w 1887090"/>
              <a:gd name="connsiteY2" fmla="*/ 2616200 h 2616200"/>
            </a:gdLst>
            <a:ahLst/>
            <a:cxnLst>
              <a:cxn ang="0">
                <a:pos x="connsiteX0" y="connsiteY0"/>
              </a:cxn>
              <a:cxn ang="0">
                <a:pos x="connsiteX1" y="connsiteY1"/>
              </a:cxn>
              <a:cxn ang="0">
                <a:pos x="connsiteX2" y="connsiteY2"/>
              </a:cxn>
            </a:cxnLst>
            <a:rect l="l" t="t" r="r" b="b"/>
            <a:pathLst>
              <a:path w="1887090" h="2616200">
                <a:moveTo>
                  <a:pt x="0" y="0"/>
                </a:moveTo>
                <a:cubicBezTo>
                  <a:pt x="895350" y="442383"/>
                  <a:pt x="1790700" y="884767"/>
                  <a:pt x="1879600" y="1320800"/>
                </a:cubicBezTo>
                <a:cubicBezTo>
                  <a:pt x="1968500" y="1756833"/>
                  <a:pt x="1250950" y="2186516"/>
                  <a:pt x="533400" y="261620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06E071-C49F-C54E-BB5C-9437877F733F}"/>
              </a:ext>
            </a:extLst>
          </p:cNvPr>
          <p:cNvSpPr txBox="1"/>
          <p:nvPr/>
        </p:nvSpPr>
        <p:spPr>
          <a:xfrm>
            <a:off x="7484541" y="2460600"/>
            <a:ext cx="4951157" cy="783193"/>
          </a:xfrm>
          <a:prstGeom prst="roundRect">
            <a:avLst/>
          </a:prstGeom>
          <a:solidFill>
            <a:srgbClr val="92D050"/>
          </a:solidFill>
        </p:spPr>
        <p:txBody>
          <a:bodyPr wrap="square" rtlCol="0">
            <a:spAutoFit/>
          </a:bodyPr>
          <a:lstStyle/>
          <a:p>
            <a:pPr algn="ctr"/>
            <a:r>
              <a:rPr lang="en-US" sz="2000" b="1" dirty="0">
                <a:latin typeface="Lucida Bright" panose="02040602050505020304" pitchFamily="18" charset="0"/>
              </a:rPr>
              <a:t>And possible in software</a:t>
            </a:r>
          </a:p>
          <a:p>
            <a:pPr algn="ctr"/>
            <a:r>
              <a:rPr lang="en-US" sz="2000" b="1" dirty="0">
                <a:latin typeface="Lucida Bright" panose="02040602050505020304" pitchFamily="18" charset="0"/>
              </a:rPr>
              <a:t>(few lines of code change)</a:t>
            </a:r>
            <a:endParaRPr lang="en-US" sz="2000" dirty="0">
              <a:latin typeface="Lucida Bright" panose="02040602050505020304" pitchFamily="18" charset="0"/>
            </a:endParaRPr>
          </a:p>
        </p:txBody>
      </p:sp>
      <p:pic>
        <p:nvPicPr>
          <p:cNvPr id="18" name="Picture 17">
            <a:extLst>
              <a:ext uri="{FF2B5EF4-FFF2-40B4-BE49-F238E27FC236}">
                <a16:creationId xmlns:a16="http://schemas.microsoft.com/office/drawing/2014/main" id="{0AC99789-15E9-FE40-AC51-0BDDF7657C6A}"/>
              </a:ext>
            </a:extLst>
          </p:cNvPr>
          <p:cNvPicPr>
            <a:picLocks noChangeAspect="1"/>
          </p:cNvPicPr>
          <p:nvPr/>
        </p:nvPicPr>
        <p:blipFill rotWithShape="1">
          <a:blip r:embed="rId12"/>
          <a:srcRect t="16408"/>
          <a:stretch/>
        </p:blipFill>
        <p:spPr>
          <a:xfrm>
            <a:off x="6030920" y="3954727"/>
            <a:ext cx="6059589" cy="2134683"/>
          </a:xfrm>
          <a:prstGeom prst="rect">
            <a:avLst/>
          </a:prstGeom>
        </p:spPr>
      </p:pic>
      <p:sp>
        <p:nvSpPr>
          <p:cNvPr id="22" name="TextBox 21">
            <a:extLst>
              <a:ext uri="{FF2B5EF4-FFF2-40B4-BE49-F238E27FC236}">
                <a16:creationId xmlns:a16="http://schemas.microsoft.com/office/drawing/2014/main" id="{C00E3126-54AB-5A4E-A420-EB4D6E234016}"/>
              </a:ext>
            </a:extLst>
          </p:cNvPr>
          <p:cNvSpPr txBox="1"/>
          <p:nvPr/>
        </p:nvSpPr>
        <p:spPr>
          <a:xfrm>
            <a:off x="-254000" y="1944787"/>
            <a:ext cx="12689698" cy="442674"/>
          </a:xfrm>
          <a:prstGeom prst="roundRect">
            <a:avLst/>
          </a:prstGeom>
          <a:solidFill>
            <a:schemeClr val="bg2">
              <a:lumMod val="90000"/>
            </a:schemeClr>
          </a:solidFill>
        </p:spPr>
        <p:txBody>
          <a:bodyPr wrap="square" rtlCol="0">
            <a:spAutoFit/>
          </a:bodyPr>
          <a:lstStyle/>
          <a:p>
            <a:pPr algn="ctr"/>
            <a:r>
              <a:rPr lang="en-US" sz="2000" dirty="0">
                <a:latin typeface="Lucida Bright" panose="02040602050505020304" pitchFamily="18" charset="0"/>
              </a:rPr>
              <a:t>Yes, PIN 14-17 can be programmed as </a:t>
            </a:r>
            <a:r>
              <a:rPr lang="en-US" sz="2000" b="1" dirty="0">
                <a:solidFill>
                  <a:srgbClr val="C00000"/>
                </a:solidFill>
                <a:latin typeface="Lucida Bright" panose="02040602050505020304" pitchFamily="18" charset="0"/>
              </a:rPr>
              <a:t>either</a:t>
            </a:r>
            <a:r>
              <a:rPr lang="en-US" sz="2000" dirty="0">
                <a:latin typeface="Lucida Bright" panose="02040602050505020304" pitchFamily="18" charset="0"/>
              </a:rPr>
              <a:t> speaker or microphone (called </a:t>
            </a:r>
            <a:r>
              <a:rPr lang="en-US" sz="2000" b="1" dirty="0">
                <a:latin typeface="Lucida Bright" panose="02040602050505020304" pitchFamily="18" charset="0"/>
              </a:rPr>
              <a:t>jack re-tasking</a:t>
            </a:r>
            <a:r>
              <a:rPr lang="en-US" sz="2000" dirty="0">
                <a:latin typeface="Lucida Bright" panose="02040602050505020304" pitchFamily="18" charset="0"/>
              </a:rPr>
              <a:t>)</a:t>
            </a:r>
          </a:p>
        </p:txBody>
      </p:sp>
    </p:spTree>
    <p:extLst>
      <p:ext uri="{BB962C8B-B14F-4D97-AF65-F5344CB8AC3E}">
        <p14:creationId xmlns:p14="http://schemas.microsoft.com/office/powerpoint/2010/main" val="1793191654"/>
      </p:ext>
    </p:extLst>
  </p:cSld>
  <p:clrMapOvr>
    <a:masterClrMapping/>
  </p:clrMapOvr>
  <mc:AlternateContent xmlns:mc="http://schemas.openxmlformats.org/markup-compatibility/2006" xmlns:p14="http://schemas.microsoft.com/office/powerpoint/2010/main">
    <mc:Choice Requires="p14">
      <p:transition p14:dur="0" advTm="26520"/>
    </mc:Choice>
    <mc:Fallback xmlns="">
      <p:transition advTm="2652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5432B-84ED-4CDF-92FA-B582E3281BFF}"/>
              </a:ext>
            </a:extLst>
          </p:cNvPr>
          <p:cNvSpPr txBox="1"/>
          <p:nvPr/>
        </p:nvSpPr>
        <p:spPr>
          <a:xfrm>
            <a:off x="246986" y="169938"/>
            <a:ext cx="358000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
        <p:nvSpPr>
          <p:cNvPr id="12" name="TextBox 11">
            <a:extLst>
              <a:ext uri="{FF2B5EF4-FFF2-40B4-BE49-F238E27FC236}">
                <a16:creationId xmlns:a16="http://schemas.microsoft.com/office/drawing/2014/main" id="{3305131F-C3BA-5C4A-B349-C305D85FF7C4}"/>
              </a:ext>
            </a:extLst>
          </p:cNvPr>
          <p:cNvSpPr txBox="1"/>
          <p:nvPr/>
        </p:nvSpPr>
        <p:spPr>
          <a:xfrm>
            <a:off x="3852365" y="203990"/>
            <a:ext cx="8084214" cy="510778"/>
          </a:xfrm>
          <a:prstGeom prst="roundRect">
            <a:avLst/>
          </a:prstGeom>
          <a:solidFill>
            <a:schemeClr val="bg1"/>
          </a:solidFill>
          <a:ln>
            <a:noFill/>
          </a:ln>
        </p:spPr>
        <p:txBody>
          <a:bodyPr wrap="square" rtlCol="0">
            <a:spAutoFit/>
          </a:bodyPr>
          <a:lstStyle/>
          <a:p>
            <a:r>
              <a:rPr lang="en-US" sz="2400" b="1" dirty="0">
                <a:latin typeface="Lucida Bright" panose="02040602050505020304" pitchFamily="18" charset="0"/>
              </a:rPr>
              <a:t>2. Feasibility to infer teeth gestures and locations</a:t>
            </a:r>
          </a:p>
        </p:txBody>
      </p:sp>
    </p:spTree>
    <p:extLst>
      <p:ext uri="{BB962C8B-B14F-4D97-AF65-F5344CB8AC3E}">
        <p14:creationId xmlns:p14="http://schemas.microsoft.com/office/powerpoint/2010/main" val="1981619116"/>
      </p:ext>
    </p:extLst>
  </p:cSld>
  <p:clrMapOvr>
    <a:masterClrMapping/>
  </p:clrMapOvr>
  <mc:AlternateContent xmlns:mc="http://schemas.openxmlformats.org/markup-compatibility/2006" xmlns:p14="http://schemas.microsoft.com/office/powerpoint/2010/main">
    <mc:Choice Requires="p14">
      <p:transition p14:dur="0" advTm="10498"/>
    </mc:Choice>
    <mc:Fallback xmlns="">
      <p:transition advTm="1049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5432B-84ED-4CDF-92FA-B582E3281BFF}"/>
              </a:ext>
            </a:extLst>
          </p:cNvPr>
          <p:cNvSpPr txBox="1"/>
          <p:nvPr/>
        </p:nvSpPr>
        <p:spPr>
          <a:xfrm>
            <a:off x="246986" y="169938"/>
            <a:ext cx="358000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
        <p:nvSpPr>
          <p:cNvPr id="12" name="TextBox 11">
            <a:extLst>
              <a:ext uri="{FF2B5EF4-FFF2-40B4-BE49-F238E27FC236}">
                <a16:creationId xmlns:a16="http://schemas.microsoft.com/office/drawing/2014/main" id="{3305131F-C3BA-5C4A-B349-C305D85FF7C4}"/>
              </a:ext>
            </a:extLst>
          </p:cNvPr>
          <p:cNvSpPr txBox="1"/>
          <p:nvPr/>
        </p:nvSpPr>
        <p:spPr>
          <a:xfrm>
            <a:off x="3852365" y="203990"/>
            <a:ext cx="8084214" cy="510778"/>
          </a:xfrm>
          <a:prstGeom prst="roundRect">
            <a:avLst/>
          </a:prstGeom>
          <a:solidFill>
            <a:schemeClr val="bg1"/>
          </a:solidFill>
          <a:ln>
            <a:noFill/>
          </a:ln>
        </p:spPr>
        <p:txBody>
          <a:bodyPr wrap="square" rtlCol="0">
            <a:spAutoFit/>
          </a:bodyPr>
          <a:lstStyle/>
          <a:p>
            <a:r>
              <a:rPr lang="en-US" sz="2400" b="1" dirty="0">
                <a:latin typeface="Lucida Bright" panose="02040602050505020304" pitchFamily="18" charset="0"/>
              </a:rPr>
              <a:t>2. Feasibility to infer teeth gestures and locations</a:t>
            </a:r>
          </a:p>
        </p:txBody>
      </p:sp>
      <p:sp>
        <p:nvSpPr>
          <p:cNvPr id="17" name="TextBox 16">
            <a:extLst>
              <a:ext uri="{FF2B5EF4-FFF2-40B4-BE49-F238E27FC236}">
                <a16:creationId xmlns:a16="http://schemas.microsoft.com/office/drawing/2014/main" id="{DF6F8B5A-E475-6149-853C-8BCAF556CF80}"/>
              </a:ext>
            </a:extLst>
          </p:cNvPr>
          <p:cNvSpPr txBox="1"/>
          <p:nvPr/>
        </p:nvSpPr>
        <p:spPr>
          <a:xfrm>
            <a:off x="-101600" y="831461"/>
            <a:ext cx="12458700" cy="510778"/>
          </a:xfrm>
          <a:prstGeom prst="roundRect">
            <a:avLst/>
          </a:prstGeom>
          <a:solidFill>
            <a:schemeClr val="bg2">
              <a:lumMod val="90000"/>
            </a:schemeClr>
          </a:solidFill>
          <a:ln>
            <a:noFill/>
          </a:ln>
        </p:spPr>
        <p:txBody>
          <a:bodyPr wrap="square" rtlCol="0">
            <a:spAutoFit/>
          </a:bodyPr>
          <a:lstStyle/>
          <a:p>
            <a:pPr algn="ctr"/>
            <a:r>
              <a:rPr lang="en-US" sz="2400" b="1" dirty="0">
                <a:latin typeface="Lucida Bright" panose="02040602050505020304" pitchFamily="18" charset="0"/>
              </a:rPr>
              <a:t>EarSense decodes </a:t>
            </a:r>
            <a:r>
              <a:rPr lang="en-US" sz="2400" b="1" dirty="0">
                <a:solidFill>
                  <a:srgbClr val="C00000"/>
                </a:solidFill>
                <a:latin typeface="Lucida Bright" panose="02040602050505020304" pitchFamily="18" charset="0"/>
              </a:rPr>
              <a:t>3 types </a:t>
            </a:r>
            <a:r>
              <a:rPr lang="en-US" sz="2400" b="1" dirty="0">
                <a:latin typeface="Lucida Bright" panose="02040602050505020304" pitchFamily="18" charset="0"/>
              </a:rPr>
              <a:t>of teeth gestures across </a:t>
            </a:r>
            <a:r>
              <a:rPr lang="en-US" sz="2400" b="1" dirty="0">
                <a:solidFill>
                  <a:srgbClr val="C00000"/>
                </a:solidFill>
                <a:latin typeface="Lucida Bright" panose="02040602050505020304" pitchFamily="18" charset="0"/>
              </a:rPr>
              <a:t>7 locations</a:t>
            </a:r>
          </a:p>
        </p:txBody>
      </p:sp>
    </p:spTree>
    <p:extLst>
      <p:ext uri="{BB962C8B-B14F-4D97-AF65-F5344CB8AC3E}">
        <p14:creationId xmlns:p14="http://schemas.microsoft.com/office/powerpoint/2010/main" val="327737670"/>
      </p:ext>
    </p:extLst>
  </p:cSld>
  <p:clrMapOvr>
    <a:masterClrMapping/>
  </p:clrMapOvr>
  <mc:AlternateContent xmlns:mc="http://schemas.openxmlformats.org/markup-compatibility/2006" xmlns:p14="http://schemas.microsoft.com/office/powerpoint/2010/main">
    <mc:Choice Requires="p14">
      <p:transition p14:dur="0" advTm="10498"/>
    </mc:Choice>
    <mc:Fallback xmlns="">
      <p:transition advTm="104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3A77E7-3B49-425A-8E75-ABAD80DAB269}"/>
              </a:ext>
            </a:extLst>
          </p:cNvPr>
          <p:cNvSpPr txBox="1"/>
          <p:nvPr/>
        </p:nvSpPr>
        <p:spPr>
          <a:xfrm>
            <a:off x="246986" y="318864"/>
            <a:ext cx="6294950"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Basis of EarSense</a:t>
            </a:r>
          </a:p>
        </p:txBody>
      </p:sp>
      <p:grpSp>
        <p:nvGrpSpPr>
          <p:cNvPr id="18" name="Group 17">
            <a:extLst>
              <a:ext uri="{FF2B5EF4-FFF2-40B4-BE49-F238E27FC236}">
                <a16:creationId xmlns:a16="http://schemas.microsoft.com/office/drawing/2014/main" id="{D6625307-A638-4068-85EC-E9A2328216A7}"/>
              </a:ext>
            </a:extLst>
          </p:cNvPr>
          <p:cNvGrpSpPr/>
          <p:nvPr/>
        </p:nvGrpSpPr>
        <p:grpSpPr>
          <a:xfrm>
            <a:off x="3070402" y="1312895"/>
            <a:ext cx="5715902" cy="4067601"/>
            <a:chOff x="6251463" y="2186085"/>
            <a:chExt cx="4522492" cy="2957653"/>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6AAE7E4-1EF3-4B0C-A498-119DE125D877}"/>
                    </a:ext>
                  </a:extLst>
                </p14:cNvPr>
                <p14:cNvContentPartPr/>
                <p14:nvPr/>
              </p14:nvContentPartPr>
              <p14:xfrm>
                <a:off x="6251463" y="3130591"/>
                <a:ext cx="360" cy="360"/>
              </p14:xfrm>
            </p:contentPart>
          </mc:Choice>
          <mc:Fallback xmlns="">
            <p:pic>
              <p:nvPicPr>
                <p:cNvPr id="24" name="Ink 23">
                  <a:extLst>
                    <a:ext uri="{FF2B5EF4-FFF2-40B4-BE49-F238E27FC236}">
                      <a16:creationId xmlns:a16="http://schemas.microsoft.com/office/drawing/2014/main" id="{17E4744F-DAA5-4564-AA02-79909C8099DE}"/>
                    </a:ext>
                  </a:extLst>
                </p:cNvPr>
                <p:cNvPicPr/>
                <p:nvPr/>
              </p:nvPicPr>
              <p:blipFill>
                <a:blip r:embed="rId6"/>
                <a:stretch>
                  <a:fillRect/>
                </a:stretch>
              </p:blipFill>
              <p:spPr>
                <a:xfrm>
                  <a:off x="6242463" y="31215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F517C8F2-71CB-4890-9936-D4D7F48E1CEC}"/>
                    </a:ext>
                  </a:extLst>
                </p14:cNvPr>
                <p14:cNvContentPartPr/>
                <p14:nvPr/>
              </p14:nvContentPartPr>
              <p14:xfrm>
                <a:off x="10773595" y="3696871"/>
                <a:ext cx="360" cy="360"/>
              </p14:xfrm>
            </p:contentPart>
          </mc:Choice>
          <mc:Fallback xmlns="">
            <p:pic>
              <p:nvPicPr>
                <p:cNvPr id="25" name="Ink 24">
                  <a:extLst>
                    <a:ext uri="{FF2B5EF4-FFF2-40B4-BE49-F238E27FC236}">
                      <a16:creationId xmlns:a16="http://schemas.microsoft.com/office/drawing/2014/main" id="{102AE3C1-CD36-47B4-B833-7BEC73036BD3}"/>
                    </a:ext>
                  </a:extLst>
                </p:cNvPr>
                <p:cNvPicPr/>
                <p:nvPr/>
              </p:nvPicPr>
              <p:blipFill>
                <a:blip r:embed="rId8"/>
                <a:stretch>
                  <a:fillRect/>
                </a:stretch>
              </p:blipFill>
              <p:spPr>
                <a:xfrm>
                  <a:off x="10764595" y="3687871"/>
                  <a:ext cx="18000" cy="18000"/>
                </a:xfrm>
                <a:prstGeom prst="rect">
                  <a:avLst/>
                </a:prstGeom>
              </p:spPr>
            </p:pic>
          </mc:Fallback>
        </mc:AlternateContent>
        <p:pic>
          <p:nvPicPr>
            <p:cNvPr id="21" name="Picture 2" descr="Related image">
              <a:extLst>
                <a:ext uri="{FF2B5EF4-FFF2-40B4-BE49-F238E27FC236}">
                  <a16:creationId xmlns:a16="http://schemas.microsoft.com/office/drawing/2014/main" id="{D6678C1F-578D-49ED-8F93-354CB02A2A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83" t="1160"/>
            <a:stretch/>
          </p:blipFill>
          <p:spPr bwMode="auto">
            <a:xfrm>
              <a:off x="6322612" y="2186085"/>
              <a:ext cx="3516943" cy="29576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DA0F328-708B-4C04-8A66-F1BBA4AF52FE}"/>
                </a:ext>
              </a:extLst>
            </p:cNvPr>
            <p:cNvSpPr txBox="1"/>
            <p:nvPr/>
          </p:nvSpPr>
          <p:spPr>
            <a:xfrm rot="243730">
              <a:off x="8666416" y="3406867"/>
              <a:ext cx="728570" cy="223792"/>
            </a:xfrm>
            <a:prstGeom prst="rect">
              <a:avLst/>
            </a:prstGeom>
            <a:solidFill>
              <a:schemeClr val="bg1"/>
            </a:solidFill>
          </p:spPr>
          <p:txBody>
            <a:bodyPr wrap="square" rtlCol="0">
              <a:spAutoFit/>
            </a:bodyPr>
            <a:lstStyle/>
            <a:p>
              <a:r>
                <a:rPr lang="en-IN" sz="1400" b="1" dirty="0">
                  <a:latin typeface="Lucida Bright" panose="02040602050505020304" pitchFamily="18" charset="0"/>
                </a:rPr>
                <a:t>Maxilla</a:t>
              </a:r>
            </a:p>
          </p:txBody>
        </p:sp>
        <p:sp>
          <p:nvSpPr>
            <p:cNvPr id="23" name="TextBox 22">
              <a:extLst>
                <a:ext uri="{FF2B5EF4-FFF2-40B4-BE49-F238E27FC236}">
                  <a16:creationId xmlns:a16="http://schemas.microsoft.com/office/drawing/2014/main" id="{9DF545CC-C80B-4392-BDF9-042F79767C0E}"/>
                </a:ext>
              </a:extLst>
            </p:cNvPr>
            <p:cNvSpPr txBox="1"/>
            <p:nvPr/>
          </p:nvSpPr>
          <p:spPr>
            <a:xfrm rot="1964043">
              <a:off x="7624225" y="4375012"/>
              <a:ext cx="805276" cy="223792"/>
            </a:xfrm>
            <a:prstGeom prst="rect">
              <a:avLst/>
            </a:prstGeom>
            <a:solidFill>
              <a:schemeClr val="bg1"/>
            </a:solidFill>
          </p:spPr>
          <p:txBody>
            <a:bodyPr wrap="square" rtlCol="0">
              <a:spAutoFit/>
            </a:bodyPr>
            <a:lstStyle/>
            <a:p>
              <a:r>
                <a:rPr lang="en-IN" sz="1400" b="1" dirty="0">
                  <a:latin typeface="Lucida Bright" panose="02040602050505020304" pitchFamily="18" charset="0"/>
                </a:rPr>
                <a:t>Mandible</a:t>
              </a:r>
            </a:p>
          </p:txBody>
        </p:sp>
        <p:sp>
          <p:nvSpPr>
            <p:cNvPr id="24" name="TextBox 23">
              <a:extLst>
                <a:ext uri="{FF2B5EF4-FFF2-40B4-BE49-F238E27FC236}">
                  <a16:creationId xmlns:a16="http://schemas.microsoft.com/office/drawing/2014/main" id="{D53E5EF1-A8F6-4D21-A9E2-1C7955787CFF}"/>
                </a:ext>
              </a:extLst>
            </p:cNvPr>
            <p:cNvSpPr txBox="1"/>
            <p:nvPr/>
          </p:nvSpPr>
          <p:spPr>
            <a:xfrm rot="20738515">
              <a:off x="7731830" y="2809254"/>
              <a:ext cx="792064" cy="223792"/>
            </a:xfrm>
            <a:prstGeom prst="rect">
              <a:avLst/>
            </a:prstGeom>
            <a:solidFill>
              <a:schemeClr val="bg1"/>
            </a:solidFill>
          </p:spPr>
          <p:txBody>
            <a:bodyPr wrap="square" rtlCol="0">
              <a:spAutoFit/>
            </a:bodyPr>
            <a:lstStyle/>
            <a:p>
              <a:r>
                <a:rPr lang="en-IN" sz="1400" b="1" dirty="0">
                  <a:latin typeface="Lucida Bright" panose="02040602050505020304" pitchFamily="18" charset="0"/>
                </a:rPr>
                <a:t>Zygoma</a:t>
              </a:r>
            </a:p>
          </p:txBody>
        </p:sp>
        <p:pic>
          <p:nvPicPr>
            <p:cNvPr id="25" name="Picture 2" descr="Related image">
              <a:extLst>
                <a:ext uri="{FF2B5EF4-FFF2-40B4-BE49-F238E27FC236}">
                  <a16:creationId xmlns:a16="http://schemas.microsoft.com/office/drawing/2014/main" id="{D8FD7F92-2DCD-464A-AB8E-276CC6FCFC37}"/>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048333">
              <a:off x="8418503" y="4018293"/>
              <a:ext cx="667086" cy="4575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lated image">
              <a:extLst>
                <a:ext uri="{FF2B5EF4-FFF2-40B4-BE49-F238E27FC236}">
                  <a16:creationId xmlns:a16="http://schemas.microsoft.com/office/drawing/2014/main" id="{F718C648-A049-4881-904D-578F8BABB86A}"/>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7148">
              <a:off x="7055941" y="3418777"/>
              <a:ext cx="667086" cy="4575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lated image">
              <a:extLst>
                <a:ext uri="{FF2B5EF4-FFF2-40B4-BE49-F238E27FC236}">
                  <a16:creationId xmlns:a16="http://schemas.microsoft.com/office/drawing/2014/main" id="{599F2CCD-B854-456F-8D58-1DBA17AE3876}"/>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7148">
              <a:off x="8479752" y="3587238"/>
              <a:ext cx="667086" cy="4575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lated image">
              <a:extLst>
                <a:ext uri="{FF2B5EF4-FFF2-40B4-BE49-F238E27FC236}">
                  <a16:creationId xmlns:a16="http://schemas.microsoft.com/office/drawing/2014/main" id="{5EC2CC91-2D01-4689-90CE-B326E5647027}"/>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7148">
              <a:off x="7545712" y="3092250"/>
              <a:ext cx="667086" cy="4575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9AE5FF47-4363-473C-ACDA-42A8C69FE117}"/>
              </a:ext>
            </a:extLst>
          </p:cNvPr>
          <p:cNvSpPr txBox="1"/>
          <p:nvPr/>
        </p:nvSpPr>
        <p:spPr>
          <a:xfrm>
            <a:off x="401541" y="5611336"/>
            <a:ext cx="11564791" cy="510778"/>
          </a:xfrm>
          <a:prstGeom prst="roundRect">
            <a:avLst/>
          </a:prstGeom>
          <a:solidFill>
            <a:schemeClr val="tx1"/>
          </a:solidFill>
        </p:spPr>
        <p:txBody>
          <a:bodyPr wrap="square" rtlCol="0">
            <a:spAutoFit/>
          </a:bodyPr>
          <a:lstStyle/>
          <a:p>
            <a:pPr algn="ctr"/>
            <a:r>
              <a:rPr lang="en-US" sz="2400" dirty="0">
                <a:solidFill>
                  <a:schemeClr val="bg1"/>
                </a:solidFill>
                <a:latin typeface="Lucida Bright" panose="02040602050505020304" pitchFamily="18" charset="0"/>
              </a:rPr>
              <a:t>Vibrations from the teeth conduct through skull and arrive at eardrum.</a:t>
            </a:r>
          </a:p>
        </p:txBody>
      </p:sp>
    </p:spTree>
    <p:extLst>
      <p:ext uri="{BB962C8B-B14F-4D97-AF65-F5344CB8AC3E}">
        <p14:creationId xmlns:p14="http://schemas.microsoft.com/office/powerpoint/2010/main" val="2509881493"/>
      </p:ext>
    </p:extLst>
  </p:cSld>
  <p:clrMapOvr>
    <a:masterClrMapping/>
  </p:clrMapOvr>
  <mc:AlternateContent xmlns:mc="http://schemas.openxmlformats.org/markup-compatibility/2006" xmlns:p14="http://schemas.microsoft.com/office/powerpoint/2010/main">
    <mc:Choice Requires="p14">
      <p:transition p14:dur="0" advTm="9575"/>
    </mc:Choice>
    <mc:Fallback xmlns="">
      <p:transition advTm="957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5432B-84ED-4CDF-92FA-B582E3281BFF}"/>
              </a:ext>
            </a:extLst>
          </p:cNvPr>
          <p:cNvSpPr txBox="1"/>
          <p:nvPr/>
        </p:nvSpPr>
        <p:spPr>
          <a:xfrm>
            <a:off x="246986" y="169938"/>
            <a:ext cx="358000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
        <p:nvSpPr>
          <p:cNvPr id="12" name="TextBox 11">
            <a:extLst>
              <a:ext uri="{FF2B5EF4-FFF2-40B4-BE49-F238E27FC236}">
                <a16:creationId xmlns:a16="http://schemas.microsoft.com/office/drawing/2014/main" id="{3305131F-C3BA-5C4A-B349-C305D85FF7C4}"/>
              </a:ext>
            </a:extLst>
          </p:cNvPr>
          <p:cNvSpPr txBox="1"/>
          <p:nvPr/>
        </p:nvSpPr>
        <p:spPr>
          <a:xfrm>
            <a:off x="3852365" y="203990"/>
            <a:ext cx="8084214" cy="510778"/>
          </a:xfrm>
          <a:prstGeom prst="roundRect">
            <a:avLst/>
          </a:prstGeom>
          <a:solidFill>
            <a:schemeClr val="bg1"/>
          </a:solidFill>
          <a:ln>
            <a:noFill/>
          </a:ln>
        </p:spPr>
        <p:txBody>
          <a:bodyPr wrap="square" rtlCol="0">
            <a:spAutoFit/>
          </a:bodyPr>
          <a:lstStyle/>
          <a:p>
            <a:r>
              <a:rPr lang="en-US" sz="2400" b="1" dirty="0">
                <a:latin typeface="Lucida Bright" panose="02040602050505020304" pitchFamily="18" charset="0"/>
              </a:rPr>
              <a:t>2. Feasibility to infer teeth gestures and locations</a:t>
            </a:r>
          </a:p>
        </p:txBody>
      </p:sp>
      <p:sp>
        <p:nvSpPr>
          <p:cNvPr id="5" name="TextBox 4">
            <a:extLst>
              <a:ext uri="{FF2B5EF4-FFF2-40B4-BE49-F238E27FC236}">
                <a16:creationId xmlns:a16="http://schemas.microsoft.com/office/drawing/2014/main" id="{DC57636F-1611-5046-81B6-7CFB68651F5F}"/>
              </a:ext>
            </a:extLst>
          </p:cNvPr>
          <p:cNvSpPr txBox="1"/>
          <p:nvPr/>
        </p:nvSpPr>
        <p:spPr>
          <a:xfrm>
            <a:off x="187337" y="3451388"/>
            <a:ext cx="3051097" cy="369332"/>
          </a:xfrm>
          <a:prstGeom prst="rect">
            <a:avLst/>
          </a:prstGeom>
          <a:noFill/>
        </p:spPr>
        <p:txBody>
          <a:bodyPr wrap="square">
            <a:spAutoFit/>
          </a:bodyPr>
          <a:lstStyle/>
          <a:p>
            <a:pPr algn="ctr"/>
            <a:r>
              <a:rPr lang="en-US" b="1" dirty="0">
                <a:latin typeface="Lucida Bright" panose="02040602050505020304" pitchFamily="18" charset="0"/>
              </a:rPr>
              <a:t>Left/Middle/Right Tap</a:t>
            </a:r>
          </a:p>
        </p:txBody>
      </p:sp>
      <p:sp>
        <p:nvSpPr>
          <p:cNvPr id="6" name="TextBox 5">
            <a:extLst>
              <a:ext uri="{FF2B5EF4-FFF2-40B4-BE49-F238E27FC236}">
                <a16:creationId xmlns:a16="http://schemas.microsoft.com/office/drawing/2014/main" id="{901410D2-D6AF-654A-86AE-042A2424FC7C}"/>
              </a:ext>
            </a:extLst>
          </p:cNvPr>
          <p:cNvSpPr txBox="1"/>
          <p:nvPr/>
        </p:nvSpPr>
        <p:spPr>
          <a:xfrm>
            <a:off x="308472" y="1559667"/>
            <a:ext cx="2739379"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3 Taps</a:t>
            </a:r>
          </a:p>
        </p:txBody>
      </p:sp>
      <p:pic>
        <p:nvPicPr>
          <p:cNvPr id="10" name="Picture 9">
            <a:extLst>
              <a:ext uri="{FF2B5EF4-FFF2-40B4-BE49-F238E27FC236}">
                <a16:creationId xmlns:a16="http://schemas.microsoft.com/office/drawing/2014/main" id="{F4A0AB68-32C6-C24E-B471-750C9AEFB6D8}"/>
              </a:ext>
            </a:extLst>
          </p:cNvPr>
          <p:cNvPicPr>
            <a:picLocks noChangeAspect="1"/>
          </p:cNvPicPr>
          <p:nvPr/>
        </p:nvPicPr>
        <p:blipFill>
          <a:blip r:embed="rId3"/>
          <a:stretch>
            <a:fillRect/>
          </a:stretch>
        </p:blipFill>
        <p:spPr>
          <a:xfrm>
            <a:off x="308555" y="2023146"/>
            <a:ext cx="2739379" cy="1413519"/>
          </a:xfrm>
          <a:prstGeom prst="rect">
            <a:avLst/>
          </a:prstGeom>
        </p:spPr>
      </p:pic>
      <p:grpSp>
        <p:nvGrpSpPr>
          <p:cNvPr id="3" name="Group 2">
            <a:extLst>
              <a:ext uri="{FF2B5EF4-FFF2-40B4-BE49-F238E27FC236}">
                <a16:creationId xmlns:a16="http://schemas.microsoft.com/office/drawing/2014/main" id="{B04B938F-BF70-5B4C-BF84-78EECD9A27EC}"/>
              </a:ext>
            </a:extLst>
          </p:cNvPr>
          <p:cNvGrpSpPr/>
          <p:nvPr/>
        </p:nvGrpSpPr>
        <p:grpSpPr>
          <a:xfrm>
            <a:off x="8331134" y="1666746"/>
            <a:ext cx="3499695" cy="2128574"/>
            <a:chOff x="2946334" y="4042211"/>
            <a:chExt cx="3499695" cy="2128574"/>
          </a:xfrm>
        </p:grpSpPr>
        <p:sp>
          <p:nvSpPr>
            <p:cNvPr id="9" name="TextBox 8">
              <a:extLst>
                <a:ext uri="{FF2B5EF4-FFF2-40B4-BE49-F238E27FC236}">
                  <a16:creationId xmlns:a16="http://schemas.microsoft.com/office/drawing/2014/main" id="{465832D5-F4F7-B94B-9790-139B05503B8A}"/>
                </a:ext>
              </a:extLst>
            </p:cNvPr>
            <p:cNvSpPr txBox="1"/>
            <p:nvPr/>
          </p:nvSpPr>
          <p:spPr>
            <a:xfrm>
              <a:off x="3308396" y="4042211"/>
              <a:ext cx="2783130"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Vertical Slides</a:t>
              </a:r>
            </a:p>
          </p:txBody>
        </p:sp>
        <p:sp>
          <p:nvSpPr>
            <p:cNvPr id="13" name="TextBox 12">
              <a:extLst>
                <a:ext uri="{FF2B5EF4-FFF2-40B4-BE49-F238E27FC236}">
                  <a16:creationId xmlns:a16="http://schemas.microsoft.com/office/drawing/2014/main" id="{EF74ED27-1DB6-0048-914F-B65796E92989}"/>
                </a:ext>
              </a:extLst>
            </p:cNvPr>
            <p:cNvSpPr txBox="1"/>
            <p:nvPr/>
          </p:nvSpPr>
          <p:spPr>
            <a:xfrm>
              <a:off x="2946334" y="5801453"/>
              <a:ext cx="3499695" cy="369332"/>
            </a:xfrm>
            <a:prstGeom prst="rect">
              <a:avLst/>
            </a:prstGeom>
            <a:noFill/>
          </p:spPr>
          <p:txBody>
            <a:bodyPr wrap="square">
              <a:spAutoFit/>
            </a:bodyPr>
            <a:lstStyle/>
            <a:p>
              <a:pPr algn="ctr"/>
              <a:r>
                <a:rPr lang="en-US" b="1" dirty="0">
                  <a:latin typeface="Lucida Bright" panose="02040602050505020304" pitchFamily="18" charset="0"/>
                </a:rPr>
                <a:t>Up-to-Down and Down-to-Up</a:t>
              </a:r>
            </a:p>
          </p:txBody>
        </p:sp>
        <p:pic>
          <p:nvPicPr>
            <p:cNvPr id="14" name="Picture 13">
              <a:extLst>
                <a:ext uri="{FF2B5EF4-FFF2-40B4-BE49-F238E27FC236}">
                  <a16:creationId xmlns:a16="http://schemas.microsoft.com/office/drawing/2014/main" id="{FC14D844-8BDF-8240-AF1F-EADEBC614733}"/>
                </a:ext>
              </a:extLst>
            </p:cNvPr>
            <p:cNvPicPr>
              <a:picLocks noChangeAspect="1"/>
            </p:cNvPicPr>
            <p:nvPr/>
          </p:nvPicPr>
          <p:blipFill>
            <a:blip r:embed="rId4"/>
            <a:stretch>
              <a:fillRect/>
            </a:stretch>
          </p:blipFill>
          <p:spPr>
            <a:xfrm>
              <a:off x="3308395" y="4514793"/>
              <a:ext cx="2783130" cy="1298795"/>
            </a:xfrm>
            <a:prstGeom prst="rect">
              <a:avLst/>
            </a:prstGeom>
          </p:spPr>
        </p:pic>
      </p:grpSp>
      <p:sp>
        <p:nvSpPr>
          <p:cNvPr id="17" name="TextBox 16">
            <a:extLst>
              <a:ext uri="{FF2B5EF4-FFF2-40B4-BE49-F238E27FC236}">
                <a16:creationId xmlns:a16="http://schemas.microsoft.com/office/drawing/2014/main" id="{DF6F8B5A-E475-6149-853C-8BCAF556CF80}"/>
              </a:ext>
            </a:extLst>
          </p:cNvPr>
          <p:cNvSpPr txBox="1"/>
          <p:nvPr/>
        </p:nvSpPr>
        <p:spPr>
          <a:xfrm>
            <a:off x="-101600" y="831461"/>
            <a:ext cx="12458700" cy="510778"/>
          </a:xfrm>
          <a:prstGeom prst="roundRect">
            <a:avLst/>
          </a:prstGeom>
          <a:solidFill>
            <a:schemeClr val="bg2">
              <a:lumMod val="90000"/>
            </a:schemeClr>
          </a:solidFill>
          <a:ln>
            <a:noFill/>
          </a:ln>
        </p:spPr>
        <p:txBody>
          <a:bodyPr wrap="square" rtlCol="0">
            <a:spAutoFit/>
          </a:bodyPr>
          <a:lstStyle/>
          <a:p>
            <a:pPr algn="ctr"/>
            <a:r>
              <a:rPr lang="en-US" sz="2400" b="1" dirty="0">
                <a:latin typeface="Lucida Bright" panose="02040602050505020304" pitchFamily="18" charset="0"/>
              </a:rPr>
              <a:t>EarSense decodes </a:t>
            </a:r>
            <a:r>
              <a:rPr lang="en-US" sz="2400" b="1" dirty="0">
                <a:solidFill>
                  <a:srgbClr val="C00000"/>
                </a:solidFill>
                <a:latin typeface="Lucida Bright" panose="02040602050505020304" pitchFamily="18" charset="0"/>
              </a:rPr>
              <a:t>3 types </a:t>
            </a:r>
            <a:r>
              <a:rPr lang="en-US" sz="2400" b="1" dirty="0">
                <a:latin typeface="Lucida Bright" panose="02040602050505020304" pitchFamily="18" charset="0"/>
              </a:rPr>
              <a:t>of teeth gestures across </a:t>
            </a:r>
            <a:r>
              <a:rPr lang="en-US" sz="2400" b="1" dirty="0">
                <a:solidFill>
                  <a:srgbClr val="C00000"/>
                </a:solidFill>
                <a:latin typeface="Lucida Bright" panose="02040602050505020304" pitchFamily="18" charset="0"/>
              </a:rPr>
              <a:t>7 locations</a:t>
            </a:r>
          </a:p>
        </p:txBody>
      </p:sp>
      <p:sp>
        <p:nvSpPr>
          <p:cNvPr id="18" name="TextBox 17">
            <a:extLst>
              <a:ext uri="{FF2B5EF4-FFF2-40B4-BE49-F238E27FC236}">
                <a16:creationId xmlns:a16="http://schemas.microsoft.com/office/drawing/2014/main" id="{47FDCB43-159B-F34C-94AB-EF4059D40F20}"/>
              </a:ext>
            </a:extLst>
          </p:cNvPr>
          <p:cNvSpPr txBox="1"/>
          <p:nvPr/>
        </p:nvSpPr>
        <p:spPr>
          <a:xfrm>
            <a:off x="4316027" y="1607621"/>
            <a:ext cx="2889203"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Horizontal Slides</a:t>
            </a:r>
          </a:p>
        </p:txBody>
      </p:sp>
      <p:pic>
        <p:nvPicPr>
          <p:cNvPr id="19" name="Picture 18">
            <a:extLst>
              <a:ext uri="{FF2B5EF4-FFF2-40B4-BE49-F238E27FC236}">
                <a16:creationId xmlns:a16="http://schemas.microsoft.com/office/drawing/2014/main" id="{9EC50082-D105-CF4A-8A18-57ABC97021EB}"/>
              </a:ext>
            </a:extLst>
          </p:cNvPr>
          <p:cNvPicPr>
            <a:picLocks noChangeAspect="1"/>
          </p:cNvPicPr>
          <p:nvPr/>
        </p:nvPicPr>
        <p:blipFill>
          <a:blip r:embed="rId5"/>
          <a:stretch>
            <a:fillRect/>
          </a:stretch>
        </p:blipFill>
        <p:spPr>
          <a:xfrm>
            <a:off x="4316027" y="2084346"/>
            <a:ext cx="2889202" cy="1367041"/>
          </a:xfrm>
          <a:prstGeom prst="rect">
            <a:avLst/>
          </a:prstGeom>
        </p:spPr>
      </p:pic>
      <p:sp>
        <p:nvSpPr>
          <p:cNvPr id="20" name="TextBox 19">
            <a:extLst>
              <a:ext uri="{FF2B5EF4-FFF2-40B4-BE49-F238E27FC236}">
                <a16:creationId xmlns:a16="http://schemas.microsoft.com/office/drawing/2014/main" id="{CE6C8B1C-E02A-5440-8E68-3E81215A4EDA}"/>
              </a:ext>
            </a:extLst>
          </p:cNvPr>
          <p:cNvSpPr txBox="1"/>
          <p:nvPr/>
        </p:nvSpPr>
        <p:spPr>
          <a:xfrm>
            <a:off x="3953965" y="3441734"/>
            <a:ext cx="3682791" cy="369332"/>
          </a:xfrm>
          <a:prstGeom prst="rect">
            <a:avLst/>
          </a:prstGeom>
          <a:noFill/>
        </p:spPr>
        <p:txBody>
          <a:bodyPr wrap="square">
            <a:spAutoFit/>
          </a:bodyPr>
          <a:lstStyle/>
          <a:p>
            <a:pPr algn="ctr"/>
            <a:r>
              <a:rPr lang="en-US" b="1" dirty="0">
                <a:latin typeface="Lucida Bright" panose="02040602050505020304" pitchFamily="18" charset="0"/>
              </a:rPr>
              <a:t>Left-to-Right and Right-to-Left</a:t>
            </a:r>
          </a:p>
        </p:txBody>
      </p:sp>
    </p:spTree>
    <p:extLst>
      <p:ext uri="{BB962C8B-B14F-4D97-AF65-F5344CB8AC3E}">
        <p14:creationId xmlns:p14="http://schemas.microsoft.com/office/powerpoint/2010/main" val="835567337"/>
      </p:ext>
    </p:extLst>
  </p:cSld>
  <p:clrMapOvr>
    <a:masterClrMapping/>
  </p:clrMapOvr>
  <mc:AlternateContent xmlns:mc="http://schemas.openxmlformats.org/markup-compatibility/2006" xmlns:p14="http://schemas.microsoft.com/office/powerpoint/2010/main">
    <mc:Choice Requires="p14">
      <p:transition p14:dur="0" advTm="10498"/>
    </mc:Choice>
    <mc:Fallback xmlns="">
      <p:transition advTm="104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5432B-84ED-4CDF-92FA-B582E3281BFF}"/>
              </a:ext>
            </a:extLst>
          </p:cNvPr>
          <p:cNvSpPr txBox="1"/>
          <p:nvPr/>
        </p:nvSpPr>
        <p:spPr>
          <a:xfrm>
            <a:off x="246986" y="169938"/>
            <a:ext cx="358000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
        <p:nvSpPr>
          <p:cNvPr id="12" name="TextBox 11">
            <a:extLst>
              <a:ext uri="{FF2B5EF4-FFF2-40B4-BE49-F238E27FC236}">
                <a16:creationId xmlns:a16="http://schemas.microsoft.com/office/drawing/2014/main" id="{3305131F-C3BA-5C4A-B349-C305D85FF7C4}"/>
              </a:ext>
            </a:extLst>
          </p:cNvPr>
          <p:cNvSpPr txBox="1"/>
          <p:nvPr/>
        </p:nvSpPr>
        <p:spPr>
          <a:xfrm>
            <a:off x="3852365" y="203990"/>
            <a:ext cx="8084214" cy="510778"/>
          </a:xfrm>
          <a:prstGeom prst="roundRect">
            <a:avLst/>
          </a:prstGeom>
          <a:solidFill>
            <a:schemeClr val="bg1"/>
          </a:solidFill>
          <a:ln>
            <a:noFill/>
          </a:ln>
        </p:spPr>
        <p:txBody>
          <a:bodyPr wrap="square" rtlCol="0">
            <a:spAutoFit/>
          </a:bodyPr>
          <a:lstStyle/>
          <a:p>
            <a:r>
              <a:rPr lang="en-US" sz="2400" b="1" dirty="0">
                <a:latin typeface="Lucida Bright" panose="02040602050505020304" pitchFamily="18" charset="0"/>
              </a:rPr>
              <a:t>2. Feasibility to infer teeth gestures and locations</a:t>
            </a:r>
          </a:p>
        </p:txBody>
      </p:sp>
      <p:pic>
        <p:nvPicPr>
          <p:cNvPr id="4" name="Picture 3" descr="A close up of a logo&#10;&#10;Description automatically generated">
            <a:extLst>
              <a:ext uri="{FF2B5EF4-FFF2-40B4-BE49-F238E27FC236}">
                <a16:creationId xmlns:a16="http://schemas.microsoft.com/office/drawing/2014/main" id="{C3709D58-256D-8A40-859B-7A9238B44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7" y="4398102"/>
            <a:ext cx="3373394" cy="1534007"/>
          </a:xfrm>
          <a:prstGeom prst="rect">
            <a:avLst/>
          </a:prstGeom>
        </p:spPr>
      </p:pic>
      <p:sp>
        <p:nvSpPr>
          <p:cNvPr id="5" name="TextBox 4">
            <a:extLst>
              <a:ext uri="{FF2B5EF4-FFF2-40B4-BE49-F238E27FC236}">
                <a16:creationId xmlns:a16="http://schemas.microsoft.com/office/drawing/2014/main" id="{DC57636F-1611-5046-81B6-7CFB68651F5F}"/>
              </a:ext>
            </a:extLst>
          </p:cNvPr>
          <p:cNvSpPr txBox="1"/>
          <p:nvPr/>
        </p:nvSpPr>
        <p:spPr>
          <a:xfrm>
            <a:off x="187337" y="3451388"/>
            <a:ext cx="3051097" cy="369332"/>
          </a:xfrm>
          <a:prstGeom prst="rect">
            <a:avLst/>
          </a:prstGeom>
          <a:noFill/>
        </p:spPr>
        <p:txBody>
          <a:bodyPr wrap="square">
            <a:spAutoFit/>
          </a:bodyPr>
          <a:lstStyle/>
          <a:p>
            <a:pPr algn="ctr"/>
            <a:r>
              <a:rPr lang="en-US" b="1" dirty="0">
                <a:latin typeface="Lucida Bright" panose="02040602050505020304" pitchFamily="18" charset="0"/>
              </a:rPr>
              <a:t>Left/Middle/Right Tap</a:t>
            </a:r>
          </a:p>
        </p:txBody>
      </p:sp>
      <p:sp>
        <p:nvSpPr>
          <p:cNvPr id="6" name="TextBox 5">
            <a:extLst>
              <a:ext uri="{FF2B5EF4-FFF2-40B4-BE49-F238E27FC236}">
                <a16:creationId xmlns:a16="http://schemas.microsoft.com/office/drawing/2014/main" id="{901410D2-D6AF-654A-86AE-042A2424FC7C}"/>
              </a:ext>
            </a:extLst>
          </p:cNvPr>
          <p:cNvSpPr txBox="1"/>
          <p:nvPr/>
        </p:nvSpPr>
        <p:spPr>
          <a:xfrm>
            <a:off x="308472" y="1559667"/>
            <a:ext cx="2739379"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3 Taps</a:t>
            </a:r>
          </a:p>
        </p:txBody>
      </p:sp>
      <p:pic>
        <p:nvPicPr>
          <p:cNvPr id="10" name="Picture 9">
            <a:extLst>
              <a:ext uri="{FF2B5EF4-FFF2-40B4-BE49-F238E27FC236}">
                <a16:creationId xmlns:a16="http://schemas.microsoft.com/office/drawing/2014/main" id="{F4A0AB68-32C6-C24E-B471-750C9AEFB6D8}"/>
              </a:ext>
            </a:extLst>
          </p:cNvPr>
          <p:cNvPicPr>
            <a:picLocks noChangeAspect="1"/>
          </p:cNvPicPr>
          <p:nvPr/>
        </p:nvPicPr>
        <p:blipFill>
          <a:blip r:embed="rId4"/>
          <a:stretch>
            <a:fillRect/>
          </a:stretch>
        </p:blipFill>
        <p:spPr>
          <a:xfrm>
            <a:off x="308555" y="2023146"/>
            <a:ext cx="2739379" cy="1413519"/>
          </a:xfrm>
          <a:prstGeom prst="rect">
            <a:avLst/>
          </a:prstGeom>
        </p:spPr>
      </p:pic>
      <p:grpSp>
        <p:nvGrpSpPr>
          <p:cNvPr id="3" name="Group 2">
            <a:extLst>
              <a:ext uri="{FF2B5EF4-FFF2-40B4-BE49-F238E27FC236}">
                <a16:creationId xmlns:a16="http://schemas.microsoft.com/office/drawing/2014/main" id="{B04B938F-BF70-5B4C-BF84-78EECD9A27EC}"/>
              </a:ext>
            </a:extLst>
          </p:cNvPr>
          <p:cNvGrpSpPr/>
          <p:nvPr/>
        </p:nvGrpSpPr>
        <p:grpSpPr>
          <a:xfrm>
            <a:off x="8331134" y="1666746"/>
            <a:ext cx="3499695" cy="2128574"/>
            <a:chOff x="2946334" y="4042211"/>
            <a:chExt cx="3499695" cy="2128574"/>
          </a:xfrm>
        </p:grpSpPr>
        <p:sp>
          <p:nvSpPr>
            <p:cNvPr id="9" name="TextBox 8">
              <a:extLst>
                <a:ext uri="{FF2B5EF4-FFF2-40B4-BE49-F238E27FC236}">
                  <a16:creationId xmlns:a16="http://schemas.microsoft.com/office/drawing/2014/main" id="{465832D5-F4F7-B94B-9790-139B05503B8A}"/>
                </a:ext>
              </a:extLst>
            </p:cNvPr>
            <p:cNvSpPr txBox="1"/>
            <p:nvPr/>
          </p:nvSpPr>
          <p:spPr>
            <a:xfrm>
              <a:off x="3308396" y="4042211"/>
              <a:ext cx="2783130"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Vertical Slides</a:t>
              </a:r>
            </a:p>
          </p:txBody>
        </p:sp>
        <p:sp>
          <p:nvSpPr>
            <p:cNvPr id="13" name="TextBox 12">
              <a:extLst>
                <a:ext uri="{FF2B5EF4-FFF2-40B4-BE49-F238E27FC236}">
                  <a16:creationId xmlns:a16="http://schemas.microsoft.com/office/drawing/2014/main" id="{EF74ED27-1DB6-0048-914F-B65796E92989}"/>
                </a:ext>
              </a:extLst>
            </p:cNvPr>
            <p:cNvSpPr txBox="1"/>
            <p:nvPr/>
          </p:nvSpPr>
          <p:spPr>
            <a:xfrm>
              <a:off x="2946334" y="5801453"/>
              <a:ext cx="3499695" cy="369332"/>
            </a:xfrm>
            <a:prstGeom prst="rect">
              <a:avLst/>
            </a:prstGeom>
            <a:noFill/>
          </p:spPr>
          <p:txBody>
            <a:bodyPr wrap="square">
              <a:spAutoFit/>
            </a:bodyPr>
            <a:lstStyle/>
            <a:p>
              <a:pPr algn="ctr"/>
              <a:r>
                <a:rPr lang="en-US" b="1" dirty="0">
                  <a:latin typeface="Lucida Bright" panose="02040602050505020304" pitchFamily="18" charset="0"/>
                </a:rPr>
                <a:t>Up-to-Down and Down-to-Up</a:t>
              </a:r>
            </a:p>
          </p:txBody>
        </p:sp>
        <p:pic>
          <p:nvPicPr>
            <p:cNvPr id="14" name="Picture 13">
              <a:extLst>
                <a:ext uri="{FF2B5EF4-FFF2-40B4-BE49-F238E27FC236}">
                  <a16:creationId xmlns:a16="http://schemas.microsoft.com/office/drawing/2014/main" id="{FC14D844-8BDF-8240-AF1F-EADEBC614733}"/>
                </a:ext>
              </a:extLst>
            </p:cNvPr>
            <p:cNvPicPr>
              <a:picLocks noChangeAspect="1"/>
            </p:cNvPicPr>
            <p:nvPr/>
          </p:nvPicPr>
          <p:blipFill>
            <a:blip r:embed="rId5"/>
            <a:stretch>
              <a:fillRect/>
            </a:stretch>
          </p:blipFill>
          <p:spPr>
            <a:xfrm>
              <a:off x="3308395" y="4514793"/>
              <a:ext cx="2783130" cy="1298795"/>
            </a:xfrm>
            <a:prstGeom prst="rect">
              <a:avLst/>
            </a:prstGeom>
          </p:spPr>
        </p:pic>
      </p:grpSp>
      <p:sp>
        <p:nvSpPr>
          <p:cNvPr id="16" name="TextBox 15">
            <a:extLst>
              <a:ext uri="{FF2B5EF4-FFF2-40B4-BE49-F238E27FC236}">
                <a16:creationId xmlns:a16="http://schemas.microsoft.com/office/drawing/2014/main" id="{8F4DD697-A76A-B64E-9AF1-808709862FC8}"/>
              </a:ext>
            </a:extLst>
          </p:cNvPr>
          <p:cNvSpPr txBox="1"/>
          <p:nvPr/>
        </p:nvSpPr>
        <p:spPr>
          <a:xfrm>
            <a:off x="4064067" y="4028770"/>
            <a:ext cx="3413384" cy="369332"/>
          </a:xfrm>
          <a:prstGeom prst="rect">
            <a:avLst/>
          </a:prstGeom>
          <a:solidFill>
            <a:schemeClr val="tx1">
              <a:lumMod val="65000"/>
              <a:lumOff val="35000"/>
            </a:schemeClr>
          </a:solidFill>
        </p:spPr>
        <p:txBody>
          <a:bodyPr wrap="square">
            <a:spAutoFit/>
          </a:bodyPr>
          <a:lstStyle/>
          <a:p>
            <a:pPr algn="ctr"/>
            <a:r>
              <a:rPr lang="en-US" b="1" dirty="0">
                <a:solidFill>
                  <a:schemeClr val="bg1"/>
                </a:solidFill>
                <a:latin typeface="Lucida Bright" panose="02040602050505020304" pitchFamily="18" charset="0"/>
              </a:rPr>
              <a:t>Example: Left Tap</a:t>
            </a:r>
          </a:p>
        </p:txBody>
      </p:sp>
      <p:sp>
        <p:nvSpPr>
          <p:cNvPr id="17" name="TextBox 16">
            <a:extLst>
              <a:ext uri="{FF2B5EF4-FFF2-40B4-BE49-F238E27FC236}">
                <a16:creationId xmlns:a16="http://schemas.microsoft.com/office/drawing/2014/main" id="{DF6F8B5A-E475-6149-853C-8BCAF556CF80}"/>
              </a:ext>
            </a:extLst>
          </p:cNvPr>
          <p:cNvSpPr txBox="1"/>
          <p:nvPr/>
        </p:nvSpPr>
        <p:spPr>
          <a:xfrm>
            <a:off x="-101600" y="831461"/>
            <a:ext cx="12458700" cy="510778"/>
          </a:xfrm>
          <a:prstGeom prst="roundRect">
            <a:avLst/>
          </a:prstGeom>
          <a:solidFill>
            <a:schemeClr val="bg2">
              <a:lumMod val="90000"/>
            </a:schemeClr>
          </a:solidFill>
          <a:ln>
            <a:noFill/>
          </a:ln>
        </p:spPr>
        <p:txBody>
          <a:bodyPr wrap="square" rtlCol="0">
            <a:spAutoFit/>
          </a:bodyPr>
          <a:lstStyle/>
          <a:p>
            <a:pPr algn="ctr"/>
            <a:r>
              <a:rPr lang="en-US" sz="2400" b="1" dirty="0">
                <a:latin typeface="Lucida Bright" panose="02040602050505020304" pitchFamily="18" charset="0"/>
              </a:rPr>
              <a:t>EarSense decodes </a:t>
            </a:r>
            <a:r>
              <a:rPr lang="en-US" sz="2400" b="1" dirty="0">
                <a:solidFill>
                  <a:srgbClr val="C00000"/>
                </a:solidFill>
                <a:latin typeface="Lucida Bright" panose="02040602050505020304" pitchFamily="18" charset="0"/>
              </a:rPr>
              <a:t>3 types </a:t>
            </a:r>
            <a:r>
              <a:rPr lang="en-US" sz="2400" b="1" dirty="0">
                <a:latin typeface="Lucida Bright" panose="02040602050505020304" pitchFamily="18" charset="0"/>
              </a:rPr>
              <a:t>of teeth gestures across </a:t>
            </a:r>
            <a:r>
              <a:rPr lang="en-US" sz="2400" b="1" dirty="0">
                <a:solidFill>
                  <a:srgbClr val="C00000"/>
                </a:solidFill>
                <a:latin typeface="Lucida Bright" panose="02040602050505020304" pitchFamily="18" charset="0"/>
              </a:rPr>
              <a:t>7 locations</a:t>
            </a:r>
          </a:p>
        </p:txBody>
      </p:sp>
      <p:sp>
        <p:nvSpPr>
          <p:cNvPr id="18" name="TextBox 17">
            <a:extLst>
              <a:ext uri="{FF2B5EF4-FFF2-40B4-BE49-F238E27FC236}">
                <a16:creationId xmlns:a16="http://schemas.microsoft.com/office/drawing/2014/main" id="{47FDCB43-159B-F34C-94AB-EF4059D40F20}"/>
              </a:ext>
            </a:extLst>
          </p:cNvPr>
          <p:cNvSpPr txBox="1"/>
          <p:nvPr/>
        </p:nvSpPr>
        <p:spPr>
          <a:xfrm>
            <a:off x="4316027" y="1607621"/>
            <a:ext cx="2889203"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Horizontal Slides</a:t>
            </a:r>
          </a:p>
        </p:txBody>
      </p:sp>
      <p:pic>
        <p:nvPicPr>
          <p:cNvPr id="19" name="Picture 18">
            <a:extLst>
              <a:ext uri="{FF2B5EF4-FFF2-40B4-BE49-F238E27FC236}">
                <a16:creationId xmlns:a16="http://schemas.microsoft.com/office/drawing/2014/main" id="{9EC50082-D105-CF4A-8A18-57ABC97021EB}"/>
              </a:ext>
            </a:extLst>
          </p:cNvPr>
          <p:cNvPicPr>
            <a:picLocks noChangeAspect="1"/>
          </p:cNvPicPr>
          <p:nvPr/>
        </p:nvPicPr>
        <p:blipFill>
          <a:blip r:embed="rId6"/>
          <a:stretch>
            <a:fillRect/>
          </a:stretch>
        </p:blipFill>
        <p:spPr>
          <a:xfrm>
            <a:off x="4316027" y="2084346"/>
            <a:ext cx="2889202" cy="1367041"/>
          </a:xfrm>
          <a:prstGeom prst="rect">
            <a:avLst/>
          </a:prstGeom>
        </p:spPr>
      </p:pic>
      <p:sp>
        <p:nvSpPr>
          <p:cNvPr id="20" name="TextBox 19">
            <a:extLst>
              <a:ext uri="{FF2B5EF4-FFF2-40B4-BE49-F238E27FC236}">
                <a16:creationId xmlns:a16="http://schemas.microsoft.com/office/drawing/2014/main" id="{CE6C8B1C-E02A-5440-8E68-3E81215A4EDA}"/>
              </a:ext>
            </a:extLst>
          </p:cNvPr>
          <p:cNvSpPr txBox="1"/>
          <p:nvPr/>
        </p:nvSpPr>
        <p:spPr>
          <a:xfrm>
            <a:off x="3953965" y="3441734"/>
            <a:ext cx="3682791" cy="369332"/>
          </a:xfrm>
          <a:prstGeom prst="rect">
            <a:avLst/>
          </a:prstGeom>
          <a:noFill/>
        </p:spPr>
        <p:txBody>
          <a:bodyPr wrap="square">
            <a:spAutoFit/>
          </a:bodyPr>
          <a:lstStyle/>
          <a:p>
            <a:pPr algn="ctr"/>
            <a:r>
              <a:rPr lang="en-US" b="1" dirty="0">
                <a:latin typeface="Lucida Bright" panose="02040602050505020304" pitchFamily="18" charset="0"/>
              </a:rPr>
              <a:t>Left-to-Right and Right-to-Left</a:t>
            </a:r>
          </a:p>
        </p:txBody>
      </p:sp>
    </p:spTree>
    <p:extLst>
      <p:ext uri="{BB962C8B-B14F-4D97-AF65-F5344CB8AC3E}">
        <p14:creationId xmlns:p14="http://schemas.microsoft.com/office/powerpoint/2010/main" val="1428175032"/>
      </p:ext>
    </p:extLst>
  </p:cSld>
  <p:clrMapOvr>
    <a:masterClrMapping/>
  </p:clrMapOvr>
  <mc:AlternateContent xmlns:mc="http://schemas.openxmlformats.org/markup-compatibility/2006" xmlns:p14="http://schemas.microsoft.com/office/powerpoint/2010/main">
    <mc:Choice Requires="p14">
      <p:transition p14:dur="0" advTm="10498"/>
    </mc:Choice>
    <mc:Fallback xmlns="">
      <p:transition advTm="104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5432B-84ED-4CDF-92FA-B582E3281BFF}"/>
              </a:ext>
            </a:extLst>
          </p:cNvPr>
          <p:cNvSpPr txBox="1"/>
          <p:nvPr/>
        </p:nvSpPr>
        <p:spPr>
          <a:xfrm>
            <a:off x="246986" y="169938"/>
            <a:ext cx="358000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We demonstrate:</a:t>
            </a:r>
          </a:p>
        </p:txBody>
      </p:sp>
      <p:sp>
        <p:nvSpPr>
          <p:cNvPr id="12" name="TextBox 11">
            <a:extLst>
              <a:ext uri="{FF2B5EF4-FFF2-40B4-BE49-F238E27FC236}">
                <a16:creationId xmlns:a16="http://schemas.microsoft.com/office/drawing/2014/main" id="{3305131F-C3BA-5C4A-B349-C305D85FF7C4}"/>
              </a:ext>
            </a:extLst>
          </p:cNvPr>
          <p:cNvSpPr txBox="1"/>
          <p:nvPr/>
        </p:nvSpPr>
        <p:spPr>
          <a:xfrm>
            <a:off x="3852365" y="203990"/>
            <a:ext cx="8084214" cy="510778"/>
          </a:xfrm>
          <a:prstGeom prst="roundRect">
            <a:avLst/>
          </a:prstGeom>
          <a:solidFill>
            <a:schemeClr val="bg1"/>
          </a:solidFill>
          <a:ln>
            <a:noFill/>
          </a:ln>
        </p:spPr>
        <p:txBody>
          <a:bodyPr wrap="square" rtlCol="0">
            <a:spAutoFit/>
          </a:bodyPr>
          <a:lstStyle/>
          <a:p>
            <a:r>
              <a:rPr lang="en-US" sz="2400" b="1" dirty="0">
                <a:latin typeface="Lucida Bright" panose="02040602050505020304" pitchFamily="18" charset="0"/>
              </a:rPr>
              <a:t>2. Feasibility to infer teeth gestures and locations</a:t>
            </a:r>
          </a:p>
        </p:txBody>
      </p:sp>
      <p:pic>
        <p:nvPicPr>
          <p:cNvPr id="4" name="Picture 3" descr="A close up of a logo&#10;&#10;Description automatically generated">
            <a:extLst>
              <a:ext uri="{FF2B5EF4-FFF2-40B4-BE49-F238E27FC236}">
                <a16:creationId xmlns:a16="http://schemas.microsoft.com/office/drawing/2014/main" id="{C3709D58-256D-8A40-859B-7A9238B44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7" y="4398102"/>
            <a:ext cx="3373394" cy="1534007"/>
          </a:xfrm>
          <a:prstGeom prst="rect">
            <a:avLst/>
          </a:prstGeom>
        </p:spPr>
      </p:pic>
      <p:sp>
        <p:nvSpPr>
          <p:cNvPr id="5" name="TextBox 4">
            <a:extLst>
              <a:ext uri="{FF2B5EF4-FFF2-40B4-BE49-F238E27FC236}">
                <a16:creationId xmlns:a16="http://schemas.microsoft.com/office/drawing/2014/main" id="{DC57636F-1611-5046-81B6-7CFB68651F5F}"/>
              </a:ext>
            </a:extLst>
          </p:cNvPr>
          <p:cNvSpPr txBox="1"/>
          <p:nvPr/>
        </p:nvSpPr>
        <p:spPr>
          <a:xfrm>
            <a:off x="187337" y="3451388"/>
            <a:ext cx="3051097" cy="369332"/>
          </a:xfrm>
          <a:prstGeom prst="rect">
            <a:avLst/>
          </a:prstGeom>
          <a:noFill/>
        </p:spPr>
        <p:txBody>
          <a:bodyPr wrap="square">
            <a:spAutoFit/>
          </a:bodyPr>
          <a:lstStyle/>
          <a:p>
            <a:pPr algn="ctr"/>
            <a:r>
              <a:rPr lang="en-US" b="1" dirty="0">
                <a:latin typeface="Lucida Bright" panose="02040602050505020304" pitchFamily="18" charset="0"/>
              </a:rPr>
              <a:t>Left/Middle/Right Tap</a:t>
            </a:r>
          </a:p>
        </p:txBody>
      </p:sp>
      <p:sp>
        <p:nvSpPr>
          <p:cNvPr id="6" name="TextBox 5">
            <a:extLst>
              <a:ext uri="{FF2B5EF4-FFF2-40B4-BE49-F238E27FC236}">
                <a16:creationId xmlns:a16="http://schemas.microsoft.com/office/drawing/2014/main" id="{901410D2-D6AF-654A-86AE-042A2424FC7C}"/>
              </a:ext>
            </a:extLst>
          </p:cNvPr>
          <p:cNvSpPr txBox="1"/>
          <p:nvPr/>
        </p:nvSpPr>
        <p:spPr>
          <a:xfrm>
            <a:off x="308472" y="1559667"/>
            <a:ext cx="2739379"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3 Taps</a:t>
            </a:r>
          </a:p>
        </p:txBody>
      </p:sp>
      <p:pic>
        <p:nvPicPr>
          <p:cNvPr id="10" name="Picture 9">
            <a:extLst>
              <a:ext uri="{FF2B5EF4-FFF2-40B4-BE49-F238E27FC236}">
                <a16:creationId xmlns:a16="http://schemas.microsoft.com/office/drawing/2014/main" id="{F4A0AB68-32C6-C24E-B471-750C9AEFB6D8}"/>
              </a:ext>
            </a:extLst>
          </p:cNvPr>
          <p:cNvPicPr>
            <a:picLocks noChangeAspect="1"/>
          </p:cNvPicPr>
          <p:nvPr/>
        </p:nvPicPr>
        <p:blipFill>
          <a:blip r:embed="rId4"/>
          <a:stretch>
            <a:fillRect/>
          </a:stretch>
        </p:blipFill>
        <p:spPr>
          <a:xfrm>
            <a:off x="308555" y="2023146"/>
            <a:ext cx="2739379" cy="1413519"/>
          </a:xfrm>
          <a:prstGeom prst="rect">
            <a:avLst/>
          </a:prstGeom>
        </p:spPr>
      </p:pic>
      <p:grpSp>
        <p:nvGrpSpPr>
          <p:cNvPr id="3" name="Group 2">
            <a:extLst>
              <a:ext uri="{FF2B5EF4-FFF2-40B4-BE49-F238E27FC236}">
                <a16:creationId xmlns:a16="http://schemas.microsoft.com/office/drawing/2014/main" id="{B04B938F-BF70-5B4C-BF84-78EECD9A27EC}"/>
              </a:ext>
            </a:extLst>
          </p:cNvPr>
          <p:cNvGrpSpPr/>
          <p:nvPr/>
        </p:nvGrpSpPr>
        <p:grpSpPr>
          <a:xfrm>
            <a:off x="8331134" y="1666746"/>
            <a:ext cx="3499695" cy="2128574"/>
            <a:chOff x="2946334" y="4042211"/>
            <a:chExt cx="3499695" cy="2128574"/>
          </a:xfrm>
        </p:grpSpPr>
        <p:sp>
          <p:nvSpPr>
            <p:cNvPr id="9" name="TextBox 8">
              <a:extLst>
                <a:ext uri="{FF2B5EF4-FFF2-40B4-BE49-F238E27FC236}">
                  <a16:creationId xmlns:a16="http://schemas.microsoft.com/office/drawing/2014/main" id="{465832D5-F4F7-B94B-9790-139B05503B8A}"/>
                </a:ext>
              </a:extLst>
            </p:cNvPr>
            <p:cNvSpPr txBox="1"/>
            <p:nvPr/>
          </p:nvSpPr>
          <p:spPr>
            <a:xfrm>
              <a:off x="3308396" y="4042211"/>
              <a:ext cx="2783130"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Vertical Slides</a:t>
              </a:r>
            </a:p>
          </p:txBody>
        </p:sp>
        <p:sp>
          <p:nvSpPr>
            <p:cNvPr id="13" name="TextBox 12">
              <a:extLst>
                <a:ext uri="{FF2B5EF4-FFF2-40B4-BE49-F238E27FC236}">
                  <a16:creationId xmlns:a16="http://schemas.microsoft.com/office/drawing/2014/main" id="{EF74ED27-1DB6-0048-914F-B65796E92989}"/>
                </a:ext>
              </a:extLst>
            </p:cNvPr>
            <p:cNvSpPr txBox="1"/>
            <p:nvPr/>
          </p:nvSpPr>
          <p:spPr>
            <a:xfrm>
              <a:off x="2946334" y="5801453"/>
              <a:ext cx="3499695" cy="369332"/>
            </a:xfrm>
            <a:prstGeom prst="rect">
              <a:avLst/>
            </a:prstGeom>
            <a:noFill/>
          </p:spPr>
          <p:txBody>
            <a:bodyPr wrap="square">
              <a:spAutoFit/>
            </a:bodyPr>
            <a:lstStyle/>
            <a:p>
              <a:pPr algn="ctr"/>
              <a:r>
                <a:rPr lang="en-US" b="1" dirty="0">
                  <a:latin typeface="Lucida Bright" panose="02040602050505020304" pitchFamily="18" charset="0"/>
                </a:rPr>
                <a:t>Up-to-Down and Down-to-Up</a:t>
              </a:r>
            </a:p>
          </p:txBody>
        </p:sp>
        <p:pic>
          <p:nvPicPr>
            <p:cNvPr id="14" name="Picture 13">
              <a:extLst>
                <a:ext uri="{FF2B5EF4-FFF2-40B4-BE49-F238E27FC236}">
                  <a16:creationId xmlns:a16="http://schemas.microsoft.com/office/drawing/2014/main" id="{FC14D844-8BDF-8240-AF1F-EADEBC614733}"/>
                </a:ext>
              </a:extLst>
            </p:cNvPr>
            <p:cNvPicPr>
              <a:picLocks noChangeAspect="1"/>
            </p:cNvPicPr>
            <p:nvPr/>
          </p:nvPicPr>
          <p:blipFill>
            <a:blip r:embed="rId5"/>
            <a:stretch>
              <a:fillRect/>
            </a:stretch>
          </p:blipFill>
          <p:spPr>
            <a:xfrm>
              <a:off x="3308395" y="4514793"/>
              <a:ext cx="2783130" cy="1298795"/>
            </a:xfrm>
            <a:prstGeom prst="rect">
              <a:avLst/>
            </a:prstGeom>
          </p:spPr>
        </p:pic>
      </p:grpSp>
      <p:sp>
        <p:nvSpPr>
          <p:cNvPr id="16" name="TextBox 15">
            <a:extLst>
              <a:ext uri="{FF2B5EF4-FFF2-40B4-BE49-F238E27FC236}">
                <a16:creationId xmlns:a16="http://schemas.microsoft.com/office/drawing/2014/main" id="{8F4DD697-A76A-B64E-9AF1-808709862FC8}"/>
              </a:ext>
            </a:extLst>
          </p:cNvPr>
          <p:cNvSpPr txBox="1"/>
          <p:nvPr/>
        </p:nvSpPr>
        <p:spPr>
          <a:xfrm>
            <a:off x="4064067" y="4028770"/>
            <a:ext cx="3413384" cy="369332"/>
          </a:xfrm>
          <a:prstGeom prst="rect">
            <a:avLst/>
          </a:prstGeom>
          <a:solidFill>
            <a:schemeClr val="tx1">
              <a:lumMod val="65000"/>
              <a:lumOff val="35000"/>
            </a:schemeClr>
          </a:solidFill>
        </p:spPr>
        <p:txBody>
          <a:bodyPr wrap="square">
            <a:spAutoFit/>
          </a:bodyPr>
          <a:lstStyle/>
          <a:p>
            <a:pPr algn="ctr"/>
            <a:r>
              <a:rPr lang="en-US" b="1" dirty="0">
                <a:solidFill>
                  <a:schemeClr val="bg1"/>
                </a:solidFill>
                <a:latin typeface="Lucida Bright" panose="02040602050505020304" pitchFamily="18" charset="0"/>
              </a:rPr>
              <a:t>Example: Left Tap</a:t>
            </a:r>
          </a:p>
        </p:txBody>
      </p:sp>
      <p:sp>
        <p:nvSpPr>
          <p:cNvPr id="17" name="TextBox 16">
            <a:extLst>
              <a:ext uri="{FF2B5EF4-FFF2-40B4-BE49-F238E27FC236}">
                <a16:creationId xmlns:a16="http://schemas.microsoft.com/office/drawing/2014/main" id="{DF6F8B5A-E475-6149-853C-8BCAF556CF80}"/>
              </a:ext>
            </a:extLst>
          </p:cNvPr>
          <p:cNvSpPr txBox="1"/>
          <p:nvPr/>
        </p:nvSpPr>
        <p:spPr>
          <a:xfrm>
            <a:off x="-101600" y="831461"/>
            <a:ext cx="12458700" cy="510778"/>
          </a:xfrm>
          <a:prstGeom prst="roundRect">
            <a:avLst/>
          </a:prstGeom>
          <a:solidFill>
            <a:schemeClr val="bg2">
              <a:lumMod val="90000"/>
            </a:schemeClr>
          </a:solidFill>
          <a:ln>
            <a:noFill/>
          </a:ln>
        </p:spPr>
        <p:txBody>
          <a:bodyPr wrap="square" rtlCol="0">
            <a:spAutoFit/>
          </a:bodyPr>
          <a:lstStyle/>
          <a:p>
            <a:pPr algn="ctr"/>
            <a:r>
              <a:rPr lang="en-US" sz="2400" b="1" dirty="0">
                <a:latin typeface="Lucida Bright" panose="02040602050505020304" pitchFamily="18" charset="0"/>
              </a:rPr>
              <a:t>EarSense decodes </a:t>
            </a:r>
            <a:r>
              <a:rPr lang="en-US" sz="2400" b="1" dirty="0">
                <a:solidFill>
                  <a:srgbClr val="C00000"/>
                </a:solidFill>
                <a:latin typeface="Lucida Bright" panose="02040602050505020304" pitchFamily="18" charset="0"/>
              </a:rPr>
              <a:t>3 types </a:t>
            </a:r>
            <a:r>
              <a:rPr lang="en-US" sz="2400" b="1" dirty="0">
                <a:latin typeface="Lucida Bright" panose="02040602050505020304" pitchFamily="18" charset="0"/>
              </a:rPr>
              <a:t>of teeth gestures across </a:t>
            </a:r>
            <a:r>
              <a:rPr lang="en-US" sz="2400" b="1" dirty="0">
                <a:solidFill>
                  <a:srgbClr val="C00000"/>
                </a:solidFill>
                <a:latin typeface="Lucida Bright" panose="02040602050505020304" pitchFamily="18" charset="0"/>
              </a:rPr>
              <a:t>7 locations</a:t>
            </a:r>
          </a:p>
        </p:txBody>
      </p:sp>
      <p:sp>
        <p:nvSpPr>
          <p:cNvPr id="18" name="TextBox 17">
            <a:extLst>
              <a:ext uri="{FF2B5EF4-FFF2-40B4-BE49-F238E27FC236}">
                <a16:creationId xmlns:a16="http://schemas.microsoft.com/office/drawing/2014/main" id="{47FDCB43-159B-F34C-94AB-EF4059D40F20}"/>
              </a:ext>
            </a:extLst>
          </p:cNvPr>
          <p:cNvSpPr txBox="1"/>
          <p:nvPr/>
        </p:nvSpPr>
        <p:spPr>
          <a:xfrm>
            <a:off x="4316027" y="1607621"/>
            <a:ext cx="2889203"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2 Horizontal Slides</a:t>
            </a:r>
          </a:p>
        </p:txBody>
      </p:sp>
      <p:pic>
        <p:nvPicPr>
          <p:cNvPr id="19" name="Picture 18">
            <a:extLst>
              <a:ext uri="{FF2B5EF4-FFF2-40B4-BE49-F238E27FC236}">
                <a16:creationId xmlns:a16="http://schemas.microsoft.com/office/drawing/2014/main" id="{9EC50082-D105-CF4A-8A18-57ABC97021EB}"/>
              </a:ext>
            </a:extLst>
          </p:cNvPr>
          <p:cNvPicPr>
            <a:picLocks noChangeAspect="1"/>
          </p:cNvPicPr>
          <p:nvPr/>
        </p:nvPicPr>
        <p:blipFill>
          <a:blip r:embed="rId6"/>
          <a:stretch>
            <a:fillRect/>
          </a:stretch>
        </p:blipFill>
        <p:spPr>
          <a:xfrm>
            <a:off x="4316027" y="2084346"/>
            <a:ext cx="2889202" cy="1367041"/>
          </a:xfrm>
          <a:prstGeom prst="rect">
            <a:avLst/>
          </a:prstGeom>
        </p:spPr>
      </p:pic>
      <p:sp>
        <p:nvSpPr>
          <p:cNvPr id="20" name="TextBox 19">
            <a:extLst>
              <a:ext uri="{FF2B5EF4-FFF2-40B4-BE49-F238E27FC236}">
                <a16:creationId xmlns:a16="http://schemas.microsoft.com/office/drawing/2014/main" id="{CE6C8B1C-E02A-5440-8E68-3E81215A4EDA}"/>
              </a:ext>
            </a:extLst>
          </p:cNvPr>
          <p:cNvSpPr txBox="1"/>
          <p:nvPr/>
        </p:nvSpPr>
        <p:spPr>
          <a:xfrm>
            <a:off x="3953965" y="3441734"/>
            <a:ext cx="3682791" cy="369332"/>
          </a:xfrm>
          <a:prstGeom prst="rect">
            <a:avLst/>
          </a:prstGeom>
          <a:noFill/>
        </p:spPr>
        <p:txBody>
          <a:bodyPr wrap="square">
            <a:spAutoFit/>
          </a:bodyPr>
          <a:lstStyle/>
          <a:p>
            <a:pPr algn="ctr"/>
            <a:r>
              <a:rPr lang="en-US" b="1" dirty="0">
                <a:latin typeface="Lucida Bright" panose="02040602050505020304" pitchFamily="18" charset="0"/>
              </a:rPr>
              <a:t>Left-to-Right and Right-to-Left</a:t>
            </a:r>
          </a:p>
        </p:txBody>
      </p:sp>
      <p:sp>
        <p:nvSpPr>
          <p:cNvPr id="21" name="TextBox 20">
            <a:extLst>
              <a:ext uri="{FF2B5EF4-FFF2-40B4-BE49-F238E27FC236}">
                <a16:creationId xmlns:a16="http://schemas.microsoft.com/office/drawing/2014/main" id="{B83FD888-6FA8-884B-B833-1380965400DC}"/>
              </a:ext>
            </a:extLst>
          </p:cNvPr>
          <p:cNvSpPr txBox="1"/>
          <p:nvPr/>
        </p:nvSpPr>
        <p:spPr>
          <a:xfrm>
            <a:off x="-133350" y="6154754"/>
            <a:ext cx="12458700" cy="510778"/>
          </a:xfrm>
          <a:prstGeom prst="roundRect">
            <a:avLst/>
          </a:prstGeom>
          <a:solidFill>
            <a:schemeClr val="bg2">
              <a:lumMod val="90000"/>
            </a:schemeClr>
          </a:solidFill>
          <a:ln>
            <a:noFill/>
          </a:ln>
        </p:spPr>
        <p:txBody>
          <a:bodyPr wrap="square" rtlCol="0">
            <a:spAutoFit/>
          </a:bodyPr>
          <a:lstStyle/>
          <a:p>
            <a:pPr algn="ctr"/>
            <a:r>
              <a:rPr lang="en-US" sz="2400" b="1" dirty="0">
                <a:latin typeface="Lucida Bright" panose="02040602050505020304" pitchFamily="18" charset="0"/>
              </a:rPr>
              <a:t>Complete teeth gesture inference is a </a:t>
            </a:r>
            <a:r>
              <a:rPr lang="en-US" sz="2400" b="1" dirty="0">
                <a:solidFill>
                  <a:srgbClr val="C00000"/>
                </a:solidFill>
                <a:latin typeface="Lucida Bright" panose="02040602050505020304" pitchFamily="18" charset="0"/>
              </a:rPr>
              <a:t>3 Step Process</a:t>
            </a:r>
          </a:p>
        </p:txBody>
      </p:sp>
    </p:spTree>
    <p:extLst>
      <p:ext uri="{BB962C8B-B14F-4D97-AF65-F5344CB8AC3E}">
        <p14:creationId xmlns:p14="http://schemas.microsoft.com/office/powerpoint/2010/main" val="4272044445"/>
      </p:ext>
    </p:extLst>
  </p:cSld>
  <p:clrMapOvr>
    <a:masterClrMapping/>
  </p:clrMapOvr>
  <mc:AlternateContent xmlns:mc="http://schemas.openxmlformats.org/markup-compatibility/2006">
    <mc:Choice xmlns:p14="http://schemas.microsoft.com/office/powerpoint/2010/main" Requires="p14">
      <p:transition p14:dur="0" advTm="10498"/>
    </mc:Choice>
    <mc:Fallback>
      <p:transition advTm="1049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3" name="TextBox 2">
            <a:extLst>
              <a:ext uri="{FF2B5EF4-FFF2-40B4-BE49-F238E27FC236}">
                <a16:creationId xmlns:a16="http://schemas.microsoft.com/office/drawing/2014/main" id="{1112B442-D8B7-485D-96D6-F182C271E065}"/>
              </a:ext>
            </a:extLst>
          </p:cNvPr>
          <p:cNvSpPr txBox="1"/>
          <p:nvPr/>
        </p:nvSpPr>
        <p:spPr>
          <a:xfrm>
            <a:off x="2860157" y="114453"/>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grpSp>
        <p:nvGrpSpPr>
          <p:cNvPr id="27" name="Group 26">
            <a:extLst>
              <a:ext uri="{FF2B5EF4-FFF2-40B4-BE49-F238E27FC236}">
                <a16:creationId xmlns:a16="http://schemas.microsoft.com/office/drawing/2014/main" id="{B89CA34D-6C8A-4EAE-8521-9F443B8FCACC}"/>
              </a:ext>
            </a:extLst>
          </p:cNvPr>
          <p:cNvGrpSpPr/>
          <p:nvPr/>
        </p:nvGrpSpPr>
        <p:grpSpPr>
          <a:xfrm>
            <a:off x="796072" y="950732"/>
            <a:ext cx="587022" cy="654875"/>
            <a:chOff x="6897511" y="1111431"/>
            <a:chExt cx="587022" cy="654875"/>
          </a:xfrm>
        </p:grpSpPr>
        <p:sp>
          <p:nvSpPr>
            <p:cNvPr id="28" name="Oval 27">
              <a:extLst>
                <a:ext uri="{FF2B5EF4-FFF2-40B4-BE49-F238E27FC236}">
                  <a16:creationId xmlns:a16="http://schemas.microsoft.com/office/drawing/2014/main" id="{D48C2E84-C290-49AE-949A-4A68F10AE55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4436C33-EEA0-4B1C-BC3C-A118099A9AAF}"/>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mc:AlternateContent xmlns:mc="http://schemas.openxmlformats.org/markup-compatibility/2006" xmlns:p14="http://schemas.microsoft.com/office/powerpoint/2010/main">
        <mc:Choice Requires="p14">
          <p:contentPart p14:bwMode="auto" r:id="rId9">
            <p14:nvContentPartPr>
              <p14:cNvPr id="32" name="Ink 31">
                <a:extLst>
                  <a:ext uri="{FF2B5EF4-FFF2-40B4-BE49-F238E27FC236}">
                    <a16:creationId xmlns:a16="http://schemas.microsoft.com/office/drawing/2014/main" id="{E37B1442-C0CD-477C-BD72-3C174C3B6475}"/>
                  </a:ext>
                </a:extLst>
              </p14:cNvPr>
              <p14:cNvContentPartPr/>
              <p14:nvPr/>
            </p14:nvContentPartPr>
            <p14:xfrm rot="19693411">
              <a:off x="3695824" y="3839539"/>
              <a:ext cx="83173" cy="62482"/>
            </p14:xfrm>
          </p:contentPart>
        </mc:Choice>
        <mc:Fallback xmlns="">
          <p:pic>
            <p:nvPicPr>
              <p:cNvPr id="32" name="Ink 31">
                <a:extLst>
                  <a:ext uri="{FF2B5EF4-FFF2-40B4-BE49-F238E27FC236}">
                    <a16:creationId xmlns:a16="http://schemas.microsoft.com/office/drawing/2014/main" id="{E37B1442-C0CD-477C-BD72-3C174C3B6475}"/>
                  </a:ext>
                </a:extLst>
              </p:cNvPr>
              <p:cNvPicPr/>
              <p:nvPr/>
            </p:nvPicPr>
            <p:blipFill>
              <a:blip r:embed="rId10"/>
              <a:stretch>
                <a:fillRect/>
              </a:stretch>
            </p:blipFill>
            <p:spPr>
              <a:xfrm rot="19693411">
                <a:off x="1616499" y="2277489"/>
                <a:ext cx="4158650" cy="3124100"/>
              </a:xfrm>
              <a:prstGeom prst="rect">
                <a:avLst/>
              </a:prstGeom>
            </p:spPr>
          </p:pic>
        </mc:Fallback>
      </mc:AlternateContent>
      <p:pic>
        <p:nvPicPr>
          <p:cNvPr id="33" name="Picture 32">
            <a:extLst>
              <a:ext uri="{FF2B5EF4-FFF2-40B4-BE49-F238E27FC236}">
                <a16:creationId xmlns:a16="http://schemas.microsoft.com/office/drawing/2014/main" id="{474FF86D-7762-45DE-8338-392A94E70203}"/>
              </a:ext>
            </a:extLst>
          </p:cNvPr>
          <p:cNvPicPr>
            <a:picLocks noChangeAspect="1"/>
          </p:cNvPicPr>
          <p:nvPr/>
        </p:nvPicPr>
        <p:blipFill rotWithShape="1">
          <a:blip r:embed="rId11"/>
          <a:srcRect t="18125" r="91172" b="20229"/>
          <a:stretch/>
        </p:blipFill>
        <p:spPr>
          <a:xfrm>
            <a:off x="321681" y="2891973"/>
            <a:ext cx="1076325" cy="1860698"/>
          </a:xfrm>
          <a:prstGeom prst="rect">
            <a:avLst/>
          </a:prstGeom>
        </p:spPr>
      </p:pic>
      <p:grpSp>
        <p:nvGrpSpPr>
          <p:cNvPr id="34" name="Group 33">
            <a:extLst>
              <a:ext uri="{FF2B5EF4-FFF2-40B4-BE49-F238E27FC236}">
                <a16:creationId xmlns:a16="http://schemas.microsoft.com/office/drawing/2014/main" id="{090057DB-8396-4213-AF31-31AA3E383AC2}"/>
              </a:ext>
            </a:extLst>
          </p:cNvPr>
          <p:cNvGrpSpPr/>
          <p:nvPr/>
        </p:nvGrpSpPr>
        <p:grpSpPr>
          <a:xfrm rot="5400000">
            <a:off x="1876226" y="2365908"/>
            <a:ext cx="1488557" cy="2540689"/>
            <a:chOff x="1224278" y="487943"/>
            <a:chExt cx="916432" cy="2617628"/>
          </a:xfrm>
        </p:grpSpPr>
        <p:sp>
          <p:nvSpPr>
            <p:cNvPr id="35" name="Rectangle: Rounded Corners 14">
              <a:extLst>
                <a:ext uri="{FF2B5EF4-FFF2-40B4-BE49-F238E27FC236}">
                  <a16:creationId xmlns:a16="http://schemas.microsoft.com/office/drawing/2014/main" id="{BEBC0749-5275-4EA4-AD46-469AB0E22321}"/>
                </a:ext>
              </a:extLst>
            </p:cNvPr>
            <p:cNvSpPr/>
            <p:nvPr/>
          </p:nvSpPr>
          <p:spPr>
            <a:xfrm rot="16200000">
              <a:off x="373680" y="1338541"/>
              <a:ext cx="2617628" cy="916432"/>
            </a:xfrm>
            <a:prstGeom prst="diamond">
              <a:avLst/>
            </a:prstGeom>
            <a:solidFill>
              <a:schemeClr val="tx1"/>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6" name="Rectangle: Rounded Corners 4">
              <a:extLst>
                <a:ext uri="{FF2B5EF4-FFF2-40B4-BE49-F238E27FC236}">
                  <a16:creationId xmlns:a16="http://schemas.microsoft.com/office/drawing/2014/main" id="{2D30B752-84F6-4219-AEB8-9C71BF20AACD}"/>
                </a:ext>
              </a:extLst>
            </p:cNvPr>
            <p:cNvSpPr txBox="1"/>
            <p:nvPr/>
          </p:nvSpPr>
          <p:spPr>
            <a:xfrm rot="16200000">
              <a:off x="448404" y="1413266"/>
              <a:ext cx="2468182" cy="826958"/>
            </a:xfrm>
            <a:prstGeom prst="diamond">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Teeth Activity</a:t>
              </a:r>
            </a:p>
          </p:txBody>
        </p:sp>
      </p:grpSp>
    </p:spTree>
    <p:extLst>
      <p:ext uri="{BB962C8B-B14F-4D97-AF65-F5344CB8AC3E}">
        <p14:creationId xmlns:p14="http://schemas.microsoft.com/office/powerpoint/2010/main" val="3289596091"/>
      </p:ext>
    </p:extLst>
  </p:cSld>
  <p:clrMapOvr>
    <a:masterClrMapping/>
  </p:clrMapOvr>
  <mc:AlternateContent xmlns:mc="http://schemas.openxmlformats.org/markup-compatibility/2006">
    <mc:Choice xmlns:p14="http://schemas.microsoft.com/office/powerpoint/2010/main" Requires="p14">
      <p:transition p14:dur="0" advTm="6832"/>
    </mc:Choice>
    <mc:Fallback>
      <p:transition advTm="683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4768812" y="3839539"/>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4"/>
              <a:stretch>
                <a:fillRect/>
              </a:stretch>
            </p:blipFill>
            <p:spPr>
              <a:xfrm rot="19693411">
                <a:off x="2689487" y="2277489"/>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3" name="TextBox 2">
            <a:extLst>
              <a:ext uri="{FF2B5EF4-FFF2-40B4-BE49-F238E27FC236}">
                <a16:creationId xmlns:a16="http://schemas.microsoft.com/office/drawing/2014/main" id="{1112B442-D8B7-485D-96D6-F182C271E065}"/>
              </a:ext>
            </a:extLst>
          </p:cNvPr>
          <p:cNvSpPr txBox="1"/>
          <p:nvPr/>
        </p:nvSpPr>
        <p:spPr>
          <a:xfrm>
            <a:off x="2860157" y="114453"/>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grpSp>
        <p:nvGrpSpPr>
          <p:cNvPr id="17" name="Group 16">
            <a:extLst>
              <a:ext uri="{FF2B5EF4-FFF2-40B4-BE49-F238E27FC236}">
                <a16:creationId xmlns:a16="http://schemas.microsoft.com/office/drawing/2014/main" id="{5EFF9954-853A-4B73-8F51-071390236819}"/>
              </a:ext>
            </a:extLst>
          </p:cNvPr>
          <p:cNvGrpSpPr/>
          <p:nvPr/>
        </p:nvGrpSpPr>
        <p:grpSpPr>
          <a:xfrm>
            <a:off x="796072" y="950732"/>
            <a:ext cx="587022" cy="654875"/>
            <a:chOff x="6897511" y="1111431"/>
            <a:chExt cx="587022" cy="654875"/>
          </a:xfrm>
        </p:grpSpPr>
        <p:sp>
          <p:nvSpPr>
            <p:cNvPr id="18" name="Oval 17">
              <a:extLst>
                <a:ext uri="{FF2B5EF4-FFF2-40B4-BE49-F238E27FC236}">
                  <a16:creationId xmlns:a16="http://schemas.microsoft.com/office/drawing/2014/main" id="{FFC22D30-5A11-4943-9E3D-B18ADFC2291A}"/>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8B80046-8331-43F0-8789-ABA2E8061F96}"/>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5F232D25-08E9-462C-A4FC-5A48111A4E78}"/>
                  </a:ext>
                </a:extLst>
              </p14:cNvPr>
              <p14:cNvContentPartPr/>
              <p14:nvPr/>
            </p14:nvContentPartPr>
            <p14:xfrm rot="19693411">
              <a:off x="3695824" y="3839539"/>
              <a:ext cx="83173" cy="62482"/>
            </p14:xfrm>
          </p:contentPart>
        </mc:Choice>
        <mc:Fallback xmlns="">
          <p:pic>
            <p:nvPicPr>
              <p:cNvPr id="23" name="Ink 22">
                <a:extLst>
                  <a:ext uri="{FF2B5EF4-FFF2-40B4-BE49-F238E27FC236}">
                    <a16:creationId xmlns:a16="http://schemas.microsoft.com/office/drawing/2014/main" id="{5F232D25-08E9-462C-A4FC-5A48111A4E78}"/>
                  </a:ext>
                </a:extLst>
              </p:cNvPr>
              <p:cNvPicPr/>
              <p:nvPr/>
            </p:nvPicPr>
            <p:blipFill>
              <a:blip r:embed="rId4"/>
              <a:stretch>
                <a:fillRect/>
              </a:stretch>
            </p:blipFill>
            <p:spPr>
              <a:xfrm rot="19693411">
                <a:off x="1616499" y="2277489"/>
                <a:ext cx="4158650" cy="3124100"/>
              </a:xfrm>
              <a:prstGeom prst="rect">
                <a:avLst/>
              </a:prstGeom>
            </p:spPr>
          </p:pic>
        </mc:Fallback>
      </mc:AlternateContent>
      <p:pic>
        <p:nvPicPr>
          <p:cNvPr id="24" name="Picture 23">
            <a:extLst>
              <a:ext uri="{FF2B5EF4-FFF2-40B4-BE49-F238E27FC236}">
                <a16:creationId xmlns:a16="http://schemas.microsoft.com/office/drawing/2014/main" id="{68CC9A0A-A779-4C69-96D0-2C7626929093}"/>
              </a:ext>
            </a:extLst>
          </p:cNvPr>
          <p:cNvPicPr>
            <a:picLocks noChangeAspect="1"/>
          </p:cNvPicPr>
          <p:nvPr/>
        </p:nvPicPr>
        <p:blipFill rotWithShape="1">
          <a:blip r:embed="rId10"/>
          <a:srcRect t="18125" r="91172" b="20229"/>
          <a:stretch/>
        </p:blipFill>
        <p:spPr>
          <a:xfrm>
            <a:off x="321681" y="2891973"/>
            <a:ext cx="1076325" cy="1860698"/>
          </a:xfrm>
          <a:prstGeom prst="rect">
            <a:avLst/>
          </a:prstGeom>
        </p:spPr>
      </p:pic>
      <p:grpSp>
        <p:nvGrpSpPr>
          <p:cNvPr id="25" name="Group 24">
            <a:extLst>
              <a:ext uri="{FF2B5EF4-FFF2-40B4-BE49-F238E27FC236}">
                <a16:creationId xmlns:a16="http://schemas.microsoft.com/office/drawing/2014/main" id="{B1D0CA4F-ED0B-48F0-8EFD-1515320D84FB}"/>
              </a:ext>
            </a:extLst>
          </p:cNvPr>
          <p:cNvGrpSpPr/>
          <p:nvPr/>
        </p:nvGrpSpPr>
        <p:grpSpPr>
          <a:xfrm rot="5400000">
            <a:off x="1876226" y="2365908"/>
            <a:ext cx="1488557" cy="2540689"/>
            <a:chOff x="1224278" y="487943"/>
            <a:chExt cx="916432" cy="2617628"/>
          </a:xfrm>
        </p:grpSpPr>
        <p:sp>
          <p:nvSpPr>
            <p:cNvPr id="29" name="Rectangle: Rounded Corners 14">
              <a:extLst>
                <a:ext uri="{FF2B5EF4-FFF2-40B4-BE49-F238E27FC236}">
                  <a16:creationId xmlns:a16="http://schemas.microsoft.com/office/drawing/2014/main" id="{9349ED22-1008-4C82-856D-3C7E39CBB561}"/>
                </a:ext>
              </a:extLst>
            </p:cNvPr>
            <p:cNvSpPr/>
            <p:nvPr/>
          </p:nvSpPr>
          <p:spPr>
            <a:xfrm rot="16200000">
              <a:off x="373680" y="1338541"/>
              <a:ext cx="2617628" cy="916432"/>
            </a:xfrm>
            <a:prstGeom prst="diamond">
              <a:avLst/>
            </a:prstGeom>
            <a:solidFill>
              <a:schemeClr val="tx1"/>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Rectangle: Rounded Corners 4">
              <a:extLst>
                <a:ext uri="{FF2B5EF4-FFF2-40B4-BE49-F238E27FC236}">
                  <a16:creationId xmlns:a16="http://schemas.microsoft.com/office/drawing/2014/main" id="{3779966C-B58D-4489-B97D-39FD7573D7BE}"/>
                </a:ext>
              </a:extLst>
            </p:cNvPr>
            <p:cNvSpPr txBox="1"/>
            <p:nvPr/>
          </p:nvSpPr>
          <p:spPr>
            <a:xfrm rot="16200000">
              <a:off x="448404" y="1413266"/>
              <a:ext cx="2468182" cy="826958"/>
            </a:xfrm>
            <a:prstGeom prst="diamond">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Teeth Activity</a:t>
              </a:r>
            </a:p>
          </p:txBody>
        </p:sp>
      </p:grpSp>
      <p:grpSp>
        <p:nvGrpSpPr>
          <p:cNvPr id="38" name="Group 37">
            <a:extLst>
              <a:ext uri="{FF2B5EF4-FFF2-40B4-BE49-F238E27FC236}">
                <a16:creationId xmlns:a16="http://schemas.microsoft.com/office/drawing/2014/main" id="{352D00B5-5437-4704-80EA-2F9ABAADF238}"/>
              </a:ext>
            </a:extLst>
          </p:cNvPr>
          <p:cNvGrpSpPr/>
          <p:nvPr/>
        </p:nvGrpSpPr>
        <p:grpSpPr>
          <a:xfrm>
            <a:off x="6892072" y="950732"/>
            <a:ext cx="587022" cy="654875"/>
            <a:chOff x="6897511" y="1111431"/>
            <a:chExt cx="587022" cy="654875"/>
          </a:xfrm>
        </p:grpSpPr>
        <p:sp>
          <p:nvSpPr>
            <p:cNvPr id="39" name="Oval 38">
              <a:extLst>
                <a:ext uri="{FF2B5EF4-FFF2-40B4-BE49-F238E27FC236}">
                  <a16:creationId xmlns:a16="http://schemas.microsoft.com/office/drawing/2014/main" id="{2E5EA251-FF8D-469A-9B30-0BCFD48BBD9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30E5B15-0EFF-4F32-97AA-39C547454DCF}"/>
                </a:ext>
              </a:extLst>
            </p:cNvPr>
            <p:cNvSpPr txBox="1"/>
            <p:nvPr/>
          </p:nvSpPr>
          <p:spPr>
            <a:xfrm>
              <a:off x="6981670" y="1111431"/>
              <a:ext cx="418704" cy="646331"/>
            </a:xfrm>
            <a:prstGeom prst="rect">
              <a:avLst/>
            </a:prstGeom>
            <a:noFill/>
          </p:spPr>
          <p:txBody>
            <a:bodyPr wrap="none" rtlCol="0">
              <a:spAutoFit/>
            </a:bodyPr>
            <a:lstStyle/>
            <a:p>
              <a:r>
                <a:rPr lang="en-US" sz="3600" b="1" dirty="0"/>
                <a:t>2</a:t>
              </a:r>
            </a:p>
          </p:txBody>
        </p:sp>
      </p:grpSp>
      <p:cxnSp>
        <p:nvCxnSpPr>
          <p:cNvPr id="41" name="Straight Arrow Connector 40">
            <a:extLst>
              <a:ext uri="{FF2B5EF4-FFF2-40B4-BE49-F238E27FC236}">
                <a16:creationId xmlns:a16="http://schemas.microsoft.com/office/drawing/2014/main" id="{C3BACF32-313E-4A2F-BC03-444E00E206A3}"/>
              </a:ext>
            </a:extLst>
          </p:cNvPr>
          <p:cNvCxnSpPr>
            <a:cxnSpLocks/>
          </p:cNvCxnSpPr>
          <p:nvPr/>
        </p:nvCxnSpPr>
        <p:spPr>
          <a:xfrm flipV="1">
            <a:off x="3832636" y="3636252"/>
            <a:ext cx="525233"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44" name="Group 43">
            <a:extLst>
              <a:ext uri="{FF2B5EF4-FFF2-40B4-BE49-F238E27FC236}">
                <a16:creationId xmlns:a16="http://schemas.microsoft.com/office/drawing/2014/main" id="{A63425F6-8DB9-42BA-AFF1-7697994844AB}"/>
              </a:ext>
            </a:extLst>
          </p:cNvPr>
          <p:cNvGrpSpPr/>
          <p:nvPr/>
        </p:nvGrpSpPr>
        <p:grpSpPr>
          <a:xfrm rot="5400000">
            <a:off x="4835487" y="2365907"/>
            <a:ext cx="1488557" cy="2540689"/>
            <a:chOff x="1224278" y="487943"/>
            <a:chExt cx="916432" cy="2617628"/>
          </a:xfrm>
        </p:grpSpPr>
        <p:sp>
          <p:nvSpPr>
            <p:cNvPr id="45" name="Rectangle: Rounded Corners 14">
              <a:extLst>
                <a:ext uri="{FF2B5EF4-FFF2-40B4-BE49-F238E27FC236}">
                  <a16:creationId xmlns:a16="http://schemas.microsoft.com/office/drawing/2014/main" id="{516BFC90-00DC-4FEB-B976-90AAFBF65C9F}"/>
                </a:ext>
              </a:extLst>
            </p:cNvPr>
            <p:cNvSpPr/>
            <p:nvPr/>
          </p:nvSpPr>
          <p:spPr>
            <a:xfrm rot="16200000">
              <a:off x="373680" y="1338541"/>
              <a:ext cx="2617628" cy="916432"/>
            </a:xfrm>
            <a:prstGeom prst="diamond">
              <a:avLst/>
            </a:prstGeom>
            <a:solidFill>
              <a:schemeClr val="tx1"/>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6" name="Rectangle: Rounded Corners 4">
              <a:extLst>
                <a:ext uri="{FF2B5EF4-FFF2-40B4-BE49-F238E27FC236}">
                  <a16:creationId xmlns:a16="http://schemas.microsoft.com/office/drawing/2014/main" id="{1B5BE9C9-221E-4E42-A341-DAB7AECCE898}"/>
                </a:ext>
              </a:extLst>
            </p:cNvPr>
            <p:cNvSpPr txBox="1"/>
            <p:nvPr/>
          </p:nvSpPr>
          <p:spPr>
            <a:xfrm rot="16200000">
              <a:off x="448404" y="1413266"/>
              <a:ext cx="2468182" cy="826958"/>
            </a:xfrm>
            <a:prstGeom prst="diamond">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Tap/</a:t>
              </a:r>
            </a:p>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Slide</a:t>
              </a:r>
            </a:p>
          </p:txBody>
        </p:sp>
      </p:grpSp>
    </p:spTree>
    <p:extLst>
      <p:ext uri="{BB962C8B-B14F-4D97-AF65-F5344CB8AC3E}">
        <p14:creationId xmlns:p14="http://schemas.microsoft.com/office/powerpoint/2010/main" val="2997715276"/>
      </p:ext>
    </p:extLst>
  </p:cSld>
  <p:clrMapOvr>
    <a:masterClrMapping/>
  </p:clrMapOvr>
  <mc:AlternateContent xmlns:mc="http://schemas.openxmlformats.org/markup-compatibility/2006">
    <mc:Choice xmlns:p14="http://schemas.microsoft.com/office/powerpoint/2010/main" Requires="p14">
      <p:transition p14:dur="0" advTm="6832"/>
    </mc:Choice>
    <mc:Fallback>
      <p:transition advTm="68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EEB6CA-23AC-45EF-8F21-49BE2CFDA599}"/>
              </a:ext>
            </a:extLst>
          </p:cNvPr>
          <p:cNvPicPr>
            <a:picLocks noChangeAspect="1"/>
          </p:cNvPicPr>
          <p:nvPr/>
        </p:nvPicPr>
        <p:blipFill rotWithShape="1">
          <a:blip r:embed="rId3"/>
          <a:srcRect l="4039" r="51168"/>
          <a:stretch/>
        </p:blipFill>
        <p:spPr>
          <a:xfrm>
            <a:off x="7271386" y="1456255"/>
            <a:ext cx="2285184" cy="219229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4768812" y="3839539"/>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5"/>
              <a:stretch>
                <a:fillRect/>
              </a:stretch>
            </p:blipFill>
            <p:spPr>
              <a:xfrm rot="19693411">
                <a:off x="2689487" y="2277489"/>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3" name="TextBox 2">
            <a:extLst>
              <a:ext uri="{FF2B5EF4-FFF2-40B4-BE49-F238E27FC236}">
                <a16:creationId xmlns:a16="http://schemas.microsoft.com/office/drawing/2014/main" id="{1112B442-D8B7-485D-96D6-F182C271E065}"/>
              </a:ext>
            </a:extLst>
          </p:cNvPr>
          <p:cNvSpPr txBox="1"/>
          <p:nvPr/>
        </p:nvSpPr>
        <p:spPr>
          <a:xfrm>
            <a:off x="2860157" y="114453"/>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grpSp>
        <p:nvGrpSpPr>
          <p:cNvPr id="17" name="Group 16">
            <a:extLst>
              <a:ext uri="{FF2B5EF4-FFF2-40B4-BE49-F238E27FC236}">
                <a16:creationId xmlns:a16="http://schemas.microsoft.com/office/drawing/2014/main" id="{5EFF9954-853A-4B73-8F51-071390236819}"/>
              </a:ext>
            </a:extLst>
          </p:cNvPr>
          <p:cNvGrpSpPr/>
          <p:nvPr/>
        </p:nvGrpSpPr>
        <p:grpSpPr>
          <a:xfrm>
            <a:off x="796072" y="950732"/>
            <a:ext cx="587022" cy="654875"/>
            <a:chOff x="6897511" y="1111431"/>
            <a:chExt cx="587022" cy="654875"/>
          </a:xfrm>
        </p:grpSpPr>
        <p:sp>
          <p:nvSpPr>
            <p:cNvPr id="18" name="Oval 17">
              <a:extLst>
                <a:ext uri="{FF2B5EF4-FFF2-40B4-BE49-F238E27FC236}">
                  <a16:creationId xmlns:a16="http://schemas.microsoft.com/office/drawing/2014/main" id="{FFC22D30-5A11-4943-9E3D-B18ADFC2291A}"/>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8B80046-8331-43F0-8789-ABA2E8061F96}"/>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5F232D25-08E9-462C-A4FC-5A48111A4E78}"/>
                  </a:ext>
                </a:extLst>
              </p14:cNvPr>
              <p14:cNvContentPartPr/>
              <p14:nvPr/>
            </p14:nvContentPartPr>
            <p14:xfrm rot="19693411">
              <a:off x="3695824" y="3839539"/>
              <a:ext cx="83173" cy="62482"/>
            </p14:xfrm>
          </p:contentPart>
        </mc:Choice>
        <mc:Fallback xmlns="">
          <p:pic>
            <p:nvPicPr>
              <p:cNvPr id="23" name="Ink 22">
                <a:extLst>
                  <a:ext uri="{FF2B5EF4-FFF2-40B4-BE49-F238E27FC236}">
                    <a16:creationId xmlns:a16="http://schemas.microsoft.com/office/drawing/2014/main" id="{5F232D25-08E9-462C-A4FC-5A48111A4E78}"/>
                  </a:ext>
                </a:extLst>
              </p:cNvPr>
              <p:cNvPicPr/>
              <p:nvPr/>
            </p:nvPicPr>
            <p:blipFill>
              <a:blip r:embed="rId5"/>
              <a:stretch>
                <a:fillRect/>
              </a:stretch>
            </p:blipFill>
            <p:spPr>
              <a:xfrm rot="19693411">
                <a:off x="1616499" y="2277489"/>
                <a:ext cx="4158650" cy="3124100"/>
              </a:xfrm>
              <a:prstGeom prst="rect">
                <a:avLst/>
              </a:prstGeom>
            </p:spPr>
          </p:pic>
        </mc:Fallback>
      </mc:AlternateContent>
      <p:pic>
        <p:nvPicPr>
          <p:cNvPr id="24" name="Picture 23">
            <a:extLst>
              <a:ext uri="{FF2B5EF4-FFF2-40B4-BE49-F238E27FC236}">
                <a16:creationId xmlns:a16="http://schemas.microsoft.com/office/drawing/2014/main" id="{68CC9A0A-A779-4C69-96D0-2C7626929093}"/>
              </a:ext>
            </a:extLst>
          </p:cNvPr>
          <p:cNvPicPr>
            <a:picLocks noChangeAspect="1"/>
          </p:cNvPicPr>
          <p:nvPr/>
        </p:nvPicPr>
        <p:blipFill rotWithShape="1">
          <a:blip r:embed="rId10"/>
          <a:srcRect t="18125" r="91172" b="20229"/>
          <a:stretch/>
        </p:blipFill>
        <p:spPr>
          <a:xfrm>
            <a:off x="321681" y="2891973"/>
            <a:ext cx="1076325" cy="1860698"/>
          </a:xfrm>
          <a:prstGeom prst="rect">
            <a:avLst/>
          </a:prstGeom>
        </p:spPr>
      </p:pic>
      <p:grpSp>
        <p:nvGrpSpPr>
          <p:cNvPr id="25" name="Group 24">
            <a:extLst>
              <a:ext uri="{FF2B5EF4-FFF2-40B4-BE49-F238E27FC236}">
                <a16:creationId xmlns:a16="http://schemas.microsoft.com/office/drawing/2014/main" id="{B1D0CA4F-ED0B-48F0-8EFD-1515320D84FB}"/>
              </a:ext>
            </a:extLst>
          </p:cNvPr>
          <p:cNvGrpSpPr/>
          <p:nvPr/>
        </p:nvGrpSpPr>
        <p:grpSpPr>
          <a:xfrm rot="5400000">
            <a:off x="1876226" y="2365908"/>
            <a:ext cx="1488557" cy="2540689"/>
            <a:chOff x="1224278" y="487943"/>
            <a:chExt cx="916432" cy="2617628"/>
          </a:xfrm>
        </p:grpSpPr>
        <p:sp>
          <p:nvSpPr>
            <p:cNvPr id="29" name="Rectangle: Rounded Corners 14">
              <a:extLst>
                <a:ext uri="{FF2B5EF4-FFF2-40B4-BE49-F238E27FC236}">
                  <a16:creationId xmlns:a16="http://schemas.microsoft.com/office/drawing/2014/main" id="{9349ED22-1008-4C82-856D-3C7E39CBB561}"/>
                </a:ext>
              </a:extLst>
            </p:cNvPr>
            <p:cNvSpPr/>
            <p:nvPr/>
          </p:nvSpPr>
          <p:spPr>
            <a:xfrm rot="16200000">
              <a:off x="373680" y="1338541"/>
              <a:ext cx="2617628" cy="916432"/>
            </a:xfrm>
            <a:prstGeom prst="diamond">
              <a:avLst/>
            </a:prstGeom>
            <a:solidFill>
              <a:schemeClr val="tx1"/>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Rectangle: Rounded Corners 4">
              <a:extLst>
                <a:ext uri="{FF2B5EF4-FFF2-40B4-BE49-F238E27FC236}">
                  <a16:creationId xmlns:a16="http://schemas.microsoft.com/office/drawing/2014/main" id="{3779966C-B58D-4489-B97D-39FD7573D7BE}"/>
                </a:ext>
              </a:extLst>
            </p:cNvPr>
            <p:cNvSpPr txBox="1"/>
            <p:nvPr/>
          </p:nvSpPr>
          <p:spPr>
            <a:xfrm rot="16200000">
              <a:off x="448404" y="1413266"/>
              <a:ext cx="2468182" cy="826958"/>
            </a:xfrm>
            <a:prstGeom prst="diamond">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Teeth Activity</a:t>
              </a:r>
            </a:p>
          </p:txBody>
        </p:sp>
      </p:grpSp>
      <p:grpSp>
        <p:nvGrpSpPr>
          <p:cNvPr id="38" name="Group 37">
            <a:extLst>
              <a:ext uri="{FF2B5EF4-FFF2-40B4-BE49-F238E27FC236}">
                <a16:creationId xmlns:a16="http://schemas.microsoft.com/office/drawing/2014/main" id="{352D00B5-5437-4704-80EA-2F9ABAADF238}"/>
              </a:ext>
            </a:extLst>
          </p:cNvPr>
          <p:cNvGrpSpPr/>
          <p:nvPr/>
        </p:nvGrpSpPr>
        <p:grpSpPr>
          <a:xfrm>
            <a:off x="6892072" y="950732"/>
            <a:ext cx="587022" cy="654875"/>
            <a:chOff x="6897511" y="1111431"/>
            <a:chExt cx="587022" cy="654875"/>
          </a:xfrm>
        </p:grpSpPr>
        <p:sp>
          <p:nvSpPr>
            <p:cNvPr id="39" name="Oval 38">
              <a:extLst>
                <a:ext uri="{FF2B5EF4-FFF2-40B4-BE49-F238E27FC236}">
                  <a16:creationId xmlns:a16="http://schemas.microsoft.com/office/drawing/2014/main" id="{2E5EA251-FF8D-469A-9B30-0BCFD48BBD9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30E5B15-0EFF-4F32-97AA-39C547454DCF}"/>
                </a:ext>
              </a:extLst>
            </p:cNvPr>
            <p:cNvSpPr txBox="1"/>
            <p:nvPr/>
          </p:nvSpPr>
          <p:spPr>
            <a:xfrm>
              <a:off x="6981670" y="1111431"/>
              <a:ext cx="418704" cy="646331"/>
            </a:xfrm>
            <a:prstGeom prst="rect">
              <a:avLst/>
            </a:prstGeom>
            <a:noFill/>
          </p:spPr>
          <p:txBody>
            <a:bodyPr wrap="none" rtlCol="0">
              <a:spAutoFit/>
            </a:bodyPr>
            <a:lstStyle/>
            <a:p>
              <a:r>
                <a:rPr lang="en-US" sz="3600" b="1" dirty="0"/>
                <a:t>2</a:t>
              </a:r>
            </a:p>
          </p:txBody>
        </p:sp>
      </p:grpSp>
      <p:cxnSp>
        <p:nvCxnSpPr>
          <p:cNvPr id="41" name="Straight Arrow Connector 40">
            <a:extLst>
              <a:ext uri="{FF2B5EF4-FFF2-40B4-BE49-F238E27FC236}">
                <a16:creationId xmlns:a16="http://schemas.microsoft.com/office/drawing/2014/main" id="{C3BACF32-313E-4A2F-BC03-444E00E206A3}"/>
              </a:ext>
            </a:extLst>
          </p:cNvPr>
          <p:cNvCxnSpPr>
            <a:cxnSpLocks/>
          </p:cNvCxnSpPr>
          <p:nvPr/>
        </p:nvCxnSpPr>
        <p:spPr>
          <a:xfrm flipV="1">
            <a:off x="3832636" y="3636252"/>
            <a:ext cx="525233"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44" name="Group 43">
            <a:extLst>
              <a:ext uri="{FF2B5EF4-FFF2-40B4-BE49-F238E27FC236}">
                <a16:creationId xmlns:a16="http://schemas.microsoft.com/office/drawing/2014/main" id="{A63425F6-8DB9-42BA-AFF1-7697994844AB}"/>
              </a:ext>
            </a:extLst>
          </p:cNvPr>
          <p:cNvGrpSpPr/>
          <p:nvPr/>
        </p:nvGrpSpPr>
        <p:grpSpPr>
          <a:xfrm rot="5400000">
            <a:off x="4835487" y="2365907"/>
            <a:ext cx="1488557" cy="2540689"/>
            <a:chOff x="1224278" y="487943"/>
            <a:chExt cx="916432" cy="2617628"/>
          </a:xfrm>
        </p:grpSpPr>
        <p:sp>
          <p:nvSpPr>
            <p:cNvPr id="45" name="Rectangle: Rounded Corners 14">
              <a:extLst>
                <a:ext uri="{FF2B5EF4-FFF2-40B4-BE49-F238E27FC236}">
                  <a16:creationId xmlns:a16="http://schemas.microsoft.com/office/drawing/2014/main" id="{516BFC90-00DC-4FEB-B976-90AAFBF65C9F}"/>
                </a:ext>
              </a:extLst>
            </p:cNvPr>
            <p:cNvSpPr/>
            <p:nvPr/>
          </p:nvSpPr>
          <p:spPr>
            <a:xfrm rot="16200000">
              <a:off x="373680" y="1338541"/>
              <a:ext cx="2617628" cy="916432"/>
            </a:xfrm>
            <a:prstGeom prst="diamond">
              <a:avLst/>
            </a:prstGeom>
            <a:solidFill>
              <a:schemeClr val="tx1"/>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6" name="Rectangle: Rounded Corners 4">
              <a:extLst>
                <a:ext uri="{FF2B5EF4-FFF2-40B4-BE49-F238E27FC236}">
                  <a16:creationId xmlns:a16="http://schemas.microsoft.com/office/drawing/2014/main" id="{1B5BE9C9-221E-4E42-A341-DAB7AECCE898}"/>
                </a:ext>
              </a:extLst>
            </p:cNvPr>
            <p:cNvSpPr txBox="1"/>
            <p:nvPr/>
          </p:nvSpPr>
          <p:spPr>
            <a:xfrm rot="16200000">
              <a:off x="448404" y="1413266"/>
              <a:ext cx="2468182" cy="826958"/>
            </a:xfrm>
            <a:prstGeom prst="diamond">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Tap/</a:t>
              </a:r>
            </a:p>
            <a:p>
              <a:pPr marL="0" lvl="0" indent="0" algn="ctr" defTabSz="1244600">
                <a:lnSpc>
                  <a:spcPct val="90000"/>
                </a:lnSpc>
                <a:spcBef>
                  <a:spcPct val="0"/>
                </a:spcBef>
                <a:spcAft>
                  <a:spcPct val="35000"/>
                </a:spcAft>
                <a:buNone/>
              </a:pPr>
              <a:r>
                <a:rPr lang="en-IN" sz="2200" b="1" kern="1200" dirty="0">
                  <a:solidFill>
                    <a:schemeClr val="bg1"/>
                  </a:solidFill>
                  <a:latin typeface="Lucida Bright" panose="02040602050505020304" pitchFamily="18" charset="0"/>
                </a:rPr>
                <a:t>Slide</a:t>
              </a:r>
            </a:p>
          </p:txBody>
        </p:sp>
      </p:grpSp>
      <p:pic>
        <p:nvPicPr>
          <p:cNvPr id="10" name="Picture 9">
            <a:extLst>
              <a:ext uri="{FF2B5EF4-FFF2-40B4-BE49-F238E27FC236}">
                <a16:creationId xmlns:a16="http://schemas.microsoft.com/office/drawing/2014/main" id="{F2A3B63C-B5EB-4F77-AA6E-8B57C278897E}"/>
              </a:ext>
            </a:extLst>
          </p:cNvPr>
          <p:cNvPicPr>
            <a:picLocks noChangeAspect="1"/>
          </p:cNvPicPr>
          <p:nvPr/>
        </p:nvPicPr>
        <p:blipFill rotWithShape="1">
          <a:blip r:embed="rId3"/>
          <a:srcRect l="50055" t="1874" r="5152" b="-1874"/>
          <a:stretch/>
        </p:blipFill>
        <p:spPr>
          <a:xfrm>
            <a:off x="7282262" y="3956476"/>
            <a:ext cx="2333215" cy="2238377"/>
          </a:xfrm>
          <a:prstGeom prst="rect">
            <a:avLst/>
          </a:prstGeom>
        </p:spPr>
      </p:pic>
      <p:sp>
        <p:nvSpPr>
          <p:cNvPr id="11" name="TextBox 10">
            <a:extLst>
              <a:ext uri="{FF2B5EF4-FFF2-40B4-BE49-F238E27FC236}">
                <a16:creationId xmlns:a16="http://schemas.microsoft.com/office/drawing/2014/main" id="{4F797D38-9EB1-4330-B9FA-EB303E5FE9F2}"/>
              </a:ext>
            </a:extLst>
          </p:cNvPr>
          <p:cNvSpPr txBox="1"/>
          <p:nvPr/>
        </p:nvSpPr>
        <p:spPr>
          <a:xfrm>
            <a:off x="7694911" y="3741616"/>
            <a:ext cx="1390934" cy="408623"/>
          </a:xfrm>
          <a:prstGeom prst="roundRect">
            <a:avLst/>
          </a:prstGeom>
          <a:solidFill>
            <a:schemeClr val="accent4">
              <a:lumMod val="60000"/>
              <a:lumOff val="40000"/>
            </a:schemeClr>
          </a:solidFill>
          <a:ln>
            <a:noFill/>
          </a:ln>
        </p:spPr>
        <p:txBody>
          <a:bodyPr wrap="square" rtlCol="0">
            <a:spAutoFit/>
          </a:bodyPr>
          <a:lstStyle/>
          <a:p>
            <a:pPr algn="ctr"/>
            <a:r>
              <a:rPr lang="en-US" dirty="0">
                <a:latin typeface="Lucida Bright" panose="02040602050505020304" pitchFamily="18" charset="0"/>
              </a:rPr>
              <a:t>Slide</a:t>
            </a:r>
          </a:p>
        </p:txBody>
      </p:sp>
      <p:sp>
        <p:nvSpPr>
          <p:cNvPr id="12" name="TextBox 11">
            <a:extLst>
              <a:ext uri="{FF2B5EF4-FFF2-40B4-BE49-F238E27FC236}">
                <a16:creationId xmlns:a16="http://schemas.microsoft.com/office/drawing/2014/main" id="{E21AAEBB-271D-4222-BCC2-8A5D428F6486}"/>
              </a:ext>
            </a:extLst>
          </p:cNvPr>
          <p:cNvSpPr txBox="1"/>
          <p:nvPr/>
        </p:nvSpPr>
        <p:spPr>
          <a:xfrm>
            <a:off x="7647538" y="1148333"/>
            <a:ext cx="1390934" cy="408623"/>
          </a:xfrm>
          <a:prstGeom prst="roundRect">
            <a:avLst/>
          </a:prstGeom>
          <a:solidFill>
            <a:schemeClr val="accent4">
              <a:lumMod val="60000"/>
              <a:lumOff val="40000"/>
            </a:schemeClr>
          </a:solidFill>
          <a:ln>
            <a:noFill/>
          </a:ln>
        </p:spPr>
        <p:txBody>
          <a:bodyPr wrap="square" rtlCol="0">
            <a:spAutoFit/>
          </a:bodyPr>
          <a:lstStyle/>
          <a:p>
            <a:pPr algn="ctr"/>
            <a:r>
              <a:rPr lang="en-US" dirty="0">
                <a:latin typeface="Lucida Bright" panose="02040602050505020304" pitchFamily="18" charset="0"/>
              </a:rPr>
              <a:t>Tap</a:t>
            </a:r>
          </a:p>
        </p:txBody>
      </p:sp>
      <p:sp>
        <p:nvSpPr>
          <p:cNvPr id="13" name="TextBox 12">
            <a:extLst>
              <a:ext uri="{FF2B5EF4-FFF2-40B4-BE49-F238E27FC236}">
                <a16:creationId xmlns:a16="http://schemas.microsoft.com/office/drawing/2014/main" id="{C402BD10-B73D-47F6-BFC1-9103AF5F69CE}"/>
              </a:ext>
            </a:extLst>
          </p:cNvPr>
          <p:cNvSpPr txBox="1"/>
          <p:nvPr/>
        </p:nvSpPr>
        <p:spPr>
          <a:xfrm>
            <a:off x="9360088" y="2958348"/>
            <a:ext cx="3434458" cy="1477328"/>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Lucida Bright" panose="02040602050505020304" pitchFamily="18" charset="0"/>
              </a:rPr>
              <a:t>Spectral Features</a:t>
            </a:r>
          </a:p>
          <a:p>
            <a:pPr marL="342900" indent="-342900">
              <a:buFont typeface="Arial" panose="020B0604020202020204" pitchFamily="34" charset="0"/>
              <a:buChar char="•"/>
            </a:pPr>
            <a:endParaRPr lang="en-US" dirty="0">
              <a:latin typeface="Lucida Bright" panose="02040602050505020304" pitchFamily="18" charset="0"/>
            </a:endParaRPr>
          </a:p>
          <a:p>
            <a:pPr marL="342900" indent="-342900">
              <a:buFont typeface="Arial" panose="020B0604020202020204" pitchFamily="34" charset="0"/>
              <a:buChar char="•"/>
            </a:pPr>
            <a:r>
              <a:rPr lang="en-US" dirty="0">
                <a:latin typeface="Lucida Bright" panose="02040602050505020304" pitchFamily="18" charset="0"/>
              </a:rPr>
              <a:t>Template correlation</a:t>
            </a:r>
          </a:p>
          <a:p>
            <a:pPr marL="342900" indent="-342900">
              <a:buFont typeface="Arial" panose="020B0604020202020204" pitchFamily="34" charset="0"/>
              <a:buChar char="•"/>
            </a:pPr>
            <a:endParaRPr lang="en-US" dirty="0">
              <a:latin typeface="Lucida Bright" panose="02040602050505020304" pitchFamily="18" charset="0"/>
            </a:endParaRPr>
          </a:p>
          <a:p>
            <a:pPr marL="342900" indent="-342900">
              <a:buFont typeface="Arial" panose="020B0604020202020204" pitchFamily="34" charset="0"/>
              <a:buChar char="•"/>
            </a:pPr>
            <a:r>
              <a:rPr lang="en-US" dirty="0">
                <a:latin typeface="Lucida Bright" panose="02040602050505020304" pitchFamily="18" charset="0"/>
              </a:rPr>
              <a:t>Signal durations</a:t>
            </a:r>
          </a:p>
        </p:txBody>
      </p:sp>
      <p:cxnSp>
        <p:nvCxnSpPr>
          <p:cNvPr id="52" name="Connector: Elbow 51">
            <a:extLst>
              <a:ext uri="{FF2B5EF4-FFF2-40B4-BE49-F238E27FC236}">
                <a16:creationId xmlns:a16="http://schemas.microsoft.com/office/drawing/2014/main" id="{C62840BA-C164-4305-A3E3-079E9176B349}"/>
              </a:ext>
            </a:extLst>
          </p:cNvPr>
          <p:cNvCxnSpPr>
            <a:stCxn id="45" idx="3"/>
            <a:endCxn id="8" idx="1"/>
          </p:cNvCxnSpPr>
          <p:nvPr/>
        </p:nvCxnSpPr>
        <p:spPr>
          <a:xfrm flipV="1">
            <a:off x="6850110" y="2552405"/>
            <a:ext cx="421276" cy="108384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138F060-74F7-47C7-B655-113D1B3EEBB7}"/>
              </a:ext>
            </a:extLst>
          </p:cNvPr>
          <p:cNvCxnSpPr>
            <a:cxnSpLocks/>
            <a:stCxn id="45" idx="3"/>
            <a:endCxn id="10" idx="1"/>
          </p:cNvCxnSpPr>
          <p:nvPr/>
        </p:nvCxnSpPr>
        <p:spPr>
          <a:xfrm>
            <a:off x="6850110" y="3636252"/>
            <a:ext cx="432152" cy="143941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74361"/>
      </p:ext>
    </p:extLst>
  </p:cSld>
  <p:clrMapOvr>
    <a:masterClrMapping/>
  </p:clrMapOvr>
  <mc:AlternateContent xmlns:mc="http://schemas.openxmlformats.org/markup-compatibility/2006">
    <mc:Choice xmlns:p14="http://schemas.microsoft.com/office/powerpoint/2010/main" Requires="p14">
      <p:transition p14:dur="0" advTm="6832"/>
    </mc:Choice>
    <mc:Fallback>
      <p:transition advTm="683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7"/>
              <a:stretch>
                <a:fillRect/>
              </a:stretch>
            </p:blipFill>
            <p:spPr>
              <a:xfrm rot="19693411">
                <a:off x="10366592" y="2277489"/>
                <a:ext cx="4158650" cy="3124100"/>
              </a:xfrm>
              <a:prstGeom prst="rect">
                <a:avLst/>
              </a:prstGeom>
            </p:spPr>
          </p:pic>
        </mc:Fallback>
      </mc:AlternateContent>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grpSp>
        <p:nvGrpSpPr>
          <p:cNvPr id="49" name="Group 48">
            <a:extLst>
              <a:ext uri="{FF2B5EF4-FFF2-40B4-BE49-F238E27FC236}">
                <a16:creationId xmlns:a16="http://schemas.microsoft.com/office/drawing/2014/main" id="{A2F40FA4-6AFD-4B92-B228-ECE7ED153E6C}"/>
              </a:ext>
            </a:extLst>
          </p:cNvPr>
          <p:cNvGrpSpPr/>
          <p:nvPr/>
        </p:nvGrpSpPr>
        <p:grpSpPr>
          <a:xfrm>
            <a:off x="149158" y="2206378"/>
            <a:ext cx="4825418" cy="3685144"/>
            <a:chOff x="740736" y="2127803"/>
            <a:chExt cx="4825418" cy="3685144"/>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4356682" y="283031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9"/>
                <a:stretch>
                  <a:fillRect/>
                </a:stretch>
              </p:blipFill>
              <p:spPr>
                <a:xfrm rot="19693411">
                  <a:off x="2277357" y="1268264"/>
                  <a:ext cx="4158650" cy="3124100"/>
                </a:xfrm>
                <a:prstGeom prst="rect">
                  <a:avLst/>
                </a:prstGeom>
              </p:spPr>
            </p:pic>
          </mc:Fallback>
        </mc:AlternateContent>
        <p:grpSp>
          <p:nvGrpSpPr>
            <p:cNvPr id="14" name="Group 13">
              <a:extLst>
                <a:ext uri="{FF2B5EF4-FFF2-40B4-BE49-F238E27FC236}">
                  <a16:creationId xmlns:a16="http://schemas.microsoft.com/office/drawing/2014/main" id="{01176055-3715-4D0C-A565-ABB8B5F36752}"/>
                </a:ext>
              </a:extLst>
            </p:cNvPr>
            <p:cNvGrpSpPr/>
            <p:nvPr/>
          </p:nvGrpSpPr>
          <p:grpSpPr>
            <a:xfrm>
              <a:off x="740736" y="2127803"/>
              <a:ext cx="4825418" cy="3685144"/>
              <a:chOff x="4157406" y="1054193"/>
              <a:chExt cx="3020264" cy="2584352"/>
            </a:xfrm>
          </p:grpSpPr>
          <p:pic>
            <p:nvPicPr>
              <p:cNvPr id="15" name="Picture 4" descr="Related image">
                <a:extLst>
                  <a:ext uri="{FF2B5EF4-FFF2-40B4-BE49-F238E27FC236}">
                    <a16:creationId xmlns:a16="http://schemas.microsoft.com/office/drawing/2014/main" id="{39F59240-8B60-40B9-8603-C4244B43E45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477"/>
              <a:stretch/>
            </p:blipFill>
            <p:spPr bwMode="auto">
              <a:xfrm flipH="1">
                <a:off x="6473730" y="1054193"/>
                <a:ext cx="354063" cy="932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a:extLst>
                  <a:ext uri="{FF2B5EF4-FFF2-40B4-BE49-F238E27FC236}">
                    <a16:creationId xmlns:a16="http://schemas.microsoft.com/office/drawing/2014/main" id="{C5478771-CA9F-4C75-B756-AD060401FAC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477"/>
              <a:stretch/>
            </p:blipFill>
            <p:spPr bwMode="auto">
              <a:xfrm>
                <a:off x="4157406" y="1054194"/>
                <a:ext cx="354063" cy="9323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B99BEFA3-8ACD-478F-8740-7AD41F4C68FB}"/>
                      </a:ext>
                    </a:extLst>
                  </p14:cNvPr>
                  <p14:cNvContentPartPr/>
                  <p14:nvPr/>
                </p14:nvContentPartPr>
                <p14:xfrm>
                  <a:off x="7177459" y="2225599"/>
                  <a:ext cx="211" cy="219"/>
                </p14:xfrm>
              </p:contentPart>
            </mc:Choice>
            <mc:Fallback xmlns="">
              <p:pic>
                <p:nvPicPr>
                  <p:cNvPr id="25" name="Ink 24">
                    <a:extLst>
                      <a:ext uri="{FF2B5EF4-FFF2-40B4-BE49-F238E27FC236}">
                        <a16:creationId xmlns:a16="http://schemas.microsoft.com/office/drawing/2014/main" id="{800198D4-D8BD-4BE9-91D5-B833C2F79A6D}"/>
                      </a:ext>
                    </a:extLst>
                  </p:cNvPr>
                  <p:cNvPicPr/>
                  <p:nvPr/>
                </p:nvPicPr>
                <p:blipFill>
                  <a:blip r:embed="rId12"/>
                  <a:stretch>
                    <a:fillRect/>
                  </a:stretch>
                </p:blipFill>
                <p:spPr>
                  <a:xfrm>
                    <a:off x="7172184" y="2220124"/>
                    <a:ext cx="10550" cy="10950"/>
                  </a:xfrm>
                  <a:prstGeom prst="rect">
                    <a:avLst/>
                  </a:prstGeom>
                </p:spPr>
              </p:pic>
            </mc:Fallback>
          </mc:AlternateContent>
          <p:grpSp>
            <p:nvGrpSpPr>
              <p:cNvPr id="18" name="Group 17">
                <a:extLst>
                  <a:ext uri="{FF2B5EF4-FFF2-40B4-BE49-F238E27FC236}">
                    <a16:creationId xmlns:a16="http://schemas.microsoft.com/office/drawing/2014/main" id="{3C3688BE-F720-42B0-829C-F82FF6907593}"/>
                  </a:ext>
                </a:extLst>
              </p:cNvPr>
              <p:cNvGrpSpPr/>
              <p:nvPr/>
            </p:nvGrpSpPr>
            <p:grpSpPr>
              <a:xfrm>
                <a:off x="6507114" y="1880203"/>
                <a:ext cx="211" cy="219"/>
                <a:chOff x="5108463" y="2563591"/>
                <a:chExt cx="360" cy="360"/>
              </a:xfrm>
            </p:grpSpPr>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53676371-62A9-4F49-9929-5FDBA4B8A9DF}"/>
                        </a:ext>
                      </a:extLst>
                    </p14:cNvPr>
                    <p14:cNvContentPartPr/>
                    <p14:nvPr/>
                  </p14:nvContentPartPr>
                  <p14:xfrm>
                    <a:off x="5108463" y="2563591"/>
                    <a:ext cx="360" cy="360"/>
                  </p14:xfrm>
                </p:contentPart>
              </mc:Choice>
              <mc:Fallback xmlns="">
                <p:pic>
                  <p:nvPicPr>
                    <p:cNvPr id="5" name="Ink 4">
                      <a:extLst>
                        <a:ext uri="{FF2B5EF4-FFF2-40B4-BE49-F238E27FC236}">
                          <a16:creationId xmlns:a16="http://schemas.microsoft.com/office/drawing/2014/main" id="{9648F786-F3BE-4476-A666-62D5F02791BE}"/>
                        </a:ext>
                      </a:extLst>
                    </p:cNvPr>
                    <p:cNvPicPr/>
                    <p:nvPr/>
                  </p:nvPicPr>
                  <p:blipFill>
                    <a:blip r:embed="rId14"/>
                    <a:stretch>
                      <a:fillRect/>
                    </a:stretch>
                  </p:blipFill>
                  <p:spPr>
                    <a:xfrm>
                      <a:off x="5099463" y="25549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85B95E92-3F9A-4D61-A7F4-327B1DE58310}"/>
                        </a:ext>
                      </a:extLst>
                    </p14:cNvPr>
                    <p14:cNvContentPartPr/>
                    <p14:nvPr/>
                  </p14:nvContentPartPr>
                  <p14:xfrm>
                    <a:off x="5108463" y="2563591"/>
                    <a:ext cx="360" cy="360"/>
                  </p14:xfrm>
                </p:contentPart>
              </mc:Choice>
              <mc:Fallback xmlns="">
                <p:pic>
                  <p:nvPicPr>
                    <p:cNvPr id="6" name="Ink 5">
                      <a:extLst>
                        <a:ext uri="{FF2B5EF4-FFF2-40B4-BE49-F238E27FC236}">
                          <a16:creationId xmlns:a16="http://schemas.microsoft.com/office/drawing/2014/main" id="{B2E59D92-7F30-423A-A1F6-7C505933F875}"/>
                        </a:ext>
                      </a:extLst>
                    </p:cNvPr>
                    <p:cNvPicPr/>
                    <p:nvPr/>
                  </p:nvPicPr>
                  <p:blipFill>
                    <a:blip r:embed="rId14"/>
                    <a:stretch>
                      <a:fillRect/>
                    </a:stretch>
                  </p:blipFill>
                  <p:spPr>
                    <a:xfrm>
                      <a:off x="5099463" y="2554951"/>
                      <a:ext cx="18000" cy="18000"/>
                    </a:xfrm>
                    <a:prstGeom prst="rect">
                      <a:avLst/>
                    </a:prstGeom>
                  </p:spPr>
                </p:pic>
              </mc:Fallback>
            </mc:AlternateContent>
          </p:grpSp>
          <p:pic>
            <p:nvPicPr>
              <p:cNvPr id="19" name="Picture 2" descr="Upper Permanent Teeth">
                <a:extLst>
                  <a:ext uri="{FF2B5EF4-FFF2-40B4-BE49-F238E27FC236}">
                    <a16:creationId xmlns:a16="http://schemas.microsoft.com/office/drawing/2014/main" id="{F0A9E95B-0E43-40FE-8E36-D2A83FE82F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800000">
                <a:off x="4452539" y="1182736"/>
                <a:ext cx="2054575" cy="2088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spark icon">
                <a:extLst>
                  <a:ext uri="{FF2B5EF4-FFF2-40B4-BE49-F238E27FC236}">
                    <a16:creationId xmlns:a16="http://schemas.microsoft.com/office/drawing/2014/main" id="{E7125BDD-52EC-46DD-BB74-C5565695064D}"/>
                  </a:ext>
                </a:extLst>
              </p:cNvPr>
              <p:cNvPicPr>
                <a:picLocks noChangeAspect="1" noChangeArrowheads="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527088">
                <a:off x="4544744" y="2730838"/>
                <a:ext cx="354648" cy="36836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0CAA00D3-AED7-4E6E-AF17-1FAF131E61E8}"/>
                  </a:ext>
                </a:extLst>
              </p:cNvPr>
              <p:cNvSpPr/>
              <p:nvPr/>
            </p:nvSpPr>
            <p:spPr>
              <a:xfrm>
                <a:off x="4848858" y="2696276"/>
                <a:ext cx="630958" cy="437489"/>
              </a:xfrm>
              <a:custGeom>
                <a:avLst/>
                <a:gdLst>
                  <a:gd name="connsiteX0" fmla="*/ 0 w 1155561"/>
                  <a:gd name="connsiteY0" fmla="*/ 0 h 870124"/>
                  <a:gd name="connsiteX1" fmla="*/ 356717 w 1155561"/>
                  <a:gd name="connsiteY1" fmla="*/ 778747 h 870124"/>
                  <a:gd name="connsiteX2" fmla="*/ 1155561 w 1155561"/>
                  <a:gd name="connsiteY2" fmla="*/ 823965 h 870124"/>
                </a:gdLst>
                <a:ahLst/>
                <a:cxnLst>
                  <a:cxn ang="0">
                    <a:pos x="connsiteX0" y="connsiteY0"/>
                  </a:cxn>
                  <a:cxn ang="0">
                    <a:pos x="connsiteX1" y="connsiteY1"/>
                  </a:cxn>
                  <a:cxn ang="0">
                    <a:pos x="connsiteX2" y="connsiteY2"/>
                  </a:cxn>
                </a:cxnLst>
                <a:rect l="l" t="t" r="r" b="b"/>
                <a:pathLst>
                  <a:path w="1155561" h="870124">
                    <a:moveTo>
                      <a:pt x="0" y="0"/>
                    </a:moveTo>
                    <a:cubicBezTo>
                      <a:pt x="82062" y="320710"/>
                      <a:pt x="164124" y="641420"/>
                      <a:pt x="356717" y="778747"/>
                    </a:cubicBezTo>
                    <a:cubicBezTo>
                      <a:pt x="549310" y="916074"/>
                      <a:pt x="852435" y="870019"/>
                      <a:pt x="1155561" y="823965"/>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DB67727-E695-49AB-B152-A3463F7F1281}"/>
                      </a:ext>
                    </a:extLst>
                  </p:cNvPr>
                  <p:cNvSpPr/>
                  <p:nvPr/>
                </p:nvSpPr>
                <p:spPr>
                  <a:xfrm>
                    <a:off x="4749628" y="2989192"/>
                    <a:ext cx="698268" cy="461665"/>
                  </a:xfrm>
                  <a:prstGeom prst="rect">
                    <a:avLst/>
                  </a:prstGeom>
                </p:spPr>
                <p:txBody>
                  <a:bodyPr wrap="none">
                    <a:spAutoFit/>
                  </a:bodyPr>
                  <a:lstStyle/>
                  <a:p>
                    <a14:m>
                      <m:oMath xmlns:m="http://schemas.openxmlformats.org/officeDocument/2006/math">
                        <m:sSub>
                          <m:sSubPr>
                            <m:ctrlPr>
                              <a:rPr lang="en-US" sz="2400" i="1" smtClean="0">
                                <a:solidFill>
                                  <a:schemeClr val="bg2">
                                    <a:lumMod val="10000"/>
                                  </a:schemeClr>
                                </a:solidFill>
                                <a:latin typeface="Cambria Math" panose="02040503050406030204" pitchFamily="18" charset="0"/>
                                <a:cs typeface="Calibri"/>
                              </a:rPr>
                            </m:ctrlPr>
                          </m:sSubPr>
                          <m:e>
                            <m:r>
                              <a:rPr lang="en-US" sz="2400" i="1">
                                <a:solidFill>
                                  <a:schemeClr val="bg2">
                                    <a:lumMod val="10000"/>
                                  </a:schemeClr>
                                </a:solidFill>
                                <a:latin typeface="Cambria Math" panose="02040503050406030204" pitchFamily="18" charset="0"/>
                                <a:cs typeface="Calibri"/>
                              </a:rPr>
                              <m:t>𝑑</m:t>
                            </m:r>
                          </m:e>
                          <m:sub>
                            <m:r>
                              <a:rPr lang="en-US" sz="2400" b="0" i="1" smtClean="0">
                                <a:solidFill>
                                  <a:schemeClr val="bg2">
                                    <a:lumMod val="10000"/>
                                  </a:schemeClr>
                                </a:solidFill>
                                <a:latin typeface="Cambria Math" panose="02040503050406030204" pitchFamily="18" charset="0"/>
                                <a:cs typeface="Calibri"/>
                              </a:rPr>
                              <m:t>𝑠𝑐</m:t>
                            </m:r>
                          </m:sub>
                        </m:sSub>
                      </m:oMath>
                    </a14:m>
                    <a:r>
                      <a:rPr lang="en-US" sz="2400" dirty="0">
                        <a:solidFill>
                          <a:schemeClr val="bg2">
                            <a:lumMod val="10000"/>
                          </a:schemeClr>
                        </a:solidFill>
                        <a:latin typeface="Lucida Bright" panose="02040602050505020304" pitchFamily="18" charset="0"/>
                        <a:cs typeface="Calibri"/>
                      </a:rPr>
                      <a:t> </a:t>
                    </a:r>
                    <a:endParaRPr lang="en-US" sz="2400" dirty="0"/>
                  </a:p>
                </p:txBody>
              </p:sp>
            </mc:Choice>
            <mc:Fallback xmlns="">
              <p:sp>
                <p:nvSpPr>
                  <p:cNvPr id="54" name="Rectangle 53">
                    <a:extLst>
                      <a:ext uri="{FF2B5EF4-FFF2-40B4-BE49-F238E27FC236}">
                        <a16:creationId xmlns:a16="http://schemas.microsoft.com/office/drawing/2014/main" id="{00A4E9D2-22BA-4BA5-B588-2C748383C001}"/>
                      </a:ext>
                    </a:extLst>
                  </p:cNvPr>
                  <p:cNvSpPr>
                    <a:spLocks noRot="1" noChangeAspect="1" noMove="1" noResize="1" noEditPoints="1" noAdjustHandles="1" noChangeArrowheads="1" noChangeShapeType="1" noTextEdit="1"/>
                  </p:cNvSpPr>
                  <p:nvPr/>
                </p:nvSpPr>
                <p:spPr>
                  <a:xfrm>
                    <a:off x="4749628" y="2989192"/>
                    <a:ext cx="698268" cy="461665"/>
                  </a:xfrm>
                  <a:prstGeom prst="rect">
                    <a:avLst/>
                  </a:prstGeom>
                  <a:blipFill>
                    <a:blip r:embed="rId18"/>
                    <a:stretch>
                      <a:fillRect l="-260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05D3555-8117-46C2-ADE6-52E61A611FA7}"/>
                  </a:ext>
                </a:extLst>
              </p:cNvPr>
              <p:cNvSpPr/>
              <p:nvPr/>
            </p:nvSpPr>
            <p:spPr>
              <a:xfrm>
                <a:off x="5366756" y="3270422"/>
                <a:ext cx="226119" cy="368123"/>
              </a:xfrm>
              <a:prstGeom prst="rect">
                <a:avLst/>
              </a:prstGeom>
            </p:spPr>
            <p:txBody>
              <a:bodyPr wrap="square">
                <a:spAutoFit/>
              </a:bodyPr>
              <a:lstStyle/>
              <a:p>
                <a:r>
                  <a:rPr lang="en-US" dirty="0"/>
                  <a:t>c</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D6E7510-BCC0-4328-82A2-DF02BB5D638C}"/>
                      </a:ext>
                    </a:extLst>
                  </p:cNvPr>
                  <p:cNvSpPr/>
                  <p:nvPr/>
                </p:nvSpPr>
                <p:spPr>
                  <a:xfrm>
                    <a:off x="4228730" y="2690599"/>
                    <a:ext cx="349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cs typeface="Calibri"/>
                            </a:rPr>
                            <m:t>𝑠</m:t>
                          </m:r>
                        </m:oMath>
                      </m:oMathPara>
                    </a14:m>
                    <a:endParaRPr lang="en-US" dirty="0"/>
                  </a:p>
                </p:txBody>
              </p:sp>
            </mc:Choice>
            <mc:Fallback xmlns="">
              <p:sp>
                <p:nvSpPr>
                  <p:cNvPr id="56" name="Rectangle 55">
                    <a:extLst>
                      <a:ext uri="{FF2B5EF4-FFF2-40B4-BE49-F238E27FC236}">
                        <a16:creationId xmlns:a16="http://schemas.microsoft.com/office/drawing/2014/main" id="{F6DABDC4-C5A2-43AF-8442-DCBE20920844}"/>
                      </a:ext>
                    </a:extLst>
                  </p:cNvPr>
                  <p:cNvSpPr>
                    <a:spLocks noRot="1" noChangeAspect="1" noMove="1" noResize="1" noEditPoints="1" noAdjustHandles="1" noChangeArrowheads="1" noChangeShapeType="1" noTextEdit="1"/>
                  </p:cNvSpPr>
                  <p:nvPr/>
                </p:nvSpPr>
                <p:spPr>
                  <a:xfrm>
                    <a:off x="4228730" y="2690599"/>
                    <a:ext cx="349711" cy="369332"/>
                  </a:xfrm>
                  <a:prstGeom prst="rect">
                    <a:avLst/>
                  </a:prstGeom>
                  <a:blipFill>
                    <a:blip r:embed="rId19"/>
                    <a:stretch>
                      <a:fillRect/>
                    </a:stretch>
                  </a:blipFill>
                </p:spPr>
                <p:txBody>
                  <a:bodyPr/>
                  <a:lstStyle/>
                  <a:p>
                    <a:r>
                      <a:rPr lang="en-US">
                        <a:noFill/>
                      </a:rPr>
                      <a:t> </a:t>
                    </a:r>
                  </a:p>
                </p:txBody>
              </p:sp>
            </mc:Fallback>
          </mc:AlternateContent>
        </p:gr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96993148"/>
      </p:ext>
    </p:extLst>
  </p:cSld>
  <p:clrMapOvr>
    <a:masterClrMapping/>
  </p:clrMapOvr>
  <mc:AlternateContent xmlns:mc="http://schemas.openxmlformats.org/markup-compatibility/2006">
    <mc:Choice xmlns:p14="http://schemas.microsoft.com/office/powerpoint/2010/main" Requires="p14">
      <p:transition p14:dur="0" advTm="6808"/>
    </mc:Choice>
    <mc:Fallback>
      <p:transition advTm="680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4"/>
              <a:stretch>
                <a:fillRect/>
              </a:stretch>
            </p:blipFill>
            <p:spPr>
              <a:xfrm rot="19693411">
                <a:off x="10366592" y="2277489"/>
                <a:ext cx="4158650" cy="3124100"/>
              </a:xfrm>
              <a:prstGeom prst="rect">
                <a:avLst/>
              </a:prstGeom>
            </p:spPr>
          </p:pic>
        </mc:Fallback>
      </mc:AlternateContent>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grpSp>
        <p:nvGrpSpPr>
          <p:cNvPr id="49" name="Group 48">
            <a:extLst>
              <a:ext uri="{FF2B5EF4-FFF2-40B4-BE49-F238E27FC236}">
                <a16:creationId xmlns:a16="http://schemas.microsoft.com/office/drawing/2014/main" id="{A2F40FA4-6AFD-4B92-B228-ECE7ED153E6C}"/>
              </a:ext>
            </a:extLst>
          </p:cNvPr>
          <p:cNvGrpSpPr/>
          <p:nvPr/>
        </p:nvGrpSpPr>
        <p:grpSpPr>
          <a:xfrm>
            <a:off x="149158" y="2206378"/>
            <a:ext cx="4825418" cy="3685144"/>
            <a:chOff x="740736" y="2127803"/>
            <a:chExt cx="4825418" cy="3685144"/>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4356682" y="283031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277357" y="1268264"/>
                  <a:ext cx="4158650" cy="3124100"/>
                </a:xfrm>
                <a:prstGeom prst="rect">
                  <a:avLst/>
                </a:prstGeom>
              </p:spPr>
            </p:pic>
          </mc:Fallback>
        </mc:AlternateContent>
        <p:grpSp>
          <p:nvGrpSpPr>
            <p:cNvPr id="14" name="Group 13">
              <a:extLst>
                <a:ext uri="{FF2B5EF4-FFF2-40B4-BE49-F238E27FC236}">
                  <a16:creationId xmlns:a16="http://schemas.microsoft.com/office/drawing/2014/main" id="{01176055-3715-4D0C-A565-ABB8B5F36752}"/>
                </a:ext>
              </a:extLst>
            </p:cNvPr>
            <p:cNvGrpSpPr/>
            <p:nvPr/>
          </p:nvGrpSpPr>
          <p:grpSpPr>
            <a:xfrm>
              <a:off x="740736" y="2127803"/>
              <a:ext cx="4825418" cy="3685144"/>
              <a:chOff x="4157406" y="1054193"/>
              <a:chExt cx="3020264" cy="2584352"/>
            </a:xfrm>
          </p:grpSpPr>
          <p:pic>
            <p:nvPicPr>
              <p:cNvPr id="15" name="Picture 4" descr="Related image">
                <a:extLst>
                  <a:ext uri="{FF2B5EF4-FFF2-40B4-BE49-F238E27FC236}">
                    <a16:creationId xmlns:a16="http://schemas.microsoft.com/office/drawing/2014/main" id="{39F59240-8B60-40B9-8603-C4244B43E4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9477"/>
              <a:stretch/>
            </p:blipFill>
            <p:spPr bwMode="auto">
              <a:xfrm flipH="1">
                <a:off x="6473730" y="1054193"/>
                <a:ext cx="354063" cy="932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a:extLst>
                  <a:ext uri="{FF2B5EF4-FFF2-40B4-BE49-F238E27FC236}">
                    <a16:creationId xmlns:a16="http://schemas.microsoft.com/office/drawing/2014/main" id="{C5478771-CA9F-4C75-B756-AD060401FA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9477"/>
              <a:stretch/>
            </p:blipFill>
            <p:spPr bwMode="auto">
              <a:xfrm>
                <a:off x="4157406" y="1054194"/>
                <a:ext cx="354063" cy="9323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B99BEFA3-8ACD-478F-8740-7AD41F4C68FB}"/>
                      </a:ext>
                    </a:extLst>
                  </p14:cNvPr>
                  <p14:cNvContentPartPr/>
                  <p14:nvPr/>
                </p14:nvContentPartPr>
                <p14:xfrm>
                  <a:off x="7177459" y="2225599"/>
                  <a:ext cx="211" cy="219"/>
                </p14:xfrm>
              </p:contentPart>
            </mc:Choice>
            <mc:Fallback xmlns="">
              <p:pic>
                <p:nvPicPr>
                  <p:cNvPr id="17" name="Ink 16">
                    <a:extLst>
                      <a:ext uri="{FF2B5EF4-FFF2-40B4-BE49-F238E27FC236}">
                        <a16:creationId xmlns:a16="http://schemas.microsoft.com/office/drawing/2014/main" id="{B99BEFA3-8ACD-478F-8740-7AD41F4C68FB}"/>
                      </a:ext>
                    </a:extLst>
                  </p:cNvPr>
                  <p:cNvPicPr/>
                  <p:nvPr/>
                </p:nvPicPr>
                <p:blipFill>
                  <a:blip r:embed="rId6"/>
                  <a:stretch>
                    <a:fillRect/>
                  </a:stretch>
                </p:blipFill>
                <p:spPr>
                  <a:xfrm>
                    <a:off x="7172184" y="2220124"/>
                    <a:ext cx="10550" cy="10950"/>
                  </a:xfrm>
                  <a:prstGeom prst="rect">
                    <a:avLst/>
                  </a:prstGeom>
                </p:spPr>
              </p:pic>
            </mc:Fallback>
          </mc:AlternateContent>
          <p:grpSp>
            <p:nvGrpSpPr>
              <p:cNvPr id="18" name="Group 17">
                <a:extLst>
                  <a:ext uri="{FF2B5EF4-FFF2-40B4-BE49-F238E27FC236}">
                    <a16:creationId xmlns:a16="http://schemas.microsoft.com/office/drawing/2014/main" id="{3C3688BE-F720-42B0-829C-F82FF6907593}"/>
                  </a:ext>
                </a:extLst>
              </p:cNvPr>
              <p:cNvGrpSpPr/>
              <p:nvPr/>
            </p:nvGrpSpPr>
            <p:grpSpPr>
              <a:xfrm>
                <a:off x="6507114" y="1880203"/>
                <a:ext cx="211" cy="219"/>
                <a:chOff x="5108463" y="2563591"/>
                <a:chExt cx="360" cy="360"/>
              </a:xfrm>
            </p:grpSpPr>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53676371-62A9-4F49-9929-5FDBA4B8A9DF}"/>
                        </a:ext>
                      </a:extLst>
                    </p14:cNvPr>
                    <p14:cNvContentPartPr/>
                    <p14:nvPr/>
                  </p14:nvContentPartPr>
                  <p14:xfrm>
                    <a:off x="5108463" y="2563591"/>
                    <a:ext cx="360" cy="360"/>
                  </p14:xfrm>
                </p:contentPart>
              </mc:Choice>
              <mc:Fallback xmlns="">
                <p:pic>
                  <p:nvPicPr>
                    <p:cNvPr id="25" name="Ink 24">
                      <a:extLst>
                        <a:ext uri="{FF2B5EF4-FFF2-40B4-BE49-F238E27FC236}">
                          <a16:creationId xmlns:a16="http://schemas.microsoft.com/office/drawing/2014/main" id="{53676371-62A9-4F49-9929-5FDBA4B8A9DF}"/>
                        </a:ext>
                      </a:extLst>
                    </p:cNvPr>
                    <p:cNvPicPr/>
                    <p:nvPr/>
                  </p:nvPicPr>
                  <p:blipFill>
                    <a:blip r:embed="rId4"/>
                    <a:stretch>
                      <a:fillRect/>
                    </a:stretch>
                  </p:blipFill>
                  <p:spPr>
                    <a:xfrm>
                      <a:off x="5099463" y="25545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85B95E92-3F9A-4D61-A7F4-327B1DE58310}"/>
                        </a:ext>
                      </a:extLst>
                    </p14:cNvPr>
                    <p14:cNvContentPartPr/>
                    <p14:nvPr/>
                  </p14:nvContentPartPr>
                  <p14:xfrm>
                    <a:off x="5108463" y="2563591"/>
                    <a:ext cx="360" cy="360"/>
                  </p14:xfrm>
                </p:contentPart>
              </mc:Choice>
              <mc:Fallback xmlns="">
                <p:pic>
                  <p:nvPicPr>
                    <p:cNvPr id="26" name="Ink 25">
                      <a:extLst>
                        <a:ext uri="{FF2B5EF4-FFF2-40B4-BE49-F238E27FC236}">
                          <a16:creationId xmlns:a16="http://schemas.microsoft.com/office/drawing/2014/main" id="{85B95E92-3F9A-4D61-A7F4-327B1DE58310}"/>
                        </a:ext>
                      </a:extLst>
                    </p:cNvPr>
                    <p:cNvPicPr/>
                    <p:nvPr/>
                  </p:nvPicPr>
                  <p:blipFill>
                    <a:blip r:embed="rId4"/>
                    <a:stretch>
                      <a:fillRect/>
                    </a:stretch>
                  </p:blipFill>
                  <p:spPr>
                    <a:xfrm>
                      <a:off x="5099463" y="2554591"/>
                      <a:ext cx="18000" cy="18000"/>
                    </a:xfrm>
                    <a:prstGeom prst="rect">
                      <a:avLst/>
                    </a:prstGeom>
                  </p:spPr>
                </p:pic>
              </mc:Fallback>
            </mc:AlternateContent>
          </p:grpSp>
          <p:pic>
            <p:nvPicPr>
              <p:cNvPr id="19" name="Picture 2" descr="Upper Permanent Teeth">
                <a:extLst>
                  <a:ext uri="{FF2B5EF4-FFF2-40B4-BE49-F238E27FC236}">
                    <a16:creationId xmlns:a16="http://schemas.microsoft.com/office/drawing/2014/main" id="{F0A9E95B-0E43-40FE-8E36-D2A83FE82F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4452539" y="1182736"/>
                <a:ext cx="2054575" cy="2088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spark icon">
                <a:extLst>
                  <a:ext uri="{FF2B5EF4-FFF2-40B4-BE49-F238E27FC236}">
                    <a16:creationId xmlns:a16="http://schemas.microsoft.com/office/drawing/2014/main" id="{E7125BDD-52EC-46DD-BB74-C5565695064D}"/>
                  </a:ext>
                </a:extLst>
              </p:cNvPr>
              <p:cNvPicPr>
                <a:picLocks noChangeAspect="1" noChangeArrowheads="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527088">
                <a:off x="4544744" y="2730838"/>
                <a:ext cx="354648" cy="36836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0CAA00D3-AED7-4E6E-AF17-1FAF131E61E8}"/>
                  </a:ext>
                </a:extLst>
              </p:cNvPr>
              <p:cNvSpPr/>
              <p:nvPr/>
            </p:nvSpPr>
            <p:spPr>
              <a:xfrm>
                <a:off x="4848858" y="2696276"/>
                <a:ext cx="630958" cy="437489"/>
              </a:xfrm>
              <a:custGeom>
                <a:avLst/>
                <a:gdLst>
                  <a:gd name="connsiteX0" fmla="*/ 0 w 1155561"/>
                  <a:gd name="connsiteY0" fmla="*/ 0 h 870124"/>
                  <a:gd name="connsiteX1" fmla="*/ 356717 w 1155561"/>
                  <a:gd name="connsiteY1" fmla="*/ 778747 h 870124"/>
                  <a:gd name="connsiteX2" fmla="*/ 1155561 w 1155561"/>
                  <a:gd name="connsiteY2" fmla="*/ 823965 h 870124"/>
                </a:gdLst>
                <a:ahLst/>
                <a:cxnLst>
                  <a:cxn ang="0">
                    <a:pos x="connsiteX0" y="connsiteY0"/>
                  </a:cxn>
                  <a:cxn ang="0">
                    <a:pos x="connsiteX1" y="connsiteY1"/>
                  </a:cxn>
                  <a:cxn ang="0">
                    <a:pos x="connsiteX2" y="connsiteY2"/>
                  </a:cxn>
                </a:cxnLst>
                <a:rect l="l" t="t" r="r" b="b"/>
                <a:pathLst>
                  <a:path w="1155561" h="870124">
                    <a:moveTo>
                      <a:pt x="0" y="0"/>
                    </a:moveTo>
                    <a:cubicBezTo>
                      <a:pt x="82062" y="320710"/>
                      <a:pt x="164124" y="641420"/>
                      <a:pt x="356717" y="778747"/>
                    </a:cubicBezTo>
                    <a:cubicBezTo>
                      <a:pt x="549310" y="916074"/>
                      <a:pt x="852435" y="870019"/>
                      <a:pt x="1155561" y="823965"/>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DB67727-E695-49AB-B152-A3463F7F1281}"/>
                      </a:ext>
                    </a:extLst>
                  </p:cNvPr>
                  <p:cNvSpPr/>
                  <p:nvPr/>
                </p:nvSpPr>
                <p:spPr>
                  <a:xfrm>
                    <a:off x="4749628" y="2989192"/>
                    <a:ext cx="698268" cy="461665"/>
                  </a:xfrm>
                  <a:prstGeom prst="rect">
                    <a:avLst/>
                  </a:prstGeom>
                </p:spPr>
                <p:txBody>
                  <a:bodyPr wrap="none">
                    <a:spAutoFit/>
                  </a:bodyPr>
                  <a:lstStyle/>
                  <a:p>
                    <a14:m>
                      <m:oMath xmlns:m="http://schemas.openxmlformats.org/officeDocument/2006/math">
                        <m:sSub>
                          <m:sSubPr>
                            <m:ctrlPr>
                              <a:rPr lang="en-US" sz="2400" i="1" smtClean="0">
                                <a:solidFill>
                                  <a:schemeClr val="bg2">
                                    <a:lumMod val="10000"/>
                                  </a:schemeClr>
                                </a:solidFill>
                                <a:latin typeface="Cambria Math" panose="02040503050406030204" pitchFamily="18" charset="0"/>
                                <a:cs typeface="Calibri"/>
                              </a:rPr>
                            </m:ctrlPr>
                          </m:sSubPr>
                          <m:e>
                            <m:r>
                              <a:rPr lang="en-US" sz="2400" i="1">
                                <a:solidFill>
                                  <a:schemeClr val="bg2">
                                    <a:lumMod val="10000"/>
                                  </a:schemeClr>
                                </a:solidFill>
                                <a:latin typeface="Cambria Math" panose="02040503050406030204" pitchFamily="18" charset="0"/>
                                <a:cs typeface="Calibri"/>
                              </a:rPr>
                              <m:t>𝑑</m:t>
                            </m:r>
                          </m:e>
                          <m:sub>
                            <m:r>
                              <a:rPr lang="en-US" sz="2400" b="0" i="1" smtClean="0">
                                <a:solidFill>
                                  <a:schemeClr val="bg2">
                                    <a:lumMod val="10000"/>
                                  </a:schemeClr>
                                </a:solidFill>
                                <a:latin typeface="Cambria Math" panose="02040503050406030204" pitchFamily="18" charset="0"/>
                                <a:cs typeface="Calibri"/>
                              </a:rPr>
                              <m:t>𝑠𝑐</m:t>
                            </m:r>
                          </m:sub>
                        </m:sSub>
                      </m:oMath>
                    </a14:m>
                    <a:r>
                      <a:rPr lang="en-US" sz="2400" dirty="0">
                        <a:solidFill>
                          <a:schemeClr val="bg2">
                            <a:lumMod val="10000"/>
                          </a:schemeClr>
                        </a:solidFill>
                        <a:latin typeface="Lucida Bright" panose="02040602050505020304" pitchFamily="18" charset="0"/>
                        <a:cs typeface="Calibri"/>
                      </a:rPr>
                      <a:t> </a:t>
                    </a:r>
                    <a:endParaRPr lang="en-US" sz="2400" dirty="0"/>
                  </a:p>
                </p:txBody>
              </p:sp>
            </mc:Choice>
            <mc:Fallback xmlns="">
              <p:sp>
                <p:nvSpPr>
                  <p:cNvPr id="22" name="Rectangle 21">
                    <a:extLst>
                      <a:ext uri="{FF2B5EF4-FFF2-40B4-BE49-F238E27FC236}">
                        <a16:creationId xmlns:a16="http://schemas.microsoft.com/office/drawing/2014/main" id="{CDB67727-E695-49AB-B152-A3463F7F1281}"/>
                      </a:ext>
                    </a:extLst>
                  </p:cNvPr>
                  <p:cNvSpPr>
                    <a:spLocks noRot="1" noChangeAspect="1" noMove="1" noResize="1" noEditPoints="1" noAdjustHandles="1" noChangeArrowheads="1" noChangeShapeType="1" noTextEdit="1"/>
                  </p:cNvSpPr>
                  <p:nvPr/>
                </p:nvSpPr>
                <p:spPr>
                  <a:xfrm>
                    <a:off x="4749628" y="2989192"/>
                    <a:ext cx="698268" cy="461665"/>
                  </a:xfrm>
                  <a:prstGeom prst="rect">
                    <a:avLst/>
                  </a:prstGeom>
                  <a:blipFill>
                    <a:blip r:embed="rId13"/>
                    <a:stretch>
                      <a:fillRect l="-163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05D3555-8117-46C2-ADE6-52E61A611FA7}"/>
                  </a:ext>
                </a:extLst>
              </p:cNvPr>
              <p:cNvSpPr/>
              <p:nvPr/>
            </p:nvSpPr>
            <p:spPr>
              <a:xfrm>
                <a:off x="5366756" y="3270422"/>
                <a:ext cx="226119" cy="368123"/>
              </a:xfrm>
              <a:prstGeom prst="rect">
                <a:avLst/>
              </a:prstGeom>
            </p:spPr>
            <p:txBody>
              <a:bodyPr wrap="square">
                <a:spAutoFit/>
              </a:bodyPr>
              <a:lstStyle/>
              <a:p>
                <a:r>
                  <a:rPr lang="en-US" dirty="0"/>
                  <a:t>c</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D6E7510-BCC0-4328-82A2-DF02BB5D638C}"/>
                      </a:ext>
                    </a:extLst>
                  </p:cNvPr>
                  <p:cNvSpPr/>
                  <p:nvPr/>
                </p:nvSpPr>
                <p:spPr>
                  <a:xfrm>
                    <a:off x="4228730" y="2690599"/>
                    <a:ext cx="349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cs typeface="Calibri"/>
                            </a:rPr>
                            <m:t>𝑠</m:t>
                          </m:r>
                        </m:oMath>
                      </m:oMathPara>
                    </a14:m>
                    <a:endParaRPr lang="en-US" dirty="0"/>
                  </a:p>
                </p:txBody>
              </p:sp>
            </mc:Choice>
            <mc:Fallback xmlns="">
              <p:sp>
                <p:nvSpPr>
                  <p:cNvPr id="24" name="Rectangle 23">
                    <a:extLst>
                      <a:ext uri="{FF2B5EF4-FFF2-40B4-BE49-F238E27FC236}">
                        <a16:creationId xmlns:a16="http://schemas.microsoft.com/office/drawing/2014/main" id="{ED6E7510-BCC0-4328-82A2-DF02BB5D638C}"/>
                      </a:ext>
                    </a:extLst>
                  </p:cNvPr>
                  <p:cNvSpPr>
                    <a:spLocks noRot="1" noChangeAspect="1" noMove="1" noResize="1" noEditPoints="1" noAdjustHandles="1" noChangeArrowheads="1" noChangeShapeType="1" noTextEdit="1"/>
                  </p:cNvSpPr>
                  <p:nvPr/>
                </p:nvSpPr>
                <p:spPr>
                  <a:xfrm>
                    <a:off x="4228730" y="2690599"/>
                    <a:ext cx="349711" cy="369332"/>
                  </a:xfrm>
                  <a:prstGeom prst="rect">
                    <a:avLst/>
                  </a:prstGeom>
                  <a:blipFill>
                    <a:blip r:embed="rId14"/>
                    <a:stretch>
                      <a:fillRect/>
                    </a:stretch>
                  </a:blipFill>
                </p:spPr>
                <p:txBody>
                  <a:bodyPr/>
                  <a:lstStyle/>
                  <a:p>
                    <a:r>
                      <a:rPr lang="en-US">
                        <a:noFill/>
                      </a:rPr>
                      <a:t> </a:t>
                    </a:r>
                  </a:p>
                </p:txBody>
              </p:sp>
            </mc:Fallback>
          </mc:AlternateContent>
        </p:gr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Picture 2">
            <a:extLst>
              <a:ext uri="{FF2B5EF4-FFF2-40B4-BE49-F238E27FC236}">
                <a16:creationId xmlns:a16="http://schemas.microsoft.com/office/drawing/2014/main" id="{0403330E-AAEB-451D-87EE-C368BD00001E}"/>
              </a:ext>
            </a:extLst>
          </p:cNvPr>
          <p:cNvPicPr>
            <a:picLocks noChangeAspect="1" noChangeArrowheads="1" noCrop="1"/>
          </p:cNvPicPr>
          <p:nvPr/>
        </p:nvPicPr>
        <p:blipFill>
          <a:blip r:embed="rId15">
            <a:biLevel thresh="75000"/>
            <a:extLst>
              <a:ext uri="{28A0092B-C50C-407E-A947-70E740481C1C}">
                <a14:useLocalDpi xmlns:a14="http://schemas.microsoft.com/office/drawing/2010/main" val="0"/>
              </a:ext>
            </a:extLst>
          </a:blip>
          <a:srcRect/>
          <a:stretch>
            <a:fillRect/>
          </a:stretch>
        </p:blipFill>
        <p:spPr bwMode="auto">
          <a:xfrm>
            <a:off x="4974239" y="4552948"/>
            <a:ext cx="2999645" cy="1853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632E43F8-26D9-48FF-9077-A791EB3B0667}"/>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288761" y="4423390"/>
            <a:ext cx="3221133" cy="19905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5B1A7FA-9E30-49F4-9AD2-969E7C291EA7}"/>
              </a:ext>
            </a:extLst>
          </p:cNvPr>
          <p:cNvSpPr/>
          <p:nvPr/>
        </p:nvSpPr>
        <p:spPr>
          <a:xfrm>
            <a:off x="7187203" y="3848657"/>
            <a:ext cx="450502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Teeth is a dispersive medium</a:t>
            </a:r>
            <a:endParaRPr lang="en-US" sz="2200" dirty="0">
              <a:solidFill>
                <a:schemeClr val="bg1"/>
              </a:solidFill>
              <a:effectLst/>
            </a:endParaRPr>
          </a:p>
        </p:txBody>
      </p:sp>
      <p:sp>
        <p:nvSpPr>
          <p:cNvPr id="12" name="Rectangle: Rounded Corners 4">
            <a:extLst>
              <a:ext uri="{FF2B5EF4-FFF2-40B4-BE49-F238E27FC236}">
                <a16:creationId xmlns:a16="http://schemas.microsoft.com/office/drawing/2014/main" id="{70804C02-9DE4-461C-8140-0EEF8A39E0E7}"/>
              </a:ext>
            </a:extLst>
          </p:cNvPr>
          <p:cNvSpPr txBox="1"/>
          <p:nvPr/>
        </p:nvSpPr>
        <p:spPr>
          <a:xfrm>
            <a:off x="5710990" y="6249887"/>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Non-Dispersive</a:t>
            </a:r>
          </a:p>
        </p:txBody>
      </p:sp>
      <p:sp>
        <p:nvSpPr>
          <p:cNvPr id="30" name="Rectangle: Rounded Corners 4">
            <a:extLst>
              <a:ext uri="{FF2B5EF4-FFF2-40B4-BE49-F238E27FC236}">
                <a16:creationId xmlns:a16="http://schemas.microsoft.com/office/drawing/2014/main" id="{3574D6F7-B1AD-4FD3-96DE-C700E17CB33E}"/>
              </a:ext>
            </a:extLst>
          </p:cNvPr>
          <p:cNvSpPr txBox="1"/>
          <p:nvPr/>
        </p:nvSpPr>
        <p:spPr>
          <a:xfrm>
            <a:off x="8871602" y="6272371"/>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Dispersive</a:t>
            </a:r>
          </a:p>
        </p:txBody>
      </p:sp>
    </p:spTree>
    <p:extLst>
      <p:ext uri="{BB962C8B-B14F-4D97-AF65-F5344CB8AC3E}">
        <p14:creationId xmlns:p14="http://schemas.microsoft.com/office/powerpoint/2010/main" val="3372249305"/>
      </p:ext>
    </p:extLst>
  </p:cSld>
  <p:clrMapOvr>
    <a:masterClrMapping/>
  </p:clrMapOvr>
  <mc:AlternateContent xmlns:mc="http://schemas.openxmlformats.org/markup-compatibility/2006">
    <mc:Choice xmlns:p14="http://schemas.microsoft.com/office/powerpoint/2010/main" Requires="p14">
      <p:transition p14:dur="0" advTm="6808"/>
    </mc:Choice>
    <mc:Fallback>
      <p:transition advTm="680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7"/>
              <a:stretch>
                <a:fillRect/>
              </a:stretch>
            </p:blipFill>
            <p:spPr>
              <a:xfrm rot="19693411">
                <a:off x="10366592" y="2277489"/>
                <a:ext cx="4158650" cy="3124100"/>
              </a:xfrm>
              <a:prstGeom prst="rect">
                <a:avLst/>
              </a:prstGeom>
            </p:spPr>
          </p:pic>
        </mc:Fallback>
      </mc:AlternateContent>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CAB5C1D-E896-43C6-9D0B-C19BACE05714}"/>
                  </a:ext>
                </a:extLst>
              </p:cNvPr>
              <p:cNvSpPr txBox="1"/>
              <p:nvPr/>
            </p:nvSpPr>
            <p:spPr>
              <a:xfrm>
                <a:off x="8207037" y="3236028"/>
                <a:ext cx="2821181" cy="523220"/>
              </a:xfrm>
              <a:prstGeom prst="rect">
                <a:avLst/>
              </a:prstGeom>
              <a:noFill/>
            </p:spPr>
            <p:txBody>
              <a:bodyPr wrap="square">
                <a:spAutoFit/>
              </a:bodyPr>
              <a:lstStyle/>
              <a:p>
                <a14:m>
                  <m:oMath xmlns:m="http://schemas.openxmlformats.org/officeDocument/2006/math">
                    <m:sSub>
                      <m:sSubPr>
                        <m:ctrlPr>
                          <a:rPr kumimoji="0" lang="en-US" sz="2800" i="1" u="none" strike="noStrike" kern="1200" cap="none" spc="0" normalizeH="0" baseline="0" noProof="0" smtClean="0">
                            <a:ln>
                              <a:noFill/>
                            </a:ln>
                            <a:solidFill>
                              <a:schemeClr val="bg2">
                                <a:lumMod val="10000"/>
                              </a:schemeClr>
                            </a:solidFill>
                            <a:effectLst/>
                            <a:uLnTx/>
                            <a:uFillTx/>
                            <a:latin typeface="Cambria Math" panose="02040503050406030204" pitchFamily="18" charset="0"/>
                            <a:cs typeface="Calibri"/>
                          </a:rPr>
                        </m:ctrlPr>
                      </m:sSubPr>
                      <m:e>
                        <m:r>
                          <a:rPr kumimoji="0" lang="en-US" sz="2800" i="1" u="none" strike="noStrike" kern="1200" cap="none" spc="0" normalizeH="0" baseline="0" noProof="0" smtClean="0">
                            <a:ln>
                              <a:noFill/>
                            </a:ln>
                            <a:solidFill>
                              <a:schemeClr val="bg2">
                                <a:lumMod val="10000"/>
                              </a:schemeClr>
                            </a:solidFill>
                            <a:effectLst/>
                            <a:uLnTx/>
                            <a:uFillTx/>
                            <a:latin typeface="Cambria Math" panose="02040503050406030204" pitchFamily="18" charset="0"/>
                            <a:cs typeface="Calibri"/>
                          </a:rPr>
                          <m:t>𝑆</m:t>
                        </m:r>
                      </m:e>
                      <m:sub>
                        <m:r>
                          <a:rPr kumimoji="0" lang="en-US" sz="2800" i="1" u="none" strike="noStrike" kern="1200" cap="none" spc="0" normalizeH="0" baseline="0" noProof="0" smtClean="0">
                            <a:ln>
                              <a:noFill/>
                            </a:ln>
                            <a:solidFill>
                              <a:schemeClr val="bg2">
                                <a:lumMod val="10000"/>
                              </a:schemeClr>
                            </a:solidFill>
                            <a:effectLst/>
                            <a:uLnTx/>
                            <a:uFillTx/>
                            <a:latin typeface="Cambria Math" panose="02040503050406030204" pitchFamily="18" charset="0"/>
                            <a:cs typeface="Calibri"/>
                          </a:rPr>
                          <m:t>𝑟</m:t>
                        </m:r>
                      </m:sub>
                    </m:sSub>
                  </m:oMath>
                </a14:m>
                <a:r>
                  <a:rPr lang="en-US" sz="2800" dirty="0"/>
                  <a:t>(t) !=</a:t>
                </a:r>
                <a:r>
                  <a:rPr lang="en-US" sz="2800" dirty="0">
                    <a:solidFill>
                      <a:schemeClr val="bg2">
                        <a:lumMod val="10000"/>
                      </a:schemeClr>
                    </a:solidFill>
                    <a:cs typeface="Calibri"/>
                  </a:rPr>
                  <a:t> </a:t>
                </a:r>
                <a14:m>
                  <m:oMath xmlns:m="http://schemas.openxmlformats.org/officeDocument/2006/math">
                    <m:sSub>
                      <m:sSubPr>
                        <m:ctrlPr>
                          <a:rPr lang="en-US" sz="2800" i="1">
                            <a:solidFill>
                              <a:schemeClr val="bg2">
                                <a:lumMod val="10000"/>
                              </a:schemeClr>
                            </a:solidFill>
                            <a:latin typeface="Cambria Math" panose="02040503050406030204" pitchFamily="18" charset="0"/>
                            <a:cs typeface="Calibri"/>
                          </a:rPr>
                        </m:ctrlPr>
                      </m:sSubPr>
                      <m:e>
                        <m:r>
                          <a:rPr lang="en-US" sz="2800" i="1">
                            <a:solidFill>
                              <a:schemeClr val="bg2">
                                <a:lumMod val="10000"/>
                              </a:schemeClr>
                            </a:solidFill>
                            <a:latin typeface="Cambria Math" panose="02040503050406030204" pitchFamily="18" charset="0"/>
                            <a:cs typeface="Calibri"/>
                          </a:rPr>
                          <m:t>𝑆</m:t>
                        </m:r>
                      </m:e>
                      <m:sub>
                        <m:r>
                          <a:rPr lang="en-US" sz="2800" b="0" i="1" smtClean="0">
                            <a:solidFill>
                              <a:schemeClr val="bg2">
                                <a:lumMod val="10000"/>
                              </a:schemeClr>
                            </a:solidFill>
                            <a:latin typeface="Cambria Math" panose="02040503050406030204" pitchFamily="18" charset="0"/>
                            <a:cs typeface="Calibri"/>
                          </a:rPr>
                          <m:t>𝑙</m:t>
                        </m:r>
                      </m:sub>
                    </m:sSub>
                    <m:r>
                      <a:rPr lang="en-US" sz="2800" b="0" i="1" smtClean="0">
                        <a:solidFill>
                          <a:schemeClr val="bg2">
                            <a:lumMod val="10000"/>
                          </a:schemeClr>
                        </a:solidFill>
                        <a:latin typeface="Cambria Math" panose="02040503050406030204" pitchFamily="18" charset="0"/>
                        <a:cs typeface="Calibri"/>
                      </a:rPr>
                      <m:t>(</m:t>
                    </m:r>
                    <m:r>
                      <a:rPr lang="en-US" sz="2800" b="0" i="1" smtClean="0">
                        <a:solidFill>
                          <a:schemeClr val="bg2">
                            <a:lumMod val="10000"/>
                          </a:schemeClr>
                        </a:solidFill>
                        <a:latin typeface="Cambria Math" panose="02040503050406030204" pitchFamily="18" charset="0"/>
                        <a:cs typeface="Calibri"/>
                      </a:rPr>
                      <m:t>𝑡</m:t>
                    </m:r>
                    <m:r>
                      <a:rPr lang="en-US" sz="2800" b="0" i="1" smtClean="0">
                        <a:solidFill>
                          <a:schemeClr val="bg2">
                            <a:lumMod val="10000"/>
                          </a:schemeClr>
                        </a:solidFill>
                        <a:latin typeface="Cambria Math" panose="02040503050406030204" pitchFamily="18" charset="0"/>
                        <a:cs typeface="Calibri"/>
                      </a:rPr>
                      <m:t>+</m:t>
                    </m:r>
                    <m:sSub>
                      <m:sSubPr>
                        <m:ctrlPr>
                          <a:rPr lang="en-US" sz="2800" b="0" i="1" smtClean="0">
                            <a:solidFill>
                              <a:schemeClr val="bg2">
                                <a:lumMod val="10000"/>
                              </a:schemeClr>
                            </a:solidFill>
                            <a:latin typeface="Cambria Math" panose="02040503050406030204" pitchFamily="18" charset="0"/>
                            <a:cs typeface="Calibri"/>
                          </a:rPr>
                        </m:ctrlPr>
                      </m:sSubPr>
                      <m:e>
                        <m:r>
                          <m:rPr>
                            <m:sty m:val="p"/>
                          </m:rPr>
                          <a:rPr lang="en-US" sz="2800" b="0" i="0" smtClean="0">
                            <a:solidFill>
                              <a:schemeClr val="bg2">
                                <a:lumMod val="10000"/>
                              </a:schemeClr>
                            </a:solidFill>
                            <a:latin typeface="Cambria Math" panose="02040503050406030204" pitchFamily="18" charset="0"/>
                            <a:cs typeface="Calibri"/>
                          </a:rPr>
                          <m:t>Δ</m:t>
                        </m:r>
                      </m:e>
                      <m:sub>
                        <m:r>
                          <m:rPr>
                            <m:sty m:val="p"/>
                          </m:rPr>
                          <a:rPr lang="en-US" sz="2800" b="0" i="0" smtClean="0">
                            <a:solidFill>
                              <a:schemeClr val="bg2">
                                <a:lumMod val="10000"/>
                              </a:schemeClr>
                            </a:solidFill>
                            <a:latin typeface="Cambria Math" panose="02040503050406030204" pitchFamily="18" charset="0"/>
                            <a:cs typeface="Calibri"/>
                          </a:rPr>
                          <m:t>t</m:t>
                        </m:r>
                      </m:sub>
                    </m:sSub>
                    <m:r>
                      <a:rPr lang="en-US" sz="2800" b="0" i="0" smtClean="0">
                        <a:solidFill>
                          <a:schemeClr val="bg2">
                            <a:lumMod val="10000"/>
                          </a:schemeClr>
                        </a:solidFill>
                        <a:latin typeface="Cambria Math" panose="02040503050406030204" pitchFamily="18" charset="0"/>
                        <a:cs typeface="Calibri"/>
                      </a:rPr>
                      <m:t>)</m:t>
                    </m:r>
                  </m:oMath>
                </a14:m>
                <a:endParaRPr lang="en-US" sz="2800" dirty="0"/>
              </a:p>
            </p:txBody>
          </p:sp>
        </mc:Choice>
        <mc:Fallback xmlns="">
          <p:sp>
            <p:nvSpPr>
              <p:cNvPr id="34" name="TextBox 33">
                <a:extLst>
                  <a:ext uri="{FF2B5EF4-FFF2-40B4-BE49-F238E27FC236}">
                    <a16:creationId xmlns:a16="http://schemas.microsoft.com/office/drawing/2014/main" id="{ACAB5C1D-E896-43C6-9D0B-C19BACE05714}"/>
                  </a:ext>
                </a:extLst>
              </p:cNvPr>
              <p:cNvSpPr txBox="1">
                <a:spLocks noRot="1" noChangeAspect="1" noMove="1" noResize="1" noEditPoints="1" noAdjustHandles="1" noChangeArrowheads="1" noChangeShapeType="1" noTextEdit="1"/>
              </p:cNvSpPr>
              <p:nvPr/>
            </p:nvSpPr>
            <p:spPr>
              <a:xfrm>
                <a:off x="8207037" y="3236028"/>
                <a:ext cx="2821181" cy="523220"/>
              </a:xfrm>
              <a:prstGeom prst="rect">
                <a:avLst/>
              </a:prstGeom>
              <a:blipFill>
                <a:blip r:embed="rId8"/>
                <a:stretch>
                  <a:fillRect t="-11628" b="-32558"/>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E80C83E0-4C05-4269-89D5-BF9659F5AACE}"/>
              </a:ext>
            </a:extLst>
          </p:cNvPr>
          <p:cNvSpPr/>
          <p:nvPr/>
        </p:nvSpPr>
        <p:spPr>
          <a:xfrm>
            <a:off x="7187203" y="3848657"/>
            <a:ext cx="450502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Teeth is a dispersive medium</a:t>
            </a:r>
            <a:endParaRPr lang="en-US" sz="2200" dirty="0">
              <a:solidFill>
                <a:schemeClr val="bg1"/>
              </a:solidFill>
              <a:effectLst/>
            </a:endParaRPr>
          </a:p>
        </p:txBody>
      </p:sp>
      <p:grpSp>
        <p:nvGrpSpPr>
          <p:cNvPr id="11" name="Group 10">
            <a:extLst>
              <a:ext uri="{FF2B5EF4-FFF2-40B4-BE49-F238E27FC236}">
                <a16:creationId xmlns:a16="http://schemas.microsoft.com/office/drawing/2014/main" id="{FB0D5C33-F9E8-4A3F-8840-B83E72698B9A}"/>
              </a:ext>
            </a:extLst>
          </p:cNvPr>
          <p:cNvGrpSpPr/>
          <p:nvPr/>
        </p:nvGrpSpPr>
        <p:grpSpPr>
          <a:xfrm>
            <a:off x="149158" y="2206378"/>
            <a:ext cx="7120646" cy="3685144"/>
            <a:chOff x="149158" y="2206378"/>
            <a:chExt cx="7120646" cy="3685144"/>
          </a:xfrm>
        </p:grpSpPr>
        <p:cxnSp>
          <p:nvCxnSpPr>
            <p:cNvPr id="28" name="Connector: Curved 27">
              <a:extLst>
                <a:ext uri="{FF2B5EF4-FFF2-40B4-BE49-F238E27FC236}">
                  <a16:creationId xmlns:a16="http://schemas.microsoft.com/office/drawing/2014/main" id="{30EFD9A2-024C-41DF-A354-C0EF1F12011F}"/>
                </a:ext>
              </a:extLst>
            </p:cNvPr>
            <p:cNvCxnSpPr>
              <a:cxnSpLocks/>
            </p:cNvCxnSpPr>
            <p:nvPr/>
          </p:nvCxnSpPr>
          <p:spPr>
            <a:xfrm>
              <a:off x="485694" y="3342945"/>
              <a:ext cx="4562998" cy="459585"/>
            </a:xfrm>
            <a:prstGeom prst="curvedConnector3">
              <a:avLst>
                <a:gd name="adj1"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25"/>
                <a:stretch>
                  <a:fillRect/>
                </a:stretch>
              </p:blipFill>
              <p:spPr>
                <a:xfrm rot="19693411">
                  <a:off x="1536621" y="1248472"/>
                  <a:ext cx="4158650" cy="3124100"/>
                </a:xfrm>
                <a:prstGeom prst="rect">
                  <a:avLst/>
                </a:prstGeom>
              </p:spPr>
            </p:pic>
          </mc:Fallback>
        </mc:AlternateContent>
        <p:cxnSp>
          <p:nvCxnSpPr>
            <p:cNvPr id="30" name="Connector: Curved 29">
              <a:extLst>
                <a:ext uri="{FF2B5EF4-FFF2-40B4-BE49-F238E27FC236}">
                  <a16:creationId xmlns:a16="http://schemas.microsoft.com/office/drawing/2014/main" id="{3C6F8FA5-79B3-429C-9698-B7C4A0593CF8}"/>
                </a:ext>
              </a:extLst>
            </p:cNvPr>
            <p:cNvCxnSpPr>
              <a:cxnSpLocks/>
            </p:cNvCxnSpPr>
            <p:nvPr/>
          </p:nvCxnSpPr>
          <p:spPr>
            <a:xfrm>
              <a:off x="3768250" y="3405094"/>
              <a:ext cx="1070998" cy="32411"/>
            </a:xfrm>
            <a:prstGeom prst="curvedConnector3">
              <a:avLst>
                <a:gd name="adj1" fmla="val 50000"/>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2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2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27"/>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28"/>
                  <a:stretch>
                    <a:fillRect l="-6061"/>
                  </a:stretch>
                </a:blipFill>
                <a:ln w="28575">
                  <a:solidFill>
                    <a:schemeClr val="bg2">
                      <a:lumMod val="10000"/>
                    </a:schemeClr>
                  </a:solidFill>
                </a:ln>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B2B8637E-F60D-4D3F-B55E-0BBE9B4532F6}"/>
                </a:ext>
              </a:extLst>
            </p:cNvPr>
            <p:cNvGrpSpPr/>
            <p:nvPr/>
          </p:nvGrpSpPr>
          <p:grpSpPr>
            <a:xfrm>
              <a:off x="149158" y="2206378"/>
              <a:ext cx="4825418" cy="3685144"/>
              <a:chOff x="740736" y="2127803"/>
              <a:chExt cx="4825418" cy="3685144"/>
            </a:xfrm>
          </p:grpSpPr>
          <mc:AlternateContent xmlns:mc="http://schemas.openxmlformats.org/markup-compatibility/2006" xmlns:p14="http://schemas.microsoft.com/office/powerpoint/2010/main">
            <mc:Choice Requires="p14">
              <p:contentPart p14:bwMode="auto" r:id="rId29">
                <p14:nvContentPartPr>
                  <p14:cNvPr id="36" name="Ink 35">
                    <a:extLst>
                      <a:ext uri="{FF2B5EF4-FFF2-40B4-BE49-F238E27FC236}">
                        <a16:creationId xmlns:a16="http://schemas.microsoft.com/office/drawing/2014/main" id="{42DB559A-4863-425D-9A7B-4A02ADDEDFB1}"/>
                      </a:ext>
                    </a:extLst>
                  </p14:cNvPr>
                  <p14:cNvContentPartPr/>
                  <p14:nvPr/>
                </p14:nvContentPartPr>
                <p14:xfrm rot="19693411">
                  <a:off x="4356682" y="283031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30"/>
                  <a:stretch>
                    <a:fillRect/>
                  </a:stretch>
                </p:blipFill>
                <p:spPr>
                  <a:xfrm rot="19693411">
                    <a:off x="2277357" y="1268264"/>
                    <a:ext cx="4158650" cy="3124100"/>
                  </a:xfrm>
                  <a:prstGeom prst="rect">
                    <a:avLst/>
                  </a:prstGeom>
                </p:spPr>
              </p:pic>
            </mc:Fallback>
          </mc:AlternateContent>
          <p:grpSp>
            <p:nvGrpSpPr>
              <p:cNvPr id="37" name="Group 36">
                <a:extLst>
                  <a:ext uri="{FF2B5EF4-FFF2-40B4-BE49-F238E27FC236}">
                    <a16:creationId xmlns:a16="http://schemas.microsoft.com/office/drawing/2014/main" id="{1B1664D6-F261-4075-A107-E05575FCE154}"/>
                  </a:ext>
                </a:extLst>
              </p:cNvPr>
              <p:cNvGrpSpPr/>
              <p:nvPr/>
            </p:nvGrpSpPr>
            <p:grpSpPr>
              <a:xfrm>
                <a:off x="740736" y="2127803"/>
                <a:ext cx="4825418" cy="3685144"/>
                <a:chOff x="4157406" y="1054193"/>
                <a:chExt cx="3020264" cy="2584352"/>
              </a:xfrm>
            </p:grpSpPr>
            <p:pic>
              <p:nvPicPr>
                <p:cNvPr id="38" name="Picture 4" descr="Related image">
                  <a:extLst>
                    <a:ext uri="{FF2B5EF4-FFF2-40B4-BE49-F238E27FC236}">
                      <a16:creationId xmlns:a16="http://schemas.microsoft.com/office/drawing/2014/main" id="{CE63044E-CD51-4323-89F2-36952EE33F47}"/>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r="59477"/>
                <a:stretch/>
              </p:blipFill>
              <p:spPr bwMode="auto">
                <a:xfrm flipH="1">
                  <a:off x="6473730" y="1054193"/>
                  <a:ext cx="354063" cy="9323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a:extLst>
                    <a:ext uri="{FF2B5EF4-FFF2-40B4-BE49-F238E27FC236}">
                      <a16:creationId xmlns:a16="http://schemas.microsoft.com/office/drawing/2014/main" id="{88CD8C51-BFC6-4EB8-8B43-5454B90BB37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r="59477"/>
                <a:stretch/>
              </p:blipFill>
              <p:spPr bwMode="auto">
                <a:xfrm>
                  <a:off x="4157406" y="1054194"/>
                  <a:ext cx="354063" cy="9323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2">
                  <p14:nvContentPartPr>
                    <p14:cNvPr id="40" name="Ink 39">
                      <a:extLst>
                        <a:ext uri="{FF2B5EF4-FFF2-40B4-BE49-F238E27FC236}">
                          <a16:creationId xmlns:a16="http://schemas.microsoft.com/office/drawing/2014/main" id="{B3FD5B4A-C3CA-4B9D-A28C-64506A132FAE}"/>
                        </a:ext>
                      </a:extLst>
                    </p14:cNvPr>
                    <p14:cNvContentPartPr/>
                    <p14:nvPr/>
                  </p14:nvContentPartPr>
                  <p14:xfrm>
                    <a:off x="7177459" y="2225599"/>
                    <a:ext cx="211" cy="219"/>
                  </p14:xfrm>
                </p:contentPart>
              </mc:Choice>
              <mc:Fallback xmlns="">
                <p:pic>
                  <p:nvPicPr>
                    <p:cNvPr id="25" name="Ink 24">
                      <a:extLst>
                        <a:ext uri="{FF2B5EF4-FFF2-40B4-BE49-F238E27FC236}">
                          <a16:creationId xmlns:a16="http://schemas.microsoft.com/office/drawing/2014/main" id="{800198D4-D8BD-4BE9-91D5-B833C2F79A6D}"/>
                        </a:ext>
                      </a:extLst>
                    </p:cNvPr>
                    <p:cNvPicPr/>
                    <p:nvPr/>
                  </p:nvPicPr>
                  <p:blipFill>
                    <a:blip r:embed="rId12"/>
                    <a:stretch>
                      <a:fillRect/>
                    </a:stretch>
                  </p:blipFill>
                  <p:spPr>
                    <a:xfrm>
                      <a:off x="7172184" y="2220124"/>
                      <a:ext cx="10550" cy="10950"/>
                    </a:xfrm>
                    <a:prstGeom prst="rect">
                      <a:avLst/>
                    </a:prstGeom>
                  </p:spPr>
                </p:pic>
              </mc:Fallback>
            </mc:AlternateContent>
            <p:grpSp>
              <p:nvGrpSpPr>
                <p:cNvPr id="41" name="Group 40">
                  <a:extLst>
                    <a:ext uri="{FF2B5EF4-FFF2-40B4-BE49-F238E27FC236}">
                      <a16:creationId xmlns:a16="http://schemas.microsoft.com/office/drawing/2014/main" id="{71CBE444-22AE-4425-B5AF-0A4800DB96BB}"/>
                    </a:ext>
                  </a:extLst>
                </p:cNvPr>
                <p:cNvGrpSpPr/>
                <p:nvPr/>
              </p:nvGrpSpPr>
              <p:grpSpPr>
                <a:xfrm>
                  <a:off x="6507114" y="1880203"/>
                  <a:ext cx="211" cy="219"/>
                  <a:chOff x="5108463" y="2563591"/>
                  <a:chExt cx="360" cy="360"/>
                </a:xfrm>
              </p:grpSpPr>
              <mc:AlternateContent xmlns:mc="http://schemas.openxmlformats.org/markup-compatibility/2006" xmlns:p14="http://schemas.microsoft.com/office/powerpoint/2010/main">
                <mc:Choice Requires="p14">
                  <p:contentPart p14:bwMode="auto" r:id="rId33">
                    <p14:nvContentPartPr>
                      <p14:cNvPr id="53" name="Ink 52">
                        <a:extLst>
                          <a:ext uri="{FF2B5EF4-FFF2-40B4-BE49-F238E27FC236}">
                            <a16:creationId xmlns:a16="http://schemas.microsoft.com/office/drawing/2014/main" id="{3A886B13-A9CE-4FFB-84AC-E57CCFC559E4}"/>
                          </a:ext>
                        </a:extLst>
                      </p14:cNvPr>
                      <p14:cNvContentPartPr/>
                      <p14:nvPr/>
                    </p14:nvContentPartPr>
                    <p14:xfrm>
                      <a:off x="5108463" y="2563591"/>
                      <a:ext cx="360" cy="360"/>
                    </p14:xfrm>
                  </p:contentPart>
                </mc:Choice>
                <mc:Fallback xmlns="">
                  <p:pic>
                    <p:nvPicPr>
                      <p:cNvPr id="5" name="Ink 4">
                        <a:extLst>
                          <a:ext uri="{FF2B5EF4-FFF2-40B4-BE49-F238E27FC236}">
                            <a16:creationId xmlns:a16="http://schemas.microsoft.com/office/drawing/2014/main" id="{9648F786-F3BE-4476-A666-62D5F02791BE}"/>
                          </a:ext>
                        </a:extLst>
                      </p:cNvPr>
                      <p:cNvPicPr/>
                      <p:nvPr/>
                    </p:nvPicPr>
                    <p:blipFill>
                      <a:blip r:embed="rId14"/>
                      <a:stretch>
                        <a:fillRect/>
                      </a:stretch>
                    </p:blipFill>
                    <p:spPr>
                      <a:xfrm>
                        <a:off x="5099463" y="25549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4" name="Ink 53">
                        <a:extLst>
                          <a:ext uri="{FF2B5EF4-FFF2-40B4-BE49-F238E27FC236}">
                            <a16:creationId xmlns:a16="http://schemas.microsoft.com/office/drawing/2014/main" id="{88F16348-769E-4CA8-BA8D-75F7B5D9AFC1}"/>
                          </a:ext>
                        </a:extLst>
                      </p14:cNvPr>
                      <p14:cNvContentPartPr/>
                      <p14:nvPr/>
                    </p14:nvContentPartPr>
                    <p14:xfrm>
                      <a:off x="5108463" y="2563591"/>
                      <a:ext cx="360" cy="360"/>
                    </p14:xfrm>
                  </p:contentPart>
                </mc:Choice>
                <mc:Fallback xmlns="">
                  <p:pic>
                    <p:nvPicPr>
                      <p:cNvPr id="6" name="Ink 5">
                        <a:extLst>
                          <a:ext uri="{FF2B5EF4-FFF2-40B4-BE49-F238E27FC236}">
                            <a16:creationId xmlns:a16="http://schemas.microsoft.com/office/drawing/2014/main" id="{B2E59D92-7F30-423A-A1F6-7C505933F875}"/>
                          </a:ext>
                        </a:extLst>
                      </p:cNvPr>
                      <p:cNvPicPr/>
                      <p:nvPr/>
                    </p:nvPicPr>
                    <p:blipFill>
                      <a:blip r:embed="rId14"/>
                      <a:stretch>
                        <a:fillRect/>
                      </a:stretch>
                    </p:blipFill>
                    <p:spPr>
                      <a:xfrm>
                        <a:off x="5099463" y="2554951"/>
                        <a:ext cx="18000" cy="18000"/>
                      </a:xfrm>
                      <a:prstGeom prst="rect">
                        <a:avLst/>
                      </a:prstGeom>
                    </p:spPr>
                  </p:pic>
                </mc:Fallback>
              </mc:AlternateContent>
            </p:grpSp>
            <p:pic>
              <p:nvPicPr>
                <p:cNvPr id="42" name="Picture 2" descr="Upper Permanent Teeth">
                  <a:extLst>
                    <a:ext uri="{FF2B5EF4-FFF2-40B4-BE49-F238E27FC236}">
                      <a16:creationId xmlns:a16="http://schemas.microsoft.com/office/drawing/2014/main" id="{734BF985-B182-4CF0-8680-B0FD23C3170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0800000">
                  <a:off x="4452539" y="1182736"/>
                  <a:ext cx="2054575" cy="20881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spark icon">
                  <a:extLst>
                    <a:ext uri="{FF2B5EF4-FFF2-40B4-BE49-F238E27FC236}">
                      <a16:creationId xmlns:a16="http://schemas.microsoft.com/office/drawing/2014/main" id="{50B1118F-2D2E-46E7-8378-4D133EF03B18}"/>
                    </a:ext>
                  </a:extLst>
                </p:cNvPr>
                <p:cNvPicPr>
                  <a:picLocks noChangeAspect="1" noChangeArrowheads="1"/>
                </p:cNvPicPr>
                <p:nvPr/>
              </p:nvPicPr>
              <p:blipFill>
                <a:blip r:embed="rId3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527088">
                  <a:off x="4544744" y="2730838"/>
                  <a:ext cx="354648" cy="368367"/>
                </a:xfrm>
                <a:prstGeom prst="rect">
                  <a:avLst/>
                </a:prstGeom>
                <a:noFill/>
                <a:extLst>
                  <a:ext uri="{909E8E84-426E-40DD-AFC4-6F175D3DCCD1}">
                    <a14:hiddenFill xmlns:a14="http://schemas.microsoft.com/office/drawing/2010/main">
                      <a:solidFill>
                        <a:srgbClr val="FFFFFF"/>
                      </a:solidFill>
                    </a14:hiddenFill>
                  </a:ext>
                </a:extLst>
              </p:spPr>
            </p:pic>
            <p:sp>
              <p:nvSpPr>
                <p:cNvPr id="44" name="Freeform: Shape 43">
                  <a:extLst>
                    <a:ext uri="{FF2B5EF4-FFF2-40B4-BE49-F238E27FC236}">
                      <a16:creationId xmlns:a16="http://schemas.microsoft.com/office/drawing/2014/main" id="{AA93A087-2180-4176-A63F-E212A054C855}"/>
                    </a:ext>
                  </a:extLst>
                </p:cNvPr>
                <p:cNvSpPr/>
                <p:nvPr/>
              </p:nvSpPr>
              <p:spPr>
                <a:xfrm>
                  <a:off x="4848858" y="2696276"/>
                  <a:ext cx="630958" cy="437489"/>
                </a:xfrm>
                <a:custGeom>
                  <a:avLst/>
                  <a:gdLst>
                    <a:gd name="connsiteX0" fmla="*/ 0 w 1155561"/>
                    <a:gd name="connsiteY0" fmla="*/ 0 h 870124"/>
                    <a:gd name="connsiteX1" fmla="*/ 356717 w 1155561"/>
                    <a:gd name="connsiteY1" fmla="*/ 778747 h 870124"/>
                    <a:gd name="connsiteX2" fmla="*/ 1155561 w 1155561"/>
                    <a:gd name="connsiteY2" fmla="*/ 823965 h 870124"/>
                  </a:gdLst>
                  <a:ahLst/>
                  <a:cxnLst>
                    <a:cxn ang="0">
                      <a:pos x="connsiteX0" y="connsiteY0"/>
                    </a:cxn>
                    <a:cxn ang="0">
                      <a:pos x="connsiteX1" y="connsiteY1"/>
                    </a:cxn>
                    <a:cxn ang="0">
                      <a:pos x="connsiteX2" y="connsiteY2"/>
                    </a:cxn>
                  </a:cxnLst>
                  <a:rect l="l" t="t" r="r" b="b"/>
                  <a:pathLst>
                    <a:path w="1155561" h="870124">
                      <a:moveTo>
                        <a:pt x="0" y="0"/>
                      </a:moveTo>
                      <a:cubicBezTo>
                        <a:pt x="82062" y="320710"/>
                        <a:pt x="164124" y="641420"/>
                        <a:pt x="356717" y="778747"/>
                      </a:cubicBezTo>
                      <a:cubicBezTo>
                        <a:pt x="549310" y="916074"/>
                        <a:pt x="852435" y="870019"/>
                        <a:pt x="1155561" y="823965"/>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4B2DE6A-D0B8-44AE-BBBB-818D9C1B0420}"/>
                        </a:ext>
                      </a:extLst>
                    </p:cNvPr>
                    <p:cNvSpPr/>
                    <p:nvPr/>
                  </p:nvSpPr>
                  <p:spPr>
                    <a:xfrm>
                      <a:off x="4749628" y="2989192"/>
                      <a:ext cx="698268" cy="461665"/>
                    </a:xfrm>
                    <a:prstGeom prst="rect">
                      <a:avLst/>
                    </a:prstGeom>
                  </p:spPr>
                  <p:txBody>
                    <a:bodyPr wrap="none">
                      <a:spAutoFit/>
                    </a:bodyPr>
                    <a:lstStyle/>
                    <a:p>
                      <a14:m>
                        <m:oMath xmlns:m="http://schemas.openxmlformats.org/officeDocument/2006/math">
                          <m:sSub>
                            <m:sSubPr>
                              <m:ctrlPr>
                                <a:rPr lang="en-US" sz="2400" i="1" smtClean="0">
                                  <a:solidFill>
                                    <a:schemeClr val="bg2">
                                      <a:lumMod val="10000"/>
                                    </a:schemeClr>
                                  </a:solidFill>
                                  <a:latin typeface="Cambria Math" panose="02040503050406030204" pitchFamily="18" charset="0"/>
                                  <a:cs typeface="Calibri"/>
                                </a:rPr>
                              </m:ctrlPr>
                            </m:sSubPr>
                            <m:e>
                              <m:r>
                                <a:rPr lang="en-US" sz="2400" i="1">
                                  <a:solidFill>
                                    <a:schemeClr val="bg2">
                                      <a:lumMod val="10000"/>
                                    </a:schemeClr>
                                  </a:solidFill>
                                  <a:latin typeface="Cambria Math" panose="02040503050406030204" pitchFamily="18" charset="0"/>
                                  <a:cs typeface="Calibri"/>
                                </a:rPr>
                                <m:t>𝑑</m:t>
                              </m:r>
                            </m:e>
                            <m:sub>
                              <m:r>
                                <a:rPr lang="en-US" sz="2400" b="0" i="1" smtClean="0">
                                  <a:solidFill>
                                    <a:schemeClr val="bg2">
                                      <a:lumMod val="10000"/>
                                    </a:schemeClr>
                                  </a:solidFill>
                                  <a:latin typeface="Cambria Math" panose="02040503050406030204" pitchFamily="18" charset="0"/>
                                  <a:cs typeface="Calibri"/>
                                </a:rPr>
                                <m:t>𝑠𝑐</m:t>
                              </m:r>
                            </m:sub>
                          </m:sSub>
                        </m:oMath>
                      </a14:m>
                      <a:r>
                        <a:rPr lang="en-US" sz="2400" dirty="0">
                          <a:solidFill>
                            <a:schemeClr val="bg2">
                              <a:lumMod val="10000"/>
                            </a:schemeClr>
                          </a:solidFill>
                          <a:latin typeface="Lucida Bright" panose="02040602050505020304" pitchFamily="18" charset="0"/>
                          <a:cs typeface="Calibri"/>
                        </a:rPr>
                        <a:t> </a:t>
                      </a:r>
                      <a:endParaRPr lang="en-US" sz="2400" dirty="0"/>
                    </a:p>
                  </p:txBody>
                </p:sp>
              </mc:Choice>
              <mc:Fallback xmlns="">
                <p:sp>
                  <p:nvSpPr>
                    <p:cNvPr id="54" name="Rectangle 53">
                      <a:extLst>
                        <a:ext uri="{FF2B5EF4-FFF2-40B4-BE49-F238E27FC236}">
                          <a16:creationId xmlns:a16="http://schemas.microsoft.com/office/drawing/2014/main" id="{00A4E9D2-22BA-4BA5-B588-2C748383C001}"/>
                        </a:ext>
                      </a:extLst>
                    </p:cNvPr>
                    <p:cNvSpPr>
                      <a:spLocks noRot="1" noChangeAspect="1" noMove="1" noResize="1" noEditPoints="1" noAdjustHandles="1" noChangeArrowheads="1" noChangeShapeType="1" noTextEdit="1"/>
                    </p:cNvSpPr>
                    <p:nvPr/>
                  </p:nvSpPr>
                  <p:spPr>
                    <a:xfrm>
                      <a:off x="4749628" y="2989192"/>
                      <a:ext cx="698268" cy="461665"/>
                    </a:xfrm>
                    <a:prstGeom prst="rect">
                      <a:avLst/>
                    </a:prstGeom>
                    <a:blipFill>
                      <a:blip r:embed="rId18"/>
                      <a:stretch>
                        <a:fillRect l="-2609"/>
                      </a:stretch>
                    </a:blipFill>
                  </p:spPr>
                  <p:txBody>
                    <a:bodyPr/>
                    <a:lstStyle/>
                    <a:p>
                      <a:r>
                        <a:rPr lang="en-US">
                          <a:noFill/>
                        </a:rPr>
                        <a:t> </a:t>
                      </a:r>
                    </a:p>
                  </p:txBody>
                </p:sp>
              </mc:Fallback>
            </mc:AlternateContent>
            <p:sp>
              <p:nvSpPr>
                <p:cNvPr id="48" name="Rectangle 47">
                  <a:extLst>
                    <a:ext uri="{FF2B5EF4-FFF2-40B4-BE49-F238E27FC236}">
                      <a16:creationId xmlns:a16="http://schemas.microsoft.com/office/drawing/2014/main" id="{8CCEDE17-0FAD-469D-9432-9BAADBCDA77F}"/>
                    </a:ext>
                  </a:extLst>
                </p:cNvPr>
                <p:cNvSpPr/>
                <p:nvPr/>
              </p:nvSpPr>
              <p:spPr>
                <a:xfrm>
                  <a:off x="5366756" y="3270422"/>
                  <a:ext cx="226119" cy="368123"/>
                </a:xfrm>
                <a:prstGeom prst="rect">
                  <a:avLst/>
                </a:prstGeom>
              </p:spPr>
              <p:txBody>
                <a:bodyPr wrap="square">
                  <a:spAutoFit/>
                </a:bodyPr>
                <a:lstStyle/>
                <a:p>
                  <a:r>
                    <a:rPr lang="en-US" dirty="0"/>
                    <a:t>c</a:t>
                  </a: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078666B8-A1AB-4F75-A432-5B9F0EF68661}"/>
                        </a:ext>
                      </a:extLst>
                    </p:cNvPr>
                    <p:cNvSpPr/>
                    <p:nvPr/>
                  </p:nvSpPr>
                  <p:spPr>
                    <a:xfrm>
                      <a:off x="4228730" y="2690599"/>
                      <a:ext cx="349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cs typeface="Calibri"/>
                              </a:rPr>
                              <m:t>𝑠</m:t>
                            </m:r>
                          </m:oMath>
                        </m:oMathPara>
                      </a14:m>
                      <a:endParaRPr lang="en-US" dirty="0"/>
                    </a:p>
                  </p:txBody>
                </p:sp>
              </mc:Choice>
              <mc:Fallback xmlns="">
                <p:sp>
                  <p:nvSpPr>
                    <p:cNvPr id="56" name="Rectangle 55">
                      <a:extLst>
                        <a:ext uri="{FF2B5EF4-FFF2-40B4-BE49-F238E27FC236}">
                          <a16:creationId xmlns:a16="http://schemas.microsoft.com/office/drawing/2014/main" id="{F6DABDC4-C5A2-43AF-8442-DCBE20920844}"/>
                        </a:ext>
                      </a:extLst>
                    </p:cNvPr>
                    <p:cNvSpPr>
                      <a:spLocks noRot="1" noChangeAspect="1" noMove="1" noResize="1" noEditPoints="1" noAdjustHandles="1" noChangeArrowheads="1" noChangeShapeType="1" noTextEdit="1"/>
                    </p:cNvSpPr>
                    <p:nvPr/>
                  </p:nvSpPr>
                  <p:spPr>
                    <a:xfrm>
                      <a:off x="4228730" y="2690599"/>
                      <a:ext cx="349711" cy="369332"/>
                    </a:xfrm>
                    <a:prstGeom prst="rect">
                      <a:avLst/>
                    </a:prstGeom>
                    <a:blipFill>
                      <a:blip r:embed="rId19"/>
                      <a:stretch>
                        <a:fillRect/>
                      </a:stretch>
                    </a:blipFill>
                  </p:spPr>
                  <p:txBody>
                    <a:bodyPr/>
                    <a:lstStyle/>
                    <a:p>
                      <a:r>
                        <a:rPr lang="en-US">
                          <a:noFill/>
                        </a:rPr>
                        <a:t> </a:t>
                      </a:r>
                    </a:p>
                  </p:txBody>
                </p:sp>
              </mc:Fallback>
            </mc:AlternateContent>
          </p:grpSp>
        </p:grpSp>
      </p:grpSp>
      <p:pic>
        <p:nvPicPr>
          <p:cNvPr id="10" name="Picture 4">
            <a:extLst>
              <a:ext uri="{FF2B5EF4-FFF2-40B4-BE49-F238E27FC236}">
                <a16:creationId xmlns:a16="http://schemas.microsoft.com/office/drawing/2014/main" id="{388192E0-41C3-433B-9A4F-B37418055412}"/>
              </a:ext>
            </a:extLst>
          </p:cNvPr>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8288761" y="4423390"/>
            <a:ext cx="3221133" cy="19905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4">
            <a:extLst>
              <a:ext uri="{FF2B5EF4-FFF2-40B4-BE49-F238E27FC236}">
                <a16:creationId xmlns:a16="http://schemas.microsoft.com/office/drawing/2014/main" id="{A46F437D-0D3C-407A-925C-F53D4A11414D}"/>
              </a:ext>
            </a:extLst>
          </p:cNvPr>
          <p:cNvSpPr txBox="1"/>
          <p:nvPr/>
        </p:nvSpPr>
        <p:spPr>
          <a:xfrm>
            <a:off x="5710990" y="6249887"/>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Non-Dispersive</a:t>
            </a:r>
          </a:p>
        </p:txBody>
      </p:sp>
      <p:sp>
        <p:nvSpPr>
          <p:cNvPr id="13" name="Rectangle: Rounded Corners 4">
            <a:extLst>
              <a:ext uri="{FF2B5EF4-FFF2-40B4-BE49-F238E27FC236}">
                <a16:creationId xmlns:a16="http://schemas.microsoft.com/office/drawing/2014/main" id="{80D106C9-A06A-4195-8F1C-F637E0535C93}"/>
              </a:ext>
            </a:extLst>
          </p:cNvPr>
          <p:cNvSpPr txBox="1"/>
          <p:nvPr/>
        </p:nvSpPr>
        <p:spPr>
          <a:xfrm>
            <a:off x="8871602" y="6272371"/>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Dispersive</a:t>
            </a:r>
          </a:p>
        </p:txBody>
      </p:sp>
      <p:pic>
        <p:nvPicPr>
          <p:cNvPr id="14" name="Picture 13">
            <a:extLst>
              <a:ext uri="{FF2B5EF4-FFF2-40B4-BE49-F238E27FC236}">
                <a16:creationId xmlns:a16="http://schemas.microsoft.com/office/drawing/2014/main" id="{10C98546-9FC6-4229-B06F-F3A065BB122A}"/>
              </a:ext>
            </a:extLst>
          </p:cNvPr>
          <p:cNvPicPr>
            <a:picLocks noChangeAspect="1" noChangeArrowheads="1" noCrop="1"/>
          </p:cNvPicPr>
          <p:nvPr/>
        </p:nvPicPr>
        <p:blipFill>
          <a:blip r:embed="rId38">
            <a:biLevel thresh="75000"/>
            <a:extLst>
              <a:ext uri="{28A0092B-C50C-407E-A947-70E740481C1C}">
                <a14:useLocalDpi xmlns:a14="http://schemas.microsoft.com/office/drawing/2010/main" val="0"/>
              </a:ext>
            </a:extLst>
          </a:blip>
          <a:srcRect/>
          <a:stretch>
            <a:fillRect/>
          </a:stretch>
        </p:blipFill>
        <p:spPr bwMode="auto">
          <a:xfrm>
            <a:off x="4974239" y="4547898"/>
            <a:ext cx="2999645" cy="185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69906"/>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A7B801-946B-4D74-8161-22F91E3DF4BE}"/>
              </a:ext>
            </a:extLst>
          </p:cNvPr>
          <p:cNvPicPr>
            <a:picLocks noChangeAspect="1"/>
          </p:cNvPicPr>
          <p:nvPr/>
        </p:nvPicPr>
        <p:blipFill>
          <a:blip r:embed="rId3"/>
          <a:stretch>
            <a:fillRect/>
          </a:stretch>
        </p:blipFill>
        <p:spPr>
          <a:xfrm>
            <a:off x="3845641" y="1826833"/>
            <a:ext cx="7603028" cy="3867436"/>
          </a:xfrm>
          <a:prstGeom prst="rect">
            <a:avLst/>
          </a:prstGeom>
        </p:spPr>
      </p:pic>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5"/>
              <a:stretch>
                <a:fillRect/>
              </a:stretch>
            </p:blipFill>
            <p:spPr>
              <a:xfrm rot="19693411">
                <a:off x="1536621" y="1248472"/>
                <a:ext cx="4158650" cy="3124100"/>
              </a:xfrm>
              <a:prstGeom prst="rect">
                <a:avLst/>
              </a:prstGeom>
            </p:spPr>
          </p:pic>
        </mc:Fallback>
      </mc:AlternateContent>
      <p:grpSp>
        <p:nvGrpSpPr>
          <p:cNvPr id="15" name="Group 14">
            <a:extLst>
              <a:ext uri="{FF2B5EF4-FFF2-40B4-BE49-F238E27FC236}">
                <a16:creationId xmlns:a16="http://schemas.microsoft.com/office/drawing/2014/main" id="{360FA8D9-0E5B-448A-8EC8-D361B7B19809}"/>
              </a:ext>
            </a:extLst>
          </p:cNvPr>
          <p:cNvGrpSpPr/>
          <p:nvPr/>
        </p:nvGrpSpPr>
        <p:grpSpPr>
          <a:xfrm>
            <a:off x="69885" y="2678494"/>
            <a:ext cx="2511552" cy="1641678"/>
            <a:chOff x="4758252" y="2678494"/>
            <a:chExt cx="2511552" cy="1641678"/>
          </a:xfrm>
        </p:grpSpPr>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7"/>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8"/>
                  <a:stretch>
                    <a:fillRect l="-6061"/>
                  </a:stretch>
                </a:blipFill>
                <a:ln w="28575">
                  <a:solidFill>
                    <a:schemeClr val="bg2">
                      <a:lumMod val="10000"/>
                    </a:schemeClr>
                  </a:solidFill>
                </a:ln>
              </p:spPr>
              <p:txBody>
                <a:bodyPr/>
                <a:lstStyle/>
                <a:p>
                  <a:r>
                    <a:rPr lang="en-US">
                      <a:noFill/>
                    </a:rPr>
                    <a:t> </a:t>
                  </a:r>
                </a:p>
              </p:txBody>
            </p:sp>
          </mc:Fallback>
        </mc:AlternateContent>
      </p:grpSp>
      <p:cxnSp>
        <p:nvCxnSpPr>
          <p:cNvPr id="30" name="Straight Connector 29">
            <a:extLst>
              <a:ext uri="{FF2B5EF4-FFF2-40B4-BE49-F238E27FC236}">
                <a16:creationId xmlns:a16="http://schemas.microsoft.com/office/drawing/2014/main" id="{C01EFBD4-D069-4884-A2C3-369BCE4EF0F1}"/>
              </a:ext>
            </a:extLst>
          </p:cNvPr>
          <p:cNvCxnSpPr>
            <a:cxnSpLocks/>
          </p:cNvCxnSpPr>
          <p:nvPr/>
        </p:nvCxnSpPr>
        <p:spPr>
          <a:xfrm flipV="1">
            <a:off x="1837968" y="1886998"/>
            <a:ext cx="3133621" cy="82529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91B2AF-ACBD-4210-8008-A103C812DDF4}"/>
              </a:ext>
            </a:extLst>
          </p:cNvPr>
          <p:cNvCxnSpPr>
            <a:cxnSpLocks/>
          </p:cNvCxnSpPr>
          <p:nvPr/>
        </p:nvCxnSpPr>
        <p:spPr>
          <a:xfrm>
            <a:off x="1853360" y="3075330"/>
            <a:ext cx="2912604" cy="225589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85527"/>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C8502-C499-4750-B058-9CCD58C3B426}"/>
              </a:ext>
            </a:extLst>
          </p:cNvPr>
          <p:cNvSpPr txBox="1"/>
          <p:nvPr/>
        </p:nvSpPr>
        <p:spPr>
          <a:xfrm>
            <a:off x="1401494" y="1561406"/>
            <a:ext cx="3916457" cy="646331"/>
          </a:xfrm>
          <a:prstGeom prst="rect">
            <a:avLst/>
          </a:prstGeom>
          <a:noFill/>
        </p:spPr>
        <p:txBody>
          <a:bodyPr wrap="none" rtlCol="0">
            <a:spAutoFit/>
          </a:bodyPr>
          <a:lstStyle/>
          <a:p>
            <a:r>
              <a:rPr lang="en-US" b="1" dirty="0">
                <a:latin typeface="Lucida Bright" panose="02040602050505020304" pitchFamily="18" charset="0"/>
              </a:rPr>
              <a:t>Can off-the-shelf earphones </a:t>
            </a:r>
          </a:p>
          <a:p>
            <a:r>
              <a:rPr lang="en-US" b="1" dirty="0">
                <a:latin typeface="Lucida Bright" panose="02040602050505020304" pitchFamily="18" charset="0"/>
              </a:rPr>
              <a:t>sense these surface vibrations? </a:t>
            </a:r>
            <a:endParaRPr lang="en-US" dirty="0"/>
          </a:p>
        </p:txBody>
      </p:sp>
      <p:grpSp>
        <p:nvGrpSpPr>
          <p:cNvPr id="31" name="Group 30">
            <a:extLst>
              <a:ext uri="{FF2B5EF4-FFF2-40B4-BE49-F238E27FC236}">
                <a16:creationId xmlns:a16="http://schemas.microsoft.com/office/drawing/2014/main" id="{A4E4D955-9853-41AA-9A20-167AA2D0A83C}"/>
              </a:ext>
            </a:extLst>
          </p:cNvPr>
          <p:cNvGrpSpPr/>
          <p:nvPr/>
        </p:nvGrpSpPr>
        <p:grpSpPr>
          <a:xfrm>
            <a:off x="814472" y="1521370"/>
            <a:ext cx="587022" cy="654875"/>
            <a:chOff x="6897511" y="1111431"/>
            <a:chExt cx="587022" cy="654875"/>
          </a:xfrm>
        </p:grpSpPr>
        <p:sp>
          <p:nvSpPr>
            <p:cNvPr id="32" name="Oval 31">
              <a:extLst>
                <a:ext uri="{FF2B5EF4-FFF2-40B4-BE49-F238E27FC236}">
                  <a16:creationId xmlns:a16="http://schemas.microsoft.com/office/drawing/2014/main" id="{CD159C5F-E9B3-4996-A05F-B1FCCE15839C}"/>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45498B8-337F-48FC-81F1-4D8695597D21}"/>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p:pic>
        <p:nvPicPr>
          <p:cNvPr id="8" name="Picture 7">
            <a:extLst>
              <a:ext uri="{FF2B5EF4-FFF2-40B4-BE49-F238E27FC236}">
                <a16:creationId xmlns:a16="http://schemas.microsoft.com/office/drawing/2014/main" id="{1FFE3887-C348-46FB-929C-88756E1B3FA3}"/>
              </a:ext>
            </a:extLst>
          </p:cNvPr>
          <p:cNvPicPr>
            <a:picLocks noChangeAspect="1"/>
          </p:cNvPicPr>
          <p:nvPr/>
        </p:nvPicPr>
        <p:blipFill>
          <a:blip r:embed="rId3"/>
          <a:stretch>
            <a:fillRect/>
          </a:stretch>
        </p:blipFill>
        <p:spPr>
          <a:xfrm>
            <a:off x="633434" y="2622874"/>
            <a:ext cx="5522054" cy="4117763"/>
          </a:xfrm>
          <a:prstGeom prst="rect">
            <a:avLst/>
          </a:prstGeom>
        </p:spPr>
      </p:pic>
      <p:sp>
        <p:nvSpPr>
          <p:cNvPr id="3" name="TextBox 2">
            <a:extLst>
              <a:ext uri="{FF2B5EF4-FFF2-40B4-BE49-F238E27FC236}">
                <a16:creationId xmlns:a16="http://schemas.microsoft.com/office/drawing/2014/main" id="{CCDACE4D-ED9C-4AAD-A6EF-4EA412C97E7E}"/>
              </a:ext>
            </a:extLst>
          </p:cNvPr>
          <p:cNvSpPr txBox="1"/>
          <p:nvPr/>
        </p:nvSpPr>
        <p:spPr>
          <a:xfrm>
            <a:off x="246986" y="299409"/>
            <a:ext cx="6294950"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This paper asks:</a:t>
            </a:r>
          </a:p>
        </p:txBody>
      </p:sp>
    </p:spTree>
    <p:extLst>
      <p:ext uri="{BB962C8B-B14F-4D97-AF65-F5344CB8AC3E}">
        <p14:creationId xmlns:p14="http://schemas.microsoft.com/office/powerpoint/2010/main" val="3978056567"/>
      </p:ext>
    </p:extLst>
  </p:cSld>
  <p:clrMapOvr>
    <a:masterClrMapping/>
  </p:clrMapOvr>
  <mc:AlternateContent xmlns:mc="http://schemas.openxmlformats.org/markup-compatibility/2006" xmlns:p14="http://schemas.microsoft.com/office/powerpoint/2010/main">
    <mc:Choice Requires="p14">
      <p:transition p14:dur="0" advTm="26426"/>
    </mc:Choice>
    <mc:Fallback xmlns="">
      <p:transition advTm="264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A7B801-946B-4D74-8161-22F91E3DF4BE}"/>
              </a:ext>
            </a:extLst>
          </p:cNvPr>
          <p:cNvPicPr>
            <a:picLocks noChangeAspect="1"/>
          </p:cNvPicPr>
          <p:nvPr/>
        </p:nvPicPr>
        <p:blipFill>
          <a:blip r:embed="rId3"/>
          <a:stretch>
            <a:fillRect/>
          </a:stretch>
        </p:blipFill>
        <p:spPr>
          <a:xfrm>
            <a:off x="3845641" y="1826833"/>
            <a:ext cx="7603028" cy="3867436"/>
          </a:xfrm>
          <a:prstGeom prst="rect">
            <a:avLst/>
          </a:prstGeom>
        </p:spPr>
      </p:pic>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5"/>
              <a:stretch>
                <a:fillRect/>
              </a:stretch>
            </p:blipFill>
            <p:spPr>
              <a:xfrm rot="19693411">
                <a:off x="1536621" y="1248472"/>
                <a:ext cx="4158650" cy="3124100"/>
              </a:xfrm>
              <a:prstGeom prst="rect">
                <a:avLst/>
              </a:prstGeom>
            </p:spPr>
          </p:pic>
        </mc:Fallback>
      </mc:AlternateContent>
      <p:grpSp>
        <p:nvGrpSpPr>
          <p:cNvPr id="15" name="Group 14">
            <a:extLst>
              <a:ext uri="{FF2B5EF4-FFF2-40B4-BE49-F238E27FC236}">
                <a16:creationId xmlns:a16="http://schemas.microsoft.com/office/drawing/2014/main" id="{360FA8D9-0E5B-448A-8EC8-D361B7B19809}"/>
              </a:ext>
            </a:extLst>
          </p:cNvPr>
          <p:cNvGrpSpPr/>
          <p:nvPr/>
        </p:nvGrpSpPr>
        <p:grpSpPr>
          <a:xfrm>
            <a:off x="69885" y="2678494"/>
            <a:ext cx="2511552" cy="1641678"/>
            <a:chOff x="4758252" y="2678494"/>
            <a:chExt cx="2511552" cy="1641678"/>
          </a:xfrm>
        </p:grpSpPr>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7"/>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8"/>
                  <a:stretch>
                    <a:fillRect l="-6061"/>
                  </a:stretch>
                </a:blipFill>
                <a:ln w="28575">
                  <a:solidFill>
                    <a:schemeClr val="bg2">
                      <a:lumMod val="10000"/>
                    </a:schemeClr>
                  </a:solidFill>
                </a:ln>
              </p:spPr>
              <p:txBody>
                <a:bodyPr/>
                <a:lstStyle/>
                <a:p>
                  <a:r>
                    <a:rPr lang="en-US">
                      <a:noFill/>
                    </a:rPr>
                    <a:t> </a:t>
                  </a:r>
                </a:p>
              </p:txBody>
            </p:sp>
          </mc:Fallback>
        </mc:AlternateContent>
      </p:grpSp>
      <p:cxnSp>
        <p:nvCxnSpPr>
          <p:cNvPr id="30" name="Straight Connector 29">
            <a:extLst>
              <a:ext uri="{FF2B5EF4-FFF2-40B4-BE49-F238E27FC236}">
                <a16:creationId xmlns:a16="http://schemas.microsoft.com/office/drawing/2014/main" id="{C01EFBD4-D069-4884-A2C3-369BCE4EF0F1}"/>
              </a:ext>
            </a:extLst>
          </p:cNvPr>
          <p:cNvCxnSpPr>
            <a:cxnSpLocks/>
          </p:cNvCxnSpPr>
          <p:nvPr/>
        </p:nvCxnSpPr>
        <p:spPr>
          <a:xfrm flipV="1">
            <a:off x="1837968" y="1886998"/>
            <a:ext cx="3133621" cy="82529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91B2AF-ACBD-4210-8008-A103C812DDF4}"/>
              </a:ext>
            </a:extLst>
          </p:cNvPr>
          <p:cNvCxnSpPr>
            <a:cxnSpLocks/>
          </p:cNvCxnSpPr>
          <p:nvPr/>
        </p:nvCxnSpPr>
        <p:spPr>
          <a:xfrm>
            <a:off x="1853360" y="3075330"/>
            <a:ext cx="2912604" cy="225589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15">
                <a:extLst>
                  <a:ext uri="{FF2B5EF4-FFF2-40B4-BE49-F238E27FC236}">
                    <a16:creationId xmlns:a16="http://schemas.microsoft.com/office/drawing/2014/main" id="{6435723C-6AB5-49C9-B3C1-87CE1FA49A8A}"/>
                  </a:ext>
                </a:extLst>
              </p:cNvPr>
              <p:cNvSpPr txBox="1"/>
              <p:nvPr/>
            </p:nvSpPr>
            <p:spPr>
              <a:xfrm>
                <a:off x="306027" y="5773239"/>
                <a:ext cx="6912973"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𝑍𝑐𝐷</m:t>
                    </m:r>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m:t>
                    </m:r>
                    <m:sSub>
                      <m:sSubPr>
                        <m:ctrlP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𝑇</m:t>
                        </m:r>
                      </m:e>
                      <m:sub>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1</m:t>
                        </m:r>
                      </m:sub>
                    </m:sSub>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m:t>
                    </m:r>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𝑇</m:t>
                    </m:r>
                    <m:sSub>
                      <m:sSubPr>
                        <m:ctrlP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𝑙</m:t>
                        </m:r>
                      </m:e>
                      <m:sub>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1</m:t>
                        </m:r>
                      </m:sub>
                    </m:sSub>
                    <m:r>
                      <a:rPr kumimoji="0" lang="en-US" b="0"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m:t>
                    </m:r>
                    <m:sSub>
                      <m:sSubPr>
                        <m:ctrlPr>
                          <a:rPr lang="en-US" i="1">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𝑇</m:t>
                        </m:r>
                      </m:e>
                      <m:sub>
                        <m:r>
                          <a:rPr lang="en-US" i="1">
                            <a:solidFill>
                              <a:schemeClr val="bg2">
                                <a:lumMod val="10000"/>
                              </a:schemeClr>
                            </a:solidFill>
                            <a:latin typeface="Cambria Math" panose="02040503050406030204" pitchFamily="18" charset="0"/>
                            <a:cs typeface="Calibri"/>
                          </a:rPr>
                          <m:t>𝑟</m:t>
                        </m:r>
                        <m:r>
                          <a:rPr lang="en-US" b="0" i="1" smtClean="0">
                            <a:solidFill>
                              <a:schemeClr val="bg2">
                                <a:lumMod val="10000"/>
                              </a:schemeClr>
                            </a:solidFill>
                            <a:latin typeface="Cambria Math" panose="02040503050406030204" pitchFamily="18" charset="0"/>
                            <a:cs typeface="Calibri"/>
                          </a:rPr>
                          <m:t>2</m:t>
                        </m:r>
                      </m:sub>
                    </m:sSub>
                    <m:r>
                      <a:rPr lang="en-US" i="1">
                        <a:solidFill>
                          <a:schemeClr val="bg2">
                            <a:lumMod val="10000"/>
                          </a:schemeClr>
                        </a:solidFill>
                        <a:latin typeface="Cambria Math" panose="02040503050406030204" pitchFamily="18" charset="0"/>
                        <a:cs typeface="Calibri"/>
                      </a:rPr>
                      <m:t>−</m:t>
                    </m:r>
                    <m:r>
                      <a:rPr lang="en-US" i="1">
                        <a:solidFill>
                          <a:schemeClr val="bg2">
                            <a:lumMod val="10000"/>
                          </a:schemeClr>
                        </a:solidFill>
                        <a:latin typeface="Cambria Math" panose="02040503050406030204" pitchFamily="18" charset="0"/>
                        <a:cs typeface="Calibri"/>
                      </a:rPr>
                      <m:t>𝑇</m:t>
                    </m:r>
                    <m:sSub>
                      <m:sSubPr>
                        <m:ctrlPr>
                          <a:rPr lang="en-US" i="1">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𝑙</m:t>
                        </m:r>
                      </m:e>
                      <m:sub>
                        <m:r>
                          <a:rPr lang="en-US" b="0" i="1" smtClean="0">
                            <a:solidFill>
                              <a:schemeClr val="bg2">
                                <a:lumMod val="10000"/>
                              </a:schemeClr>
                            </a:solidFill>
                            <a:latin typeface="Cambria Math" panose="02040503050406030204" pitchFamily="18" charset="0"/>
                            <a:cs typeface="Calibri"/>
                          </a:rPr>
                          <m:t>2</m:t>
                        </m:r>
                      </m:sub>
                    </m:sSub>
                    <m:r>
                      <a:rPr lang="en-US" i="1">
                        <a:solidFill>
                          <a:schemeClr val="bg2">
                            <a:lumMod val="10000"/>
                          </a:schemeClr>
                        </a:solidFill>
                        <a:latin typeface="Cambria Math" panose="02040503050406030204" pitchFamily="18" charset="0"/>
                        <a:cs typeface="Calibri"/>
                      </a:rPr>
                      <m:t>,</m:t>
                    </m:r>
                  </m:oMath>
                </a14:m>
                <a:r>
                  <a:rPr lang="en-US" dirty="0">
                    <a:solidFill>
                      <a:schemeClr val="bg2">
                        <a:lumMod val="10000"/>
                      </a:schemeClr>
                    </a:solidFill>
                    <a:cs typeface="Calibri"/>
                  </a:rPr>
                  <a:t> </a:t>
                </a:r>
                <a14:m>
                  <m:oMath xmlns:m="http://schemas.openxmlformats.org/officeDocument/2006/math">
                    <m:sSub>
                      <m:sSubPr>
                        <m:ctrlPr>
                          <a:rPr lang="en-US" i="1">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𝑇</m:t>
                        </m:r>
                      </m:e>
                      <m:sub>
                        <m:r>
                          <a:rPr lang="en-US" i="1">
                            <a:solidFill>
                              <a:schemeClr val="bg2">
                                <a:lumMod val="10000"/>
                              </a:schemeClr>
                            </a:solidFill>
                            <a:latin typeface="Cambria Math" panose="02040503050406030204" pitchFamily="18" charset="0"/>
                            <a:cs typeface="Calibri"/>
                          </a:rPr>
                          <m:t>𝑟</m:t>
                        </m:r>
                        <m:r>
                          <a:rPr lang="en-US" b="0" i="1" smtClean="0">
                            <a:solidFill>
                              <a:schemeClr val="bg2">
                                <a:lumMod val="10000"/>
                              </a:schemeClr>
                            </a:solidFill>
                            <a:latin typeface="Cambria Math" panose="02040503050406030204" pitchFamily="18" charset="0"/>
                            <a:cs typeface="Calibri"/>
                          </a:rPr>
                          <m:t>3</m:t>
                        </m:r>
                      </m:sub>
                    </m:sSub>
                    <m:r>
                      <a:rPr lang="en-US" i="1">
                        <a:solidFill>
                          <a:schemeClr val="bg2">
                            <a:lumMod val="10000"/>
                          </a:schemeClr>
                        </a:solidFill>
                        <a:latin typeface="Cambria Math" panose="02040503050406030204" pitchFamily="18" charset="0"/>
                        <a:cs typeface="Calibri"/>
                      </a:rPr>
                      <m:t>−</m:t>
                    </m:r>
                    <m:r>
                      <a:rPr lang="en-US" i="1">
                        <a:solidFill>
                          <a:schemeClr val="bg2">
                            <a:lumMod val="10000"/>
                          </a:schemeClr>
                        </a:solidFill>
                        <a:latin typeface="Cambria Math" panose="02040503050406030204" pitchFamily="18" charset="0"/>
                        <a:cs typeface="Calibri"/>
                      </a:rPr>
                      <m:t>𝑇</m:t>
                    </m:r>
                    <m:sSub>
                      <m:sSubPr>
                        <m:ctrlPr>
                          <a:rPr lang="en-US" i="1" smtClean="0">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𝑙</m:t>
                        </m:r>
                      </m:e>
                      <m:sub>
                        <m:r>
                          <a:rPr lang="en-US" b="0" i="1" smtClean="0">
                            <a:solidFill>
                              <a:schemeClr val="bg2">
                                <a:lumMod val="10000"/>
                              </a:schemeClr>
                            </a:solidFill>
                            <a:latin typeface="Cambria Math" panose="02040503050406030204" pitchFamily="18" charset="0"/>
                            <a:cs typeface="Calibri"/>
                          </a:rPr>
                          <m:t>3</m:t>
                        </m:r>
                      </m:sub>
                    </m:sSub>
                    <m:r>
                      <a:rPr lang="en-US" i="1">
                        <a:solidFill>
                          <a:schemeClr val="bg2">
                            <a:lumMod val="10000"/>
                          </a:schemeClr>
                        </a:solidFill>
                        <a:latin typeface="Cambria Math" panose="02040503050406030204" pitchFamily="18" charset="0"/>
                        <a:cs typeface="Calibri"/>
                      </a:rPr>
                      <m:t>,</m:t>
                    </m:r>
                    <m:r>
                      <a:rPr lang="en-US" b="0" i="1" smtClean="0">
                        <a:solidFill>
                          <a:schemeClr val="bg2">
                            <a:lumMod val="10000"/>
                          </a:schemeClr>
                        </a:solidFill>
                        <a:latin typeface="Cambria Math" panose="02040503050406030204" pitchFamily="18" charset="0"/>
                        <a:cs typeface="Calibri"/>
                      </a:rPr>
                      <m:t>……,</m:t>
                    </m:r>
                    <m:sSub>
                      <m:sSubPr>
                        <m:ctrlPr>
                          <a:rPr lang="en-US" i="1">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𝑇</m:t>
                        </m:r>
                      </m:e>
                      <m:sub>
                        <m:r>
                          <a:rPr lang="en-US" i="1">
                            <a:solidFill>
                              <a:schemeClr val="bg2">
                                <a:lumMod val="10000"/>
                              </a:schemeClr>
                            </a:solidFill>
                            <a:latin typeface="Cambria Math" panose="02040503050406030204" pitchFamily="18" charset="0"/>
                            <a:cs typeface="Calibri"/>
                          </a:rPr>
                          <m:t>𝑟</m:t>
                        </m:r>
                        <m:r>
                          <a:rPr lang="en-US" b="0" i="1" smtClean="0">
                            <a:solidFill>
                              <a:schemeClr val="bg2">
                                <a:lumMod val="10000"/>
                              </a:schemeClr>
                            </a:solidFill>
                            <a:latin typeface="Cambria Math" panose="02040503050406030204" pitchFamily="18" charset="0"/>
                            <a:cs typeface="Calibri"/>
                          </a:rPr>
                          <m:t>𝑁</m:t>
                        </m:r>
                      </m:sub>
                    </m:sSub>
                    <m:r>
                      <a:rPr lang="en-US" i="1">
                        <a:solidFill>
                          <a:schemeClr val="bg2">
                            <a:lumMod val="10000"/>
                          </a:schemeClr>
                        </a:solidFill>
                        <a:latin typeface="Cambria Math" panose="02040503050406030204" pitchFamily="18" charset="0"/>
                        <a:cs typeface="Calibri"/>
                      </a:rPr>
                      <m:t>−</m:t>
                    </m:r>
                    <m:r>
                      <a:rPr lang="en-US" i="1">
                        <a:solidFill>
                          <a:schemeClr val="bg2">
                            <a:lumMod val="10000"/>
                          </a:schemeClr>
                        </a:solidFill>
                        <a:latin typeface="Cambria Math" panose="02040503050406030204" pitchFamily="18" charset="0"/>
                        <a:cs typeface="Calibri"/>
                      </a:rPr>
                      <m:t>𝑇</m:t>
                    </m:r>
                    <m:sSub>
                      <m:sSubPr>
                        <m:ctrlPr>
                          <a:rPr lang="en-US" i="1">
                            <a:solidFill>
                              <a:schemeClr val="bg2">
                                <a:lumMod val="10000"/>
                              </a:schemeClr>
                            </a:solidFill>
                            <a:latin typeface="Cambria Math" panose="02040503050406030204" pitchFamily="18" charset="0"/>
                            <a:cs typeface="Calibri"/>
                          </a:rPr>
                        </m:ctrlPr>
                      </m:sSubPr>
                      <m:e>
                        <m:r>
                          <a:rPr lang="en-US" i="1">
                            <a:solidFill>
                              <a:schemeClr val="bg2">
                                <a:lumMod val="10000"/>
                              </a:schemeClr>
                            </a:solidFill>
                            <a:latin typeface="Cambria Math" panose="02040503050406030204" pitchFamily="18" charset="0"/>
                            <a:cs typeface="Calibri"/>
                          </a:rPr>
                          <m:t>𝑙</m:t>
                        </m:r>
                      </m:e>
                      <m:sub>
                        <m:r>
                          <a:rPr lang="en-US" b="0" i="1" smtClean="0">
                            <a:solidFill>
                              <a:schemeClr val="bg2">
                                <a:lumMod val="10000"/>
                              </a:schemeClr>
                            </a:solidFill>
                            <a:latin typeface="Cambria Math" panose="02040503050406030204" pitchFamily="18" charset="0"/>
                            <a:cs typeface="Calibri"/>
                          </a:rPr>
                          <m:t>𝑁</m:t>
                        </m:r>
                      </m:sub>
                    </m:sSub>
                    <m:r>
                      <a:rPr lang="en-US" b="0" i="1" smtClean="0">
                        <a:solidFill>
                          <a:schemeClr val="bg2">
                            <a:lumMod val="10000"/>
                          </a:schemeClr>
                        </a:solidFill>
                        <a:latin typeface="Cambria Math" panose="02040503050406030204" pitchFamily="18" charset="0"/>
                        <a:cs typeface="Calibri"/>
                      </a:rPr>
                      <m:t>]</m:t>
                    </m:r>
                  </m:oMath>
                </a14:m>
                <a:endParaRPr lang="en-US" dirty="0"/>
              </a:p>
            </p:txBody>
          </p:sp>
        </mc:Choice>
        <mc:Fallback xmlns="">
          <p:sp>
            <p:nvSpPr>
              <p:cNvPr id="3" name="TextBox 15">
                <a:extLst>
                  <a:ext uri="{FF2B5EF4-FFF2-40B4-BE49-F238E27FC236}">
                    <a16:creationId xmlns:a16="http://schemas.microsoft.com/office/drawing/2014/main" id="{6435723C-6AB5-49C9-B3C1-87CE1FA49A8A}"/>
                  </a:ext>
                </a:extLst>
              </p:cNvPr>
              <p:cNvSpPr txBox="1">
                <a:spLocks noRot="1" noChangeAspect="1" noMove="1" noResize="1" noEditPoints="1" noAdjustHandles="1" noChangeArrowheads="1" noChangeShapeType="1" noTextEdit="1"/>
              </p:cNvSpPr>
              <p:nvPr/>
            </p:nvSpPr>
            <p:spPr>
              <a:xfrm>
                <a:off x="306027" y="5773239"/>
                <a:ext cx="6912973" cy="369332"/>
              </a:xfrm>
              <a:prstGeom prst="rect">
                <a:avLst/>
              </a:prstGeom>
              <a:blipFill>
                <a:blip r:embed="rId9"/>
                <a:stretch>
                  <a:fillRect b="-14754"/>
                </a:stretch>
              </a:blipFill>
            </p:spPr>
            <p:txBody>
              <a:bodyPr/>
              <a:lstStyle/>
              <a:p>
                <a:r>
                  <a:rPr lang="en-US">
                    <a:noFill/>
                  </a:rPr>
                  <a:t> </a:t>
                </a:r>
              </a:p>
            </p:txBody>
          </p:sp>
        </mc:Fallback>
      </mc:AlternateContent>
      <p:sp>
        <p:nvSpPr>
          <p:cNvPr id="9" name="TextBox 16">
            <a:extLst>
              <a:ext uri="{FF2B5EF4-FFF2-40B4-BE49-F238E27FC236}">
                <a16:creationId xmlns:a16="http://schemas.microsoft.com/office/drawing/2014/main" id="{54ED26B7-578D-4DED-ADE6-5874CEB1C890}"/>
              </a:ext>
            </a:extLst>
          </p:cNvPr>
          <p:cNvSpPr txBox="1"/>
          <p:nvPr/>
        </p:nvSpPr>
        <p:spPr>
          <a:xfrm>
            <a:off x="6001505" y="5756656"/>
            <a:ext cx="5341919" cy="408623"/>
          </a:xfrm>
          <a:prstGeom prst="roundRect">
            <a:avLst/>
          </a:prstGeom>
          <a:solidFill>
            <a:schemeClr val="accent4">
              <a:lumMod val="60000"/>
              <a:lumOff val="40000"/>
            </a:schemeClr>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Lucida Bright" panose="02040602050505020304" pitchFamily="18" charset="0"/>
              </a:rPr>
              <a:t>Zero-Crossing Difference</a:t>
            </a:r>
          </a:p>
        </p:txBody>
      </p:sp>
    </p:spTree>
    <p:extLst>
      <p:ext uri="{BB962C8B-B14F-4D97-AF65-F5344CB8AC3E}">
        <p14:creationId xmlns:p14="http://schemas.microsoft.com/office/powerpoint/2010/main" val="1733893588"/>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4B7742-F187-4031-BB97-A7A6262C8742}"/>
              </a:ext>
            </a:extLst>
          </p:cNvPr>
          <p:cNvPicPr>
            <a:picLocks noChangeAspect="1"/>
          </p:cNvPicPr>
          <p:nvPr/>
        </p:nvPicPr>
        <p:blipFill>
          <a:blip r:embed="rId3"/>
          <a:stretch>
            <a:fillRect/>
          </a:stretch>
        </p:blipFill>
        <p:spPr>
          <a:xfrm>
            <a:off x="3222593" y="1860519"/>
            <a:ext cx="6668499" cy="3499901"/>
          </a:xfrm>
          <a:prstGeom prst="rect">
            <a:avLst/>
          </a:prstGeom>
        </p:spPr>
      </p:pic>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5"/>
              <a:stretch>
                <a:fillRect/>
              </a:stretch>
            </p:blipFill>
            <p:spPr>
              <a:xfrm rot="19693411">
                <a:off x="1536621" y="1248472"/>
                <a:ext cx="4158650" cy="3124100"/>
              </a:xfrm>
              <a:prstGeom prst="rect">
                <a:avLst/>
              </a:prstGeom>
            </p:spPr>
          </p:pic>
        </mc:Fallback>
      </mc:AlternateContent>
      <p:grpSp>
        <p:nvGrpSpPr>
          <p:cNvPr id="15" name="Group 14">
            <a:extLst>
              <a:ext uri="{FF2B5EF4-FFF2-40B4-BE49-F238E27FC236}">
                <a16:creationId xmlns:a16="http://schemas.microsoft.com/office/drawing/2014/main" id="{360FA8D9-0E5B-448A-8EC8-D361B7B19809}"/>
              </a:ext>
            </a:extLst>
          </p:cNvPr>
          <p:cNvGrpSpPr/>
          <p:nvPr/>
        </p:nvGrpSpPr>
        <p:grpSpPr>
          <a:xfrm>
            <a:off x="69885" y="2678494"/>
            <a:ext cx="2511552" cy="1641678"/>
            <a:chOff x="4758252" y="2678494"/>
            <a:chExt cx="2511552" cy="1641678"/>
          </a:xfrm>
        </p:grpSpPr>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7"/>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8"/>
                  <a:stretch>
                    <a:fillRect l="-6061"/>
                  </a:stretch>
                </a:blipFill>
                <a:ln w="28575">
                  <a:solidFill>
                    <a:schemeClr val="bg2">
                      <a:lumMod val="10000"/>
                    </a:schemeClr>
                  </a:solidFill>
                </a:ln>
              </p:spPr>
              <p:txBody>
                <a:bodyPr/>
                <a:lstStyle/>
                <a:p>
                  <a:r>
                    <a:rPr lang="en-US">
                      <a:noFill/>
                    </a:rPr>
                    <a:t> </a:t>
                  </a:r>
                </a:p>
              </p:txBody>
            </p:sp>
          </mc:Fallback>
        </mc:AlternateContent>
      </p:grpSp>
      <p:cxnSp>
        <p:nvCxnSpPr>
          <p:cNvPr id="30" name="Straight Connector 29">
            <a:extLst>
              <a:ext uri="{FF2B5EF4-FFF2-40B4-BE49-F238E27FC236}">
                <a16:creationId xmlns:a16="http://schemas.microsoft.com/office/drawing/2014/main" id="{C01EFBD4-D069-4884-A2C3-369BCE4EF0F1}"/>
              </a:ext>
            </a:extLst>
          </p:cNvPr>
          <p:cNvCxnSpPr>
            <a:cxnSpLocks/>
          </p:cNvCxnSpPr>
          <p:nvPr/>
        </p:nvCxnSpPr>
        <p:spPr>
          <a:xfrm flipV="1">
            <a:off x="1837968" y="1886998"/>
            <a:ext cx="3133621" cy="82529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91B2AF-ACBD-4210-8008-A103C812DDF4}"/>
              </a:ext>
            </a:extLst>
          </p:cNvPr>
          <p:cNvCxnSpPr>
            <a:cxnSpLocks/>
          </p:cNvCxnSpPr>
          <p:nvPr/>
        </p:nvCxnSpPr>
        <p:spPr>
          <a:xfrm>
            <a:off x="1853360" y="3075330"/>
            <a:ext cx="2912604" cy="225589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CDA116-6879-47CB-91EB-308569589629}"/>
              </a:ext>
            </a:extLst>
          </p:cNvPr>
          <p:cNvSpPr txBox="1"/>
          <p:nvPr/>
        </p:nvSpPr>
        <p:spPr>
          <a:xfrm>
            <a:off x="796073" y="5597577"/>
            <a:ext cx="11331857" cy="408623"/>
          </a:xfrm>
          <a:prstGeom prst="roundRect">
            <a:avLst/>
          </a:prstGeom>
          <a:solidFill>
            <a:schemeClr val="accent4">
              <a:lumMod val="60000"/>
              <a:lumOff val="40000"/>
            </a:schemeClr>
          </a:solidFill>
        </p:spPr>
        <p:txBody>
          <a:bodyPr wrap="square" rtlCol="0">
            <a:spAutoFit/>
          </a:bodyPr>
          <a:lstStyle/>
          <a:p>
            <a:pPr algn="ctr"/>
            <a:r>
              <a:rPr lang="en-US" b="1" dirty="0">
                <a:latin typeface="Lucida Bright" panose="02040602050505020304" pitchFamily="18" charset="0"/>
              </a:rPr>
              <a:t>Contraction </a:t>
            </a:r>
            <a:r>
              <a:rPr lang="en-US" dirty="0">
                <a:latin typeface="Lucida Bright" panose="02040602050505020304" pitchFamily="18" charset="0"/>
              </a:rPr>
              <a:t>and </a:t>
            </a:r>
            <a:r>
              <a:rPr lang="en-US" b="1" dirty="0">
                <a:latin typeface="Lucida Bright" panose="02040602050505020304" pitchFamily="18" charset="0"/>
              </a:rPr>
              <a:t>relaxation</a:t>
            </a:r>
            <a:r>
              <a:rPr lang="en-US" dirty="0">
                <a:latin typeface="Lucida Bright" panose="02040602050505020304" pitchFamily="18" charset="0"/>
              </a:rPr>
              <a:t> of muscles around ear: Generation of weak </a:t>
            </a:r>
            <a:r>
              <a:rPr lang="en-US" b="1" dirty="0">
                <a:latin typeface="Lucida Bright" panose="02040602050505020304" pitchFamily="18" charset="0"/>
              </a:rPr>
              <a:t>cheek waves. </a:t>
            </a:r>
          </a:p>
        </p:txBody>
      </p:sp>
    </p:spTree>
    <p:extLst>
      <p:ext uri="{BB962C8B-B14F-4D97-AF65-F5344CB8AC3E}">
        <p14:creationId xmlns:p14="http://schemas.microsoft.com/office/powerpoint/2010/main" val="3897961492"/>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4B7742-F187-4031-BB97-A7A6262C8742}"/>
              </a:ext>
            </a:extLst>
          </p:cNvPr>
          <p:cNvPicPr>
            <a:picLocks noChangeAspect="1"/>
          </p:cNvPicPr>
          <p:nvPr/>
        </p:nvPicPr>
        <p:blipFill>
          <a:blip r:embed="rId3"/>
          <a:stretch>
            <a:fillRect/>
          </a:stretch>
        </p:blipFill>
        <p:spPr>
          <a:xfrm>
            <a:off x="3222593" y="1860519"/>
            <a:ext cx="6668499" cy="3499901"/>
          </a:xfrm>
          <a:prstGeom prst="rect">
            <a:avLst/>
          </a:prstGeom>
        </p:spPr>
      </p:pic>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5"/>
              <a:stretch>
                <a:fillRect/>
              </a:stretch>
            </p:blipFill>
            <p:spPr>
              <a:xfrm rot="19693411">
                <a:off x="1536621" y="1248472"/>
                <a:ext cx="4158650" cy="3124100"/>
              </a:xfrm>
              <a:prstGeom prst="rect">
                <a:avLst/>
              </a:prstGeom>
            </p:spPr>
          </p:pic>
        </mc:Fallback>
      </mc:AlternateContent>
      <p:grpSp>
        <p:nvGrpSpPr>
          <p:cNvPr id="15" name="Group 14">
            <a:extLst>
              <a:ext uri="{FF2B5EF4-FFF2-40B4-BE49-F238E27FC236}">
                <a16:creationId xmlns:a16="http://schemas.microsoft.com/office/drawing/2014/main" id="{360FA8D9-0E5B-448A-8EC8-D361B7B19809}"/>
              </a:ext>
            </a:extLst>
          </p:cNvPr>
          <p:cNvGrpSpPr/>
          <p:nvPr/>
        </p:nvGrpSpPr>
        <p:grpSpPr>
          <a:xfrm>
            <a:off x="69885" y="2678494"/>
            <a:ext cx="2511552" cy="1641678"/>
            <a:chOff x="4758252" y="2678494"/>
            <a:chExt cx="2511552" cy="1641678"/>
          </a:xfrm>
        </p:grpSpPr>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7"/>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8"/>
                  <a:stretch>
                    <a:fillRect l="-6061"/>
                  </a:stretch>
                </a:blipFill>
                <a:ln w="28575">
                  <a:solidFill>
                    <a:schemeClr val="bg2">
                      <a:lumMod val="10000"/>
                    </a:schemeClr>
                  </a:solidFill>
                </a:ln>
              </p:spPr>
              <p:txBody>
                <a:bodyPr/>
                <a:lstStyle/>
                <a:p>
                  <a:r>
                    <a:rPr lang="en-US">
                      <a:noFill/>
                    </a:rPr>
                    <a:t> </a:t>
                  </a:r>
                </a:p>
              </p:txBody>
            </p:sp>
          </mc:Fallback>
        </mc:AlternateContent>
      </p:grpSp>
      <p:cxnSp>
        <p:nvCxnSpPr>
          <p:cNvPr id="30" name="Straight Connector 29">
            <a:extLst>
              <a:ext uri="{FF2B5EF4-FFF2-40B4-BE49-F238E27FC236}">
                <a16:creationId xmlns:a16="http://schemas.microsoft.com/office/drawing/2014/main" id="{C01EFBD4-D069-4884-A2C3-369BCE4EF0F1}"/>
              </a:ext>
            </a:extLst>
          </p:cNvPr>
          <p:cNvCxnSpPr>
            <a:cxnSpLocks/>
          </p:cNvCxnSpPr>
          <p:nvPr/>
        </p:nvCxnSpPr>
        <p:spPr>
          <a:xfrm flipV="1">
            <a:off x="1837968" y="1886998"/>
            <a:ext cx="3133621" cy="82529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91B2AF-ACBD-4210-8008-A103C812DDF4}"/>
              </a:ext>
            </a:extLst>
          </p:cNvPr>
          <p:cNvCxnSpPr>
            <a:cxnSpLocks/>
          </p:cNvCxnSpPr>
          <p:nvPr/>
        </p:nvCxnSpPr>
        <p:spPr>
          <a:xfrm>
            <a:off x="1853360" y="3075330"/>
            <a:ext cx="2912604" cy="225589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CDA116-6879-47CB-91EB-308569589629}"/>
              </a:ext>
            </a:extLst>
          </p:cNvPr>
          <p:cNvSpPr txBox="1"/>
          <p:nvPr/>
        </p:nvSpPr>
        <p:spPr>
          <a:xfrm>
            <a:off x="796073" y="5597577"/>
            <a:ext cx="11331857" cy="408623"/>
          </a:xfrm>
          <a:prstGeom prst="roundRect">
            <a:avLst/>
          </a:prstGeom>
          <a:solidFill>
            <a:schemeClr val="accent4">
              <a:lumMod val="60000"/>
              <a:lumOff val="40000"/>
            </a:schemeClr>
          </a:solidFill>
        </p:spPr>
        <p:txBody>
          <a:bodyPr wrap="square" rtlCol="0">
            <a:spAutoFit/>
          </a:bodyPr>
          <a:lstStyle/>
          <a:p>
            <a:pPr algn="ctr"/>
            <a:r>
              <a:rPr lang="en-US" b="1" dirty="0">
                <a:latin typeface="Lucida Bright" panose="02040602050505020304" pitchFamily="18" charset="0"/>
              </a:rPr>
              <a:t>Contraction </a:t>
            </a:r>
            <a:r>
              <a:rPr lang="en-US" dirty="0">
                <a:latin typeface="Lucida Bright" panose="02040602050505020304" pitchFamily="18" charset="0"/>
              </a:rPr>
              <a:t>and </a:t>
            </a:r>
            <a:r>
              <a:rPr lang="en-US" b="1" dirty="0">
                <a:latin typeface="Lucida Bright" panose="02040602050505020304" pitchFamily="18" charset="0"/>
              </a:rPr>
              <a:t>relaxation</a:t>
            </a:r>
            <a:r>
              <a:rPr lang="en-US" dirty="0">
                <a:latin typeface="Lucida Bright" panose="02040602050505020304" pitchFamily="18" charset="0"/>
              </a:rPr>
              <a:t> of muscles around ear: Generation of weak </a:t>
            </a:r>
            <a:r>
              <a:rPr lang="en-US" b="1" dirty="0">
                <a:latin typeface="Lucida Bright" panose="02040602050505020304" pitchFamily="18" charset="0"/>
              </a:rPr>
              <a:t>cheek waves. </a:t>
            </a:r>
          </a:p>
        </p:txBody>
      </p:sp>
      <mc:AlternateContent xmlns:mc="http://schemas.openxmlformats.org/markup-compatibility/2006" xmlns:a14="http://schemas.microsoft.com/office/drawing/2010/main">
        <mc:Choice Requires="a14">
          <p:sp>
            <p:nvSpPr>
              <p:cNvPr id="13" name="TextBox 15">
                <a:extLst>
                  <a:ext uri="{FF2B5EF4-FFF2-40B4-BE49-F238E27FC236}">
                    <a16:creationId xmlns:a16="http://schemas.microsoft.com/office/drawing/2014/main" id="{6C856DC9-7C33-447B-BC74-2951F592EA68}"/>
                  </a:ext>
                </a:extLst>
              </p:cNvPr>
              <p:cNvSpPr txBox="1"/>
              <p:nvPr/>
            </p:nvSpPr>
            <p:spPr>
              <a:xfrm>
                <a:off x="9891092" y="3187521"/>
                <a:ext cx="199732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𝑬𝒏𝒆𝒓𝒈</m:t>
                      </m:r>
                      <m:sSub>
                        <m:sSubPr>
                          <m:ctrlP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𝒚</m:t>
                          </m:r>
                        </m:e>
                        <m:sub>
                          <m: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𝑪𝒉𝒆𝒆𝒌</m:t>
                          </m:r>
                          <m: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 </m:t>
                          </m:r>
                          <m:r>
                            <a:rPr kumimoji="0" lang="en-US" sz="2000" b="1"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𝑾𝒂𝒗𝒆𝒔</m:t>
                          </m:r>
                        </m:sub>
                      </m:sSub>
                    </m:oMath>
                  </m:oMathPara>
                </a14:m>
                <a:endParaRPr kumimoji="0" lang="en-US" sz="2000" b="1" u="none" strike="noStrike" kern="1200" cap="none" spc="0" normalizeH="0" baseline="0" noProof="0" dirty="0">
                  <a:ln>
                    <a:noFill/>
                  </a:ln>
                  <a:solidFill>
                    <a:schemeClr val="bg2">
                      <a:lumMod val="10000"/>
                    </a:schemeClr>
                  </a:solidFill>
                  <a:effectLst/>
                  <a:uLnTx/>
                  <a:uFillTx/>
                  <a:ea typeface="+mn-ea"/>
                  <a:cs typeface="Calibri"/>
                </a:endParaRPr>
              </a:p>
            </p:txBody>
          </p:sp>
        </mc:Choice>
        <mc:Fallback xmlns="">
          <p:sp>
            <p:nvSpPr>
              <p:cNvPr id="13" name="TextBox 15">
                <a:extLst>
                  <a:ext uri="{FF2B5EF4-FFF2-40B4-BE49-F238E27FC236}">
                    <a16:creationId xmlns:a16="http://schemas.microsoft.com/office/drawing/2014/main" id="{6C856DC9-7C33-447B-BC74-2951F592EA68}"/>
                  </a:ext>
                </a:extLst>
              </p:cNvPr>
              <p:cNvSpPr txBox="1">
                <a:spLocks noRot="1" noChangeAspect="1" noMove="1" noResize="1" noEditPoints="1" noAdjustHandles="1" noChangeArrowheads="1" noChangeShapeType="1" noTextEdit="1"/>
              </p:cNvSpPr>
              <p:nvPr/>
            </p:nvSpPr>
            <p:spPr>
              <a:xfrm>
                <a:off x="9891092" y="3187521"/>
                <a:ext cx="1997328" cy="400110"/>
              </a:xfrm>
              <a:prstGeom prst="rect">
                <a:avLst/>
              </a:prstGeom>
              <a:blipFill>
                <a:blip r:embed="rId9"/>
                <a:stretch>
                  <a:fillRect l="-1223" r="-14985" b="-12121"/>
                </a:stretch>
              </a:blipFill>
            </p:spPr>
            <p:txBody>
              <a:bodyPr/>
              <a:lstStyle/>
              <a:p>
                <a:r>
                  <a:rPr lang="en-US">
                    <a:noFill/>
                  </a:rPr>
                  <a:t> </a:t>
                </a:r>
              </a:p>
            </p:txBody>
          </p:sp>
        </mc:Fallback>
      </mc:AlternateContent>
      <p:sp>
        <p:nvSpPr>
          <p:cNvPr id="14" name="Arrow: Down 13">
            <a:extLst>
              <a:ext uri="{FF2B5EF4-FFF2-40B4-BE49-F238E27FC236}">
                <a16:creationId xmlns:a16="http://schemas.microsoft.com/office/drawing/2014/main" id="{73BC4203-3C85-4191-A642-28F2C32B1F63}"/>
              </a:ext>
            </a:extLst>
          </p:cNvPr>
          <p:cNvSpPr/>
          <p:nvPr/>
        </p:nvSpPr>
        <p:spPr>
          <a:xfrm rot="16200000">
            <a:off x="9730469" y="3249655"/>
            <a:ext cx="186618" cy="309232"/>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762966"/>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A41339-8A69-4F43-8216-92B04AF3686B}"/>
              </a:ext>
            </a:extLst>
          </p:cNvPr>
          <p:cNvGrpSpPr/>
          <p:nvPr/>
        </p:nvGrpSpPr>
        <p:grpSpPr>
          <a:xfrm>
            <a:off x="854689" y="1087290"/>
            <a:ext cx="587022" cy="654875"/>
            <a:chOff x="6897511" y="1111431"/>
            <a:chExt cx="587022" cy="654875"/>
          </a:xfrm>
        </p:grpSpPr>
        <p:sp>
          <p:nvSpPr>
            <p:cNvPr id="6" name="Oval 5">
              <a:extLst>
                <a:ext uri="{FF2B5EF4-FFF2-40B4-BE49-F238E27FC236}">
                  <a16:creationId xmlns:a16="http://schemas.microsoft.com/office/drawing/2014/main" id="{763A3988-8E24-4F69-9319-EE305333F001}"/>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DCC45-5FDA-4E94-82CE-C22BFF68FEFE}"/>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2" name="Rectangle: Rounded Corners 1">
            <a:extLst>
              <a:ext uri="{FF2B5EF4-FFF2-40B4-BE49-F238E27FC236}">
                <a16:creationId xmlns:a16="http://schemas.microsoft.com/office/drawing/2014/main" id="{9FEFEEEF-282E-48F9-8A1D-1B4B6A9E80BD}"/>
              </a:ext>
            </a:extLst>
          </p:cNvPr>
          <p:cNvSpPr/>
          <p:nvPr/>
        </p:nvSpPr>
        <p:spPr>
          <a:xfrm>
            <a:off x="6001505" y="1139252"/>
            <a:ext cx="3069266" cy="4960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Lucida Bright" panose="02040602050505020304" pitchFamily="18" charset="0"/>
              </a:rPr>
              <a:t>Localization of tap</a:t>
            </a:r>
            <a:endParaRPr lang="en-US" sz="2200" dirty="0">
              <a:solidFill>
                <a:schemeClr val="bg1"/>
              </a:solidFill>
              <a:effectLst/>
            </a:endParaRPr>
          </a:p>
        </p:txBody>
      </p:sp>
      <p:sp>
        <p:nvSpPr>
          <p:cNvPr id="4" name="TextBox 3">
            <a:extLst>
              <a:ext uri="{FF2B5EF4-FFF2-40B4-BE49-F238E27FC236}">
                <a16:creationId xmlns:a16="http://schemas.microsoft.com/office/drawing/2014/main" id="{1638797D-DFB4-4DA7-8CA9-2D8B10D23089}"/>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31" name="TextBox 30">
            <a:extLst>
              <a:ext uri="{FF2B5EF4-FFF2-40B4-BE49-F238E27FC236}">
                <a16:creationId xmlns:a16="http://schemas.microsoft.com/office/drawing/2014/main" id="{96A26C0E-1E01-451D-8E03-8F3648E1FDD1}"/>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Tap Detected</a:t>
            </a:r>
          </a:p>
        </p:txBody>
      </p:sp>
      <p:cxnSp>
        <p:nvCxnSpPr>
          <p:cNvPr id="32" name="Straight Arrow Connector 31">
            <a:extLst>
              <a:ext uri="{FF2B5EF4-FFF2-40B4-BE49-F238E27FC236}">
                <a16:creationId xmlns:a16="http://schemas.microsoft.com/office/drawing/2014/main" id="{66C67841-69FE-4A93-9E2C-0D78272276E2}"/>
              </a:ext>
            </a:extLst>
          </p:cNvPr>
          <p:cNvCxnSpPr>
            <a:cxnSpLocks/>
          </p:cNvCxnSpPr>
          <p:nvPr/>
        </p:nvCxnSpPr>
        <p:spPr>
          <a:xfrm flipV="1">
            <a:off x="5274229" y="1364526"/>
            <a:ext cx="729222" cy="2"/>
          </a:xfrm>
          <a:prstGeom prst="straightConnector1">
            <a:avLst/>
          </a:prstGeom>
          <a:ln w="28575" cap="flat" cmpd="sng" algn="ctr">
            <a:solidFill>
              <a:schemeClr val="bg2">
                <a:lumMod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3615946" y="2810522"/>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4"/>
              <a:stretch>
                <a:fillRect/>
              </a:stretch>
            </p:blipFill>
            <p:spPr>
              <a:xfrm rot="19693411">
                <a:off x="1536621" y="1248472"/>
                <a:ext cx="4158650" cy="3124100"/>
              </a:xfrm>
              <a:prstGeom prst="rect">
                <a:avLst/>
              </a:prstGeom>
            </p:spPr>
          </p:pic>
        </mc:Fallback>
      </mc:AlternateContent>
      <p:grpSp>
        <p:nvGrpSpPr>
          <p:cNvPr id="15" name="Group 14">
            <a:extLst>
              <a:ext uri="{FF2B5EF4-FFF2-40B4-BE49-F238E27FC236}">
                <a16:creationId xmlns:a16="http://schemas.microsoft.com/office/drawing/2014/main" id="{360FA8D9-0E5B-448A-8EC8-D361B7B19809}"/>
              </a:ext>
            </a:extLst>
          </p:cNvPr>
          <p:cNvGrpSpPr/>
          <p:nvPr/>
        </p:nvGrpSpPr>
        <p:grpSpPr>
          <a:xfrm>
            <a:off x="69885" y="2678494"/>
            <a:ext cx="2511552" cy="1641678"/>
            <a:chOff x="4758252" y="2678494"/>
            <a:chExt cx="2511552" cy="1641678"/>
          </a:xfrm>
        </p:grpSpPr>
        <p:pic>
          <p:nvPicPr>
            <p:cNvPr id="45" name="Picture 2" descr="Related image">
              <a:extLst>
                <a:ext uri="{FF2B5EF4-FFF2-40B4-BE49-F238E27FC236}">
                  <a16:creationId xmlns:a16="http://schemas.microsoft.com/office/drawing/2014/main" id="{442FB8BB-BFDB-4994-B086-AA1F9540742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8252" y="2863603"/>
              <a:ext cx="2511552" cy="10479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a:extLst>
                <a:ext uri="{FF2B5EF4-FFF2-40B4-BE49-F238E27FC236}">
                  <a16:creationId xmlns:a16="http://schemas.microsoft.com/office/drawing/2014/main" id="{26C4984A-B1B8-4567-9D77-DBA763432CC0}"/>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2584" y="3236578"/>
              <a:ext cx="1754172" cy="1047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6DA937B-901C-42BC-9137-571C1AFC5D2C}"/>
                    </a:ext>
                  </a:extLst>
                </p:cNvPr>
                <p:cNvSpPr txBox="1"/>
                <p:nvPr/>
              </p:nvSpPr>
              <p:spPr>
                <a:xfrm>
                  <a:off x="6156788" y="3911549"/>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cs typeface="Calibri"/>
                              </a:rPr>
                            </m:ctrlPr>
                          </m:sSubPr>
                          <m:e>
                            <m:r>
                              <a:rPr lang="en-US" i="1" smtClean="0">
                                <a:solidFill>
                                  <a:schemeClr val="bg2">
                                    <a:lumMod val="10000"/>
                                  </a:schemeClr>
                                </a:solidFill>
                                <a:latin typeface="Cambria Math" panose="02040503050406030204" pitchFamily="18" charset="0"/>
                                <a:cs typeface="Calibri"/>
                              </a:rPr>
                              <m:t>𝑆</m:t>
                            </m:r>
                          </m:e>
                          <m:sub>
                            <m:r>
                              <a:rPr lang="en-US" i="1" smtClean="0">
                                <a:solidFill>
                                  <a:schemeClr val="bg2">
                                    <a:lumMod val="10000"/>
                                  </a:schemeClr>
                                </a:solidFill>
                                <a:latin typeface="Cambria Math" panose="02040503050406030204" pitchFamily="18" charset="0"/>
                                <a:cs typeface="Calibri"/>
                              </a:rPr>
                              <m:t>𝑙</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1" name="TextBox 50">
                  <a:extLst>
                    <a:ext uri="{FF2B5EF4-FFF2-40B4-BE49-F238E27FC236}">
                      <a16:creationId xmlns:a16="http://schemas.microsoft.com/office/drawing/2014/main" id="{66DA937B-901C-42BC-9137-571C1AFC5D2C}"/>
                    </a:ext>
                  </a:extLst>
                </p:cNvPr>
                <p:cNvSpPr txBox="1">
                  <a:spLocks noRot="1" noChangeAspect="1" noMove="1" noResize="1" noEditPoints="1" noAdjustHandles="1" noChangeArrowheads="1" noChangeShapeType="1" noTextEdit="1"/>
                </p:cNvSpPr>
                <p:nvPr/>
              </p:nvSpPr>
              <p:spPr>
                <a:xfrm>
                  <a:off x="6156788" y="3911549"/>
                  <a:ext cx="369547" cy="408623"/>
                </a:xfrm>
                <a:prstGeom prst="roundRect">
                  <a:avLst/>
                </a:prstGeom>
                <a:blipFill>
                  <a:blip r:embed="rId6"/>
                  <a:stretch>
                    <a:fillRect l="-3030"/>
                  </a:stretch>
                </a:blipFill>
                <a:ln w="28575">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CD4E49E-BE0B-4678-A677-72A03B502691}"/>
                    </a:ext>
                  </a:extLst>
                </p:cNvPr>
                <p:cNvSpPr txBox="1"/>
                <p:nvPr/>
              </p:nvSpPr>
              <p:spPr>
                <a:xfrm>
                  <a:off x="6172180" y="2678494"/>
                  <a:ext cx="369547" cy="408623"/>
                </a:xfrm>
                <a:prstGeom prst="roundRect">
                  <a:avLst/>
                </a:prstGeom>
                <a:solidFill>
                  <a:schemeClr val="bg1">
                    <a:alpha val="76000"/>
                  </a:schemeClr>
                </a:solidFill>
                <a:ln w="28575">
                  <a:solidFill>
                    <a:schemeClr val="bg2">
                      <a:lumMod val="1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ctrlPr>
                          </m:sSubPr>
                          <m:e>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𝑆</m:t>
                            </m:r>
                          </m:e>
                          <m:sub>
                            <m:r>
                              <a:rPr kumimoji="0" lang="en-US" i="1" u="none" strike="noStrike" kern="1200" cap="none" spc="0" normalizeH="0" baseline="0" noProof="0" smtClean="0">
                                <a:ln>
                                  <a:noFill/>
                                </a:ln>
                                <a:solidFill>
                                  <a:schemeClr val="bg2">
                                    <a:lumMod val="10000"/>
                                  </a:schemeClr>
                                </a:solidFill>
                                <a:effectLst/>
                                <a:uLnTx/>
                                <a:uFillTx/>
                                <a:latin typeface="Cambria Math" panose="02040503050406030204" pitchFamily="18" charset="0"/>
                                <a:ea typeface="+mn-ea"/>
                                <a:cs typeface="Calibri"/>
                              </a:rPr>
                              <m:t>𝑟</m:t>
                            </m:r>
                          </m:sub>
                        </m:sSub>
                      </m:oMath>
                    </m:oMathPara>
                  </a14:m>
                  <a:endParaRPr kumimoji="0" lang="en-US" i="0" u="none" strike="noStrike" kern="1200" cap="none" spc="0" normalizeH="0" baseline="0" noProof="0" dirty="0">
                    <a:ln>
                      <a:noFill/>
                    </a:ln>
                    <a:solidFill>
                      <a:schemeClr val="bg2">
                        <a:lumMod val="10000"/>
                      </a:schemeClr>
                    </a:solidFill>
                    <a:effectLst/>
                    <a:uLnTx/>
                    <a:uFillTx/>
                    <a:latin typeface="Lucida Bright" panose="02040602050505020304" pitchFamily="18" charset="0"/>
                    <a:ea typeface="+mn-ea"/>
                    <a:cs typeface="Calibri"/>
                  </a:endParaRPr>
                </a:p>
              </p:txBody>
            </p:sp>
          </mc:Choice>
          <mc:Fallback xmlns="">
            <p:sp>
              <p:nvSpPr>
                <p:cNvPr id="52" name="TextBox 51">
                  <a:extLst>
                    <a:ext uri="{FF2B5EF4-FFF2-40B4-BE49-F238E27FC236}">
                      <a16:creationId xmlns:a16="http://schemas.microsoft.com/office/drawing/2014/main" id="{CCD4E49E-BE0B-4678-A677-72A03B502691}"/>
                    </a:ext>
                  </a:extLst>
                </p:cNvPr>
                <p:cNvSpPr txBox="1">
                  <a:spLocks noRot="1" noChangeAspect="1" noMove="1" noResize="1" noEditPoints="1" noAdjustHandles="1" noChangeArrowheads="1" noChangeShapeType="1" noTextEdit="1"/>
                </p:cNvSpPr>
                <p:nvPr/>
              </p:nvSpPr>
              <p:spPr>
                <a:xfrm>
                  <a:off x="6172180" y="2678494"/>
                  <a:ext cx="369547" cy="408623"/>
                </a:xfrm>
                <a:prstGeom prst="roundRect">
                  <a:avLst/>
                </a:prstGeom>
                <a:blipFill>
                  <a:blip r:embed="rId7"/>
                  <a:stretch>
                    <a:fillRect l="-6061"/>
                  </a:stretch>
                </a:blipFill>
                <a:ln w="28575">
                  <a:solidFill>
                    <a:schemeClr val="bg2">
                      <a:lumMod val="10000"/>
                    </a:schemeClr>
                  </a:solidFill>
                </a:ln>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56E8B119-2904-4544-AF74-7158A38EE28E}"/>
                  </a:ext>
                </a:extLst>
              </p14:cNvPr>
              <p14:cNvContentPartPr/>
              <p14:nvPr/>
            </p14:nvContentPartPr>
            <p14:xfrm rot="19693411">
              <a:off x="9706841" y="1750838"/>
              <a:ext cx="83173" cy="62482"/>
            </p14:xfrm>
          </p:contentPart>
        </mc:Choice>
        <mc:Fallback xmlns="">
          <p:pic>
            <p:nvPicPr>
              <p:cNvPr id="21" name="Ink 20">
                <a:extLst>
                  <a:ext uri="{FF2B5EF4-FFF2-40B4-BE49-F238E27FC236}">
                    <a16:creationId xmlns:a16="http://schemas.microsoft.com/office/drawing/2014/main" id="{56E8B119-2904-4544-AF74-7158A38EE28E}"/>
                  </a:ext>
                </a:extLst>
              </p:cNvPr>
              <p:cNvPicPr/>
              <p:nvPr/>
            </p:nvPicPr>
            <p:blipFill>
              <a:blip r:embed="rId9"/>
              <a:stretch>
                <a:fillRect/>
              </a:stretch>
            </p:blipFill>
            <p:spPr>
              <a:xfrm rot="19693411">
                <a:off x="7627516" y="188788"/>
                <a:ext cx="4158650" cy="3124100"/>
              </a:xfrm>
              <a:prstGeom prst="rect">
                <a:avLst/>
              </a:prstGeom>
            </p:spPr>
          </p:pic>
        </mc:Fallback>
      </mc:AlternateContent>
      <p:grpSp>
        <p:nvGrpSpPr>
          <p:cNvPr id="22" name="Group 21">
            <a:extLst>
              <a:ext uri="{FF2B5EF4-FFF2-40B4-BE49-F238E27FC236}">
                <a16:creationId xmlns:a16="http://schemas.microsoft.com/office/drawing/2014/main" id="{87763455-55FB-46A0-AD18-3FCAED7F4B07}"/>
              </a:ext>
            </a:extLst>
          </p:cNvPr>
          <p:cNvGrpSpPr/>
          <p:nvPr/>
        </p:nvGrpSpPr>
        <p:grpSpPr>
          <a:xfrm>
            <a:off x="2638958" y="2479535"/>
            <a:ext cx="7090118" cy="2301024"/>
            <a:chOff x="5163728" y="4556976"/>
            <a:chExt cx="7090118" cy="2301024"/>
          </a:xfrm>
        </p:grpSpPr>
        <p:sp>
          <p:nvSpPr>
            <p:cNvPr id="23" name="Rectangle: Rounded Corners 22">
              <a:extLst>
                <a:ext uri="{FF2B5EF4-FFF2-40B4-BE49-F238E27FC236}">
                  <a16:creationId xmlns:a16="http://schemas.microsoft.com/office/drawing/2014/main" id="{422D9A60-37A0-4886-9AC1-BF3E23203B6E}"/>
                </a:ext>
              </a:extLst>
            </p:cNvPr>
            <p:cNvSpPr/>
            <p:nvPr/>
          </p:nvSpPr>
          <p:spPr>
            <a:xfrm>
              <a:off x="8368503" y="4556976"/>
              <a:ext cx="1998883" cy="230102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Lucida Bright" panose="02040602050505020304" pitchFamily="18" charset="0"/>
                </a:rPr>
                <a:t>EarSense</a:t>
              </a:r>
              <a:endParaRPr lang="en-US" sz="2400" b="1" dirty="0">
                <a:solidFill>
                  <a:schemeClr val="bg1"/>
                </a:solidFill>
                <a:effectLst/>
                <a:latin typeface="Lucida Bright" panose="02040602050505020304" pitchFamily="18" charset="0"/>
              </a:endParaRPr>
            </a:p>
          </p:txBody>
        </p:sp>
        <p:sp>
          <p:nvSpPr>
            <p:cNvPr id="24" name="TextBox 23">
              <a:extLst>
                <a:ext uri="{FF2B5EF4-FFF2-40B4-BE49-F238E27FC236}">
                  <a16:creationId xmlns:a16="http://schemas.microsoft.com/office/drawing/2014/main" id="{A441B7ED-45FC-450C-A98B-BEBBCFE0EE0C}"/>
                </a:ext>
              </a:extLst>
            </p:cNvPr>
            <p:cNvSpPr txBox="1"/>
            <p:nvPr/>
          </p:nvSpPr>
          <p:spPr>
            <a:xfrm>
              <a:off x="5163728" y="4739619"/>
              <a:ext cx="3204775" cy="408623"/>
            </a:xfrm>
            <a:prstGeom prst="roundRect">
              <a:avLst/>
            </a:prstGeom>
            <a:solidFill>
              <a:schemeClr val="accent1">
                <a:lumMod val="40000"/>
                <a:lumOff val="60000"/>
              </a:schemeClr>
            </a:solidFill>
            <a:ln>
              <a:noFill/>
            </a:ln>
          </p:spPr>
          <p:txBody>
            <a:bodyPr wrap="square" rtlCol="0">
              <a:spAutoFit/>
            </a:bodyPr>
            <a:lstStyle/>
            <a:p>
              <a:pPr algn="ctr"/>
              <a:r>
                <a:rPr lang="en-US" dirty="0">
                  <a:latin typeface="Lucida Bright" panose="02040602050505020304" pitchFamily="18" charset="0"/>
                </a:rPr>
                <a:t>Zero-Crossing Difference</a:t>
              </a:r>
            </a:p>
          </p:txBody>
        </p:sp>
        <p:sp>
          <p:nvSpPr>
            <p:cNvPr id="25" name="TextBox 24">
              <a:extLst>
                <a:ext uri="{FF2B5EF4-FFF2-40B4-BE49-F238E27FC236}">
                  <a16:creationId xmlns:a16="http://schemas.microsoft.com/office/drawing/2014/main" id="{26C77928-E2B9-4784-A9C7-F71943D4D896}"/>
                </a:ext>
              </a:extLst>
            </p:cNvPr>
            <p:cNvSpPr txBox="1"/>
            <p:nvPr/>
          </p:nvSpPr>
          <p:spPr>
            <a:xfrm>
              <a:off x="5163728" y="5445218"/>
              <a:ext cx="3204775" cy="408623"/>
            </a:xfrm>
            <a:prstGeom prst="roundRect">
              <a:avLst/>
            </a:prstGeom>
            <a:solidFill>
              <a:schemeClr val="accent1">
                <a:lumMod val="40000"/>
                <a:lumOff val="60000"/>
              </a:schemeClr>
            </a:solidFill>
            <a:ln>
              <a:noFill/>
            </a:ln>
          </p:spPr>
          <p:txBody>
            <a:bodyPr wrap="square" rtlCol="0">
              <a:spAutoFit/>
            </a:bodyPr>
            <a:lstStyle/>
            <a:p>
              <a:pPr algn="ctr"/>
              <a:r>
                <a:rPr lang="en-US" dirty="0">
                  <a:latin typeface="Lucida Bright" panose="02040602050505020304" pitchFamily="18" charset="0"/>
                </a:rPr>
                <a:t>Cheek Waves Dominance</a:t>
              </a:r>
            </a:p>
          </p:txBody>
        </p:sp>
        <p:sp>
          <p:nvSpPr>
            <p:cNvPr id="26" name="TextBox 25">
              <a:extLst>
                <a:ext uri="{FF2B5EF4-FFF2-40B4-BE49-F238E27FC236}">
                  <a16:creationId xmlns:a16="http://schemas.microsoft.com/office/drawing/2014/main" id="{D0D90649-ED18-41B1-81CA-67E3EA759769}"/>
                </a:ext>
              </a:extLst>
            </p:cNvPr>
            <p:cNvSpPr txBox="1"/>
            <p:nvPr/>
          </p:nvSpPr>
          <p:spPr>
            <a:xfrm>
              <a:off x="5163728" y="6124236"/>
              <a:ext cx="3204775" cy="408623"/>
            </a:xfrm>
            <a:prstGeom prst="roundRect">
              <a:avLst/>
            </a:prstGeom>
            <a:solidFill>
              <a:schemeClr val="accent1">
                <a:lumMod val="40000"/>
                <a:lumOff val="60000"/>
              </a:schemeClr>
            </a:solidFill>
            <a:ln>
              <a:noFill/>
            </a:ln>
          </p:spPr>
          <p:txBody>
            <a:bodyPr wrap="square" rtlCol="0">
              <a:spAutoFit/>
            </a:bodyPr>
            <a:lstStyle/>
            <a:p>
              <a:pPr algn="ctr"/>
              <a:r>
                <a:rPr lang="en-US" dirty="0" err="1">
                  <a:latin typeface="Lucida Bright" panose="02040602050505020304" pitchFamily="18" charset="0"/>
                </a:rPr>
                <a:t>TDoA</a:t>
              </a:r>
              <a:r>
                <a:rPr lang="en-US" dirty="0">
                  <a:latin typeface="Lucida Bright" panose="02040602050505020304" pitchFamily="18" charset="0"/>
                </a:rPr>
                <a:t> of low frequencies</a:t>
              </a:r>
            </a:p>
          </p:txBody>
        </p:sp>
        <p:sp>
          <p:nvSpPr>
            <p:cNvPr id="27" name="TextBox 26">
              <a:extLst>
                <a:ext uri="{FF2B5EF4-FFF2-40B4-BE49-F238E27FC236}">
                  <a16:creationId xmlns:a16="http://schemas.microsoft.com/office/drawing/2014/main" id="{FACCD183-A038-4618-BD7F-C24102FEE559}"/>
                </a:ext>
              </a:extLst>
            </p:cNvPr>
            <p:cNvSpPr txBox="1"/>
            <p:nvPr/>
          </p:nvSpPr>
          <p:spPr>
            <a:xfrm>
              <a:off x="10367385" y="5427072"/>
              <a:ext cx="1886461" cy="408623"/>
            </a:xfrm>
            <a:prstGeom prst="roundRect">
              <a:avLst/>
            </a:prstGeom>
            <a:solidFill>
              <a:schemeClr val="bg1"/>
            </a:solidFill>
            <a:ln>
              <a:solidFill>
                <a:schemeClr val="tx1"/>
              </a:solidFill>
            </a:ln>
          </p:spPr>
          <p:txBody>
            <a:bodyPr wrap="square" rtlCol="0">
              <a:spAutoFit/>
            </a:bodyPr>
            <a:lstStyle/>
            <a:p>
              <a:pPr algn="ctr"/>
              <a:r>
                <a:rPr lang="en-US" b="1" dirty="0">
                  <a:latin typeface="Lucida Bright" panose="02040602050505020304" pitchFamily="18" charset="0"/>
                </a:rPr>
                <a:t>L/M/R Tap</a:t>
              </a:r>
            </a:p>
          </p:txBody>
        </p:sp>
      </p:grpSp>
    </p:spTree>
    <p:extLst>
      <p:ext uri="{BB962C8B-B14F-4D97-AF65-F5344CB8AC3E}">
        <p14:creationId xmlns:p14="http://schemas.microsoft.com/office/powerpoint/2010/main" val="595907736"/>
      </p:ext>
    </p:extLst>
  </p:cSld>
  <p:clrMapOvr>
    <a:masterClrMapping/>
  </p:clrMapOvr>
  <mc:AlternateContent xmlns:mc="http://schemas.openxmlformats.org/markup-compatibility/2006">
    <mc:Choice xmlns:p14="http://schemas.microsoft.com/office/powerpoint/2010/main" Requires="p14">
      <p:transition p14:dur="0" advTm="16304"/>
    </mc:Choice>
    <mc:Fallback>
      <p:transition advTm="1630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1D78DA-66F9-439B-8973-34420C6A156F}"/>
              </a:ext>
            </a:extLst>
          </p:cNvPr>
          <p:cNvGrpSpPr/>
          <p:nvPr/>
        </p:nvGrpSpPr>
        <p:grpSpPr>
          <a:xfrm>
            <a:off x="854689" y="1087290"/>
            <a:ext cx="587022" cy="654875"/>
            <a:chOff x="6897511" y="1111431"/>
            <a:chExt cx="587022" cy="654875"/>
          </a:xfrm>
        </p:grpSpPr>
        <p:sp>
          <p:nvSpPr>
            <p:cNvPr id="12" name="Oval 11">
              <a:extLst>
                <a:ext uri="{FF2B5EF4-FFF2-40B4-BE49-F238E27FC236}">
                  <a16:creationId xmlns:a16="http://schemas.microsoft.com/office/drawing/2014/main" id="{69ABFD7F-F8AB-4781-9D40-27413066FA47}"/>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A238216-823C-4C3C-81AE-AD3C3F7D9B59}"/>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15" name="TextBox 14">
            <a:extLst>
              <a:ext uri="{FF2B5EF4-FFF2-40B4-BE49-F238E27FC236}">
                <a16:creationId xmlns:a16="http://schemas.microsoft.com/office/drawing/2014/main" id="{744AB593-7CA8-45A3-9F0E-9EC74A738387}"/>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Tracking Slide</a:t>
            </a:r>
          </a:p>
        </p:txBody>
      </p:sp>
      <p:sp>
        <p:nvSpPr>
          <p:cNvPr id="3" name="TextBox 2">
            <a:extLst>
              <a:ext uri="{FF2B5EF4-FFF2-40B4-BE49-F238E27FC236}">
                <a16:creationId xmlns:a16="http://schemas.microsoft.com/office/drawing/2014/main" id="{9CFBC043-8975-48D8-BF02-3C59D1A8C130}"/>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sp>
        <p:nvSpPr>
          <p:cNvPr id="5" name="TextBox 4">
            <a:extLst>
              <a:ext uri="{FF2B5EF4-FFF2-40B4-BE49-F238E27FC236}">
                <a16:creationId xmlns:a16="http://schemas.microsoft.com/office/drawing/2014/main" id="{892910E0-7D3C-4FF6-A436-CC6DC03F7A16}"/>
              </a:ext>
            </a:extLst>
          </p:cNvPr>
          <p:cNvSpPr txBox="1"/>
          <p:nvPr/>
        </p:nvSpPr>
        <p:spPr>
          <a:xfrm>
            <a:off x="96944" y="6228397"/>
            <a:ext cx="5661005" cy="442674"/>
          </a:xfrm>
          <a:prstGeom prst="roundRect">
            <a:avLst/>
          </a:prstGeom>
          <a:solidFill>
            <a:schemeClr val="accent4">
              <a:lumMod val="60000"/>
              <a:lumOff val="40000"/>
            </a:schemeClr>
          </a:solidFill>
          <a:ln>
            <a:noFill/>
          </a:ln>
        </p:spPr>
        <p:txBody>
          <a:bodyPr wrap="square" rtlCol="0">
            <a:spAutoFit/>
          </a:bodyPr>
          <a:lstStyle/>
          <a:p>
            <a:pPr algn="ctr"/>
            <a:r>
              <a:rPr lang="en-US" sz="2000" dirty="0">
                <a:latin typeface="Lucida Bright" panose="02040602050505020304" pitchFamily="18" charset="0"/>
              </a:rPr>
              <a:t>Location of </a:t>
            </a:r>
            <a:r>
              <a:rPr lang="en-US" sz="2000" b="1" dirty="0">
                <a:latin typeface="Lucida Bright" panose="02040602050505020304" pitchFamily="18" charset="0"/>
              </a:rPr>
              <a:t>friction</a:t>
            </a:r>
            <a:r>
              <a:rPr lang="en-US" sz="2000" dirty="0">
                <a:latin typeface="Lucida Bright" panose="02040602050505020304" pitchFamily="18" charset="0"/>
              </a:rPr>
              <a:t> shifts from left to right</a:t>
            </a:r>
          </a:p>
        </p:txBody>
      </p:sp>
      <p:pic>
        <p:nvPicPr>
          <p:cNvPr id="6" name="Picture 5">
            <a:extLst>
              <a:ext uri="{FF2B5EF4-FFF2-40B4-BE49-F238E27FC236}">
                <a16:creationId xmlns:a16="http://schemas.microsoft.com/office/drawing/2014/main" id="{13DF139D-4B39-4B70-901B-E0BE59579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30" y="2573301"/>
            <a:ext cx="5178419" cy="2393387"/>
          </a:xfrm>
          <a:prstGeom prst="rect">
            <a:avLst/>
          </a:prstGeom>
        </p:spPr>
      </p:pic>
    </p:spTree>
    <p:extLst>
      <p:ext uri="{BB962C8B-B14F-4D97-AF65-F5344CB8AC3E}">
        <p14:creationId xmlns:p14="http://schemas.microsoft.com/office/powerpoint/2010/main" val="3774299873"/>
      </p:ext>
    </p:extLst>
  </p:cSld>
  <p:clrMapOvr>
    <a:masterClrMapping/>
  </p:clrMapOvr>
  <mc:AlternateContent xmlns:mc="http://schemas.openxmlformats.org/markup-compatibility/2006">
    <mc:Choice xmlns:p14="http://schemas.microsoft.com/office/powerpoint/2010/main" Requires="p14">
      <p:transition p14:dur="0" advTm="8298"/>
    </mc:Choice>
    <mc:Fallback>
      <p:transition advTm="829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2C9B39-CBDE-46AF-8409-DA3F04F76BD0}"/>
              </a:ext>
            </a:extLst>
          </p:cNvPr>
          <p:cNvSpPr txBox="1"/>
          <p:nvPr/>
        </p:nvSpPr>
        <p:spPr>
          <a:xfrm>
            <a:off x="96944" y="5918057"/>
            <a:ext cx="5661005" cy="442674"/>
          </a:xfrm>
          <a:prstGeom prst="roundRect">
            <a:avLst/>
          </a:prstGeom>
          <a:solidFill>
            <a:schemeClr val="accent4">
              <a:lumMod val="60000"/>
              <a:lumOff val="40000"/>
            </a:schemeClr>
          </a:solidFill>
          <a:ln>
            <a:noFill/>
          </a:ln>
        </p:spPr>
        <p:txBody>
          <a:bodyPr wrap="square" rtlCol="0">
            <a:spAutoFit/>
          </a:bodyPr>
          <a:lstStyle/>
          <a:p>
            <a:pPr algn="ctr"/>
            <a:r>
              <a:rPr lang="en-US" sz="2000" dirty="0">
                <a:latin typeface="Lucida Bright" panose="02040602050505020304" pitchFamily="18" charset="0"/>
              </a:rPr>
              <a:t>Location of </a:t>
            </a:r>
            <a:r>
              <a:rPr lang="en-US" sz="2000" b="1" dirty="0">
                <a:latin typeface="Lucida Bright" panose="02040602050505020304" pitchFamily="18" charset="0"/>
              </a:rPr>
              <a:t>friction</a:t>
            </a:r>
            <a:r>
              <a:rPr lang="en-US" sz="2000" dirty="0">
                <a:latin typeface="Lucida Bright" panose="02040602050505020304" pitchFamily="18" charset="0"/>
              </a:rPr>
              <a:t> shifts from left to right</a:t>
            </a:r>
          </a:p>
        </p:txBody>
      </p:sp>
      <p:pic>
        <p:nvPicPr>
          <p:cNvPr id="11" name="Picture 10">
            <a:extLst>
              <a:ext uri="{FF2B5EF4-FFF2-40B4-BE49-F238E27FC236}">
                <a16:creationId xmlns:a16="http://schemas.microsoft.com/office/drawing/2014/main" id="{E684A7F8-34F1-44AC-9CDF-480C09785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30" y="2573301"/>
            <a:ext cx="5178419" cy="2393387"/>
          </a:xfrm>
          <a:prstGeom prst="rect">
            <a:avLst/>
          </a:prstGeom>
        </p:spPr>
      </p:pic>
      <p:grpSp>
        <p:nvGrpSpPr>
          <p:cNvPr id="14" name="Group 13">
            <a:extLst>
              <a:ext uri="{FF2B5EF4-FFF2-40B4-BE49-F238E27FC236}">
                <a16:creationId xmlns:a16="http://schemas.microsoft.com/office/drawing/2014/main" id="{5853A061-6F31-4807-9668-A45308A6B354}"/>
              </a:ext>
            </a:extLst>
          </p:cNvPr>
          <p:cNvGrpSpPr/>
          <p:nvPr/>
        </p:nvGrpSpPr>
        <p:grpSpPr>
          <a:xfrm>
            <a:off x="854689" y="1087290"/>
            <a:ext cx="587022" cy="654875"/>
            <a:chOff x="6897511" y="1111431"/>
            <a:chExt cx="587022" cy="654875"/>
          </a:xfrm>
        </p:grpSpPr>
        <p:sp>
          <p:nvSpPr>
            <p:cNvPr id="15" name="Oval 14">
              <a:extLst>
                <a:ext uri="{FF2B5EF4-FFF2-40B4-BE49-F238E27FC236}">
                  <a16:creationId xmlns:a16="http://schemas.microsoft.com/office/drawing/2014/main" id="{40C4E2FF-32D2-4973-BCB1-3C3722F3C32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A5121C-E501-452E-A75B-621005018B23}"/>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17" name="TextBox 16">
            <a:extLst>
              <a:ext uri="{FF2B5EF4-FFF2-40B4-BE49-F238E27FC236}">
                <a16:creationId xmlns:a16="http://schemas.microsoft.com/office/drawing/2014/main" id="{B4CADF76-86E1-4041-89A3-4DE30D426345}"/>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Tracking Slide</a:t>
            </a:r>
          </a:p>
        </p:txBody>
      </p:sp>
      <p:sp>
        <p:nvSpPr>
          <p:cNvPr id="19" name="TextBox 18">
            <a:extLst>
              <a:ext uri="{FF2B5EF4-FFF2-40B4-BE49-F238E27FC236}">
                <a16:creationId xmlns:a16="http://schemas.microsoft.com/office/drawing/2014/main" id="{984D60FC-2BDF-4B79-A365-A1CA0A9D548B}"/>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pic>
        <p:nvPicPr>
          <p:cNvPr id="3" name="Picture 2">
            <a:extLst>
              <a:ext uri="{FF2B5EF4-FFF2-40B4-BE49-F238E27FC236}">
                <a16:creationId xmlns:a16="http://schemas.microsoft.com/office/drawing/2014/main" id="{4220A8E6-C564-4E43-9237-97BF5AC643D8}"/>
              </a:ext>
            </a:extLst>
          </p:cNvPr>
          <p:cNvPicPr>
            <a:picLocks noChangeAspect="1"/>
          </p:cNvPicPr>
          <p:nvPr/>
        </p:nvPicPr>
        <p:blipFill>
          <a:blip r:embed="rId4"/>
          <a:stretch>
            <a:fillRect/>
          </a:stretch>
        </p:blipFill>
        <p:spPr>
          <a:xfrm>
            <a:off x="5453149" y="2350123"/>
            <a:ext cx="6890363" cy="3019899"/>
          </a:xfrm>
          <a:prstGeom prst="rect">
            <a:avLst/>
          </a:prstGeom>
        </p:spPr>
      </p:pic>
      <p:sp>
        <p:nvSpPr>
          <p:cNvPr id="5" name="TextBox 4">
            <a:extLst>
              <a:ext uri="{FF2B5EF4-FFF2-40B4-BE49-F238E27FC236}">
                <a16:creationId xmlns:a16="http://schemas.microsoft.com/office/drawing/2014/main" id="{3779E6DC-E1D8-4ACA-8313-88E250874BEB}"/>
              </a:ext>
            </a:extLst>
          </p:cNvPr>
          <p:cNvSpPr txBox="1"/>
          <p:nvPr/>
        </p:nvSpPr>
        <p:spPr>
          <a:xfrm>
            <a:off x="6639421" y="5918057"/>
            <a:ext cx="5082200" cy="442674"/>
          </a:xfrm>
          <a:prstGeom prst="roundRect">
            <a:avLst/>
          </a:prstGeom>
          <a:solidFill>
            <a:schemeClr val="accent4">
              <a:lumMod val="60000"/>
              <a:lumOff val="40000"/>
            </a:schemeClr>
          </a:solidFill>
          <a:ln>
            <a:noFill/>
          </a:ln>
        </p:spPr>
        <p:txBody>
          <a:bodyPr wrap="square" rtlCol="0">
            <a:spAutoFit/>
          </a:bodyPr>
          <a:lstStyle/>
          <a:p>
            <a:pPr algn="ctr"/>
            <a:r>
              <a:rPr lang="en-US" sz="2000" dirty="0">
                <a:latin typeface="Lucida Bright" panose="02040602050505020304" pitchFamily="18" charset="0"/>
              </a:rPr>
              <a:t>Delays between the channels changes</a:t>
            </a:r>
          </a:p>
        </p:txBody>
      </p:sp>
    </p:spTree>
    <p:extLst>
      <p:ext uri="{BB962C8B-B14F-4D97-AF65-F5344CB8AC3E}">
        <p14:creationId xmlns:p14="http://schemas.microsoft.com/office/powerpoint/2010/main" val="2389659685"/>
      </p:ext>
    </p:extLst>
  </p:cSld>
  <p:clrMapOvr>
    <a:masterClrMapping/>
  </p:clrMapOvr>
  <mc:AlternateContent xmlns:mc="http://schemas.openxmlformats.org/markup-compatibility/2006">
    <mc:Choice xmlns:p14="http://schemas.microsoft.com/office/powerpoint/2010/main" Requires="p14">
      <p:transition p14:dur="0" advTm="21992"/>
    </mc:Choice>
    <mc:Fallback>
      <p:transition advTm="2199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853A061-6F31-4807-9668-A45308A6B354}"/>
              </a:ext>
            </a:extLst>
          </p:cNvPr>
          <p:cNvGrpSpPr/>
          <p:nvPr/>
        </p:nvGrpSpPr>
        <p:grpSpPr>
          <a:xfrm>
            <a:off x="854689" y="1087290"/>
            <a:ext cx="587022" cy="654875"/>
            <a:chOff x="6897511" y="1111431"/>
            <a:chExt cx="587022" cy="654875"/>
          </a:xfrm>
        </p:grpSpPr>
        <p:sp>
          <p:nvSpPr>
            <p:cNvPr id="15" name="Oval 14">
              <a:extLst>
                <a:ext uri="{FF2B5EF4-FFF2-40B4-BE49-F238E27FC236}">
                  <a16:creationId xmlns:a16="http://schemas.microsoft.com/office/drawing/2014/main" id="{40C4E2FF-32D2-4973-BCB1-3C3722F3C32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A5121C-E501-452E-A75B-621005018B23}"/>
                </a:ext>
              </a:extLst>
            </p:cNvPr>
            <p:cNvSpPr txBox="1"/>
            <p:nvPr/>
          </p:nvSpPr>
          <p:spPr>
            <a:xfrm>
              <a:off x="6981670" y="1111431"/>
              <a:ext cx="418704" cy="646331"/>
            </a:xfrm>
            <a:prstGeom prst="rect">
              <a:avLst/>
            </a:prstGeom>
            <a:noFill/>
          </p:spPr>
          <p:txBody>
            <a:bodyPr wrap="none" rtlCol="0">
              <a:spAutoFit/>
            </a:bodyPr>
            <a:lstStyle/>
            <a:p>
              <a:r>
                <a:rPr lang="en-US" sz="3600" b="1" dirty="0"/>
                <a:t>3</a:t>
              </a:r>
            </a:p>
          </p:txBody>
        </p:sp>
      </p:grpSp>
      <p:sp>
        <p:nvSpPr>
          <p:cNvPr id="17" name="TextBox 16">
            <a:extLst>
              <a:ext uri="{FF2B5EF4-FFF2-40B4-BE49-F238E27FC236}">
                <a16:creationId xmlns:a16="http://schemas.microsoft.com/office/drawing/2014/main" id="{B4CADF76-86E1-4041-89A3-4DE30D426345}"/>
              </a:ext>
            </a:extLst>
          </p:cNvPr>
          <p:cNvSpPr txBox="1"/>
          <p:nvPr/>
        </p:nvSpPr>
        <p:spPr>
          <a:xfrm>
            <a:off x="1642886" y="1146636"/>
            <a:ext cx="3626804" cy="476726"/>
          </a:xfrm>
          <a:prstGeom prst="roundRect">
            <a:avLst/>
          </a:prstGeom>
          <a:solidFill>
            <a:schemeClr val="tx1"/>
          </a:solidFill>
          <a:ln>
            <a:noFill/>
          </a:ln>
        </p:spPr>
        <p:txBody>
          <a:bodyPr wrap="square" rtlCol="0">
            <a:spAutoFit/>
          </a:bodyPr>
          <a:lstStyle/>
          <a:p>
            <a:pPr algn="ctr"/>
            <a:r>
              <a:rPr lang="en-US" sz="2200" dirty="0">
                <a:solidFill>
                  <a:schemeClr val="bg1"/>
                </a:solidFill>
                <a:latin typeface="Lucida Bright" panose="02040602050505020304" pitchFamily="18" charset="0"/>
              </a:rPr>
              <a:t>Tracking Slide</a:t>
            </a:r>
          </a:p>
        </p:txBody>
      </p:sp>
      <p:sp>
        <p:nvSpPr>
          <p:cNvPr id="19" name="TextBox 18">
            <a:extLst>
              <a:ext uri="{FF2B5EF4-FFF2-40B4-BE49-F238E27FC236}">
                <a16:creationId xmlns:a16="http://schemas.microsoft.com/office/drawing/2014/main" id="{984D60FC-2BDF-4B79-A365-A1CA0A9D548B}"/>
              </a:ext>
            </a:extLst>
          </p:cNvPr>
          <p:cNvSpPr txBox="1"/>
          <p:nvPr/>
        </p:nvSpPr>
        <p:spPr>
          <a:xfrm>
            <a:off x="2860157" y="94997"/>
            <a:ext cx="5724403"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err="1">
                <a:latin typeface="Lucida Bright" panose="02040602050505020304" pitchFamily="18" charset="0"/>
              </a:rPr>
              <a:t>EarSense</a:t>
            </a:r>
            <a:r>
              <a:rPr lang="en-US" sz="2800" b="1" dirty="0">
                <a:latin typeface="Lucida Bright" panose="02040602050505020304" pitchFamily="18" charset="0"/>
              </a:rPr>
              <a:t>: 3 Step Process</a:t>
            </a:r>
          </a:p>
        </p:txBody>
      </p:sp>
      <p:pic>
        <p:nvPicPr>
          <p:cNvPr id="3" name="Picture 2">
            <a:extLst>
              <a:ext uri="{FF2B5EF4-FFF2-40B4-BE49-F238E27FC236}">
                <a16:creationId xmlns:a16="http://schemas.microsoft.com/office/drawing/2014/main" id="{4220A8E6-C564-4E43-9237-97BF5AC643D8}"/>
              </a:ext>
            </a:extLst>
          </p:cNvPr>
          <p:cNvPicPr>
            <a:picLocks noChangeAspect="1"/>
          </p:cNvPicPr>
          <p:nvPr/>
        </p:nvPicPr>
        <p:blipFill>
          <a:blip r:embed="rId3"/>
          <a:stretch>
            <a:fillRect/>
          </a:stretch>
        </p:blipFill>
        <p:spPr>
          <a:xfrm>
            <a:off x="-172472" y="2316872"/>
            <a:ext cx="6890363" cy="3019899"/>
          </a:xfrm>
          <a:prstGeom prst="rect">
            <a:avLst/>
          </a:prstGeom>
        </p:spPr>
      </p:pic>
      <p:pic>
        <p:nvPicPr>
          <p:cNvPr id="4" name="Picture 3">
            <a:extLst>
              <a:ext uri="{FF2B5EF4-FFF2-40B4-BE49-F238E27FC236}">
                <a16:creationId xmlns:a16="http://schemas.microsoft.com/office/drawing/2014/main" id="{C89091F2-6384-4F31-A3EE-E916527EC366}"/>
              </a:ext>
            </a:extLst>
          </p:cNvPr>
          <p:cNvPicPr>
            <a:picLocks noChangeAspect="1"/>
          </p:cNvPicPr>
          <p:nvPr/>
        </p:nvPicPr>
        <p:blipFill>
          <a:blip r:embed="rId4"/>
          <a:stretch>
            <a:fillRect/>
          </a:stretch>
        </p:blipFill>
        <p:spPr>
          <a:xfrm>
            <a:off x="6810990" y="2365074"/>
            <a:ext cx="5381010" cy="3086653"/>
          </a:xfrm>
          <a:prstGeom prst="rect">
            <a:avLst/>
          </a:prstGeom>
        </p:spPr>
      </p:pic>
      <p:sp>
        <p:nvSpPr>
          <p:cNvPr id="7" name="Arrow: Right 6">
            <a:extLst>
              <a:ext uri="{FF2B5EF4-FFF2-40B4-BE49-F238E27FC236}">
                <a16:creationId xmlns:a16="http://schemas.microsoft.com/office/drawing/2014/main" id="{E79C8924-2D0C-4DC4-BE32-5ED0D0DDFF50}"/>
              </a:ext>
            </a:extLst>
          </p:cNvPr>
          <p:cNvSpPr/>
          <p:nvPr/>
        </p:nvSpPr>
        <p:spPr>
          <a:xfrm>
            <a:off x="6392044" y="3590068"/>
            <a:ext cx="452101" cy="31833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CD2E58-5CCE-47F0-9ADF-59904895A5E0}"/>
              </a:ext>
            </a:extLst>
          </p:cNvPr>
          <p:cNvSpPr txBox="1"/>
          <p:nvPr/>
        </p:nvSpPr>
        <p:spPr>
          <a:xfrm>
            <a:off x="859317" y="5918057"/>
            <a:ext cx="5082200" cy="442674"/>
          </a:xfrm>
          <a:prstGeom prst="roundRect">
            <a:avLst/>
          </a:prstGeom>
          <a:solidFill>
            <a:schemeClr val="accent4">
              <a:lumMod val="60000"/>
              <a:lumOff val="40000"/>
            </a:schemeClr>
          </a:solidFill>
          <a:ln>
            <a:noFill/>
          </a:ln>
        </p:spPr>
        <p:txBody>
          <a:bodyPr wrap="square" rtlCol="0">
            <a:spAutoFit/>
          </a:bodyPr>
          <a:lstStyle/>
          <a:p>
            <a:pPr algn="ctr"/>
            <a:r>
              <a:rPr lang="en-US" sz="2000" dirty="0">
                <a:latin typeface="Lucida Bright" panose="02040602050505020304" pitchFamily="18" charset="0"/>
              </a:rPr>
              <a:t>Delays between the channels shifts</a:t>
            </a:r>
          </a:p>
        </p:txBody>
      </p:sp>
      <p:sp>
        <p:nvSpPr>
          <p:cNvPr id="9" name="TextBox 8">
            <a:extLst>
              <a:ext uri="{FF2B5EF4-FFF2-40B4-BE49-F238E27FC236}">
                <a16:creationId xmlns:a16="http://schemas.microsoft.com/office/drawing/2014/main" id="{B49DB2B0-8EEC-40A9-88C9-628332EBFB57}"/>
              </a:ext>
            </a:extLst>
          </p:cNvPr>
          <p:cNvSpPr txBox="1"/>
          <p:nvPr/>
        </p:nvSpPr>
        <p:spPr>
          <a:xfrm>
            <a:off x="6960395" y="5918057"/>
            <a:ext cx="5082200" cy="442674"/>
          </a:xfrm>
          <a:prstGeom prst="roundRect">
            <a:avLst/>
          </a:prstGeom>
          <a:solidFill>
            <a:schemeClr val="accent4">
              <a:lumMod val="60000"/>
              <a:lumOff val="40000"/>
            </a:schemeClr>
          </a:solidFill>
          <a:ln>
            <a:noFill/>
          </a:ln>
        </p:spPr>
        <p:txBody>
          <a:bodyPr wrap="square" rtlCol="0">
            <a:spAutoFit/>
          </a:bodyPr>
          <a:lstStyle/>
          <a:p>
            <a:pPr algn="ctr"/>
            <a:r>
              <a:rPr lang="en-US" sz="2000" dirty="0">
                <a:latin typeface="Lucida Bright" panose="02040602050505020304" pitchFamily="18" charset="0"/>
              </a:rPr>
              <a:t>Delays profiles are created</a:t>
            </a:r>
          </a:p>
        </p:txBody>
      </p:sp>
    </p:spTree>
    <p:extLst>
      <p:ext uri="{BB962C8B-B14F-4D97-AF65-F5344CB8AC3E}">
        <p14:creationId xmlns:p14="http://schemas.microsoft.com/office/powerpoint/2010/main" val="2188468397"/>
      </p:ext>
    </p:extLst>
  </p:cSld>
  <p:clrMapOvr>
    <a:masterClrMapping/>
  </p:clrMapOvr>
  <mc:AlternateContent xmlns:mc="http://schemas.openxmlformats.org/markup-compatibility/2006">
    <mc:Choice xmlns:p14="http://schemas.microsoft.com/office/powerpoint/2010/main" Requires="p14">
      <p:transition p14:dur="0" advTm="21992"/>
    </mc:Choice>
    <mc:Fallback>
      <p:transition advTm="2199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8FA29E2-6315-400C-99C6-CBD978C9ECD9}"/>
              </a:ext>
            </a:extLst>
          </p:cNvPr>
          <p:cNvSpPr txBox="1">
            <a:spLocks/>
          </p:cNvSpPr>
          <p:nvPr/>
        </p:nvSpPr>
        <p:spPr>
          <a:xfrm>
            <a:off x="2236519" y="206853"/>
            <a:ext cx="7718962" cy="9198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lvl="0">
              <a:spcAft>
                <a:spcPts val="600"/>
              </a:spcAft>
              <a:defRPr/>
            </a:pPr>
            <a:r>
              <a:rPr lang="en-US" sz="4400" cap="none" dirty="0" err="1">
                <a:solidFill>
                  <a:prstClr val="black"/>
                </a:solidFill>
                <a:latin typeface="Lucida Bright" panose="02040602050505020304" pitchFamily="18" charset="0"/>
              </a:rPr>
              <a:t>EarSense</a:t>
            </a:r>
            <a:r>
              <a:rPr lang="en-US" sz="4400" cap="none" dirty="0">
                <a:solidFill>
                  <a:prstClr val="black"/>
                </a:solidFill>
                <a:latin typeface="Lucida Bright" panose="02040602050505020304" pitchFamily="18" charset="0"/>
              </a:rPr>
              <a:t> Evaluation</a:t>
            </a:r>
            <a:endParaRPr lang="en-US" sz="3600" cap="none" dirty="0">
              <a:solidFill>
                <a:prstClr val="black">
                  <a:lumMod val="85000"/>
                  <a:lumOff val="15000"/>
                </a:prstClr>
              </a:solidFill>
              <a:latin typeface="Lucida Bright" panose="02040602050505020304" pitchFamily="18" charset="0"/>
            </a:endParaRPr>
          </a:p>
        </p:txBody>
      </p:sp>
      <p:sp>
        <p:nvSpPr>
          <p:cNvPr id="2" name="TextBox 1">
            <a:extLst>
              <a:ext uri="{FF2B5EF4-FFF2-40B4-BE49-F238E27FC236}">
                <a16:creationId xmlns:a16="http://schemas.microsoft.com/office/drawing/2014/main" id="{1AE3A317-6649-48EA-AECF-41EAC00C1AE3}"/>
              </a:ext>
            </a:extLst>
          </p:cNvPr>
          <p:cNvSpPr txBox="1"/>
          <p:nvPr/>
        </p:nvSpPr>
        <p:spPr>
          <a:xfrm>
            <a:off x="577641" y="1318072"/>
            <a:ext cx="11177534" cy="476726"/>
          </a:xfrm>
          <a:prstGeom prst="roundRect">
            <a:avLst/>
          </a:prstGeom>
          <a:solidFill>
            <a:schemeClr val="accent4">
              <a:lumMod val="60000"/>
              <a:lumOff val="40000"/>
            </a:schemeClr>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IN" sz="2200" dirty="0">
                <a:latin typeface="Lucida Bright" panose="02040602050505020304" pitchFamily="18" charset="0"/>
              </a:rPr>
              <a:t>Uniform performance across users</a:t>
            </a:r>
            <a:endParaRPr kumimoji="0" lang="en-IN" sz="2200" i="0" u="none" strike="noStrike" kern="1200" cap="none" spc="0" normalizeH="0" baseline="0" noProof="0" dirty="0">
              <a:ln>
                <a:noFill/>
              </a:ln>
              <a:effectLst/>
              <a:uLnTx/>
              <a:uFillTx/>
              <a:latin typeface="Lucida Bright" panose="02040602050505020304" pitchFamily="18" charset="0"/>
            </a:endParaRPr>
          </a:p>
        </p:txBody>
      </p:sp>
      <p:pic>
        <p:nvPicPr>
          <p:cNvPr id="3" name="Picture 2">
            <a:extLst>
              <a:ext uri="{FF2B5EF4-FFF2-40B4-BE49-F238E27FC236}">
                <a16:creationId xmlns:a16="http://schemas.microsoft.com/office/drawing/2014/main" id="{A36FB568-B0D7-4D36-88BF-8714FC4EC19C}"/>
              </a:ext>
            </a:extLst>
          </p:cNvPr>
          <p:cNvPicPr>
            <a:picLocks noChangeAspect="1"/>
          </p:cNvPicPr>
          <p:nvPr/>
        </p:nvPicPr>
        <p:blipFill>
          <a:blip r:embed="rId3"/>
          <a:stretch>
            <a:fillRect/>
          </a:stretch>
        </p:blipFill>
        <p:spPr>
          <a:xfrm>
            <a:off x="-79744" y="2541181"/>
            <a:ext cx="5911381" cy="2471884"/>
          </a:xfrm>
          <a:prstGeom prst="rect">
            <a:avLst/>
          </a:prstGeom>
        </p:spPr>
      </p:pic>
      <p:pic>
        <p:nvPicPr>
          <p:cNvPr id="6" name="Picture 5">
            <a:extLst>
              <a:ext uri="{FF2B5EF4-FFF2-40B4-BE49-F238E27FC236}">
                <a16:creationId xmlns:a16="http://schemas.microsoft.com/office/drawing/2014/main" id="{977A6A0C-702F-420D-A4E5-4D3CD769B0D1}"/>
              </a:ext>
            </a:extLst>
          </p:cNvPr>
          <p:cNvPicPr>
            <a:picLocks noChangeAspect="1"/>
          </p:cNvPicPr>
          <p:nvPr/>
        </p:nvPicPr>
        <p:blipFill>
          <a:blip r:embed="rId4"/>
          <a:stretch>
            <a:fillRect/>
          </a:stretch>
        </p:blipFill>
        <p:spPr>
          <a:xfrm>
            <a:off x="6069613" y="2575644"/>
            <a:ext cx="6122387" cy="2402958"/>
          </a:xfrm>
          <a:prstGeom prst="rect">
            <a:avLst/>
          </a:prstGeom>
        </p:spPr>
      </p:pic>
    </p:spTree>
    <p:extLst>
      <p:ext uri="{BB962C8B-B14F-4D97-AF65-F5344CB8AC3E}">
        <p14:creationId xmlns:p14="http://schemas.microsoft.com/office/powerpoint/2010/main" val="55159847"/>
      </p:ext>
    </p:extLst>
  </p:cSld>
  <p:clrMapOvr>
    <a:masterClrMapping/>
  </p:clrMapOvr>
  <mc:AlternateContent xmlns:mc="http://schemas.openxmlformats.org/markup-compatibility/2006">
    <mc:Choice xmlns:p14="http://schemas.microsoft.com/office/powerpoint/2010/main" Requires="p14">
      <p:transition p14:dur="0" advTm="18882"/>
    </mc:Choice>
    <mc:Fallback>
      <p:transition advTm="1888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C8502-C499-4750-B058-9CCD58C3B426}"/>
              </a:ext>
            </a:extLst>
          </p:cNvPr>
          <p:cNvSpPr txBox="1"/>
          <p:nvPr/>
        </p:nvSpPr>
        <p:spPr>
          <a:xfrm>
            <a:off x="1261794" y="1447106"/>
            <a:ext cx="3922869" cy="646331"/>
          </a:xfrm>
          <a:prstGeom prst="rect">
            <a:avLst/>
          </a:prstGeom>
          <a:noFill/>
        </p:spPr>
        <p:txBody>
          <a:bodyPr wrap="none" rtlCol="0">
            <a:spAutoFit/>
          </a:bodyPr>
          <a:lstStyle/>
          <a:p>
            <a:r>
              <a:rPr lang="en-US" b="1" dirty="0">
                <a:latin typeface="Lucida Bright" panose="02040602050505020304" pitchFamily="18" charset="0"/>
              </a:rPr>
              <a:t>Off-the-shelf earphones can</a:t>
            </a:r>
          </a:p>
          <a:p>
            <a:r>
              <a:rPr lang="en-US" b="1" dirty="0">
                <a:latin typeface="Lucida Bright" panose="02040602050505020304" pitchFamily="18" charset="0"/>
              </a:rPr>
              <a:t>sense facial surface vibrations? </a:t>
            </a:r>
            <a:endParaRPr lang="en-US" dirty="0"/>
          </a:p>
        </p:txBody>
      </p:sp>
      <p:sp>
        <p:nvSpPr>
          <p:cNvPr id="6" name="TextBox 5">
            <a:extLst>
              <a:ext uri="{FF2B5EF4-FFF2-40B4-BE49-F238E27FC236}">
                <a16:creationId xmlns:a16="http://schemas.microsoft.com/office/drawing/2014/main" id="{6EE34214-DE48-4196-AEEF-13637067F983}"/>
              </a:ext>
            </a:extLst>
          </p:cNvPr>
          <p:cNvSpPr txBox="1"/>
          <p:nvPr/>
        </p:nvSpPr>
        <p:spPr>
          <a:xfrm>
            <a:off x="6808108" y="1442076"/>
            <a:ext cx="5139548" cy="646331"/>
          </a:xfrm>
          <a:prstGeom prst="rect">
            <a:avLst/>
          </a:prstGeom>
          <a:noFill/>
        </p:spPr>
        <p:txBody>
          <a:bodyPr wrap="none" rtlCol="0">
            <a:spAutoFit/>
          </a:bodyPr>
          <a:lstStyle/>
          <a:p>
            <a:r>
              <a:rPr lang="en-US" b="1" dirty="0">
                <a:latin typeface="Lucida Bright" panose="02040602050505020304" pitchFamily="18" charset="0"/>
              </a:rPr>
              <a:t>Vibration signals can be analyzed </a:t>
            </a:r>
          </a:p>
          <a:p>
            <a:r>
              <a:rPr lang="en-US" b="1" dirty="0">
                <a:latin typeface="Lucida Bright" panose="02040602050505020304" pitchFamily="18" charset="0"/>
              </a:rPr>
              <a:t>to infer teeth gestures and their locations?</a:t>
            </a:r>
            <a:endParaRPr lang="en-US" dirty="0"/>
          </a:p>
        </p:txBody>
      </p:sp>
      <p:grpSp>
        <p:nvGrpSpPr>
          <p:cNvPr id="31" name="Group 30">
            <a:extLst>
              <a:ext uri="{FF2B5EF4-FFF2-40B4-BE49-F238E27FC236}">
                <a16:creationId xmlns:a16="http://schemas.microsoft.com/office/drawing/2014/main" id="{A4E4D955-9853-41AA-9A20-167AA2D0A83C}"/>
              </a:ext>
            </a:extLst>
          </p:cNvPr>
          <p:cNvGrpSpPr/>
          <p:nvPr/>
        </p:nvGrpSpPr>
        <p:grpSpPr>
          <a:xfrm>
            <a:off x="674772" y="1407070"/>
            <a:ext cx="587022" cy="654875"/>
            <a:chOff x="6897511" y="1111431"/>
            <a:chExt cx="587022" cy="654875"/>
          </a:xfrm>
        </p:grpSpPr>
        <p:sp>
          <p:nvSpPr>
            <p:cNvPr id="32" name="Oval 31">
              <a:extLst>
                <a:ext uri="{FF2B5EF4-FFF2-40B4-BE49-F238E27FC236}">
                  <a16:creationId xmlns:a16="http://schemas.microsoft.com/office/drawing/2014/main" id="{CD159C5F-E9B3-4996-A05F-B1FCCE15839C}"/>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45498B8-337F-48FC-81F1-4D8695597D21}"/>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p:grpSp>
        <p:nvGrpSpPr>
          <p:cNvPr id="34" name="Group 33">
            <a:extLst>
              <a:ext uri="{FF2B5EF4-FFF2-40B4-BE49-F238E27FC236}">
                <a16:creationId xmlns:a16="http://schemas.microsoft.com/office/drawing/2014/main" id="{F3395F6C-1809-43CE-B60B-6A698DC2D87B}"/>
              </a:ext>
            </a:extLst>
          </p:cNvPr>
          <p:cNvGrpSpPr/>
          <p:nvPr/>
        </p:nvGrpSpPr>
        <p:grpSpPr>
          <a:xfrm>
            <a:off x="6221086" y="1402040"/>
            <a:ext cx="587022" cy="654875"/>
            <a:chOff x="6897511" y="1111431"/>
            <a:chExt cx="587022" cy="654875"/>
          </a:xfrm>
        </p:grpSpPr>
        <p:sp>
          <p:nvSpPr>
            <p:cNvPr id="35" name="Oval 34">
              <a:extLst>
                <a:ext uri="{FF2B5EF4-FFF2-40B4-BE49-F238E27FC236}">
                  <a16:creationId xmlns:a16="http://schemas.microsoft.com/office/drawing/2014/main" id="{8C489292-4CAD-464D-9697-D2281E9D396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E50E7DC-EE31-4005-AA10-352DBA0DA1D8}"/>
                </a:ext>
              </a:extLst>
            </p:cNvPr>
            <p:cNvSpPr txBox="1"/>
            <p:nvPr/>
          </p:nvSpPr>
          <p:spPr>
            <a:xfrm>
              <a:off x="6981670" y="1111431"/>
              <a:ext cx="418704" cy="646331"/>
            </a:xfrm>
            <a:prstGeom prst="rect">
              <a:avLst/>
            </a:prstGeom>
            <a:noFill/>
          </p:spPr>
          <p:txBody>
            <a:bodyPr wrap="none" rtlCol="0">
              <a:spAutoFit/>
            </a:bodyPr>
            <a:lstStyle/>
            <a:p>
              <a:r>
                <a:rPr lang="en-US" sz="3600" b="1" dirty="0"/>
                <a:t>2</a:t>
              </a:r>
            </a:p>
          </p:txBody>
        </p:sp>
      </p:grpSp>
      <p:pic>
        <p:nvPicPr>
          <p:cNvPr id="8" name="Picture 7">
            <a:extLst>
              <a:ext uri="{FF2B5EF4-FFF2-40B4-BE49-F238E27FC236}">
                <a16:creationId xmlns:a16="http://schemas.microsoft.com/office/drawing/2014/main" id="{1FFE3887-C348-46FB-929C-88756E1B3FA3}"/>
              </a:ext>
            </a:extLst>
          </p:cNvPr>
          <p:cNvPicPr>
            <a:picLocks noChangeAspect="1"/>
          </p:cNvPicPr>
          <p:nvPr/>
        </p:nvPicPr>
        <p:blipFill>
          <a:blip r:embed="rId3"/>
          <a:stretch>
            <a:fillRect/>
          </a:stretch>
        </p:blipFill>
        <p:spPr>
          <a:xfrm>
            <a:off x="944069" y="2318074"/>
            <a:ext cx="4586266" cy="3419951"/>
          </a:xfrm>
          <a:prstGeom prst="rect">
            <a:avLst/>
          </a:prstGeom>
        </p:spPr>
      </p:pic>
      <p:sp>
        <p:nvSpPr>
          <p:cNvPr id="3" name="TextBox 2">
            <a:extLst>
              <a:ext uri="{FF2B5EF4-FFF2-40B4-BE49-F238E27FC236}">
                <a16:creationId xmlns:a16="http://schemas.microsoft.com/office/drawing/2014/main" id="{CCDACE4D-ED9C-4AAD-A6EF-4EA412C97E7E}"/>
              </a:ext>
            </a:extLst>
          </p:cNvPr>
          <p:cNvSpPr txBox="1"/>
          <p:nvPr/>
        </p:nvSpPr>
        <p:spPr>
          <a:xfrm>
            <a:off x="-317500" y="299409"/>
            <a:ext cx="12509500"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This paper develops EarSense and shows:</a:t>
            </a:r>
          </a:p>
        </p:txBody>
      </p:sp>
      <p:pic>
        <p:nvPicPr>
          <p:cNvPr id="5" name="Picture 2" descr="Related image">
            <a:extLst>
              <a:ext uri="{FF2B5EF4-FFF2-40B4-BE49-F238E27FC236}">
                <a16:creationId xmlns:a16="http://schemas.microsoft.com/office/drawing/2014/main" id="{85153220-0063-45BC-B1D9-4A9B3C152DC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81126" y="3843108"/>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7746180F-CDAC-4B8F-BF67-C7714BE7385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9752" y="2812513"/>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4">
            <a:extLst>
              <a:ext uri="{FF2B5EF4-FFF2-40B4-BE49-F238E27FC236}">
                <a16:creationId xmlns:a16="http://schemas.microsoft.com/office/drawing/2014/main" id="{745689D2-3586-4AF3-9F26-BB74C7A53B3D}"/>
              </a:ext>
            </a:extLst>
          </p:cNvPr>
          <p:cNvSpPr txBox="1"/>
          <p:nvPr/>
        </p:nvSpPr>
        <p:spPr>
          <a:xfrm>
            <a:off x="10115322" y="3250445"/>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Teeth Gesture,</a:t>
            </a:r>
          </a:p>
        </p:txBody>
      </p:sp>
      <p:sp>
        <p:nvSpPr>
          <p:cNvPr id="14" name="Rectangle: Rounded Corners 4">
            <a:extLst>
              <a:ext uri="{FF2B5EF4-FFF2-40B4-BE49-F238E27FC236}">
                <a16:creationId xmlns:a16="http://schemas.microsoft.com/office/drawing/2014/main" id="{57373095-5542-4709-A7B6-6E9C9196C12F}"/>
              </a:ext>
            </a:extLst>
          </p:cNvPr>
          <p:cNvSpPr txBox="1"/>
          <p:nvPr/>
        </p:nvSpPr>
        <p:spPr>
          <a:xfrm>
            <a:off x="10150767" y="3640615"/>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dirty="0">
                <a:solidFill>
                  <a:schemeClr val="tx1"/>
                </a:solidFill>
                <a:latin typeface="Lucida Bright" panose="02040602050505020304" pitchFamily="18" charset="0"/>
              </a:rPr>
              <a:t>Location</a:t>
            </a:r>
            <a:endParaRPr lang="en-IN" sz="2000" kern="1200" dirty="0">
              <a:solidFill>
                <a:schemeClr val="tx1"/>
              </a:solidFill>
              <a:latin typeface="Lucida Bright" panose="02040602050505020304" pitchFamily="18" charset="0"/>
            </a:endParaRPr>
          </a:p>
        </p:txBody>
      </p:sp>
      <p:sp>
        <p:nvSpPr>
          <p:cNvPr id="16" name="Arrow: Down 15">
            <a:extLst>
              <a:ext uri="{FF2B5EF4-FFF2-40B4-BE49-F238E27FC236}">
                <a16:creationId xmlns:a16="http://schemas.microsoft.com/office/drawing/2014/main" id="{CE83808C-114F-4F04-918F-7695C0FDA675}"/>
              </a:ext>
            </a:extLst>
          </p:cNvPr>
          <p:cNvSpPr/>
          <p:nvPr/>
        </p:nvSpPr>
        <p:spPr>
          <a:xfrm rot="16200000">
            <a:off x="8059254" y="3547269"/>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A21357-A185-8447-BA10-6212841402E1}"/>
              </a:ext>
            </a:extLst>
          </p:cNvPr>
          <p:cNvSpPr/>
          <p:nvPr/>
        </p:nvSpPr>
        <p:spPr>
          <a:xfrm>
            <a:off x="8465183" y="2910178"/>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4">
            <a:extLst>
              <a:ext uri="{FF2B5EF4-FFF2-40B4-BE49-F238E27FC236}">
                <a16:creationId xmlns:a16="http://schemas.microsoft.com/office/drawing/2014/main" id="{F85031FD-CA1B-D942-97E3-AEDB74AF26CC}"/>
              </a:ext>
            </a:extLst>
          </p:cNvPr>
          <p:cNvSpPr txBox="1"/>
          <p:nvPr/>
        </p:nvSpPr>
        <p:spPr>
          <a:xfrm>
            <a:off x="8631919" y="3504354"/>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Infer</a:t>
            </a:r>
          </a:p>
        </p:txBody>
      </p:sp>
      <p:sp>
        <p:nvSpPr>
          <p:cNvPr id="20" name="Arrow: Down 15">
            <a:extLst>
              <a:ext uri="{FF2B5EF4-FFF2-40B4-BE49-F238E27FC236}">
                <a16:creationId xmlns:a16="http://schemas.microsoft.com/office/drawing/2014/main" id="{1382BA49-3F3B-1445-BC57-CDB538FB4CCE}"/>
              </a:ext>
            </a:extLst>
          </p:cNvPr>
          <p:cNvSpPr/>
          <p:nvPr/>
        </p:nvSpPr>
        <p:spPr>
          <a:xfrm rot="16200000">
            <a:off x="9805485" y="3600023"/>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4AE2BF-1567-0045-B0AC-D160F8B0B25A}"/>
              </a:ext>
            </a:extLst>
          </p:cNvPr>
          <p:cNvSpPr txBox="1"/>
          <p:nvPr/>
        </p:nvSpPr>
        <p:spPr>
          <a:xfrm>
            <a:off x="6236386" y="2572120"/>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
        <p:nvSpPr>
          <p:cNvPr id="22" name="TextBox 21">
            <a:extLst>
              <a:ext uri="{FF2B5EF4-FFF2-40B4-BE49-F238E27FC236}">
                <a16:creationId xmlns:a16="http://schemas.microsoft.com/office/drawing/2014/main" id="{72945808-6F4C-5A45-894F-E1917DB63323}"/>
              </a:ext>
            </a:extLst>
          </p:cNvPr>
          <p:cNvSpPr txBox="1"/>
          <p:nvPr/>
        </p:nvSpPr>
        <p:spPr>
          <a:xfrm>
            <a:off x="6221086" y="4485116"/>
            <a:ext cx="721672" cy="646331"/>
          </a:xfrm>
          <a:prstGeom prst="rect">
            <a:avLst/>
          </a:prstGeom>
          <a:noFill/>
        </p:spPr>
        <p:txBody>
          <a:bodyPr wrap="none" rtlCol="0">
            <a:spAutoFit/>
          </a:bodyPr>
          <a:lstStyle/>
          <a:p>
            <a:pPr algn="ctr"/>
            <a:r>
              <a:rPr lang="en-US" dirty="0">
                <a:solidFill>
                  <a:schemeClr val="bg1">
                    <a:lumMod val="75000"/>
                  </a:schemeClr>
                </a:solidFill>
              </a:rPr>
              <a:t>Right </a:t>
            </a:r>
          </a:p>
          <a:p>
            <a:pPr algn="ctr"/>
            <a:r>
              <a:rPr lang="en-US" dirty="0">
                <a:solidFill>
                  <a:schemeClr val="bg1">
                    <a:lumMod val="75000"/>
                  </a:schemeClr>
                </a:solidFill>
              </a:rPr>
              <a:t>signal</a:t>
            </a:r>
          </a:p>
        </p:txBody>
      </p:sp>
      <p:pic>
        <p:nvPicPr>
          <p:cNvPr id="23" name="Picture 2" descr="Related image">
            <a:extLst>
              <a:ext uri="{FF2B5EF4-FFF2-40B4-BE49-F238E27FC236}">
                <a16:creationId xmlns:a16="http://schemas.microsoft.com/office/drawing/2014/main" id="{2F1171C7-C30A-4203-8603-0850DEA63CF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84269" y="3843108"/>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lated image">
            <a:extLst>
              <a:ext uri="{FF2B5EF4-FFF2-40B4-BE49-F238E27FC236}">
                <a16:creationId xmlns:a16="http://schemas.microsoft.com/office/drawing/2014/main" id="{B870A446-BD4E-4AD4-83DD-AC6D660FBB7C}"/>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2895" y="2812513"/>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Down 24">
            <a:extLst>
              <a:ext uri="{FF2B5EF4-FFF2-40B4-BE49-F238E27FC236}">
                <a16:creationId xmlns:a16="http://schemas.microsoft.com/office/drawing/2014/main" id="{35FA8FF0-33D1-40BA-86A4-5B4841B4B639}"/>
              </a:ext>
            </a:extLst>
          </p:cNvPr>
          <p:cNvSpPr/>
          <p:nvPr/>
        </p:nvSpPr>
        <p:spPr>
          <a:xfrm rot="16200000">
            <a:off x="8062397" y="3547269"/>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Rounded Corners 4">
            <a:extLst>
              <a:ext uri="{FF2B5EF4-FFF2-40B4-BE49-F238E27FC236}">
                <a16:creationId xmlns:a16="http://schemas.microsoft.com/office/drawing/2014/main" id="{48E6B176-6EA2-46D3-91CC-F1655D5F3C99}"/>
              </a:ext>
            </a:extLst>
          </p:cNvPr>
          <p:cNvSpPr txBox="1"/>
          <p:nvPr/>
        </p:nvSpPr>
        <p:spPr>
          <a:xfrm>
            <a:off x="8635062" y="3504354"/>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Infer</a:t>
            </a:r>
          </a:p>
        </p:txBody>
      </p:sp>
      <p:sp>
        <p:nvSpPr>
          <p:cNvPr id="27" name="Arrow: Down 15">
            <a:extLst>
              <a:ext uri="{FF2B5EF4-FFF2-40B4-BE49-F238E27FC236}">
                <a16:creationId xmlns:a16="http://schemas.microsoft.com/office/drawing/2014/main" id="{4B65CBAF-A9A8-4070-924A-3292F3EB0E6C}"/>
              </a:ext>
            </a:extLst>
          </p:cNvPr>
          <p:cNvSpPr/>
          <p:nvPr/>
        </p:nvSpPr>
        <p:spPr>
          <a:xfrm rot="16200000">
            <a:off x="9808628" y="3600023"/>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E73BA23-921E-4B65-8BA7-06A5C2B61D1D}"/>
              </a:ext>
            </a:extLst>
          </p:cNvPr>
          <p:cNvSpPr txBox="1"/>
          <p:nvPr/>
        </p:nvSpPr>
        <p:spPr>
          <a:xfrm>
            <a:off x="6239529" y="2572120"/>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Tree>
    <p:extLst>
      <p:ext uri="{BB962C8B-B14F-4D97-AF65-F5344CB8AC3E}">
        <p14:creationId xmlns:p14="http://schemas.microsoft.com/office/powerpoint/2010/main" val="3457731890"/>
      </p:ext>
    </p:extLst>
  </p:cSld>
  <p:clrMapOvr>
    <a:masterClrMapping/>
  </p:clrMapOvr>
  <mc:AlternateContent xmlns:mc="http://schemas.openxmlformats.org/markup-compatibility/2006">
    <mc:Choice xmlns:p14="http://schemas.microsoft.com/office/powerpoint/2010/main" Requires="p14">
      <p:transition p14:dur="0" advTm="26426"/>
    </mc:Choice>
    <mc:Fallback>
      <p:transition advTm="2642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eth Draft 2">
            <a:hlinkClick r:id="" action="ppaction://media"/>
            <a:extLst>
              <a:ext uri="{FF2B5EF4-FFF2-40B4-BE49-F238E27FC236}">
                <a16:creationId xmlns:a16="http://schemas.microsoft.com/office/drawing/2014/main" id="{43821DF6-6AAD-4BD7-88B1-7E309F84AD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763" y="527526"/>
            <a:ext cx="12258763" cy="6895554"/>
          </a:xfrm>
          <a:prstGeom prst="rect">
            <a:avLst/>
          </a:prstGeom>
        </p:spPr>
      </p:pic>
      <p:sp>
        <p:nvSpPr>
          <p:cNvPr id="3" name="TextBox 2">
            <a:extLst>
              <a:ext uri="{FF2B5EF4-FFF2-40B4-BE49-F238E27FC236}">
                <a16:creationId xmlns:a16="http://schemas.microsoft.com/office/drawing/2014/main" id="{06B0F7C2-F9B9-44A3-BA42-3093AA98D48E}"/>
              </a:ext>
            </a:extLst>
          </p:cNvPr>
          <p:cNvSpPr txBox="1"/>
          <p:nvPr/>
        </p:nvSpPr>
        <p:spPr>
          <a:xfrm>
            <a:off x="-11085" y="11206"/>
            <a:ext cx="12258763" cy="510778"/>
          </a:xfrm>
          <a:prstGeom prst="roundRect">
            <a:avLst/>
          </a:prstGeom>
          <a:solidFill>
            <a:schemeClr val="accent4">
              <a:lumMod val="60000"/>
              <a:lumOff val="40000"/>
            </a:schemeClr>
          </a:solidFill>
        </p:spPr>
        <p:txBody>
          <a:bodyPr wrap="square" rtlCol="0">
            <a:spAutoFit/>
          </a:bodyPr>
          <a:lstStyle/>
          <a:p>
            <a:pPr lvl="0" algn="ctr">
              <a:spcAft>
                <a:spcPts val="600"/>
              </a:spcAft>
              <a:defRPr/>
            </a:pPr>
            <a:r>
              <a:rPr lang="en-US" sz="2400" cap="none" dirty="0">
                <a:solidFill>
                  <a:prstClr val="black"/>
                </a:solidFill>
                <a:latin typeface="Lucida Bright" panose="02040602050505020304" pitchFamily="18" charset="0"/>
              </a:rPr>
              <a:t>We foresee using </a:t>
            </a:r>
            <a:r>
              <a:rPr lang="en-US" sz="2400" b="1" cap="none" dirty="0">
                <a:solidFill>
                  <a:prstClr val="black"/>
                </a:solidFill>
                <a:latin typeface="Lucida Bright" panose="02040602050505020304" pitchFamily="18" charset="0"/>
              </a:rPr>
              <a:t>Earbuds </a:t>
            </a:r>
            <a:r>
              <a:rPr lang="en-US" sz="2400" dirty="0">
                <a:solidFill>
                  <a:prstClr val="black"/>
                </a:solidFill>
                <a:latin typeface="Lucida Bright" panose="02040602050505020304" pitchFamily="18" charset="0"/>
              </a:rPr>
              <a:t>to</a:t>
            </a:r>
            <a:r>
              <a:rPr lang="en-US" sz="2400" b="1" cap="none" dirty="0">
                <a:solidFill>
                  <a:prstClr val="black"/>
                </a:solidFill>
                <a:latin typeface="Lucida Bright" panose="02040602050505020304" pitchFamily="18" charset="0"/>
              </a:rPr>
              <a:t> SMS </a:t>
            </a:r>
            <a:r>
              <a:rPr lang="en-US" sz="2400" cap="none" dirty="0">
                <a:solidFill>
                  <a:prstClr val="black"/>
                </a:solidFill>
                <a:latin typeface="Lucida Bright" panose="02040602050505020304" pitchFamily="18" charset="0"/>
              </a:rPr>
              <a:t>and </a:t>
            </a:r>
            <a:r>
              <a:rPr lang="en-US" sz="2400" b="1" cap="none" dirty="0">
                <a:solidFill>
                  <a:prstClr val="black"/>
                </a:solidFill>
                <a:latin typeface="Lucida Bright" panose="02040602050505020304" pitchFamily="18" charset="0"/>
              </a:rPr>
              <a:t>in-app OTPs</a:t>
            </a:r>
            <a:endParaRPr lang="en-US" sz="1800" b="1" cap="none" dirty="0">
              <a:solidFill>
                <a:prstClr val="black">
                  <a:lumMod val="85000"/>
                  <a:lumOff val="15000"/>
                </a:prstClr>
              </a:solidFill>
              <a:latin typeface="Lucida Bright" panose="02040602050505020304" pitchFamily="18" charset="0"/>
            </a:endParaRPr>
          </a:p>
        </p:txBody>
      </p:sp>
    </p:spTree>
    <p:extLst>
      <p:ext uri="{BB962C8B-B14F-4D97-AF65-F5344CB8AC3E}">
        <p14:creationId xmlns:p14="http://schemas.microsoft.com/office/powerpoint/2010/main" val="3329809585"/>
      </p:ext>
    </p:extLst>
  </p:cSld>
  <p:clrMapOvr>
    <a:masterClrMapping/>
  </p:clrMapOvr>
  <mc:AlternateContent xmlns:mc="http://schemas.openxmlformats.org/markup-compatibility/2006">
    <mc:Choice xmlns:p14="http://schemas.microsoft.com/office/powerpoint/2010/main" Requires="p14">
      <p:transition p14:dur="0" advClick="0" advTm="5378"/>
    </mc:Choice>
    <mc:Fallback>
      <p:transition advClick="0" advTm="5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C8502-C499-4750-B058-9CCD58C3B426}"/>
              </a:ext>
            </a:extLst>
          </p:cNvPr>
          <p:cNvSpPr txBox="1"/>
          <p:nvPr/>
        </p:nvSpPr>
        <p:spPr>
          <a:xfrm>
            <a:off x="1401494" y="1561406"/>
            <a:ext cx="3916457" cy="646331"/>
          </a:xfrm>
          <a:prstGeom prst="rect">
            <a:avLst/>
          </a:prstGeom>
          <a:noFill/>
        </p:spPr>
        <p:txBody>
          <a:bodyPr wrap="none" rtlCol="0">
            <a:spAutoFit/>
          </a:bodyPr>
          <a:lstStyle/>
          <a:p>
            <a:r>
              <a:rPr lang="en-US" b="1" dirty="0">
                <a:latin typeface="Lucida Bright" panose="02040602050505020304" pitchFamily="18" charset="0"/>
              </a:rPr>
              <a:t>Can off-the-shelf earphones </a:t>
            </a:r>
          </a:p>
          <a:p>
            <a:r>
              <a:rPr lang="en-US" b="1" dirty="0">
                <a:latin typeface="Lucida Bright" panose="02040602050505020304" pitchFamily="18" charset="0"/>
              </a:rPr>
              <a:t>Sense these surface vibrations? </a:t>
            </a:r>
            <a:endParaRPr lang="en-US" dirty="0"/>
          </a:p>
        </p:txBody>
      </p:sp>
      <p:sp>
        <p:nvSpPr>
          <p:cNvPr id="6" name="TextBox 5">
            <a:extLst>
              <a:ext uri="{FF2B5EF4-FFF2-40B4-BE49-F238E27FC236}">
                <a16:creationId xmlns:a16="http://schemas.microsoft.com/office/drawing/2014/main" id="{6EE34214-DE48-4196-AEEF-13637067F983}"/>
              </a:ext>
            </a:extLst>
          </p:cNvPr>
          <p:cNvSpPr txBox="1"/>
          <p:nvPr/>
        </p:nvSpPr>
        <p:spPr>
          <a:xfrm>
            <a:off x="6947808" y="1556376"/>
            <a:ext cx="4701928" cy="646331"/>
          </a:xfrm>
          <a:prstGeom prst="rect">
            <a:avLst/>
          </a:prstGeom>
          <a:noFill/>
        </p:spPr>
        <p:txBody>
          <a:bodyPr wrap="none" rtlCol="0">
            <a:spAutoFit/>
          </a:bodyPr>
          <a:lstStyle/>
          <a:p>
            <a:r>
              <a:rPr lang="en-US" b="1" dirty="0">
                <a:latin typeface="Lucida Bright" panose="02040602050505020304" pitchFamily="18" charset="0"/>
              </a:rPr>
              <a:t>Can vibration signals be analyzed </a:t>
            </a:r>
          </a:p>
          <a:p>
            <a:r>
              <a:rPr lang="en-US" b="1" dirty="0">
                <a:latin typeface="Lucida Bright" panose="02040602050505020304" pitchFamily="18" charset="0"/>
              </a:rPr>
              <a:t>to infer gestures and source locations?</a:t>
            </a:r>
            <a:endParaRPr lang="en-US" dirty="0"/>
          </a:p>
        </p:txBody>
      </p:sp>
      <p:grpSp>
        <p:nvGrpSpPr>
          <p:cNvPr id="31" name="Group 30">
            <a:extLst>
              <a:ext uri="{FF2B5EF4-FFF2-40B4-BE49-F238E27FC236}">
                <a16:creationId xmlns:a16="http://schemas.microsoft.com/office/drawing/2014/main" id="{A4E4D955-9853-41AA-9A20-167AA2D0A83C}"/>
              </a:ext>
            </a:extLst>
          </p:cNvPr>
          <p:cNvGrpSpPr/>
          <p:nvPr/>
        </p:nvGrpSpPr>
        <p:grpSpPr>
          <a:xfrm>
            <a:off x="814472" y="1521370"/>
            <a:ext cx="587022" cy="654875"/>
            <a:chOff x="6897511" y="1111431"/>
            <a:chExt cx="587022" cy="654875"/>
          </a:xfrm>
        </p:grpSpPr>
        <p:sp>
          <p:nvSpPr>
            <p:cNvPr id="32" name="Oval 31">
              <a:extLst>
                <a:ext uri="{FF2B5EF4-FFF2-40B4-BE49-F238E27FC236}">
                  <a16:creationId xmlns:a16="http://schemas.microsoft.com/office/drawing/2014/main" id="{CD159C5F-E9B3-4996-A05F-B1FCCE15839C}"/>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45498B8-337F-48FC-81F1-4D8695597D21}"/>
                </a:ext>
              </a:extLst>
            </p:cNvPr>
            <p:cNvSpPr txBox="1"/>
            <p:nvPr/>
          </p:nvSpPr>
          <p:spPr>
            <a:xfrm>
              <a:off x="6981670" y="1111431"/>
              <a:ext cx="418704" cy="646331"/>
            </a:xfrm>
            <a:prstGeom prst="rect">
              <a:avLst/>
            </a:prstGeom>
            <a:noFill/>
          </p:spPr>
          <p:txBody>
            <a:bodyPr wrap="none" rtlCol="0">
              <a:spAutoFit/>
            </a:bodyPr>
            <a:lstStyle/>
            <a:p>
              <a:r>
                <a:rPr lang="en-US" sz="3600" b="1" dirty="0"/>
                <a:t>1</a:t>
              </a:r>
            </a:p>
          </p:txBody>
        </p:sp>
      </p:grpSp>
      <p:grpSp>
        <p:nvGrpSpPr>
          <p:cNvPr id="34" name="Group 33">
            <a:extLst>
              <a:ext uri="{FF2B5EF4-FFF2-40B4-BE49-F238E27FC236}">
                <a16:creationId xmlns:a16="http://schemas.microsoft.com/office/drawing/2014/main" id="{F3395F6C-1809-43CE-B60B-6A698DC2D87B}"/>
              </a:ext>
            </a:extLst>
          </p:cNvPr>
          <p:cNvGrpSpPr/>
          <p:nvPr/>
        </p:nvGrpSpPr>
        <p:grpSpPr>
          <a:xfrm>
            <a:off x="6360786" y="1516340"/>
            <a:ext cx="587022" cy="654875"/>
            <a:chOff x="6897511" y="1111431"/>
            <a:chExt cx="587022" cy="654875"/>
          </a:xfrm>
        </p:grpSpPr>
        <p:sp>
          <p:nvSpPr>
            <p:cNvPr id="35" name="Oval 34">
              <a:extLst>
                <a:ext uri="{FF2B5EF4-FFF2-40B4-BE49-F238E27FC236}">
                  <a16:creationId xmlns:a16="http://schemas.microsoft.com/office/drawing/2014/main" id="{8C489292-4CAD-464D-9697-D2281E9D3968}"/>
                </a:ext>
              </a:extLst>
            </p:cNvPr>
            <p:cNvSpPr/>
            <p:nvPr/>
          </p:nvSpPr>
          <p:spPr>
            <a:xfrm>
              <a:off x="6897511" y="1151467"/>
              <a:ext cx="587022" cy="61483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E50E7DC-EE31-4005-AA10-352DBA0DA1D8}"/>
                </a:ext>
              </a:extLst>
            </p:cNvPr>
            <p:cNvSpPr txBox="1"/>
            <p:nvPr/>
          </p:nvSpPr>
          <p:spPr>
            <a:xfrm>
              <a:off x="6981670" y="1111431"/>
              <a:ext cx="418704" cy="646331"/>
            </a:xfrm>
            <a:prstGeom prst="rect">
              <a:avLst/>
            </a:prstGeom>
            <a:noFill/>
          </p:spPr>
          <p:txBody>
            <a:bodyPr wrap="none" rtlCol="0">
              <a:spAutoFit/>
            </a:bodyPr>
            <a:lstStyle/>
            <a:p>
              <a:r>
                <a:rPr lang="en-US" sz="3600" b="1" dirty="0"/>
                <a:t>2</a:t>
              </a:r>
            </a:p>
          </p:txBody>
        </p:sp>
      </p:grpSp>
      <p:pic>
        <p:nvPicPr>
          <p:cNvPr id="8" name="Picture 7">
            <a:extLst>
              <a:ext uri="{FF2B5EF4-FFF2-40B4-BE49-F238E27FC236}">
                <a16:creationId xmlns:a16="http://schemas.microsoft.com/office/drawing/2014/main" id="{1FFE3887-C348-46FB-929C-88756E1B3FA3}"/>
              </a:ext>
            </a:extLst>
          </p:cNvPr>
          <p:cNvPicPr>
            <a:picLocks noChangeAspect="1"/>
          </p:cNvPicPr>
          <p:nvPr/>
        </p:nvPicPr>
        <p:blipFill>
          <a:blip r:embed="rId3"/>
          <a:stretch>
            <a:fillRect/>
          </a:stretch>
        </p:blipFill>
        <p:spPr>
          <a:xfrm>
            <a:off x="633434" y="2622874"/>
            <a:ext cx="5522054" cy="4117763"/>
          </a:xfrm>
          <a:prstGeom prst="rect">
            <a:avLst/>
          </a:prstGeom>
        </p:spPr>
      </p:pic>
      <p:sp>
        <p:nvSpPr>
          <p:cNvPr id="3" name="TextBox 2">
            <a:extLst>
              <a:ext uri="{FF2B5EF4-FFF2-40B4-BE49-F238E27FC236}">
                <a16:creationId xmlns:a16="http://schemas.microsoft.com/office/drawing/2014/main" id="{CCDACE4D-ED9C-4AAD-A6EF-4EA412C97E7E}"/>
              </a:ext>
            </a:extLst>
          </p:cNvPr>
          <p:cNvSpPr txBox="1"/>
          <p:nvPr/>
        </p:nvSpPr>
        <p:spPr>
          <a:xfrm>
            <a:off x="246986" y="299409"/>
            <a:ext cx="6294950"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77"/>
              </a:rPr>
              <a:t>This paper asks:</a:t>
            </a:r>
          </a:p>
        </p:txBody>
      </p:sp>
      <p:pic>
        <p:nvPicPr>
          <p:cNvPr id="5" name="Picture 2" descr="Related image">
            <a:extLst>
              <a:ext uri="{FF2B5EF4-FFF2-40B4-BE49-F238E27FC236}">
                <a16:creationId xmlns:a16="http://schemas.microsoft.com/office/drawing/2014/main" id="{85153220-0063-45BC-B1D9-4A9B3C152DC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7598" y="3935622"/>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7746180F-CDAC-4B8F-BF67-C7714BE7385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6224" y="2905027"/>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4">
            <a:extLst>
              <a:ext uri="{FF2B5EF4-FFF2-40B4-BE49-F238E27FC236}">
                <a16:creationId xmlns:a16="http://schemas.microsoft.com/office/drawing/2014/main" id="{745689D2-3586-4AF3-9F26-BB74C7A53B3D}"/>
              </a:ext>
            </a:extLst>
          </p:cNvPr>
          <p:cNvSpPr txBox="1"/>
          <p:nvPr/>
        </p:nvSpPr>
        <p:spPr>
          <a:xfrm>
            <a:off x="9971794" y="3342959"/>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Teeth Gesture,</a:t>
            </a:r>
          </a:p>
        </p:txBody>
      </p:sp>
      <p:sp>
        <p:nvSpPr>
          <p:cNvPr id="14" name="Rectangle: Rounded Corners 4">
            <a:extLst>
              <a:ext uri="{FF2B5EF4-FFF2-40B4-BE49-F238E27FC236}">
                <a16:creationId xmlns:a16="http://schemas.microsoft.com/office/drawing/2014/main" id="{57373095-5542-4709-A7B6-6E9C9196C12F}"/>
              </a:ext>
            </a:extLst>
          </p:cNvPr>
          <p:cNvSpPr txBox="1"/>
          <p:nvPr/>
        </p:nvSpPr>
        <p:spPr>
          <a:xfrm>
            <a:off x="10007239" y="3733129"/>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dirty="0">
                <a:solidFill>
                  <a:schemeClr val="tx1"/>
                </a:solidFill>
                <a:latin typeface="Lucida Bright" panose="02040602050505020304" pitchFamily="18" charset="0"/>
              </a:rPr>
              <a:t>Location</a:t>
            </a:r>
            <a:endParaRPr lang="en-IN" sz="2000" kern="1200" dirty="0">
              <a:solidFill>
                <a:schemeClr val="tx1"/>
              </a:solidFill>
              <a:latin typeface="Lucida Bright" panose="02040602050505020304" pitchFamily="18" charset="0"/>
            </a:endParaRPr>
          </a:p>
        </p:txBody>
      </p:sp>
      <p:sp>
        <p:nvSpPr>
          <p:cNvPr id="16" name="Arrow: Down 15">
            <a:extLst>
              <a:ext uri="{FF2B5EF4-FFF2-40B4-BE49-F238E27FC236}">
                <a16:creationId xmlns:a16="http://schemas.microsoft.com/office/drawing/2014/main" id="{CE83808C-114F-4F04-918F-7695C0FDA675}"/>
              </a:ext>
            </a:extLst>
          </p:cNvPr>
          <p:cNvSpPr/>
          <p:nvPr/>
        </p:nvSpPr>
        <p:spPr>
          <a:xfrm rot="16200000">
            <a:off x="7915726" y="3639783"/>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A21357-A185-8447-BA10-6212841402E1}"/>
              </a:ext>
            </a:extLst>
          </p:cNvPr>
          <p:cNvSpPr/>
          <p:nvPr/>
        </p:nvSpPr>
        <p:spPr>
          <a:xfrm>
            <a:off x="8321655" y="3002692"/>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4">
            <a:extLst>
              <a:ext uri="{FF2B5EF4-FFF2-40B4-BE49-F238E27FC236}">
                <a16:creationId xmlns:a16="http://schemas.microsoft.com/office/drawing/2014/main" id="{F85031FD-CA1B-D942-97E3-AEDB74AF26CC}"/>
              </a:ext>
            </a:extLst>
          </p:cNvPr>
          <p:cNvSpPr txBox="1"/>
          <p:nvPr/>
        </p:nvSpPr>
        <p:spPr>
          <a:xfrm>
            <a:off x="8488391" y="3596868"/>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Infer</a:t>
            </a:r>
          </a:p>
        </p:txBody>
      </p:sp>
      <p:sp>
        <p:nvSpPr>
          <p:cNvPr id="20" name="Arrow: Down 15">
            <a:extLst>
              <a:ext uri="{FF2B5EF4-FFF2-40B4-BE49-F238E27FC236}">
                <a16:creationId xmlns:a16="http://schemas.microsoft.com/office/drawing/2014/main" id="{1382BA49-3F3B-1445-BC57-CDB538FB4CCE}"/>
              </a:ext>
            </a:extLst>
          </p:cNvPr>
          <p:cNvSpPr/>
          <p:nvPr/>
        </p:nvSpPr>
        <p:spPr>
          <a:xfrm rot="16200000">
            <a:off x="9661957" y="3692537"/>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4AE2BF-1567-0045-B0AC-D160F8B0B25A}"/>
              </a:ext>
            </a:extLst>
          </p:cNvPr>
          <p:cNvSpPr txBox="1"/>
          <p:nvPr/>
        </p:nvSpPr>
        <p:spPr>
          <a:xfrm>
            <a:off x="6092858" y="2664634"/>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
        <p:nvSpPr>
          <p:cNvPr id="22" name="TextBox 21">
            <a:extLst>
              <a:ext uri="{FF2B5EF4-FFF2-40B4-BE49-F238E27FC236}">
                <a16:creationId xmlns:a16="http://schemas.microsoft.com/office/drawing/2014/main" id="{72945808-6F4C-5A45-894F-E1917DB63323}"/>
              </a:ext>
            </a:extLst>
          </p:cNvPr>
          <p:cNvSpPr txBox="1"/>
          <p:nvPr/>
        </p:nvSpPr>
        <p:spPr>
          <a:xfrm>
            <a:off x="6077558" y="4577630"/>
            <a:ext cx="721672" cy="646331"/>
          </a:xfrm>
          <a:prstGeom prst="rect">
            <a:avLst/>
          </a:prstGeom>
          <a:noFill/>
        </p:spPr>
        <p:txBody>
          <a:bodyPr wrap="none" rtlCol="0">
            <a:spAutoFit/>
          </a:bodyPr>
          <a:lstStyle/>
          <a:p>
            <a:pPr algn="ctr"/>
            <a:r>
              <a:rPr lang="en-US" dirty="0">
                <a:solidFill>
                  <a:schemeClr val="bg1">
                    <a:lumMod val="75000"/>
                  </a:schemeClr>
                </a:solidFill>
              </a:rPr>
              <a:t>Right </a:t>
            </a:r>
          </a:p>
          <a:p>
            <a:pPr algn="ctr"/>
            <a:r>
              <a:rPr lang="en-US" dirty="0">
                <a:solidFill>
                  <a:schemeClr val="bg1">
                    <a:lumMod val="75000"/>
                  </a:schemeClr>
                </a:solidFill>
              </a:rPr>
              <a:t>signal</a:t>
            </a:r>
          </a:p>
        </p:txBody>
      </p:sp>
      <p:pic>
        <p:nvPicPr>
          <p:cNvPr id="23" name="Picture 2" descr="Related image">
            <a:extLst>
              <a:ext uri="{FF2B5EF4-FFF2-40B4-BE49-F238E27FC236}">
                <a16:creationId xmlns:a16="http://schemas.microsoft.com/office/drawing/2014/main" id="{2F1171C7-C30A-4203-8603-0850DEA63CF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0741" y="3935622"/>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lated image">
            <a:extLst>
              <a:ext uri="{FF2B5EF4-FFF2-40B4-BE49-F238E27FC236}">
                <a16:creationId xmlns:a16="http://schemas.microsoft.com/office/drawing/2014/main" id="{B870A446-BD4E-4AD4-83DD-AC6D660FBB7C}"/>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9367" y="2905027"/>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Down 24">
            <a:extLst>
              <a:ext uri="{FF2B5EF4-FFF2-40B4-BE49-F238E27FC236}">
                <a16:creationId xmlns:a16="http://schemas.microsoft.com/office/drawing/2014/main" id="{35FA8FF0-33D1-40BA-86A4-5B4841B4B639}"/>
              </a:ext>
            </a:extLst>
          </p:cNvPr>
          <p:cNvSpPr/>
          <p:nvPr/>
        </p:nvSpPr>
        <p:spPr>
          <a:xfrm rot="16200000">
            <a:off x="7918869" y="3639783"/>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Rounded Corners 4">
            <a:extLst>
              <a:ext uri="{FF2B5EF4-FFF2-40B4-BE49-F238E27FC236}">
                <a16:creationId xmlns:a16="http://schemas.microsoft.com/office/drawing/2014/main" id="{48E6B176-6EA2-46D3-91CC-F1655D5F3C99}"/>
              </a:ext>
            </a:extLst>
          </p:cNvPr>
          <p:cNvSpPr txBox="1"/>
          <p:nvPr/>
        </p:nvSpPr>
        <p:spPr>
          <a:xfrm>
            <a:off x="8491534" y="3596868"/>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2000" kern="1200" dirty="0">
                <a:solidFill>
                  <a:schemeClr val="tx1"/>
                </a:solidFill>
                <a:latin typeface="Lucida Bright" panose="02040602050505020304" pitchFamily="18" charset="0"/>
              </a:rPr>
              <a:t>Infer</a:t>
            </a:r>
          </a:p>
        </p:txBody>
      </p:sp>
      <p:sp>
        <p:nvSpPr>
          <p:cNvPr id="27" name="Arrow: Down 15">
            <a:extLst>
              <a:ext uri="{FF2B5EF4-FFF2-40B4-BE49-F238E27FC236}">
                <a16:creationId xmlns:a16="http://schemas.microsoft.com/office/drawing/2014/main" id="{4B65CBAF-A9A8-4070-924A-3292F3EB0E6C}"/>
              </a:ext>
            </a:extLst>
          </p:cNvPr>
          <p:cNvSpPr/>
          <p:nvPr/>
        </p:nvSpPr>
        <p:spPr>
          <a:xfrm rot="16200000">
            <a:off x="9665100" y="3692537"/>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E73BA23-921E-4B65-8BA7-06A5C2B61D1D}"/>
              </a:ext>
            </a:extLst>
          </p:cNvPr>
          <p:cNvSpPr txBox="1"/>
          <p:nvPr/>
        </p:nvSpPr>
        <p:spPr>
          <a:xfrm>
            <a:off x="6096001" y="2664634"/>
            <a:ext cx="721672" cy="646331"/>
          </a:xfrm>
          <a:prstGeom prst="rect">
            <a:avLst/>
          </a:prstGeom>
          <a:noFill/>
        </p:spPr>
        <p:txBody>
          <a:bodyPr wrap="none" rtlCol="0">
            <a:spAutoFit/>
          </a:bodyPr>
          <a:lstStyle/>
          <a:p>
            <a:pPr algn="ctr"/>
            <a:r>
              <a:rPr lang="en-US" dirty="0">
                <a:solidFill>
                  <a:schemeClr val="bg1">
                    <a:lumMod val="75000"/>
                  </a:schemeClr>
                </a:solidFill>
              </a:rPr>
              <a:t>Left </a:t>
            </a:r>
          </a:p>
          <a:p>
            <a:pPr algn="ctr"/>
            <a:r>
              <a:rPr lang="en-US" dirty="0">
                <a:solidFill>
                  <a:schemeClr val="bg1">
                    <a:lumMod val="75000"/>
                  </a:schemeClr>
                </a:solidFill>
              </a:rPr>
              <a:t>signal</a:t>
            </a:r>
          </a:p>
        </p:txBody>
      </p:sp>
    </p:spTree>
    <p:extLst>
      <p:ext uri="{BB962C8B-B14F-4D97-AF65-F5344CB8AC3E}">
        <p14:creationId xmlns:p14="http://schemas.microsoft.com/office/powerpoint/2010/main" val="154204699"/>
      </p:ext>
    </p:extLst>
  </p:cSld>
  <p:clrMapOvr>
    <a:masterClrMapping/>
  </p:clrMapOvr>
  <mc:AlternateContent xmlns:mc="http://schemas.openxmlformats.org/markup-compatibility/2006" xmlns:p14="http://schemas.microsoft.com/office/powerpoint/2010/main">
    <mc:Choice Requires="p14">
      <p:transition p14:dur="0" advTm="26426"/>
    </mc:Choice>
    <mc:Fallback xmlns="">
      <p:transition advTm="2642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D77331-C72C-EA4E-9E13-DFD959C68B9B}"/>
              </a:ext>
            </a:extLst>
          </p:cNvPr>
          <p:cNvSpPr txBox="1"/>
          <p:nvPr/>
        </p:nvSpPr>
        <p:spPr>
          <a:xfrm>
            <a:off x="314102" y="0"/>
            <a:ext cx="4840344" cy="5577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rPr>
              <a:t>Much more in the paper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rPr>
              <a:t>                   Thanks.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Lucida Bright" panose="02040602050505020304" pitchFamily="18" charset="77"/>
              <a:ea typeface="+mn-ea"/>
              <a:cs typeface="+mn-cs"/>
            </a:endParaRPr>
          </a:p>
        </p:txBody>
      </p:sp>
      <p:cxnSp>
        <p:nvCxnSpPr>
          <p:cNvPr id="17" name="Straight Connector 11">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5362" name="Picture 2" descr="Zhijian Yang">
            <a:extLst>
              <a:ext uri="{FF2B5EF4-FFF2-40B4-BE49-F238E27FC236}">
                <a16:creationId xmlns:a16="http://schemas.microsoft.com/office/drawing/2014/main" id="{313B60D2-697C-1F40-A4CB-F66160A6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92" y="2635955"/>
            <a:ext cx="1586089" cy="158608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Yu-Lin (Wally) Wei">
            <a:extLst>
              <a:ext uri="{FF2B5EF4-FFF2-40B4-BE49-F238E27FC236}">
                <a16:creationId xmlns:a16="http://schemas.microsoft.com/office/drawing/2014/main" id="{E2DCC087-5261-214F-A82F-8FD84840D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5311" y="2635955"/>
            <a:ext cx="1586089" cy="158608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omit Roy Choudhury">
            <a:extLst>
              <a:ext uri="{FF2B5EF4-FFF2-40B4-BE49-F238E27FC236}">
                <a16:creationId xmlns:a16="http://schemas.microsoft.com/office/drawing/2014/main" id="{25BC8ED5-EB53-2847-B692-F2FCA0823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426" y="4737445"/>
            <a:ext cx="1577972" cy="15779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945679-4D4F-F145-ABD1-0CEF54F6357F}"/>
              </a:ext>
            </a:extLst>
          </p:cNvPr>
          <p:cNvSpPr txBox="1"/>
          <p:nvPr/>
        </p:nvSpPr>
        <p:spPr>
          <a:xfrm>
            <a:off x="1271735" y="4222044"/>
            <a:ext cx="9685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Zhijian</a:t>
            </a:r>
          </a:p>
        </p:txBody>
      </p:sp>
      <p:sp>
        <p:nvSpPr>
          <p:cNvPr id="18" name="TextBox 17">
            <a:extLst>
              <a:ext uri="{FF2B5EF4-FFF2-40B4-BE49-F238E27FC236}">
                <a16:creationId xmlns:a16="http://schemas.microsoft.com/office/drawing/2014/main" id="{B5E29365-DBA0-104C-8D5D-401867CB1183}"/>
              </a:ext>
            </a:extLst>
          </p:cNvPr>
          <p:cNvSpPr txBox="1"/>
          <p:nvPr/>
        </p:nvSpPr>
        <p:spPr>
          <a:xfrm>
            <a:off x="3083643" y="4222044"/>
            <a:ext cx="907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Yu-Lin</a:t>
            </a:r>
          </a:p>
        </p:txBody>
      </p:sp>
      <p:sp>
        <p:nvSpPr>
          <p:cNvPr id="19" name="TextBox 18">
            <a:extLst>
              <a:ext uri="{FF2B5EF4-FFF2-40B4-BE49-F238E27FC236}">
                <a16:creationId xmlns:a16="http://schemas.microsoft.com/office/drawing/2014/main" id="{92CFA8A7-0D66-5C4C-A8E3-ECEF1B618F87}"/>
              </a:ext>
            </a:extLst>
          </p:cNvPr>
          <p:cNvSpPr txBox="1"/>
          <p:nvPr/>
        </p:nvSpPr>
        <p:spPr>
          <a:xfrm>
            <a:off x="1103420" y="6325779"/>
            <a:ext cx="1136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effectLst/>
                <a:latin typeface="Lucida Bright" panose="02040602050505020304" pitchFamily="18" charset="0"/>
              </a:rPr>
              <a:t>Haitham</a:t>
            </a:r>
            <a:endParaRPr kumimoji="0" lang="en-US" sz="1800" b="0" i="0" u="none" strike="noStrike" kern="1200" cap="none" spc="0" normalizeH="0" baseline="0" noProof="0" dirty="0">
              <a:ln>
                <a:noFill/>
              </a:ln>
              <a:solidFill>
                <a:schemeClr val="bg1"/>
              </a:solidFill>
              <a:effectLst/>
              <a:uLnTx/>
              <a:uFillTx/>
              <a:latin typeface="Lucida Bright" panose="02040602050505020304" pitchFamily="18" charset="0"/>
            </a:endParaRPr>
          </a:p>
        </p:txBody>
      </p:sp>
      <p:sp>
        <p:nvSpPr>
          <p:cNvPr id="20" name="TextBox 19">
            <a:extLst>
              <a:ext uri="{FF2B5EF4-FFF2-40B4-BE49-F238E27FC236}">
                <a16:creationId xmlns:a16="http://schemas.microsoft.com/office/drawing/2014/main" id="{27126B26-619C-2B45-B957-185EC7BEDBD6}"/>
              </a:ext>
            </a:extLst>
          </p:cNvPr>
          <p:cNvSpPr txBox="1"/>
          <p:nvPr/>
        </p:nvSpPr>
        <p:spPr>
          <a:xfrm>
            <a:off x="3083643" y="6349158"/>
            <a:ext cx="8595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Romit</a:t>
            </a:r>
          </a:p>
        </p:txBody>
      </p:sp>
      <p:pic>
        <p:nvPicPr>
          <p:cNvPr id="2" name="Picture 1">
            <a:extLst>
              <a:ext uri="{FF2B5EF4-FFF2-40B4-BE49-F238E27FC236}">
                <a16:creationId xmlns:a16="http://schemas.microsoft.com/office/drawing/2014/main" id="{62F62E57-FF70-4533-B9E9-2F7745C46931}"/>
              </a:ext>
            </a:extLst>
          </p:cNvPr>
          <p:cNvPicPr>
            <a:picLocks noChangeAspect="1"/>
          </p:cNvPicPr>
          <p:nvPr/>
        </p:nvPicPr>
        <p:blipFill>
          <a:blip r:embed="rId6"/>
          <a:stretch>
            <a:fillRect/>
          </a:stretch>
        </p:blipFill>
        <p:spPr>
          <a:xfrm>
            <a:off x="5977347" y="480804"/>
            <a:ext cx="5227868" cy="5929522"/>
          </a:xfrm>
          <a:prstGeom prst="rect">
            <a:avLst/>
          </a:prstGeom>
        </p:spPr>
      </p:pic>
      <p:pic>
        <p:nvPicPr>
          <p:cNvPr id="2050" name="Picture 2" descr="Haitham">
            <a:extLst>
              <a:ext uri="{FF2B5EF4-FFF2-40B4-BE49-F238E27FC236}">
                <a16:creationId xmlns:a16="http://schemas.microsoft.com/office/drawing/2014/main" id="{D8B2F8E1-47F4-4CD8-8ADD-09CA3D8278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55" r="8406"/>
          <a:stretch/>
        </p:blipFill>
        <p:spPr bwMode="auto">
          <a:xfrm>
            <a:off x="881303" y="4688808"/>
            <a:ext cx="1633434" cy="16117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looking at the camera&#10;&#10;Description automatically generated">
            <a:extLst>
              <a:ext uri="{FF2B5EF4-FFF2-40B4-BE49-F238E27FC236}">
                <a16:creationId xmlns:a16="http://schemas.microsoft.com/office/drawing/2014/main" id="{95184EC6-D28C-419A-9C31-A41262ABF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03" y="704226"/>
            <a:ext cx="1562397" cy="1562397"/>
          </a:xfrm>
          <a:prstGeom prst="rect">
            <a:avLst/>
          </a:prstGeom>
        </p:spPr>
      </p:pic>
      <p:sp>
        <p:nvSpPr>
          <p:cNvPr id="8" name="TextBox 7">
            <a:extLst>
              <a:ext uri="{FF2B5EF4-FFF2-40B4-BE49-F238E27FC236}">
                <a16:creationId xmlns:a16="http://schemas.microsoft.com/office/drawing/2014/main" id="{F8D1E3D7-9A99-4247-9953-BBA6242CE900}"/>
              </a:ext>
            </a:extLst>
          </p:cNvPr>
          <p:cNvSpPr txBox="1"/>
          <p:nvPr/>
        </p:nvSpPr>
        <p:spPr>
          <a:xfrm>
            <a:off x="1395440" y="2253994"/>
            <a:ext cx="534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Jay</a:t>
            </a:r>
          </a:p>
        </p:txBody>
      </p:sp>
    </p:spTree>
    <p:extLst>
      <p:ext uri="{BB962C8B-B14F-4D97-AF65-F5344CB8AC3E}">
        <p14:creationId xmlns:p14="http://schemas.microsoft.com/office/powerpoint/2010/main" val="1598493958"/>
      </p:ext>
    </p:extLst>
  </p:cSld>
  <p:clrMapOvr>
    <a:masterClrMapping/>
  </p:clrMapOvr>
  <mc:AlternateContent xmlns:mc="http://schemas.openxmlformats.org/markup-compatibility/2006">
    <mc:Choice xmlns:p14="http://schemas.microsoft.com/office/powerpoint/2010/main" Requires="p14">
      <p:transition p14:dur="0" advTm="12614"/>
    </mc:Choice>
    <mc:Fallback>
      <p:transition advTm="126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1A8A2C-6377-4CD5-B48F-62DB6911919C}"/>
                  </a:ext>
                </a:extLst>
              </p14:cNvPr>
              <p14:cNvContentPartPr/>
              <p14:nvPr/>
            </p14:nvContentPartPr>
            <p14:xfrm rot="19693411">
              <a:off x="5026533" y="2820484"/>
              <a:ext cx="83173" cy="62482"/>
            </p14:xfrm>
          </p:contentPart>
        </mc:Choice>
        <mc:Fallback xmlns="">
          <p:pic>
            <p:nvPicPr>
              <p:cNvPr id="7" name="Ink 6">
                <a:extLst>
                  <a:ext uri="{FF2B5EF4-FFF2-40B4-BE49-F238E27FC236}">
                    <a16:creationId xmlns:a16="http://schemas.microsoft.com/office/drawing/2014/main" id="{921A8A2C-6377-4CD5-B48F-62DB6911919C}"/>
                  </a:ext>
                </a:extLst>
              </p:cNvPr>
              <p:cNvPicPr/>
              <p:nvPr/>
            </p:nvPicPr>
            <p:blipFill>
              <a:blip r:embed="rId6"/>
              <a:stretch>
                <a:fillRect/>
              </a:stretch>
            </p:blipFill>
            <p:spPr>
              <a:xfrm rot="19693411">
                <a:off x="2947208" y="1258434"/>
                <a:ext cx="4158650" cy="312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235AAAB-6983-452B-A490-8CB35943E422}"/>
                  </a:ext>
                </a:extLst>
              </p14:cNvPr>
              <p14:cNvContentPartPr/>
              <p14:nvPr/>
            </p14:nvContentPartPr>
            <p14:xfrm rot="19693411">
              <a:off x="12445917" y="3839539"/>
              <a:ext cx="83173" cy="62482"/>
            </p14:xfrm>
          </p:contentPart>
        </mc:Choice>
        <mc:Fallback xmlns="">
          <p:pic>
            <p:nvPicPr>
              <p:cNvPr id="9" name="Ink 8">
                <a:extLst>
                  <a:ext uri="{FF2B5EF4-FFF2-40B4-BE49-F238E27FC236}">
                    <a16:creationId xmlns:a16="http://schemas.microsoft.com/office/drawing/2014/main" id="{6235AAAB-6983-452B-A490-8CB35943E422}"/>
                  </a:ext>
                </a:extLst>
              </p:cNvPr>
              <p:cNvPicPr/>
              <p:nvPr/>
            </p:nvPicPr>
            <p:blipFill>
              <a:blip r:embed="rId8"/>
              <a:stretch>
                <a:fillRect/>
              </a:stretch>
            </p:blipFill>
            <p:spPr>
              <a:xfrm rot="19693411">
                <a:off x="10366592" y="2277489"/>
                <a:ext cx="4158650" cy="3124100"/>
              </a:xfrm>
              <a:prstGeom prst="rect">
                <a:avLst/>
              </a:prstGeom>
            </p:spPr>
          </p:pic>
        </mc:Fallback>
      </mc:AlternateContent>
      <p:sp>
        <p:nvSpPr>
          <p:cNvPr id="6" name="TextBox 5">
            <a:extLst>
              <a:ext uri="{FF2B5EF4-FFF2-40B4-BE49-F238E27FC236}">
                <a16:creationId xmlns:a16="http://schemas.microsoft.com/office/drawing/2014/main" id="{51CA8385-5CE8-4E6F-996B-457DBA6A2B8E}"/>
              </a:ext>
            </a:extLst>
          </p:cNvPr>
          <p:cNvSpPr txBox="1"/>
          <p:nvPr/>
        </p:nvSpPr>
        <p:spPr>
          <a:xfrm>
            <a:off x="3833635" y="2421860"/>
            <a:ext cx="4317728" cy="17149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600" b="1" dirty="0">
                <a:latin typeface="Lucida Bright" panose="02040602050505020304" pitchFamily="18" charset="0"/>
              </a:rPr>
              <a:t>Why?</a:t>
            </a:r>
            <a:endParaRPr kumimoji="0" lang="en-US" sz="6600" b="1" i="0" u="none" strike="noStrike" kern="1200" cap="none" spc="0" normalizeH="0" baseline="0" noProof="0" dirty="0">
              <a:ln>
                <a:noFill/>
              </a:ln>
              <a:effectLst/>
              <a:uLnTx/>
              <a:uFillTx/>
              <a:latin typeface="Lucida Bright" panose="02040602050505020304" pitchFamily="18" charset="0"/>
            </a:endParaRPr>
          </a:p>
        </p:txBody>
      </p:sp>
    </p:spTree>
    <p:extLst>
      <p:ext uri="{BB962C8B-B14F-4D97-AF65-F5344CB8AC3E}">
        <p14:creationId xmlns:p14="http://schemas.microsoft.com/office/powerpoint/2010/main" val="1207041557"/>
      </p:ext>
    </p:extLst>
  </p:cSld>
  <p:clrMapOvr>
    <a:masterClrMapping/>
  </p:clrMapOvr>
  <mc:AlternateContent xmlns:mc="http://schemas.openxmlformats.org/markup-compatibility/2006" xmlns:p14="http://schemas.microsoft.com/office/powerpoint/2010/main">
    <mc:Choice Requires="p14">
      <p:transition p14:dur="0" advTm="10427"/>
    </mc:Choice>
    <mc:Fallback xmlns="">
      <p:transition advTm="1042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078A1-31AA-8D45-B177-BA547B99D2B5}"/>
              </a:ext>
            </a:extLst>
          </p:cNvPr>
          <p:cNvGrpSpPr/>
          <p:nvPr/>
        </p:nvGrpSpPr>
        <p:grpSpPr>
          <a:xfrm>
            <a:off x="161614" y="0"/>
            <a:ext cx="5230365" cy="2178679"/>
            <a:chOff x="130521" y="1055908"/>
            <a:chExt cx="5965479" cy="2614841"/>
          </a:xfrm>
        </p:grpSpPr>
        <p:pic>
          <p:nvPicPr>
            <p:cNvPr id="16" name="Picture 2" descr="Related image">
              <a:extLst>
                <a:ext uri="{FF2B5EF4-FFF2-40B4-BE49-F238E27FC236}">
                  <a16:creationId xmlns:a16="http://schemas.microsoft.com/office/drawing/2014/main" id="{F1CA268B-93B9-DF4B-8A2B-5CA3D9E8413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355" y="2326896"/>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322CC821-C80E-3D4F-A3FE-B83E5EE962D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81" y="1296301"/>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
              <a:extLst>
                <a:ext uri="{FF2B5EF4-FFF2-40B4-BE49-F238E27FC236}">
                  <a16:creationId xmlns:a16="http://schemas.microsoft.com/office/drawing/2014/main" id="{941ED33A-CABB-7240-873D-FA6926B11105}"/>
                </a:ext>
              </a:extLst>
            </p:cNvPr>
            <p:cNvSpPr txBox="1"/>
            <p:nvPr/>
          </p:nvSpPr>
          <p:spPr>
            <a:xfrm>
              <a:off x="4040551" y="1734233"/>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Teeth Gesture,</a:t>
              </a:r>
            </a:p>
          </p:txBody>
        </p:sp>
        <p:sp>
          <p:nvSpPr>
            <p:cNvPr id="21" name="Rectangle: Rounded Corners 4">
              <a:extLst>
                <a:ext uri="{FF2B5EF4-FFF2-40B4-BE49-F238E27FC236}">
                  <a16:creationId xmlns:a16="http://schemas.microsoft.com/office/drawing/2014/main" id="{530C0ED4-9A57-254A-B41A-507CDEEAA31E}"/>
                </a:ext>
              </a:extLst>
            </p:cNvPr>
            <p:cNvSpPr txBox="1"/>
            <p:nvPr/>
          </p:nvSpPr>
          <p:spPr>
            <a:xfrm>
              <a:off x="4075996" y="2124403"/>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dirty="0">
                  <a:solidFill>
                    <a:schemeClr val="tx1"/>
                  </a:solidFill>
                  <a:latin typeface="Lucida Bright" panose="02040602050505020304" pitchFamily="18" charset="0"/>
                </a:rPr>
                <a:t>Location</a:t>
              </a:r>
              <a:endParaRPr lang="en-IN" kern="1200" dirty="0">
                <a:solidFill>
                  <a:schemeClr val="tx1"/>
                </a:solidFill>
                <a:latin typeface="Lucida Bright" panose="02040602050505020304" pitchFamily="18" charset="0"/>
              </a:endParaRPr>
            </a:p>
          </p:txBody>
        </p:sp>
        <p:sp>
          <p:nvSpPr>
            <p:cNvPr id="22" name="Arrow: Down 15">
              <a:extLst>
                <a:ext uri="{FF2B5EF4-FFF2-40B4-BE49-F238E27FC236}">
                  <a16:creationId xmlns:a16="http://schemas.microsoft.com/office/drawing/2014/main" id="{2BE730AC-D2E5-5741-ACB0-8E551F97D0EE}"/>
                </a:ext>
              </a:extLst>
            </p:cNvPr>
            <p:cNvSpPr/>
            <p:nvPr/>
          </p:nvSpPr>
          <p:spPr>
            <a:xfrm rot="16200000">
              <a:off x="1984483" y="2031057"/>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47F87C72-3179-BC4C-BC19-91851E66F264}"/>
                </a:ext>
              </a:extLst>
            </p:cNvPr>
            <p:cNvSpPr/>
            <p:nvPr/>
          </p:nvSpPr>
          <p:spPr>
            <a:xfrm>
              <a:off x="2390412" y="1393966"/>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4">
              <a:extLst>
                <a:ext uri="{FF2B5EF4-FFF2-40B4-BE49-F238E27FC236}">
                  <a16:creationId xmlns:a16="http://schemas.microsoft.com/office/drawing/2014/main" id="{77307BCF-C923-1847-850C-99C6602FEFD7}"/>
                </a:ext>
              </a:extLst>
            </p:cNvPr>
            <p:cNvSpPr txBox="1"/>
            <p:nvPr/>
          </p:nvSpPr>
          <p:spPr>
            <a:xfrm>
              <a:off x="2557148" y="1988142"/>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Infer</a:t>
              </a:r>
            </a:p>
          </p:txBody>
        </p:sp>
        <p:sp>
          <p:nvSpPr>
            <p:cNvPr id="26" name="Arrow: Down 15">
              <a:extLst>
                <a:ext uri="{FF2B5EF4-FFF2-40B4-BE49-F238E27FC236}">
                  <a16:creationId xmlns:a16="http://schemas.microsoft.com/office/drawing/2014/main" id="{1176EBEF-00CC-614F-832F-750A002BEDC0}"/>
                </a:ext>
              </a:extLst>
            </p:cNvPr>
            <p:cNvSpPr/>
            <p:nvPr/>
          </p:nvSpPr>
          <p:spPr>
            <a:xfrm rot="16200000">
              <a:off x="3730714" y="2083811"/>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A0DE89EC-2DEC-E147-A231-CF21920C9578}"/>
                </a:ext>
              </a:extLst>
            </p:cNvPr>
            <p:cNvSpPr txBox="1"/>
            <p:nvPr/>
          </p:nvSpPr>
          <p:spPr>
            <a:xfrm>
              <a:off x="146552" y="1055908"/>
              <a:ext cx="751798" cy="701845"/>
            </a:xfrm>
            <a:prstGeom prst="rect">
              <a:avLst/>
            </a:prstGeom>
            <a:noFill/>
          </p:spPr>
          <p:txBody>
            <a:bodyPr wrap="none" rtlCol="0">
              <a:spAutoFit/>
            </a:bodyPr>
            <a:lstStyle/>
            <a:p>
              <a:pPr algn="ctr"/>
              <a:r>
                <a:rPr lang="en-US" sz="1600" dirty="0">
                  <a:solidFill>
                    <a:schemeClr val="bg1">
                      <a:lumMod val="75000"/>
                    </a:schemeClr>
                  </a:solidFill>
                </a:rPr>
                <a:t>Left </a:t>
              </a:r>
            </a:p>
            <a:p>
              <a:pPr algn="ctr"/>
              <a:r>
                <a:rPr lang="en-US" sz="1600" dirty="0">
                  <a:solidFill>
                    <a:schemeClr val="bg1">
                      <a:lumMod val="75000"/>
                    </a:schemeClr>
                  </a:solidFill>
                </a:rPr>
                <a:t>signal</a:t>
              </a:r>
            </a:p>
          </p:txBody>
        </p:sp>
        <p:sp>
          <p:nvSpPr>
            <p:cNvPr id="28" name="TextBox 27">
              <a:extLst>
                <a:ext uri="{FF2B5EF4-FFF2-40B4-BE49-F238E27FC236}">
                  <a16:creationId xmlns:a16="http://schemas.microsoft.com/office/drawing/2014/main" id="{BB4F02B4-0B61-E147-9103-A881D5F48E82}"/>
                </a:ext>
              </a:extLst>
            </p:cNvPr>
            <p:cNvSpPr txBox="1"/>
            <p:nvPr/>
          </p:nvSpPr>
          <p:spPr>
            <a:xfrm>
              <a:off x="130521" y="2968904"/>
              <a:ext cx="753260" cy="701845"/>
            </a:xfrm>
            <a:prstGeom prst="rect">
              <a:avLst/>
            </a:prstGeom>
            <a:noFill/>
          </p:spPr>
          <p:txBody>
            <a:bodyPr wrap="none" rtlCol="0">
              <a:spAutoFit/>
            </a:bodyPr>
            <a:lstStyle/>
            <a:p>
              <a:pPr algn="ctr"/>
              <a:r>
                <a:rPr lang="en-US" sz="1600" dirty="0">
                  <a:solidFill>
                    <a:schemeClr val="bg1">
                      <a:lumMod val="75000"/>
                    </a:schemeClr>
                  </a:solidFill>
                </a:rPr>
                <a:t>Right </a:t>
              </a:r>
            </a:p>
            <a:p>
              <a:pPr algn="ctr"/>
              <a:r>
                <a:rPr lang="en-US" sz="1600" dirty="0">
                  <a:solidFill>
                    <a:schemeClr val="bg1">
                      <a:lumMod val="75000"/>
                    </a:schemeClr>
                  </a:solidFill>
                </a:rPr>
                <a:t>signal</a:t>
              </a:r>
            </a:p>
          </p:txBody>
        </p:sp>
      </p:grpSp>
      <p:sp>
        <p:nvSpPr>
          <p:cNvPr id="38" name="TextBox 37">
            <a:extLst>
              <a:ext uri="{FF2B5EF4-FFF2-40B4-BE49-F238E27FC236}">
                <a16:creationId xmlns:a16="http://schemas.microsoft.com/office/drawing/2014/main" id="{393B3A36-822F-2544-8990-D7F760F581E5}"/>
              </a:ext>
            </a:extLst>
          </p:cNvPr>
          <p:cNvSpPr txBox="1"/>
          <p:nvPr/>
        </p:nvSpPr>
        <p:spPr>
          <a:xfrm>
            <a:off x="6095999" y="668192"/>
            <a:ext cx="480638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Range of Applications …</a:t>
            </a:r>
          </a:p>
        </p:txBody>
      </p:sp>
      <p:sp>
        <p:nvSpPr>
          <p:cNvPr id="40" name="Arrow: Down 15">
            <a:extLst>
              <a:ext uri="{FF2B5EF4-FFF2-40B4-BE49-F238E27FC236}">
                <a16:creationId xmlns:a16="http://schemas.microsoft.com/office/drawing/2014/main" id="{29E525E7-54CD-674F-8615-53AA495CB2AA}"/>
              </a:ext>
            </a:extLst>
          </p:cNvPr>
          <p:cNvSpPr/>
          <p:nvPr/>
        </p:nvSpPr>
        <p:spPr>
          <a:xfrm rot="16200000">
            <a:off x="5676863" y="768357"/>
            <a:ext cx="186501" cy="409211"/>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744869571"/>
      </p:ext>
    </p:extLst>
  </p:cSld>
  <p:clrMapOvr>
    <a:masterClrMapping/>
  </p:clrMapOvr>
  <mc:AlternateContent xmlns:mc="http://schemas.openxmlformats.org/markup-compatibility/2006" xmlns:p14="http://schemas.microsoft.com/office/powerpoint/2010/main">
    <mc:Choice Requires="p14">
      <p:transition p14:dur="0" advTm="15050"/>
    </mc:Choice>
    <mc:Fallback xmlns="">
      <p:transition advTm="150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078A1-31AA-8D45-B177-BA547B99D2B5}"/>
              </a:ext>
            </a:extLst>
          </p:cNvPr>
          <p:cNvGrpSpPr/>
          <p:nvPr/>
        </p:nvGrpSpPr>
        <p:grpSpPr>
          <a:xfrm>
            <a:off x="161614" y="0"/>
            <a:ext cx="5230365" cy="2178679"/>
            <a:chOff x="130521" y="1055908"/>
            <a:chExt cx="5965479" cy="2614841"/>
          </a:xfrm>
        </p:grpSpPr>
        <p:pic>
          <p:nvPicPr>
            <p:cNvPr id="16" name="Picture 2" descr="Related image">
              <a:extLst>
                <a:ext uri="{FF2B5EF4-FFF2-40B4-BE49-F238E27FC236}">
                  <a16:creationId xmlns:a16="http://schemas.microsoft.com/office/drawing/2014/main" id="{F1CA268B-93B9-DF4B-8A2B-5CA3D9E8413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355" y="2326896"/>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322CC821-C80E-3D4F-A3FE-B83E5EE962D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81" y="1296301"/>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
              <a:extLst>
                <a:ext uri="{FF2B5EF4-FFF2-40B4-BE49-F238E27FC236}">
                  <a16:creationId xmlns:a16="http://schemas.microsoft.com/office/drawing/2014/main" id="{941ED33A-CABB-7240-873D-FA6926B11105}"/>
                </a:ext>
              </a:extLst>
            </p:cNvPr>
            <p:cNvSpPr txBox="1"/>
            <p:nvPr/>
          </p:nvSpPr>
          <p:spPr>
            <a:xfrm>
              <a:off x="4040551" y="1734233"/>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Teeth Gesture,</a:t>
              </a:r>
            </a:p>
          </p:txBody>
        </p:sp>
        <p:sp>
          <p:nvSpPr>
            <p:cNvPr id="21" name="Rectangle: Rounded Corners 4">
              <a:extLst>
                <a:ext uri="{FF2B5EF4-FFF2-40B4-BE49-F238E27FC236}">
                  <a16:creationId xmlns:a16="http://schemas.microsoft.com/office/drawing/2014/main" id="{530C0ED4-9A57-254A-B41A-507CDEEAA31E}"/>
                </a:ext>
              </a:extLst>
            </p:cNvPr>
            <p:cNvSpPr txBox="1"/>
            <p:nvPr/>
          </p:nvSpPr>
          <p:spPr>
            <a:xfrm>
              <a:off x="4075996" y="2124403"/>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dirty="0">
                  <a:solidFill>
                    <a:schemeClr val="tx1"/>
                  </a:solidFill>
                  <a:latin typeface="Lucida Bright" panose="02040602050505020304" pitchFamily="18" charset="0"/>
                </a:rPr>
                <a:t>Location</a:t>
              </a:r>
              <a:endParaRPr lang="en-IN" kern="1200" dirty="0">
                <a:solidFill>
                  <a:schemeClr val="tx1"/>
                </a:solidFill>
                <a:latin typeface="Lucida Bright" panose="02040602050505020304" pitchFamily="18" charset="0"/>
              </a:endParaRPr>
            </a:p>
          </p:txBody>
        </p:sp>
        <p:sp>
          <p:nvSpPr>
            <p:cNvPr id="22" name="Arrow: Down 15">
              <a:extLst>
                <a:ext uri="{FF2B5EF4-FFF2-40B4-BE49-F238E27FC236}">
                  <a16:creationId xmlns:a16="http://schemas.microsoft.com/office/drawing/2014/main" id="{2BE730AC-D2E5-5741-ACB0-8E551F97D0EE}"/>
                </a:ext>
              </a:extLst>
            </p:cNvPr>
            <p:cNvSpPr/>
            <p:nvPr/>
          </p:nvSpPr>
          <p:spPr>
            <a:xfrm rot="16200000">
              <a:off x="1984483" y="2031057"/>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47F87C72-3179-BC4C-BC19-91851E66F264}"/>
                </a:ext>
              </a:extLst>
            </p:cNvPr>
            <p:cNvSpPr/>
            <p:nvPr/>
          </p:nvSpPr>
          <p:spPr>
            <a:xfrm>
              <a:off x="2390412" y="1393966"/>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4">
              <a:extLst>
                <a:ext uri="{FF2B5EF4-FFF2-40B4-BE49-F238E27FC236}">
                  <a16:creationId xmlns:a16="http://schemas.microsoft.com/office/drawing/2014/main" id="{77307BCF-C923-1847-850C-99C6602FEFD7}"/>
                </a:ext>
              </a:extLst>
            </p:cNvPr>
            <p:cNvSpPr txBox="1"/>
            <p:nvPr/>
          </p:nvSpPr>
          <p:spPr>
            <a:xfrm>
              <a:off x="2557148" y="1988142"/>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Infer</a:t>
              </a:r>
            </a:p>
          </p:txBody>
        </p:sp>
        <p:sp>
          <p:nvSpPr>
            <p:cNvPr id="26" name="Arrow: Down 15">
              <a:extLst>
                <a:ext uri="{FF2B5EF4-FFF2-40B4-BE49-F238E27FC236}">
                  <a16:creationId xmlns:a16="http://schemas.microsoft.com/office/drawing/2014/main" id="{1176EBEF-00CC-614F-832F-750A002BEDC0}"/>
                </a:ext>
              </a:extLst>
            </p:cNvPr>
            <p:cNvSpPr/>
            <p:nvPr/>
          </p:nvSpPr>
          <p:spPr>
            <a:xfrm rot="16200000">
              <a:off x="3730714" y="2083811"/>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A0DE89EC-2DEC-E147-A231-CF21920C9578}"/>
                </a:ext>
              </a:extLst>
            </p:cNvPr>
            <p:cNvSpPr txBox="1"/>
            <p:nvPr/>
          </p:nvSpPr>
          <p:spPr>
            <a:xfrm>
              <a:off x="146552" y="1055908"/>
              <a:ext cx="751798" cy="701845"/>
            </a:xfrm>
            <a:prstGeom prst="rect">
              <a:avLst/>
            </a:prstGeom>
            <a:noFill/>
          </p:spPr>
          <p:txBody>
            <a:bodyPr wrap="none" rtlCol="0">
              <a:spAutoFit/>
            </a:bodyPr>
            <a:lstStyle/>
            <a:p>
              <a:pPr algn="ctr"/>
              <a:r>
                <a:rPr lang="en-US" sz="1600" dirty="0">
                  <a:solidFill>
                    <a:schemeClr val="bg1">
                      <a:lumMod val="75000"/>
                    </a:schemeClr>
                  </a:solidFill>
                </a:rPr>
                <a:t>Left </a:t>
              </a:r>
            </a:p>
            <a:p>
              <a:pPr algn="ctr"/>
              <a:r>
                <a:rPr lang="en-US" sz="1600" dirty="0">
                  <a:solidFill>
                    <a:schemeClr val="bg1">
                      <a:lumMod val="75000"/>
                    </a:schemeClr>
                  </a:solidFill>
                </a:rPr>
                <a:t>signal</a:t>
              </a:r>
            </a:p>
          </p:txBody>
        </p:sp>
        <p:sp>
          <p:nvSpPr>
            <p:cNvPr id="28" name="TextBox 27">
              <a:extLst>
                <a:ext uri="{FF2B5EF4-FFF2-40B4-BE49-F238E27FC236}">
                  <a16:creationId xmlns:a16="http://schemas.microsoft.com/office/drawing/2014/main" id="{BB4F02B4-0B61-E147-9103-A881D5F48E82}"/>
                </a:ext>
              </a:extLst>
            </p:cNvPr>
            <p:cNvSpPr txBox="1"/>
            <p:nvPr/>
          </p:nvSpPr>
          <p:spPr>
            <a:xfrm>
              <a:off x="130521" y="2968904"/>
              <a:ext cx="753260" cy="701845"/>
            </a:xfrm>
            <a:prstGeom prst="rect">
              <a:avLst/>
            </a:prstGeom>
            <a:noFill/>
          </p:spPr>
          <p:txBody>
            <a:bodyPr wrap="none" rtlCol="0">
              <a:spAutoFit/>
            </a:bodyPr>
            <a:lstStyle/>
            <a:p>
              <a:pPr algn="ctr"/>
              <a:r>
                <a:rPr lang="en-US" sz="1600" dirty="0">
                  <a:solidFill>
                    <a:schemeClr val="bg1">
                      <a:lumMod val="75000"/>
                    </a:schemeClr>
                  </a:solidFill>
                </a:rPr>
                <a:t>Right </a:t>
              </a:r>
            </a:p>
            <a:p>
              <a:pPr algn="ctr"/>
              <a:r>
                <a:rPr lang="en-US" sz="1600" dirty="0">
                  <a:solidFill>
                    <a:schemeClr val="bg1">
                      <a:lumMod val="75000"/>
                    </a:schemeClr>
                  </a:solidFill>
                </a:rPr>
                <a:t>signal</a:t>
              </a:r>
            </a:p>
          </p:txBody>
        </p:sp>
      </p:grpSp>
      <p:sp>
        <p:nvSpPr>
          <p:cNvPr id="38" name="TextBox 37">
            <a:extLst>
              <a:ext uri="{FF2B5EF4-FFF2-40B4-BE49-F238E27FC236}">
                <a16:creationId xmlns:a16="http://schemas.microsoft.com/office/drawing/2014/main" id="{393B3A36-822F-2544-8990-D7F760F581E5}"/>
              </a:ext>
            </a:extLst>
          </p:cNvPr>
          <p:cNvSpPr txBox="1"/>
          <p:nvPr/>
        </p:nvSpPr>
        <p:spPr>
          <a:xfrm>
            <a:off x="6095999" y="668192"/>
            <a:ext cx="480638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Range of Applications …</a:t>
            </a:r>
          </a:p>
        </p:txBody>
      </p:sp>
      <p:sp>
        <p:nvSpPr>
          <p:cNvPr id="40" name="Arrow: Down 15">
            <a:extLst>
              <a:ext uri="{FF2B5EF4-FFF2-40B4-BE49-F238E27FC236}">
                <a16:creationId xmlns:a16="http://schemas.microsoft.com/office/drawing/2014/main" id="{29E525E7-54CD-674F-8615-53AA495CB2AA}"/>
              </a:ext>
            </a:extLst>
          </p:cNvPr>
          <p:cNvSpPr/>
          <p:nvPr/>
        </p:nvSpPr>
        <p:spPr>
          <a:xfrm rot="16200000">
            <a:off x="5676863" y="768357"/>
            <a:ext cx="186501" cy="409211"/>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30" name="Group 29">
            <a:extLst>
              <a:ext uri="{FF2B5EF4-FFF2-40B4-BE49-F238E27FC236}">
                <a16:creationId xmlns:a16="http://schemas.microsoft.com/office/drawing/2014/main" id="{952345D3-13B2-574F-9A2A-6CB2EB20A99A}"/>
              </a:ext>
            </a:extLst>
          </p:cNvPr>
          <p:cNvGrpSpPr/>
          <p:nvPr/>
        </p:nvGrpSpPr>
        <p:grpSpPr>
          <a:xfrm flipH="1">
            <a:off x="175669" y="2941258"/>
            <a:ext cx="5038881" cy="3683270"/>
            <a:chOff x="7840127" y="2139369"/>
            <a:chExt cx="4452153" cy="3613212"/>
          </a:xfrm>
        </p:grpSpPr>
        <p:pic>
          <p:nvPicPr>
            <p:cNvPr id="31" name="Picture 30" descr="A person holding a dog on a leash&#10;&#10;Description automatically generated">
              <a:extLst>
                <a:ext uri="{FF2B5EF4-FFF2-40B4-BE49-F238E27FC236}">
                  <a16:creationId xmlns:a16="http://schemas.microsoft.com/office/drawing/2014/main" id="{1522896B-1A2E-F449-9C4A-C8C70A887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068" y="2139369"/>
              <a:ext cx="3613212" cy="3613212"/>
            </a:xfrm>
            <a:prstGeom prst="rect">
              <a:avLst/>
            </a:prstGeom>
          </p:spPr>
        </p:pic>
        <p:pic>
          <p:nvPicPr>
            <p:cNvPr id="32" name="Picture 4" descr="Seizure Alert Dog Tag For Dogs image 0">
              <a:extLst>
                <a:ext uri="{FF2B5EF4-FFF2-40B4-BE49-F238E27FC236}">
                  <a16:creationId xmlns:a16="http://schemas.microsoft.com/office/drawing/2014/main" id="{DD0147AA-06B7-EF48-8211-B16E04D4FB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18" r="16065"/>
            <a:stretch/>
          </p:blipFill>
          <p:spPr bwMode="auto">
            <a:xfrm flipH="1">
              <a:off x="7840127" y="3972319"/>
              <a:ext cx="1365340" cy="1618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Dental Monitoring - Lemala Dental | dental group">
            <a:extLst>
              <a:ext uri="{FF2B5EF4-FFF2-40B4-BE49-F238E27FC236}">
                <a16:creationId xmlns:a16="http://schemas.microsoft.com/office/drawing/2014/main" id="{0B6F9D83-3E75-B449-9506-CC7F92791E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689" r="424" b="15039"/>
          <a:stretch/>
        </p:blipFill>
        <p:spPr bwMode="auto">
          <a:xfrm>
            <a:off x="6421889" y="3492608"/>
            <a:ext cx="5431139" cy="299732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20">
            <a:extLst>
              <a:ext uri="{FF2B5EF4-FFF2-40B4-BE49-F238E27FC236}">
                <a16:creationId xmlns:a16="http://schemas.microsoft.com/office/drawing/2014/main" id="{34952CDE-3C21-DC4B-AB34-120D4EB2985D}"/>
              </a:ext>
            </a:extLst>
          </p:cNvPr>
          <p:cNvSpPr/>
          <p:nvPr/>
        </p:nvSpPr>
        <p:spPr>
          <a:xfrm>
            <a:off x="6435890" y="2993690"/>
            <a:ext cx="5432914" cy="44371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Lucida Bright" panose="02040602050505020304" pitchFamily="18" charset="0"/>
              </a:rPr>
              <a:t>Remote Dental Monitoring</a:t>
            </a:r>
            <a:endParaRPr lang="en-US" sz="2200" b="1" dirty="0">
              <a:solidFill>
                <a:schemeClr val="bg1"/>
              </a:solidFill>
              <a:effectLst/>
            </a:endParaRPr>
          </a:p>
        </p:txBody>
      </p:sp>
      <p:sp>
        <p:nvSpPr>
          <p:cNvPr id="35" name="Rectangle: Rounded Corners 22">
            <a:extLst>
              <a:ext uri="{FF2B5EF4-FFF2-40B4-BE49-F238E27FC236}">
                <a16:creationId xmlns:a16="http://schemas.microsoft.com/office/drawing/2014/main" id="{9029763F-DEE0-9246-8BAC-5A0BF7A8644D}"/>
              </a:ext>
            </a:extLst>
          </p:cNvPr>
          <p:cNvSpPr/>
          <p:nvPr/>
        </p:nvSpPr>
        <p:spPr>
          <a:xfrm>
            <a:off x="2446240" y="2427196"/>
            <a:ext cx="3517242" cy="1380131"/>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Lucida Bright" panose="02040602050505020304" pitchFamily="18" charset="0"/>
              </a:rPr>
              <a:t>Seizure alert from</a:t>
            </a:r>
            <a:r>
              <a:rPr lang="en-US" sz="2200" b="1" dirty="0">
                <a:solidFill>
                  <a:schemeClr val="bg1"/>
                </a:solidFill>
              </a:rPr>
              <a:t> </a:t>
            </a:r>
            <a:r>
              <a:rPr lang="en-US" sz="2200" b="1" dirty="0">
                <a:solidFill>
                  <a:schemeClr val="bg1"/>
                </a:solidFill>
                <a:latin typeface="Lucida Bright" panose="02040602050505020304" pitchFamily="18" charset="0"/>
              </a:rPr>
              <a:t>t</a:t>
            </a:r>
            <a:r>
              <a:rPr lang="en-US" sz="2200" b="1" dirty="0">
                <a:solidFill>
                  <a:schemeClr val="bg1"/>
                </a:solidFill>
                <a:effectLst/>
                <a:latin typeface="Lucida Bright" panose="02040602050505020304" pitchFamily="18" charset="0"/>
              </a:rPr>
              <a:t>eeth chatter … </a:t>
            </a:r>
          </a:p>
          <a:p>
            <a:pPr algn="ctr"/>
            <a:r>
              <a:rPr lang="en-US" sz="2200" b="1" dirty="0">
                <a:solidFill>
                  <a:schemeClr val="bg1"/>
                </a:solidFill>
                <a:effectLst/>
                <a:latin typeface="Lucida Bright" panose="02040602050505020304" pitchFamily="18" charset="0"/>
              </a:rPr>
              <a:t>no need for alert dog</a:t>
            </a:r>
            <a:endParaRPr lang="en-US" sz="2200" b="1" dirty="0">
              <a:solidFill>
                <a:schemeClr val="bg1"/>
              </a:solidFill>
              <a:effectLst/>
            </a:endParaRPr>
          </a:p>
        </p:txBody>
      </p:sp>
      <p:grpSp>
        <p:nvGrpSpPr>
          <p:cNvPr id="43" name="Group 42">
            <a:extLst>
              <a:ext uri="{FF2B5EF4-FFF2-40B4-BE49-F238E27FC236}">
                <a16:creationId xmlns:a16="http://schemas.microsoft.com/office/drawing/2014/main" id="{B86EB739-1222-1643-BE7F-8AE5A218556B}"/>
              </a:ext>
            </a:extLst>
          </p:cNvPr>
          <p:cNvGrpSpPr/>
          <p:nvPr/>
        </p:nvGrpSpPr>
        <p:grpSpPr>
          <a:xfrm>
            <a:off x="5827555" y="1360979"/>
            <a:ext cx="1807858" cy="630872"/>
            <a:chOff x="5827555" y="1360979"/>
            <a:chExt cx="1807858" cy="630872"/>
          </a:xfrm>
        </p:grpSpPr>
        <p:pic>
          <p:nvPicPr>
            <p:cNvPr id="44" name="Picture 2" descr="Health icon red - Yakima Family YMCA">
              <a:extLst>
                <a:ext uri="{FF2B5EF4-FFF2-40B4-BE49-F238E27FC236}">
                  <a16:creationId xmlns:a16="http://schemas.microsoft.com/office/drawing/2014/main" id="{DD4DED68-99D2-AC4C-98FA-2EA92A0EDE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555" y="1360979"/>
              <a:ext cx="630872" cy="6308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FFE60BC-B6F1-1D4F-882B-04F81BF8F9C2}"/>
                </a:ext>
              </a:extLst>
            </p:cNvPr>
            <p:cNvSpPr txBox="1"/>
            <p:nvPr/>
          </p:nvSpPr>
          <p:spPr>
            <a:xfrm>
              <a:off x="6458427" y="1438052"/>
              <a:ext cx="1176986" cy="476726"/>
            </a:xfrm>
            <a:prstGeom prst="roundRect">
              <a:avLst/>
            </a:prstGeom>
            <a:solidFill>
              <a:schemeClr val="bg1">
                <a:lumMod val="75000"/>
              </a:schemeClr>
            </a:solidFill>
            <a:ln>
              <a:noFill/>
            </a:ln>
          </p:spPr>
          <p:txBody>
            <a:bodyPr wrap="square" rtlCol="0">
              <a:spAutoFit/>
            </a:bodyPr>
            <a:lstStyle/>
            <a:p>
              <a:pPr algn="ctr"/>
              <a:r>
                <a:rPr lang="en-US" sz="2200" dirty="0">
                  <a:latin typeface="Lucida Bright" panose="02040602050505020304" pitchFamily="18" charset="0"/>
                </a:rPr>
                <a:t>Health</a:t>
              </a:r>
            </a:p>
          </p:txBody>
        </p:sp>
      </p:grpSp>
    </p:spTree>
    <p:extLst>
      <p:ext uri="{BB962C8B-B14F-4D97-AF65-F5344CB8AC3E}">
        <p14:creationId xmlns:p14="http://schemas.microsoft.com/office/powerpoint/2010/main" val="624929530"/>
      </p:ext>
    </p:extLst>
  </p:cSld>
  <p:clrMapOvr>
    <a:masterClrMapping/>
  </p:clrMapOvr>
  <mc:AlternateContent xmlns:mc="http://schemas.openxmlformats.org/markup-compatibility/2006" xmlns:p14="http://schemas.microsoft.com/office/powerpoint/2010/main">
    <mc:Choice Requires="p14">
      <p:transition p14:dur="0" advTm="15050"/>
    </mc:Choice>
    <mc:Fallback xmlns="">
      <p:transition advTm="150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078A1-31AA-8D45-B177-BA547B99D2B5}"/>
              </a:ext>
            </a:extLst>
          </p:cNvPr>
          <p:cNvGrpSpPr/>
          <p:nvPr/>
        </p:nvGrpSpPr>
        <p:grpSpPr>
          <a:xfrm>
            <a:off x="161614" y="0"/>
            <a:ext cx="5230365" cy="2178679"/>
            <a:chOff x="130521" y="1055908"/>
            <a:chExt cx="5965479" cy="2614841"/>
          </a:xfrm>
        </p:grpSpPr>
        <p:pic>
          <p:nvPicPr>
            <p:cNvPr id="16" name="Picture 2" descr="Related image">
              <a:extLst>
                <a:ext uri="{FF2B5EF4-FFF2-40B4-BE49-F238E27FC236}">
                  <a16:creationId xmlns:a16="http://schemas.microsoft.com/office/drawing/2014/main" id="{F1CA268B-93B9-DF4B-8A2B-5CA3D9E8413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355" y="2326896"/>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322CC821-C80E-3D4F-A3FE-B83E5EE962D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81" y="1296301"/>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
              <a:extLst>
                <a:ext uri="{FF2B5EF4-FFF2-40B4-BE49-F238E27FC236}">
                  <a16:creationId xmlns:a16="http://schemas.microsoft.com/office/drawing/2014/main" id="{941ED33A-CABB-7240-873D-FA6926B11105}"/>
                </a:ext>
              </a:extLst>
            </p:cNvPr>
            <p:cNvSpPr txBox="1"/>
            <p:nvPr/>
          </p:nvSpPr>
          <p:spPr>
            <a:xfrm>
              <a:off x="4040551" y="1734233"/>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Teeth Gesture,</a:t>
              </a:r>
            </a:p>
          </p:txBody>
        </p:sp>
        <p:sp>
          <p:nvSpPr>
            <p:cNvPr id="21" name="Rectangle: Rounded Corners 4">
              <a:extLst>
                <a:ext uri="{FF2B5EF4-FFF2-40B4-BE49-F238E27FC236}">
                  <a16:creationId xmlns:a16="http://schemas.microsoft.com/office/drawing/2014/main" id="{530C0ED4-9A57-254A-B41A-507CDEEAA31E}"/>
                </a:ext>
              </a:extLst>
            </p:cNvPr>
            <p:cNvSpPr txBox="1"/>
            <p:nvPr/>
          </p:nvSpPr>
          <p:spPr>
            <a:xfrm>
              <a:off x="4075996" y="2124403"/>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dirty="0">
                  <a:solidFill>
                    <a:schemeClr val="tx1"/>
                  </a:solidFill>
                  <a:latin typeface="Lucida Bright" panose="02040602050505020304" pitchFamily="18" charset="0"/>
                </a:rPr>
                <a:t>Location</a:t>
              </a:r>
              <a:endParaRPr lang="en-IN" kern="1200" dirty="0">
                <a:solidFill>
                  <a:schemeClr val="tx1"/>
                </a:solidFill>
                <a:latin typeface="Lucida Bright" panose="02040602050505020304" pitchFamily="18" charset="0"/>
              </a:endParaRPr>
            </a:p>
          </p:txBody>
        </p:sp>
        <p:sp>
          <p:nvSpPr>
            <p:cNvPr id="22" name="Arrow: Down 15">
              <a:extLst>
                <a:ext uri="{FF2B5EF4-FFF2-40B4-BE49-F238E27FC236}">
                  <a16:creationId xmlns:a16="http://schemas.microsoft.com/office/drawing/2014/main" id="{2BE730AC-D2E5-5741-ACB0-8E551F97D0EE}"/>
                </a:ext>
              </a:extLst>
            </p:cNvPr>
            <p:cNvSpPr/>
            <p:nvPr/>
          </p:nvSpPr>
          <p:spPr>
            <a:xfrm rot="16200000">
              <a:off x="1984483" y="2031057"/>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47F87C72-3179-BC4C-BC19-91851E66F264}"/>
                </a:ext>
              </a:extLst>
            </p:cNvPr>
            <p:cNvSpPr/>
            <p:nvPr/>
          </p:nvSpPr>
          <p:spPr>
            <a:xfrm>
              <a:off x="2390412" y="1393966"/>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4">
              <a:extLst>
                <a:ext uri="{FF2B5EF4-FFF2-40B4-BE49-F238E27FC236}">
                  <a16:creationId xmlns:a16="http://schemas.microsoft.com/office/drawing/2014/main" id="{77307BCF-C923-1847-850C-99C6602FEFD7}"/>
                </a:ext>
              </a:extLst>
            </p:cNvPr>
            <p:cNvSpPr txBox="1"/>
            <p:nvPr/>
          </p:nvSpPr>
          <p:spPr>
            <a:xfrm>
              <a:off x="2557148" y="1988142"/>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Infer</a:t>
              </a:r>
            </a:p>
          </p:txBody>
        </p:sp>
        <p:sp>
          <p:nvSpPr>
            <p:cNvPr id="26" name="Arrow: Down 15">
              <a:extLst>
                <a:ext uri="{FF2B5EF4-FFF2-40B4-BE49-F238E27FC236}">
                  <a16:creationId xmlns:a16="http://schemas.microsoft.com/office/drawing/2014/main" id="{1176EBEF-00CC-614F-832F-750A002BEDC0}"/>
                </a:ext>
              </a:extLst>
            </p:cNvPr>
            <p:cNvSpPr/>
            <p:nvPr/>
          </p:nvSpPr>
          <p:spPr>
            <a:xfrm rot="16200000">
              <a:off x="3730714" y="2083811"/>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A0DE89EC-2DEC-E147-A231-CF21920C9578}"/>
                </a:ext>
              </a:extLst>
            </p:cNvPr>
            <p:cNvSpPr txBox="1"/>
            <p:nvPr/>
          </p:nvSpPr>
          <p:spPr>
            <a:xfrm>
              <a:off x="146552" y="1055908"/>
              <a:ext cx="751798" cy="701845"/>
            </a:xfrm>
            <a:prstGeom prst="rect">
              <a:avLst/>
            </a:prstGeom>
            <a:noFill/>
          </p:spPr>
          <p:txBody>
            <a:bodyPr wrap="none" rtlCol="0">
              <a:spAutoFit/>
            </a:bodyPr>
            <a:lstStyle/>
            <a:p>
              <a:pPr algn="ctr"/>
              <a:r>
                <a:rPr lang="en-US" sz="1600" dirty="0">
                  <a:solidFill>
                    <a:schemeClr val="bg1">
                      <a:lumMod val="75000"/>
                    </a:schemeClr>
                  </a:solidFill>
                </a:rPr>
                <a:t>Left </a:t>
              </a:r>
            </a:p>
            <a:p>
              <a:pPr algn="ctr"/>
              <a:r>
                <a:rPr lang="en-US" sz="1600" dirty="0">
                  <a:solidFill>
                    <a:schemeClr val="bg1">
                      <a:lumMod val="75000"/>
                    </a:schemeClr>
                  </a:solidFill>
                </a:rPr>
                <a:t>signal</a:t>
              </a:r>
            </a:p>
          </p:txBody>
        </p:sp>
        <p:sp>
          <p:nvSpPr>
            <p:cNvPr id="28" name="TextBox 27">
              <a:extLst>
                <a:ext uri="{FF2B5EF4-FFF2-40B4-BE49-F238E27FC236}">
                  <a16:creationId xmlns:a16="http://schemas.microsoft.com/office/drawing/2014/main" id="{BB4F02B4-0B61-E147-9103-A881D5F48E82}"/>
                </a:ext>
              </a:extLst>
            </p:cNvPr>
            <p:cNvSpPr txBox="1"/>
            <p:nvPr/>
          </p:nvSpPr>
          <p:spPr>
            <a:xfrm>
              <a:off x="130521" y="2968904"/>
              <a:ext cx="753260" cy="701845"/>
            </a:xfrm>
            <a:prstGeom prst="rect">
              <a:avLst/>
            </a:prstGeom>
            <a:noFill/>
          </p:spPr>
          <p:txBody>
            <a:bodyPr wrap="none" rtlCol="0">
              <a:spAutoFit/>
            </a:bodyPr>
            <a:lstStyle/>
            <a:p>
              <a:pPr algn="ctr"/>
              <a:r>
                <a:rPr lang="en-US" sz="1600" dirty="0">
                  <a:solidFill>
                    <a:schemeClr val="bg1">
                      <a:lumMod val="75000"/>
                    </a:schemeClr>
                  </a:solidFill>
                </a:rPr>
                <a:t>Right </a:t>
              </a:r>
            </a:p>
            <a:p>
              <a:pPr algn="ctr"/>
              <a:r>
                <a:rPr lang="en-US" sz="1600" dirty="0">
                  <a:solidFill>
                    <a:schemeClr val="bg1">
                      <a:lumMod val="75000"/>
                    </a:schemeClr>
                  </a:solidFill>
                </a:rPr>
                <a:t>signal</a:t>
              </a:r>
            </a:p>
          </p:txBody>
        </p:sp>
      </p:grpSp>
      <p:sp>
        <p:nvSpPr>
          <p:cNvPr id="38" name="TextBox 37">
            <a:extLst>
              <a:ext uri="{FF2B5EF4-FFF2-40B4-BE49-F238E27FC236}">
                <a16:creationId xmlns:a16="http://schemas.microsoft.com/office/drawing/2014/main" id="{393B3A36-822F-2544-8990-D7F760F581E5}"/>
              </a:ext>
            </a:extLst>
          </p:cNvPr>
          <p:cNvSpPr txBox="1"/>
          <p:nvPr/>
        </p:nvSpPr>
        <p:spPr>
          <a:xfrm>
            <a:off x="6095999" y="668192"/>
            <a:ext cx="480638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Range of Applications …</a:t>
            </a:r>
          </a:p>
        </p:txBody>
      </p:sp>
      <p:sp>
        <p:nvSpPr>
          <p:cNvPr id="40" name="Arrow: Down 15">
            <a:extLst>
              <a:ext uri="{FF2B5EF4-FFF2-40B4-BE49-F238E27FC236}">
                <a16:creationId xmlns:a16="http://schemas.microsoft.com/office/drawing/2014/main" id="{29E525E7-54CD-674F-8615-53AA495CB2AA}"/>
              </a:ext>
            </a:extLst>
          </p:cNvPr>
          <p:cNvSpPr/>
          <p:nvPr/>
        </p:nvSpPr>
        <p:spPr>
          <a:xfrm rot="16200000">
            <a:off x="5676863" y="768357"/>
            <a:ext cx="186501" cy="409211"/>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42" name="Picture 41">
            <a:extLst>
              <a:ext uri="{FF2B5EF4-FFF2-40B4-BE49-F238E27FC236}">
                <a16:creationId xmlns:a16="http://schemas.microsoft.com/office/drawing/2014/main" id="{A335396C-9D37-2049-8485-7CCA77B6C800}"/>
              </a:ext>
            </a:extLst>
          </p:cNvPr>
          <p:cNvPicPr>
            <a:picLocks noChangeAspect="1"/>
          </p:cNvPicPr>
          <p:nvPr/>
        </p:nvPicPr>
        <p:blipFill>
          <a:blip r:embed="rId4"/>
          <a:stretch>
            <a:fillRect/>
          </a:stretch>
        </p:blipFill>
        <p:spPr>
          <a:xfrm>
            <a:off x="491729" y="3228206"/>
            <a:ext cx="4870492" cy="3333726"/>
          </a:xfrm>
          <a:prstGeom prst="rect">
            <a:avLst/>
          </a:prstGeom>
        </p:spPr>
      </p:pic>
      <p:sp>
        <p:nvSpPr>
          <p:cNvPr id="43" name="TextBox 42">
            <a:extLst>
              <a:ext uri="{FF2B5EF4-FFF2-40B4-BE49-F238E27FC236}">
                <a16:creationId xmlns:a16="http://schemas.microsoft.com/office/drawing/2014/main" id="{B3E08700-7CE5-A844-8C56-928A1D1C1397}"/>
              </a:ext>
            </a:extLst>
          </p:cNvPr>
          <p:cNvSpPr txBox="1"/>
          <p:nvPr/>
        </p:nvSpPr>
        <p:spPr>
          <a:xfrm>
            <a:off x="6594354" y="2637948"/>
            <a:ext cx="4870492" cy="476726"/>
          </a:xfrm>
          <a:prstGeom prst="roundRect">
            <a:avLst/>
          </a:prstGeom>
          <a:solidFill>
            <a:schemeClr val="tx1">
              <a:lumMod val="65000"/>
              <a:lumOff val="35000"/>
            </a:schemeClr>
          </a:solidFill>
          <a:ln>
            <a:noFill/>
          </a:ln>
        </p:spPr>
        <p:txBody>
          <a:bodyPr wrap="square" rtlCol="0">
            <a:spAutoFit/>
          </a:bodyPr>
          <a:lstStyle/>
          <a:p>
            <a:pPr algn="ctr"/>
            <a:r>
              <a:rPr lang="en-US" sz="2200" b="1" dirty="0">
                <a:solidFill>
                  <a:schemeClr val="bg1"/>
                </a:solidFill>
                <a:latin typeface="Lucida Bright" panose="02040602050505020304" pitchFamily="18" charset="0"/>
              </a:rPr>
              <a:t>Type PIN numbers with teeth</a:t>
            </a:r>
          </a:p>
        </p:txBody>
      </p:sp>
      <p:sp>
        <p:nvSpPr>
          <p:cNvPr id="44" name="TextBox 43">
            <a:extLst>
              <a:ext uri="{FF2B5EF4-FFF2-40B4-BE49-F238E27FC236}">
                <a16:creationId xmlns:a16="http://schemas.microsoft.com/office/drawing/2014/main" id="{C8BC7536-77AD-FC40-99BB-4E35C54C43C1}"/>
              </a:ext>
            </a:extLst>
          </p:cNvPr>
          <p:cNvSpPr txBox="1"/>
          <p:nvPr/>
        </p:nvSpPr>
        <p:spPr>
          <a:xfrm>
            <a:off x="491729" y="2637948"/>
            <a:ext cx="4870492" cy="476726"/>
          </a:xfrm>
          <a:prstGeom prst="roundRect">
            <a:avLst/>
          </a:prstGeom>
          <a:solidFill>
            <a:schemeClr val="tx1">
              <a:lumMod val="65000"/>
              <a:lumOff val="35000"/>
            </a:schemeClr>
          </a:solidFill>
          <a:ln>
            <a:noFill/>
          </a:ln>
        </p:spPr>
        <p:txBody>
          <a:bodyPr wrap="square" rtlCol="0">
            <a:spAutoFit/>
          </a:bodyPr>
          <a:lstStyle/>
          <a:p>
            <a:pPr algn="ctr"/>
            <a:r>
              <a:rPr lang="en-US" sz="2200" b="1" dirty="0">
                <a:solidFill>
                  <a:schemeClr val="bg1"/>
                </a:solidFill>
                <a:latin typeface="Lucida Bright" panose="02040602050505020304" pitchFamily="18" charset="0"/>
              </a:rPr>
              <a:t>Simple hands-free interfaces</a:t>
            </a:r>
          </a:p>
        </p:txBody>
      </p:sp>
      <p:pic>
        <p:nvPicPr>
          <p:cNvPr id="45" name="Picture 2" descr="The Best Two-Factor Authentication App | Reviews by Wirecutter">
            <a:extLst>
              <a:ext uri="{FF2B5EF4-FFF2-40B4-BE49-F238E27FC236}">
                <a16:creationId xmlns:a16="http://schemas.microsoft.com/office/drawing/2014/main" id="{1F1DFBBE-D9E5-444A-90B5-971E539A273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94354" y="3228205"/>
            <a:ext cx="4849379" cy="3232919"/>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66AEF4EC-8431-0A44-B3A0-8E2509F31A47}"/>
              </a:ext>
            </a:extLst>
          </p:cNvPr>
          <p:cNvGrpSpPr/>
          <p:nvPr/>
        </p:nvGrpSpPr>
        <p:grpSpPr>
          <a:xfrm>
            <a:off x="7852853" y="1392515"/>
            <a:ext cx="1292678" cy="632188"/>
            <a:chOff x="3965027" y="2003247"/>
            <a:chExt cx="1292678" cy="632188"/>
          </a:xfrm>
        </p:grpSpPr>
        <p:sp>
          <p:nvSpPr>
            <p:cNvPr id="47" name="TextBox 46">
              <a:extLst>
                <a:ext uri="{FF2B5EF4-FFF2-40B4-BE49-F238E27FC236}">
                  <a16:creationId xmlns:a16="http://schemas.microsoft.com/office/drawing/2014/main" id="{1DAFA2C1-9949-BA4B-9AE5-9FCB5533A2A0}"/>
                </a:ext>
              </a:extLst>
            </p:cNvPr>
            <p:cNvSpPr txBox="1"/>
            <p:nvPr/>
          </p:nvSpPr>
          <p:spPr>
            <a:xfrm>
              <a:off x="4626833" y="2074023"/>
              <a:ext cx="630872" cy="476726"/>
            </a:xfrm>
            <a:prstGeom prst="roundRect">
              <a:avLst/>
            </a:prstGeom>
            <a:solidFill>
              <a:schemeClr val="accent3">
                <a:lumMod val="60000"/>
                <a:lumOff val="40000"/>
              </a:schemeClr>
            </a:solidFill>
            <a:ln>
              <a:noFill/>
            </a:ln>
          </p:spPr>
          <p:txBody>
            <a:bodyPr wrap="square" rtlCol="0">
              <a:spAutoFit/>
            </a:bodyPr>
            <a:lstStyle/>
            <a:p>
              <a:pPr algn="ctr"/>
              <a:r>
                <a:rPr lang="en-US" sz="2200" dirty="0">
                  <a:latin typeface="Lucida Bright" panose="02040602050505020304" pitchFamily="18" charset="0"/>
                </a:rPr>
                <a:t>UI</a:t>
              </a:r>
            </a:p>
          </p:txBody>
        </p:sp>
        <p:pic>
          <p:nvPicPr>
            <p:cNvPr id="48" name="Picture 4" descr="Control Icon #41892 - Free Icons Library">
              <a:extLst>
                <a:ext uri="{FF2B5EF4-FFF2-40B4-BE49-F238E27FC236}">
                  <a16:creationId xmlns:a16="http://schemas.microsoft.com/office/drawing/2014/main" id="{595695AF-5EFE-234F-8AC2-A896F9489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027" y="2003247"/>
              <a:ext cx="630872" cy="632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A48EC069-BB35-1C47-843F-8E316E914763}"/>
              </a:ext>
            </a:extLst>
          </p:cNvPr>
          <p:cNvGrpSpPr/>
          <p:nvPr/>
        </p:nvGrpSpPr>
        <p:grpSpPr>
          <a:xfrm>
            <a:off x="5827555" y="1360979"/>
            <a:ext cx="1807858" cy="630872"/>
            <a:chOff x="5827555" y="1360979"/>
            <a:chExt cx="1807858" cy="630872"/>
          </a:xfrm>
        </p:grpSpPr>
        <p:pic>
          <p:nvPicPr>
            <p:cNvPr id="50" name="Picture 2" descr="Health icon red - Yakima Family YMCA">
              <a:extLst>
                <a:ext uri="{FF2B5EF4-FFF2-40B4-BE49-F238E27FC236}">
                  <a16:creationId xmlns:a16="http://schemas.microsoft.com/office/drawing/2014/main" id="{CB1F70F6-5B3F-EC43-A622-E09AC28121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555" y="1360979"/>
              <a:ext cx="630872" cy="63087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87D94A4-9A45-3746-A42B-D52269012B4D}"/>
                </a:ext>
              </a:extLst>
            </p:cNvPr>
            <p:cNvSpPr txBox="1"/>
            <p:nvPr/>
          </p:nvSpPr>
          <p:spPr>
            <a:xfrm>
              <a:off x="6458427" y="1438052"/>
              <a:ext cx="1176986" cy="476726"/>
            </a:xfrm>
            <a:prstGeom prst="roundRect">
              <a:avLst/>
            </a:prstGeom>
            <a:solidFill>
              <a:schemeClr val="bg1">
                <a:lumMod val="75000"/>
              </a:schemeClr>
            </a:solidFill>
            <a:ln>
              <a:noFill/>
            </a:ln>
          </p:spPr>
          <p:txBody>
            <a:bodyPr wrap="square" rtlCol="0">
              <a:spAutoFit/>
            </a:bodyPr>
            <a:lstStyle/>
            <a:p>
              <a:pPr algn="ctr"/>
              <a:r>
                <a:rPr lang="en-US" sz="2200" dirty="0">
                  <a:latin typeface="Lucida Bright" panose="02040602050505020304" pitchFamily="18" charset="0"/>
                </a:rPr>
                <a:t>Health</a:t>
              </a:r>
            </a:p>
          </p:txBody>
        </p:sp>
      </p:grpSp>
    </p:spTree>
    <p:extLst>
      <p:ext uri="{BB962C8B-B14F-4D97-AF65-F5344CB8AC3E}">
        <p14:creationId xmlns:p14="http://schemas.microsoft.com/office/powerpoint/2010/main" val="3085036077"/>
      </p:ext>
    </p:extLst>
  </p:cSld>
  <p:clrMapOvr>
    <a:masterClrMapping/>
  </p:clrMapOvr>
  <mc:AlternateContent xmlns:mc="http://schemas.openxmlformats.org/markup-compatibility/2006" xmlns:p14="http://schemas.microsoft.com/office/powerpoint/2010/main">
    <mc:Choice Requires="p14">
      <p:transition p14:dur="0" advTm="15050"/>
    </mc:Choice>
    <mc:Fallback xmlns="">
      <p:transition advTm="150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078A1-31AA-8D45-B177-BA547B99D2B5}"/>
              </a:ext>
            </a:extLst>
          </p:cNvPr>
          <p:cNvGrpSpPr/>
          <p:nvPr/>
        </p:nvGrpSpPr>
        <p:grpSpPr>
          <a:xfrm>
            <a:off x="161614" y="0"/>
            <a:ext cx="5230365" cy="2178679"/>
            <a:chOff x="130521" y="1055908"/>
            <a:chExt cx="5965479" cy="2614841"/>
          </a:xfrm>
        </p:grpSpPr>
        <p:pic>
          <p:nvPicPr>
            <p:cNvPr id="16" name="Picture 2" descr="Related image">
              <a:extLst>
                <a:ext uri="{FF2B5EF4-FFF2-40B4-BE49-F238E27FC236}">
                  <a16:creationId xmlns:a16="http://schemas.microsoft.com/office/drawing/2014/main" id="{F1CA268B-93B9-DF4B-8A2B-5CA3D9E8413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355" y="2326896"/>
              <a:ext cx="1842798" cy="1047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322CC821-C80E-3D4F-A3FE-B83E5EE962D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81" y="1296301"/>
              <a:ext cx="1754172" cy="10479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
              <a:extLst>
                <a:ext uri="{FF2B5EF4-FFF2-40B4-BE49-F238E27FC236}">
                  <a16:creationId xmlns:a16="http://schemas.microsoft.com/office/drawing/2014/main" id="{941ED33A-CABB-7240-873D-FA6926B11105}"/>
                </a:ext>
              </a:extLst>
            </p:cNvPr>
            <p:cNvSpPr txBox="1"/>
            <p:nvPr/>
          </p:nvSpPr>
          <p:spPr>
            <a:xfrm>
              <a:off x="4040551" y="1734233"/>
              <a:ext cx="2055449"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Teeth Gesture,</a:t>
              </a:r>
            </a:p>
          </p:txBody>
        </p:sp>
        <p:sp>
          <p:nvSpPr>
            <p:cNvPr id="21" name="Rectangle: Rounded Corners 4">
              <a:extLst>
                <a:ext uri="{FF2B5EF4-FFF2-40B4-BE49-F238E27FC236}">
                  <a16:creationId xmlns:a16="http://schemas.microsoft.com/office/drawing/2014/main" id="{530C0ED4-9A57-254A-B41A-507CDEEAA31E}"/>
                </a:ext>
              </a:extLst>
            </p:cNvPr>
            <p:cNvSpPr txBox="1"/>
            <p:nvPr/>
          </p:nvSpPr>
          <p:spPr>
            <a:xfrm>
              <a:off x="4075996" y="2124403"/>
              <a:ext cx="1333388"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dirty="0">
                  <a:solidFill>
                    <a:schemeClr val="tx1"/>
                  </a:solidFill>
                  <a:latin typeface="Lucida Bright" panose="02040602050505020304" pitchFamily="18" charset="0"/>
                </a:rPr>
                <a:t>Location</a:t>
              </a:r>
              <a:endParaRPr lang="en-IN" kern="1200" dirty="0">
                <a:solidFill>
                  <a:schemeClr val="tx1"/>
                </a:solidFill>
                <a:latin typeface="Lucida Bright" panose="02040602050505020304" pitchFamily="18" charset="0"/>
              </a:endParaRPr>
            </a:p>
          </p:txBody>
        </p:sp>
        <p:sp>
          <p:nvSpPr>
            <p:cNvPr id="22" name="Arrow: Down 15">
              <a:extLst>
                <a:ext uri="{FF2B5EF4-FFF2-40B4-BE49-F238E27FC236}">
                  <a16:creationId xmlns:a16="http://schemas.microsoft.com/office/drawing/2014/main" id="{2BE730AC-D2E5-5741-ACB0-8E551F97D0EE}"/>
                </a:ext>
              </a:extLst>
            </p:cNvPr>
            <p:cNvSpPr/>
            <p:nvPr/>
          </p:nvSpPr>
          <p:spPr>
            <a:xfrm rot="16200000">
              <a:off x="1984483" y="2031057"/>
              <a:ext cx="214116" cy="58195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47F87C72-3179-BC4C-BC19-91851E66F264}"/>
                </a:ext>
              </a:extLst>
            </p:cNvPr>
            <p:cNvSpPr/>
            <p:nvPr/>
          </p:nvSpPr>
          <p:spPr>
            <a:xfrm>
              <a:off x="2390412" y="1393966"/>
              <a:ext cx="1210962" cy="19808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4">
              <a:extLst>
                <a:ext uri="{FF2B5EF4-FFF2-40B4-BE49-F238E27FC236}">
                  <a16:creationId xmlns:a16="http://schemas.microsoft.com/office/drawing/2014/main" id="{77307BCF-C923-1847-850C-99C6602FEFD7}"/>
                </a:ext>
              </a:extLst>
            </p:cNvPr>
            <p:cNvSpPr txBox="1"/>
            <p:nvPr/>
          </p:nvSpPr>
          <p:spPr>
            <a:xfrm>
              <a:off x="2557148" y="1988142"/>
              <a:ext cx="874925" cy="694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kern="1200" dirty="0">
                  <a:solidFill>
                    <a:schemeClr val="tx1"/>
                  </a:solidFill>
                  <a:latin typeface="Lucida Bright" panose="02040602050505020304" pitchFamily="18" charset="0"/>
                </a:rPr>
                <a:t>Infer</a:t>
              </a:r>
            </a:p>
          </p:txBody>
        </p:sp>
        <p:sp>
          <p:nvSpPr>
            <p:cNvPr id="26" name="Arrow: Down 15">
              <a:extLst>
                <a:ext uri="{FF2B5EF4-FFF2-40B4-BE49-F238E27FC236}">
                  <a16:creationId xmlns:a16="http://schemas.microsoft.com/office/drawing/2014/main" id="{1176EBEF-00CC-614F-832F-750A002BEDC0}"/>
                </a:ext>
              </a:extLst>
            </p:cNvPr>
            <p:cNvSpPr/>
            <p:nvPr/>
          </p:nvSpPr>
          <p:spPr>
            <a:xfrm rot="16200000">
              <a:off x="3730714" y="2083811"/>
              <a:ext cx="223838" cy="466725"/>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A0DE89EC-2DEC-E147-A231-CF21920C9578}"/>
                </a:ext>
              </a:extLst>
            </p:cNvPr>
            <p:cNvSpPr txBox="1"/>
            <p:nvPr/>
          </p:nvSpPr>
          <p:spPr>
            <a:xfrm>
              <a:off x="146552" y="1055908"/>
              <a:ext cx="751798" cy="701845"/>
            </a:xfrm>
            <a:prstGeom prst="rect">
              <a:avLst/>
            </a:prstGeom>
            <a:noFill/>
          </p:spPr>
          <p:txBody>
            <a:bodyPr wrap="none" rtlCol="0">
              <a:spAutoFit/>
            </a:bodyPr>
            <a:lstStyle/>
            <a:p>
              <a:pPr algn="ctr"/>
              <a:r>
                <a:rPr lang="en-US" sz="1600" dirty="0">
                  <a:solidFill>
                    <a:schemeClr val="bg1">
                      <a:lumMod val="75000"/>
                    </a:schemeClr>
                  </a:solidFill>
                </a:rPr>
                <a:t>Left </a:t>
              </a:r>
            </a:p>
            <a:p>
              <a:pPr algn="ctr"/>
              <a:r>
                <a:rPr lang="en-US" sz="1600" dirty="0">
                  <a:solidFill>
                    <a:schemeClr val="bg1">
                      <a:lumMod val="75000"/>
                    </a:schemeClr>
                  </a:solidFill>
                </a:rPr>
                <a:t>signal</a:t>
              </a:r>
            </a:p>
          </p:txBody>
        </p:sp>
        <p:sp>
          <p:nvSpPr>
            <p:cNvPr id="28" name="TextBox 27">
              <a:extLst>
                <a:ext uri="{FF2B5EF4-FFF2-40B4-BE49-F238E27FC236}">
                  <a16:creationId xmlns:a16="http://schemas.microsoft.com/office/drawing/2014/main" id="{BB4F02B4-0B61-E147-9103-A881D5F48E82}"/>
                </a:ext>
              </a:extLst>
            </p:cNvPr>
            <p:cNvSpPr txBox="1"/>
            <p:nvPr/>
          </p:nvSpPr>
          <p:spPr>
            <a:xfrm>
              <a:off x="130521" y="2968904"/>
              <a:ext cx="753260" cy="701845"/>
            </a:xfrm>
            <a:prstGeom prst="rect">
              <a:avLst/>
            </a:prstGeom>
            <a:noFill/>
          </p:spPr>
          <p:txBody>
            <a:bodyPr wrap="none" rtlCol="0">
              <a:spAutoFit/>
            </a:bodyPr>
            <a:lstStyle/>
            <a:p>
              <a:pPr algn="ctr"/>
              <a:r>
                <a:rPr lang="en-US" sz="1600" dirty="0">
                  <a:solidFill>
                    <a:schemeClr val="bg1">
                      <a:lumMod val="75000"/>
                    </a:schemeClr>
                  </a:solidFill>
                </a:rPr>
                <a:t>Right </a:t>
              </a:r>
            </a:p>
            <a:p>
              <a:pPr algn="ctr"/>
              <a:r>
                <a:rPr lang="en-US" sz="1600" dirty="0">
                  <a:solidFill>
                    <a:schemeClr val="bg1">
                      <a:lumMod val="75000"/>
                    </a:schemeClr>
                  </a:solidFill>
                </a:rPr>
                <a:t>signal</a:t>
              </a:r>
            </a:p>
          </p:txBody>
        </p:sp>
      </p:grpSp>
      <p:sp>
        <p:nvSpPr>
          <p:cNvPr id="38" name="TextBox 37">
            <a:extLst>
              <a:ext uri="{FF2B5EF4-FFF2-40B4-BE49-F238E27FC236}">
                <a16:creationId xmlns:a16="http://schemas.microsoft.com/office/drawing/2014/main" id="{393B3A36-822F-2544-8990-D7F760F581E5}"/>
              </a:ext>
            </a:extLst>
          </p:cNvPr>
          <p:cNvSpPr txBox="1"/>
          <p:nvPr/>
        </p:nvSpPr>
        <p:spPr>
          <a:xfrm>
            <a:off x="6095999" y="668192"/>
            <a:ext cx="4806386" cy="578882"/>
          </a:xfrm>
          <a:prstGeom prst="roundRect">
            <a:avLst/>
          </a:prstGeom>
          <a:solidFill>
            <a:schemeClr val="accent4">
              <a:lumMod val="60000"/>
              <a:lumOff val="40000"/>
            </a:schemeClr>
          </a:solidFill>
          <a:ln>
            <a:noFill/>
          </a:ln>
        </p:spPr>
        <p:txBody>
          <a:bodyPr wrap="square" rtlCol="0">
            <a:spAutoFit/>
          </a:bodyPr>
          <a:lstStyle/>
          <a:p>
            <a:pPr algn="ctr"/>
            <a:r>
              <a:rPr lang="en-US" sz="2800" b="1" dirty="0">
                <a:latin typeface="Lucida Bright" panose="02040602050505020304" pitchFamily="18" charset="0"/>
              </a:rPr>
              <a:t>Range of Applications …</a:t>
            </a:r>
          </a:p>
        </p:txBody>
      </p:sp>
      <p:sp>
        <p:nvSpPr>
          <p:cNvPr id="40" name="Arrow: Down 15">
            <a:extLst>
              <a:ext uri="{FF2B5EF4-FFF2-40B4-BE49-F238E27FC236}">
                <a16:creationId xmlns:a16="http://schemas.microsoft.com/office/drawing/2014/main" id="{29E525E7-54CD-674F-8615-53AA495CB2AA}"/>
              </a:ext>
            </a:extLst>
          </p:cNvPr>
          <p:cNvSpPr/>
          <p:nvPr/>
        </p:nvSpPr>
        <p:spPr>
          <a:xfrm rot="16200000">
            <a:off x="5676863" y="768357"/>
            <a:ext cx="186501" cy="409211"/>
          </a:xfrm>
          <a:prstGeom prst="downArrow">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36" name="Group 35">
            <a:extLst>
              <a:ext uri="{FF2B5EF4-FFF2-40B4-BE49-F238E27FC236}">
                <a16:creationId xmlns:a16="http://schemas.microsoft.com/office/drawing/2014/main" id="{E44EDCE8-CF46-A541-986F-0E60E976D134}"/>
              </a:ext>
            </a:extLst>
          </p:cNvPr>
          <p:cNvGrpSpPr/>
          <p:nvPr/>
        </p:nvGrpSpPr>
        <p:grpSpPr>
          <a:xfrm>
            <a:off x="7852853" y="1392515"/>
            <a:ext cx="1292678" cy="632188"/>
            <a:chOff x="3965027" y="2003247"/>
            <a:chExt cx="1292678" cy="632188"/>
          </a:xfrm>
        </p:grpSpPr>
        <p:sp>
          <p:nvSpPr>
            <p:cNvPr id="37" name="TextBox 36">
              <a:extLst>
                <a:ext uri="{FF2B5EF4-FFF2-40B4-BE49-F238E27FC236}">
                  <a16:creationId xmlns:a16="http://schemas.microsoft.com/office/drawing/2014/main" id="{BEA9B8A2-DFA2-EC42-95A0-3F912DD455DD}"/>
                </a:ext>
              </a:extLst>
            </p:cNvPr>
            <p:cNvSpPr txBox="1"/>
            <p:nvPr/>
          </p:nvSpPr>
          <p:spPr>
            <a:xfrm>
              <a:off x="4626833" y="2074023"/>
              <a:ext cx="630872" cy="476726"/>
            </a:xfrm>
            <a:prstGeom prst="roundRect">
              <a:avLst/>
            </a:prstGeom>
            <a:solidFill>
              <a:schemeClr val="accent3">
                <a:lumMod val="60000"/>
                <a:lumOff val="40000"/>
              </a:schemeClr>
            </a:solidFill>
            <a:ln>
              <a:noFill/>
            </a:ln>
          </p:spPr>
          <p:txBody>
            <a:bodyPr wrap="square" rtlCol="0">
              <a:spAutoFit/>
            </a:bodyPr>
            <a:lstStyle/>
            <a:p>
              <a:pPr algn="ctr"/>
              <a:r>
                <a:rPr lang="en-US" sz="2200" dirty="0">
                  <a:latin typeface="Lucida Bright" panose="02040602050505020304" pitchFamily="18" charset="0"/>
                </a:rPr>
                <a:t>UI</a:t>
              </a:r>
            </a:p>
          </p:txBody>
        </p:sp>
        <p:pic>
          <p:nvPicPr>
            <p:cNvPr id="39" name="Picture 4" descr="Control Icon #41892 - Free Icons Library">
              <a:extLst>
                <a:ext uri="{FF2B5EF4-FFF2-40B4-BE49-F238E27FC236}">
                  <a16:creationId xmlns:a16="http://schemas.microsoft.com/office/drawing/2014/main" id="{2475B795-9F2E-1E42-B80A-3BF754083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027" y="2003247"/>
              <a:ext cx="630872" cy="632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CA0545E-4B50-6749-A732-0C40C2C4DF5F}"/>
              </a:ext>
            </a:extLst>
          </p:cNvPr>
          <p:cNvGrpSpPr/>
          <p:nvPr/>
        </p:nvGrpSpPr>
        <p:grpSpPr>
          <a:xfrm>
            <a:off x="5827555" y="1360979"/>
            <a:ext cx="1807858" cy="630872"/>
            <a:chOff x="5827555" y="1360979"/>
            <a:chExt cx="1807858" cy="630872"/>
          </a:xfrm>
        </p:grpSpPr>
        <p:pic>
          <p:nvPicPr>
            <p:cNvPr id="7170" name="Picture 2" descr="Health icon red - Yakima Family YMCA">
              <a:extLst>
                <a:ext uri="{FF2B5EF4-FFF2-40B4-BE49-F238E27FC236}">
                  <a16:creationId xmlns:a16="http://schemas.microsoft.com/office/drawing/2014/main" id="{A885FC5E-5D50-274E-B16C-2A794DA77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555" y="1360979"/>
              <a:ext cx="630872" cy="63087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B6FD843-A6BA-5449-A0ED-0BAF2EB02BAF}"/>
                </a:ext>
              </a:extLst>
            </p:cNvPr>
            <p:cNvSpPr txBox="1"/>
            <p:nvPr/>
          </p:nvSpPr>
          <p:spPr>
            <a:xfrm>
              <a:off x="6458427" y="1438052"/>
              <a:ext cx="1176986" cy="476726"/>
            </a:xfrm>
            <a:prstGeom prst="roundRect">
              <a:avLst/>
            </a:prstGeom>
            <a:solidFill>
              <a:schemeClr val="bg1">
                <a:lumMod val="75000"/>
              </a:schemeClr>
            </a:solidFill>
            <a:ln>
              <a:noFill/>
            </a:ln>
          </p:spPr>
          <p:txBody>
            <a:bodyPr wrap="square" rtlCol="0">
              <a:spAutoFit/>
            </a:bodyPr>
            <a:lstStyle/>
            <a:p>
              <a:pPr algn="ctr"/>
              <a:r>
                <a:rPr lang="en-US" sz="2200" dirty="0">
                  <a:latin typeface="Lucida Bright" panose="02040602050505020304" pitchFamily="18" charset="0"/>
                </a:rPr>
                <a:t>Health</a:t>
              </a:r>
            </a:p>
          </p:txBody>
        </p:sp>
      </p:grpSp>
      <p:grpSp>
        <p:nvGrpSpPr>
          <p:cNvPr id="3" name="Group 2">
            <a:extLst>
              <a:ext uri="{FF2B5EF4-FFF2-40B4-BE49-F238E27FC236}">
                <a16:creationId xmlns:a16="http://schemas.microsoft.com/office/drawing/2014/main" id="{FE7A73AA-90C5-9942-AA1B-5C03612A0422}"/>
              </a:ext>
            </a:extLst>
          </p:cNvPr>
          <p:cNvGrpSpPr/>
          <p:nvPr/>
        </p:nvGrpSpPr>
        <p:grpSpPr>
          <a:xfrm>
            <a:off x="9275890" y="1316922"/>
            <a:ext cx="2841859" cy="815054"/>
            <a:chOff x="9275890" y="1316922"/>
            <a:chExt cx="2841859" cy="815054"/>
          </a:xfrm>
        </p:grpSpPr>
        <p:sp>
          <p:nvSpPr>
            <p:cNvPr id="29" name="TextBox 28">
              <a:extLst>
                <a:ext uri="{FF2B5EF4-FFF2-40B4-BE49-F238E27FC236}">
                  <a16:creationId xmlns:a16="http://schemas.microsoft.com/office/drawing/2014/main" id="{A729FDEB-F4A7-724F-B102-8342AB3012CE}"/>
                </a:ext>
              </a:extLst>
            </p:cNvPr>
            <p:cNvSpPr txBox="1"/>
            <p:nvPr/>
          </p:nvSpPr>
          <p:spPr>
            <a:xfrm>
              <a:off x="10079030" y="1409565"/>
              <a:ext cx="2038719" cy="476726"/>
            </a:xfrm>
            <a:prstGeom prst="roundRect">
              <a:avLst/>
            </a:prstGeom>
            <a:solidFill>
              <a:schemeClr val="accent3">
                <a:lumMod val="60000"/>
                <a:lumOff val="40000"/>
              </a:schemeClr>
            </a:solidFill>
            <a:ln>
              <a:noFill/>
            </a:ln>
          </p:spPr>
          <p:txBody>
            <a:bodyPr wrap="square" rtlCol="0">
              <a:spAutoFit/>
            </a:bodyPr>
            <a:lstStyle/>
            <a:p>
              <a:pPr algn="ctr"/>
              <a:r>
                <a:rPr lang="en-US" sz="2200" dirty="0">
                  <a:latin typeface="Lucida Bright" panose="02040602050505020304" pitchFamily="18" charset="0"/>
                </a:rPr>
                <a:t>Accessibility</a:t>
              </a:r>
            </a:p>
          </p:txBody>
        </p:sp>
        <p:pic>
          <p:nvPicPr>
            <p:cNvPr id="30" name="Picture 6" descr="Communication Icons - Free Download, PNG and SVG">
              <a:extLst>
                <a:ext uri="{FF2B5EF4-FFF2-40B4-BE49-F238E27FC236}">
                  <a16:creationId xmlns:a16="http://schemas.microsoft.com/office/drawing/2014/main" id="{1BFEA97D-72C4-934D-9235-8AA312CFB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890" y="1316922"/>
              <a:ext cx="815054" cy="815054"/>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a:extLst>
              <a:ext uri="{FF2B5EF4-FFF2-40B4-BE49-F238E27FC236}">
                <a16:creationId xmlns:a16="http://schemas.microsoft.com/office/drawing/2014/main" id="{DA2E4C65-812C-6A4A-AAF5-E8EB8E627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209" y="2976215"/>
            <a:ext cx="3718208" cy="279144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12">
            <a:extLst>
              <a:ext uri="{FF2B5EF4-FFF2-40B4-BE49-F238E27FC236}">
                <a16:creationId xmlns:a16="http://schemas.microsoft.com/office/drawing/2014/main" id="{1D6D4516-7FAF-2D47-B25C-BD153F03BC1A}"/>
              </a:ext>
            </a:extLst>
          </p:cNvPr>
          <p:cNvSpPr/>
          <p:nvPr/>
        </p:nvSpPr>
        <p:spPr>
          <a:xfrm>
            <a:off x="5565508" y="5767663"/>
            <a:ext cx="4143109" cy="68682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effectLst/>
                <a:latin typeface="Lucida Bright" panose="02040602050505020304" pitchFamily="18" charset="0"/>
              </a:rPr>
              <a:t>Replace Android Switch with </a:t>
            </a:r>
            <a:r>
              <a:rPr lang="en-US" sz="2200" b="1" dirty="0">
                <a:solidFill>
                  <a:schemeClr val="bg1"/>
                </a:solidFill>
                <a:latin typeface="Lucida Bright" panose="02040602050505020304" pitchFamily="18" charset="0"/>
              </a:rPr>
              <a:t>EarSense</a:t>
            </a:r>
            <a:endParaRPr lang="en-US" sz="2200" b="1" dirty="0">
              <a:solidFill>
                <a:schemeClr val="bg1"/>
              </a:solidFill>
              <a:effectLst/>
            </a:endParaRPr>
          </a:p>
        </p:txBody>
      </p:sp>
    </p:spTree>
    <p:extLst>
      <p:ext uri="{BB962C8B-B14F-4D97-AF65-F5344CB8AC3E}">
        <p14:creationId xmlns:p14="http://schemas.microsoft.com/office/powerpoint/2010/main" val="4268871788"/>
      </p:ext>
    </p:extLst>
  </p:cSld>
  <p:clrMapOvr>
    <a:masterClrMapping/>
  </p:clrMapOvr>
  <mc:AlternateContent xmlns:mc="http://schemas.openxmlformats.org/markup-compatibility/2006" xmlns:p14="http://schemas.microsoft.com/office/powerpoint/2010/main">
    <mc:Choice Requires="p14">
      <p:transition p14:dur="0" advTm="15050"/>
    </mc:Choice>
    <mc:Fallback xmlns="">
      <p:transition advTm="1505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7169</TotalTime>
  <Words>2144</Words>
  <Application>Microsoft Office PowerPoint</Application>
  <PresentationFormat>Widescreen</PresentationFormat>
  <Paragraphs>369</Paragraphs>
  <Slides>40</Slides>
  <Notes>40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Calibri</vt:lpstr>
      <vt:lpstr>Calibri Light</vt:lpstr>
      <vt:lpstr>Cambria Math</vt:lpstr>
      <vt:lpstr>inherit</vt:lpstr>
      <vt:lpstr>LinLibertineT</vt:lpstr>
      <vt:lpstr>Lucida Bright</vt:lpstr>
      <vt:lpstr>LucidaGrande</vt:lpstr>
      <vt:lpstr>Segoe UI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PhD - Jay Prakash</dc:creator>
  <cp:lastModifiedBy>PhD - Jay Prakash</cp:lastModifiedBy>
  <cp:revision>234</cp:revision>
  <dcterms:created xsi:type="dcterms:W3CDTF">2020-09-04T17:42:47Z</dcterms:created>
  <dcterms:modified xsi:type="dcterms:W3CDTF">2020-09-16T09:55:05Z</dcterms:modified>
</cp:coreProperties>
</file>