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notesSlides/notesSlide4.xml" ContentType="application/vnd.openxmlformats-officedocument.presentationml.notesSlide+xml"/>
  <Override PartName="/ppt/slides/slide9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Override PartName="/ppt/notesSlides/notesSlide9.xml" ContentType="application/vnd.openxmlformats-officedocument.presentationml.notesSlide+xml"/>
  <Default Extension="rels" ContentType="application/vnd.openxmlformats-package.relationships+xml"/>
  <Default Extension="jpeg" ContentType="image/jpeg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handoutMasters/handoutMaster1.xml" ContentType="application/vnd.openxmlformats-officedocument.presentationml.handoutMaster+xml"/>
  <Override PartName="/ppt/slides/slide34.xml" ContentType="application/vnd.openxmlformats-officedocument.presentationml.slide+xml"/>
  <Override PartName="/ppt/slideLayouts/slideLayout5.xml" ContentType="application/vnd.openxmlformats-officedocument.presentationml.slideLayout+xml"/>
  <Override PartName="/ppt/slideLayouts/slideLayout1.xml" ContentType="application/vnd.openxmlformats-officedocument.presentationml.slideLayout+xml"/>
  <Override PartName="/ppt/theme/theme2.xml" ContentType="application/vnd.openxmlformats-officedocument.theme+xml"/>
  <Override PartName="/ppt/slides/slide22.xml" ContentType="application/vnd.openxmlformats-officedocument.presentationml.slide+xml"/>
  <Override PartName="/ppt/slides/slide30.xml" ContentType="application/vnd.openxmlformats-officedocument.presentationml.slide+xml"/>
  <Override PartName="/ppt/notesSlides/notesSlide12.xml" ContentType="application/vnd.openxmlformats-officedocument.presentationml.notesSlide+xml"/>
  <Override PartName="/docProps/app.xml" ContentType="application/vnd.openxmlformats-officedocument.extended-properties+xml"/>
  <Default Extension="xml" ContentType="application/xml"/>
  <Override PartName="/ppt/slides/slide19.xml" ContentType="application/vnd.openxmlformats-officedocument.presentationml.slide+xml"/>
  <Override PartName="/ppt/notesSlides/notesSlide5.xml" ContentType="application/vnd.openxmlformats-officedocument.presentationml.notes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notesSlides/notesSlide13.xml" ContentType="application/vnd.openxmlformats-officedocument.presentationml.notesSlide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Override PartName="/ppt/theme/theme3.xml" ContentType="application/vnd.openxmlformats-officedocument.theme+xml"/>
  <Override PartName="/ppt/slideLayouts/slideLayout2.xml" ContentType="application/vnd.openxmlformats-officedocument.presentationml.slideLayout+xml"/>
  <Default Extension="png" ContentType="image/png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1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4.xml" ContentType="application/vnd.openxmlformats-officedocument.presentationml.notesSlide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17.xml" ContentType="application/vnd.openxmlformats-officedocument.presentationml.slide+xml"/>
  <Override PartName="/ppt/notesSlides/notesSlide3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>
  <p:sldMasterIdLst>
    <p:sldMasterId id="2147483840" r:id="rId1"/>
  </p:sldMasterIdLst>
  <p:notesMasterIdLst>
    <p:notesMasterId r:id="rId42"/>
  </p:notesMasterIdLst>
  <p:handoutMasterIdLst>
    <p:handoutMasterId r:id="rId43"/>
  </p:handoutMasterIdLst>
  <p:sldIdLst>
    <p:sldId id="256" r:id="rId2"/>
    <p:sldId id="325" r:id="rId3"/>
    <p:sldId id="326" r:id="rId4"/>
    <p:sldId id="328" r:id="rId5"/>
    <p:sldId id="330" r:id="rId6"/>
    <p:sldId id="331" r:id="rId7"/>
    <p:sldId id="332" r:id="rId8"/>
    <p:sldId id="333" r:id="rId9"/>
    <p:sldId id="335" r:id="rId10"/>
    <p:sldId id="337" r:id="rId11"/>
    <p:sldId id="338" r:id="rId12"/>
    <p:sldId id="302" r:id="rId13"/>
    <p:sldId id="341" r:id="rId14"/>
    <p:sldId id="303" r:id="rId15"/>
    <p:sldId id="312" r:id="rId16"/>
    <p:sldId id="315" r:id="rId17"/>
    <p:sldId id="316" r:id="rId18"/>
    <p:sldId id="305" r:id="rId19"/>
    <p:sldId id="322" r:id="rId20"/>
    <p:sldId id="343" r:id="rId21"/>
    <p:sldId id="306" r:id="rId22"/>
    <p:sldId id="317" r:id="rId23"/>
    <p:sldId id="352" r:id="rId24"/>
    <p:sldId id="318" r:id="rId25"/>
    <p:sldId id="345" r:id="rId26"/>
    <p:sldId id="346" r:id="rId27"/>
    <p:sldId id="320" r:id="rId28"/>
    <p:sldId id="321" r:id="rId29"/>
    <p:sldId id="348" r:id="rId30"/>
    <p:sldId id="311" r:id="rId31"/>
    <p:sldId id="327" r:id="rId32"/>
    <p:sldId id="329" r:id="rId33"/>
    <p:sldId id="353" r:id="rId34"/>
    <p:sldId id="336" r:id="rId35"/>
    <p:sldId id="339" r:id="rId36"/>
    <p:sldId id="340" r:id="rId37"/>
    <p:sldId id="342" r:id="rId38"/>
    <p:sldId id="347" r:id="rId39"/>
    <p:sldId id="350" r:id="rId40"/>
    <p:sldId id="351" r:id="rId4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>
        <p14:section name="Default Section" id="{1BF1C457-19B3-4CCD-855D-AF98A29EE3B6}">
          <p14:sldIdLst>
            <p14:sldId id="256"/>
            <p14:sldId id="257"/>
            <p14:sldId id="260"/>
            <p14:sldId id="261"/>
            <p14:sldId id="271"/>
            <p14:sldId id="267"/>
            <p14:sldId id="262"/>
            <p14:sldId id="301"/>
            <p14:sldId id="302"/>
            <p14:sldId id="303"/>
            <p14:sldId id="304"/>
            <p14:sldId id="305"/>
            <p14:sldId id="306"/>
            <p14:sldId id="307"/>
            <p14:sldId id="308"/>
            <p14:sldId id="309"/>
            <p14:sldId id="310"/>
            <p14:sldId id="312"/>
            <p14:sldId id="313"/>
            <p14:sldId id="263"/>
            <p14:sldId id="266"/>
            <p14:sldId id="268"/>
            <p14:sldId id="300"/>
            <p14:sldId id="270"/>
            <p14:sldId id="299"/>
            <p14:sldId id="273"/>
            <p14:sldId id="272"/>
            <p14:sldId id="265"/>
            <p14:sldId id="292"/>
            <p14:sldId id="285"/>
            <p14:sldId id="286"/>
            <p14:sldId id="282"/>
            <p14:sldId id="284"/>
            <p14:sldId id="294"/>
            <p14:sldId id="295"/>
            <p14:sldId id="296"/>
            <p14:sldId id="283"/>
            <p14:sldId id="297"/>
            <p14:sldId id="311"/>
          </p14:sldIdLst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 prnWhat="handouts9" clrMode="gray" frameSlides="1"/>
  <p:clrMru>
    <a:srgbClr val="008000"/>
    <a:srgbClr val="CCFF66"/>
    <a:srgbClr val="FFCC00"/>
  </p:clrMru>
  <p:extLst>
    <p:ext uri="{E76CE94A-603C-4142-B9EB-6D1370010A27}">
      <p14:discardImageEditData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0"/>
    </p:ext>
    <p:ext uri="{D31A062A-798A-4329-ABDD-BBA856620510}">
      <p14:defaultImageDpi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主题样式 2 - 强调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D7AC3CCA-C797-4891-BE02-D94E43425B78}" styleName="中度样式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69CF1AB2-1976-4502-BF36-3FF5EA218861}" styleName="中度样式 4 - 强调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616DA210-FB5B-4158-B5E0-FEB733F419BA}" styleName="浅色样式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horzBarState="maximized">
    <p:restoredLeft sz="15907" autoAdjust="0"/>
    <p:restoredTop sz="97774" autoAdjust="0"/>
  </p:normalViewPr>
  <p:slideViewPr>
    <p:cSldViewPr>
      <p:cViewPr>
        <p:scale>
          <a:sx n="100" d="100"/>
          <a:sy n="100" d="100"/>
        </p:scale>
        <p:origin x="-576" y="-4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3" d="100"/>
          <a:sy n="53" d="100"/>
        </p:scale>
        <p:origin x="-2952" y="-102"/>
      </p:cViewPr>
      <p:guideLst>
        <p:guide orient="horz" pos="2880"/>
        <p:guide pos="2160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viewProps" Target="viewProps.xml"/><Relationship Id="rId47" Type="http://schemas.openxmlformats.org/officeDocument/2006/relationships/theme" Target="theme/theme1.xml"/><Relationship Id="rId48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notesMaster" Target="notesMasters/notesMaster1.xml"/><Relationship Id="rId43" Type="http://schemas.openxmlformats.org/officeDocument/2006/relationships/handoutMaster" Target="handoutMasters/handoutMaster1.xml"/><Relationship Id="rId44" Type="http://schemas.openxmlformats.org/officeDocument/2006/relationships/printerSettings" Target="printerSettings/printerSettings1.bin"/><Relationship Id="rId45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290ECD-890C-B241-BB2A-52EC80DD2C77}" type="datetimeFigureOut">
              <a:rPr lang="en-US"/>
              <a:pPr/>
              <a:t>9/9/13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9401D-35CA-AD4A-A40D-8587FA6B980B}" type="slidenum">
              <a:rPr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829F91B-AE13-43B6-ADAE-D2D01FF4A9DD}" type="datetimeFigureOut">
              <a:rPr lang="en-US" smtClean="0"/>
              <a:pPr/>
              <a:t>9/9/13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8F4F89C-F90C-4396-9287-C691ECFD19F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94936997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9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Swipes are within</a:t>
            </a:r>
            <a:r>
              <a:rPr lang="en-US" altLang="zh-CN" baseline="0" dirty="0" smtClean="0"/>
              <a:t> the same </a:t>
            </a:r>
            <a:r>
              <a:rPr lang="en-US" altLang="zh-CN" baseline="0" smtClean="0"/>
              <a:t>temporal cluster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12</a:t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An event location is detected if there is a</a:t>
            </a:r>
            <a:r>
              <a:rPr lang="en-US" altLang="zh-CN" baseline="0" dirty="0" smtClean="0"/>
              <a:t>n estimated/reported location within 25m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26</a:t>
            </a:fld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Swipes are within</a:t>
            </a:r>
            <a:r>
              <a:rPr lang="en-US" altLang="zh-CN" baseline="0" dirty="0" smtClean="0"/>
              <a:t> the same </a:t>
            </a:r>
            <a:r>
              <a:rPr lang="en-US" altLang="zh-CN" baseline="0" smtClean="0"/>
              <a:t>temporal cluster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36</a:t>
            </a:fld>
            <a:endParaRPr 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An event location is detected if there is a</a:t>
            </a:r>
            <a:r>
              <a:rPr lang="en-US" altLang="zh-CN" baseline="0" dirty="0" smtClean="0"/>
              <a:t>n estimated/reported location within 25m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38</a:t>
            </a:fld>
            <a:endParaRPr 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An event location is detected if there is a</a:t>
            </a:r>
            <a:r>
              <a:rPr lang="en-US" altLang="zh-CN" baseline="0" dirty="0" smtClean="0"/>
              <a:t>n estimated/reported location within 25m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39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chemeClr val="tx1"/>
                </a:solidFill>
              </a:rPr>
              <a:t>Processing on cell confidence matrix is efficient 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-&gt; its size is independent of # swipes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Map</a:t>
            </a:r>
            <a:r>
              <a:rPr lang="en-US" altLang="zh-CN" baseline="0" dirty="0" smtClean="0"/>
              <a:t> filtering -&gt; filter out noise and unreliable cells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Connected component detection -&gt; there should be at least one hotspot in each connected component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2D local max detection &amp; pruning -&gt; hotspot</a:t>
            </a:r>
            <a:r>
              <a:rPr lang="en-US" altLang="zh-CN" baseline="0" dirty="0" smtClean="0"/>
              <a:t> should have locally higher confidence than its neighboring cells; </a:t>
            </a:r>
            <a:r>
              <a:rPr lang="en-US" altLang="zh-CN" dirty="0" smtClean="0"/>
              <a:t>if there is no 2D local max detected in a connected component, use the cell</a:t>
            </a:r>
            <a:r>
              <a:rPr lang="en-US" altLang="zh-CN" baseline="0" dirty="0" smtClean="0"/>
              <a:t> with the max confidence as the hotspot location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40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15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Project</a:t>
            </a:r>
            <a:r>
              <a:rPr lang="en-US" altLang="zh-CN" baseline="0" dirty="0" smtClean="0"/>
              <a:t> trapezoid onto cells -&gt; determine which cell centers are inside a trapezoid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smtClean="0">
                <a:solidFill>
                  <a:schemeClr val="tx1"/>
                </a:solidFill>
              </a:rPr>
              <a:t>Processing on cell confidence matrix is efficient </a:t>
            </a:r>
            <a:br>
              <a:rPr lang="en-US" altLang="zh-CN" dirty="0" smtClean="0">
                <a:solidFill>
                  <a:schemeClr val="tx1"/>
                </a:solidFill>
              </a:rPr>
            </a:br>
            <a:r>
              <a:rPr lang="en-US" altLang="zh-CN" dirty="0" smtClean="0">
                <a:solidFill>
                  <a:schemeClr val="tx1"/>
                </a:solidFill>
              </a:rPr>
              <a:t>-&gt; its size is independent of # swipes</a:t>
            </a:r>
          </a:p>
          <a:p>
            <a:endParaRPr lang="en-US" altLang="zh-CN" dirty="0" smtClean="0"/>
          </a:p>
          <a:p>
            <a:r>
              <a:rPr lang="en-US" altLang="zh-CN" dirty="0" smtClean="0"/>
              <a:t>Map</a:t>
            </a:r>
            <a:r>
              <a:rPr lang="en-US" altLang="zh-CN" baseline="0" dirty="0" smtClean="0"/>
              <a:t> filtering -&gt; filter out noise and unreliable cells</a:t>
            </a:r>
          </a:p>
          <a:p>
            <a:endParaRPr lang="en-US" altLang="zh-CN" baseline="0" dirty="0" smtClean="0"/>
          </a:p>
          <a:p>
            <a:r>
              <a:rPr lang="en-US" altLang="zh-CN" baseline="0" dirty="0" smtClean="0"/>
              <a:t>Connected component detection -&gt; there should be at least one hotspot in each connected component</a:t>
            </a:r>
            <a:endParaRPr lang="en-US" altLang="zh-CN" dirty="0" smtClean="0"/>
          </a:p>
          <a:p>
            <a:endParaRPr lang="en-US" altLang="zh-CN" dirty="0" smtClean="0"/>
          </a:p>
          <a:p>
            <a:r>
              <a:rPr lang="en-US" altLang="zh-CN" dirty="0" smtClean="0"/>
              <a:t>2D local max detection &amp; pruning -&gt; hotspot</a:t>
            </a:r>
            <a:r>
              <a:rPr lang="en-US" altLang="zh-CN" baseline="0" dirty="0" smtClean="0"/>
              <a:t> should have locally higher confidence than its neighboring cells; </a:t>
            </a:r>
            <a:r>
              <a:rPr lang="en-US" altLang="zh-CN" dirty="0" smtClean="0"/>
              <a:t>if there is no 2D local max detected in a connected component, use the cell</a:t>
            </a:r>
            <a:r>
              <a:rPr lang="en-US" altLang="zh-CN" baseline="0" dirty="0" smtClean="0"/>
              <a:t> with the max confidence as the hotspot location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sz="1200" baseline="0" dirty="0" smtClean="0"/>
              <a:t>Clustering: </a:t>
            </a:r>
            <a:r>
              <a:rPr lang="en-US" altLang="zh-CN" sz="1200" dirty="0" smtClean="0"/>
              <a:t>(</a:t>
            </a:r>
            <a:r>
              <a:rPr lang="en-US" altLang="zh-CN" sz="1200" dirty="0" err="1" smtClean="0"/>
              <a:t>spatio</a:t>
            </a:r>
            <a:r>
              <a:rPr lang="en-US" altLang="zh-CN" sz="1200" dirty="0" smtClean="0"/>
              <a:t>-temporal clustering -&gt; cluster refinement -&gt; event occurrence time estimation)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18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Optimization</a:t>
            </a:r>
            <a:r>
              <a:rPr lang="en-US" altLang="zh-CN" sz="1200" baseline="0" dirty="0" smtClean="0"/>
              <a:t>: </a:t>
            </a:r>
            <a:r>
              <a:rPr lang="en-US" altLang="zh-CN" sz="1200" dirty="0" smtClean="0"/>
              <a:t>(minimize weighted GPS error + angle error such that the swipes intersect at the same location; the GPS error weight is proportional to its uncertainty)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1200" dirty="0" smtClean="0"/>
              <a:t>Optimization</a:t>
            </a:r>
            <a:r>
              <a:rPr lang="en-US" altLang="zh-CN" sz="1200" baseline="0" dirty="0" smtClean="0"/>
              <a:t>: </a:t>
            </a:r>
            <a:r>
              <a:rPr lang="en-US" altLang="zh-CN" sz="1200" dirty="0" smtClean="0"/>
              <a:t>(minimize weighted GPS error + angle error such that the swipes intersect at the same location; the GPS error weight is proportional to its uncertainty)</a:t>
            </a:r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20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Advantages of GEL: 1) It takes into account of the</a:t>
            </a:r>
            <a:r>
              <a:rPr lang="en-US" altLang="zh-CN" baseline="0" dirty="0" smtClean="0"/>
              <a:t> GPS and angular errors -&gt; much higher detection rate and localization accuracy</a:t>
            </a:r>
            <a:endParaRPr lang="en-US" altLang="zh-CN" dirty="0" smtClean="0"/>
          </a:p>
          <a:p>
            <a:r>
              <a:rPr lang="en-US" altLang="zh-CN" dirty="0" smtClean="0"/>
              <a:t>2) Retrieving (backtracking) swipes is much more convenient -&gt; check one column of the swipe-cell indicator</a:t>
            </a:r>
            <a:r>
              <a:rPr lang="en-US" altLang="zh-CN" baseline="0" dirty="0" smtClean="0"/>
              <a:t> matrix; while LIC needs to backtrack a) which intersections are in a cluster and b) which two swipes result in an intersection</a:t>
            </a:r>
          </a:p>
          <a:p>
            <a:r>
              <a:rPr lang="en-US" altLang="zh-CN" baseline="0" dirty="0" smtClean="0"/>
              <a:t>3) Linear complexity -&gt; the size of the cell confidence map is independent of the number of swipes; while LIC has quadratic complexity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24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altLang="zh-CN" dirty="0" smtClean="0"/>
              <a:t>An event location is detected if there is a</a:t>
            </a:r>
            <a:r>
              <a:rPr lang="en-US" altLang="zh-CN" baseline="0" dirty="0" smtClean="0"/>
              <a:t>n estimated/reported location within 25m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8F4F89C-F90C-4396-9287-C691ECFD19F6}" type="slidenum">
              <a:rPr lang="en-US" smtClean="0"/>
              <a:pPr/>
              <a:t>25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>
                <a:latin typeface="+mn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600">
                <a:latin typeface="+mn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381000" y="965200"/>
            <a:ext cx="8305800" cy="1588"/>
          </a:xfrm>
          <a:prstGeom prst="line">
            <a:avLst/>
          </a:prstGeom>
          <a:ln w="28575" cap="flat" cmpd="sng" algn="ctr">
            <a:solidFill>
              <a:schemeClr val="tx1">
                <a:alpha val="50000"/>
              </a:schemeClr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Lucida Bright"/>
              <a:cs typeface="Lucida Bright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762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143000"/>
            <a:ext cx="8305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 Click to edit Master text styles</a:t>
            </a:r>
          </a:p>
          <a:p>
            <a:pPr lvl="1"/>
            <a:r>
              <a:rPr lang="en-US" dirty="0" smtClean="0"/>
              <a:t> Second level</a:t>
            </a:r>
          </a:p>
          <a:p>
            <a:pPr lvl="2"/>
            <a:r>
              <a:rPr lang="en-US" dirty="0" smtClean="0"/>
              <a:t> 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iming>
    <p:tnLst>
      <p:par>
        <p:cTn id="1" dur="indefinite" restart="never" nodeType="tmRoot"/>
      </p:par>
    </p:tnLst>
  </p:timing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2800" kern="1200" spc="-100" baseline="0">
          <a:solidFill>
            <a:schemeClr val="tx1">
              <a:lumMod val="50000"/>
              <a:lumOff val="50000"/>
            </a:schemeClr>
          </a:solidFill>
          <a:latin typeface="Lucida Bright"/>
          <a:ea typeface="+mj-ea"/>
          <a:cs typeface="Lucida Bright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tx1"/>
        </a:buClr>
        <a:buSzPct val="90000"/>
        <a:buFont typeface="Wingdings" charset="2"/>
        <a:buChar char=""/>
        <a:defRPr sz="2400" kern="1200">
          <a:solidFill>
            <a:schemeClr val="tx1"/>
          </a:solidFill>
          <a:latin typeface="Lucida Bright"/>
          <a:ea typeface="+mn-ea"/>
          <a:cs typeface="Lucida Bright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80000"/>
        <a:buFont typeface="Wingdings" charset="2"/>
        <a:buChar char=""/>
        <a:defRPr sz="2000" kern="1200">
          <a:solidFill>
            <a:schemeClr val="bg1">
              <a:lumMod val="50000"/>
            </a:schemeClr>
          </a:solidFill>
          <a:latin typeface="Lucida Bright"/>
          <a:ea typeface="+mn-ea"/>
          <a:cs typeface="Lucida Bright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bg1">
            <a:lumMod val="50000"/>
          </a:schemeClr>
        </a:buClr>
        <a:buSzPct val="80000"/>
        <a:buFont typeface="Wingdings" charset="2"/>
        <a:buChar char=""/>
        <a:defRPr sz="1800" kern="1200">
          <a:solidFill>
            <a:schemeClr val="tx1"/>
          </a:solidFill>
          <a:latin typeface="Lucida Bright"/>
          <a:ea typeface="+mn-ea"/>
          <a:cs typeface="Lucida Bright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1"/>
          </a:solidFill>
          <a:latin typeface="Lucida Bright"/>
          <a:ea typeface="+mn-ea"/>
          <a:cs typeface="Lucida Bright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200" kern="1200" baseline="0">
          <a:solidFill>
            <a:schemeClr val="tx1"/>
          </a:solidFill>
          <a:latin typeface="Lucida Bright"/>
          <a:ea typeface="+mn-ea"/>
          <a:cs typeface="Lucida Bright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.jpeg"/><Relationship Id="rId3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4" Type="http://schemas.openxmlformats.org/officeDocument/2006/relationships/image" Target="../media/image17.jpeg"/><Relationship Id="rId5" Type="http://schemas.openxmlformats.org/officeDocument/2006/relationships/image" Target="../media/image18.jpeg"/><Relationship Id="rId6" Type="http://schemas.openxmlformats.org/officeDocument/2006/relationships/image" Target="../media/image19.jpeg"/><Relationship Id="rId7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4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Relationship Id="rId3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6" Type="http://schemas.openxmlformats.org/officeDocument/2006/relationships/image" Target="../media/image34.png"/><Relationship Id="rId7" Type="http://schemas.openxmlformats.org/officeDocument/2006/relationships/image" Target="../media/image35.png"/><Relationship Id="rId8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37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3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jpe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png"/><Relationship Id="rId3" Type="http://schemas.openxmlformats.org/officeDocument/2006/relationships/image" Target="../media/image4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jpeg"/><Relationship Id="rId3" Type="http://schemas.openxmlformats.org/officeDocument/2006/relationships/image" Target="../media/image48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4" Type="http://schemas.openxmlformats.org/officeDocument/2006/relationships/image" Target="../media/image16.jpeg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7" Type="http://schemas.openxmlformats.org/officeDocument/2006/relationships/image" Target="../media/image19.jpeg"/><Relationship Id="rId8" Type="http://schemas.openxmlformats.org/officeDocument/2006/relationships/image" Target="../media/image20.png"/><Relationship Id="rId9" Type="http://schemas.openxmlformats.org/officeDocument/2006/relationships/image" Target="../media/image51.jpeg"/><Relationship Id="rId10" Type="http://schemas.openxmlformats.org/officeDocument/2006/relationships/image" Target="../media/image5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37.png"/><Relationship Id="rId5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37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828800" y="762000"/>
            <a:ext cx="5486400" cy="1981200"/>
          </a:xfrm>
        </p:spPr>
        <p:txBody>
          <a:bodyPr>
            <a:normAutofit/>
          </a:bodyPr>
          <a:lstStyle/>
          <a:p>
            <a:pPr algn="ctr">
              <a:lnSpc>
                <a:spcPts val="4200"/>
              </a:lnSpc>
            </a:pPr>
            <a:r>
              <a:rPr lang="en-US" sz="2200" cap="none" dirty="0" smtClean="0"/>
              <a:t>If You See Something, Swipe towards It</a:t>
            </a:r>
            <a:r>
              <a:rPr lang="en-US" sz="3200" cap="none" dirty="0" smtClean="0"/>
              <a:t/>
            </a:r>
            <a:br>
              <a:rPr lang="en-US" sz="3200" cap="none" dirty="0" smtClean="0"/>
            </a:br>
            <a:r>
              <a:rPr lang="en-US" sz="2600" cap="none" dirty="0" err="1" smtClean="0">
                <a:solidFill>
                  <a:schemeClr val="tx1"/>
                </a:solidFill>
              </a:rPr>
              <a:t>Crowd-sourced</a:t>
            </a:r>
            <a:r>
              <a:rPr lang="en-US" sz="2600" cap="none" dirty="0" smtClean="0">
                <a:solidFill>
                  <a:schemeClr val="tx1"/>
                </a:solidFill>
              </a:rPr>
              <a:t> Event Localization </a:t>
            </a:r>
            <a:br>
              <a:rPr lang="en-US" sz="2600" cap="none" dirty="0" smtClean="0">
                <a:solidFill>
                  <a:schemeClr val="tx1"/>
                </a:solidFill>
              </a:rPr>
            </a:br>
            <a:r>
              <a:rPr lang="en-US" sz="2600" cap="none" dirty="0" smtClean="0">
                <a:solidFill>
                  <a:schemeClr val="tx1"/>
                </a:solidFill>
              </a:rPr>
              <a:t>using </a:t>
            </a:r>
            <a:r>
              <a:rPr lang="en-US" sz="2600" cap="none" dirty="0" err="1" smtClean="0">
                <a:solidFill>
                  <a:schemeClr val="tx1"/>
                </a:solidFill>
              </a:rPr>
              <a:t>Smartphones</a:t>
            </a:r>
            <a:endParaRPr lang="en-US" sz="2600" dirty="0">
              <a:solidFill>
                <a:schemeClr val="tx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886200"/>
            <a:ext cx="7848600" cy="1219200"/>
          </a:xfrm>
        </p:spPr>
        <p:txBody>
          <a:bodyPr>
            <a:normAutofit/>
          </a:bodyPr>
          <a:lstStyle/>
          <a:p>
            <a:r>
              <a:rPr lang="en-US" sz="2000" dirty="0" smtClean="0"/>
              <a:t>	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</a:rPr>
              <a:t>Robin Wentao Ouyang     Animesh Srivastava</a:t>
            </a:r>
          </a:p>
          <a:p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	Prithvi </a:t>
            </a:r>
            <a:r>
              <a:rPr lang="en-US" altLang="zh-CN" sz="2000" dirty="0" err="1" smtClean="0">
                <a:solidFill>
                  <a:schemeClr val="bg1">
                    <a:lumMod val="50000"/>
                  </a:schemeClr>
                </a:solidFill>
              </a:rPr>
              <a:t>Prabahar</a:t>
            </a:r>
            <a:r>
              <a:rPr lang="en-US" altLang="zh-CN" sz="2000" dirty="0" smtClean="0">
                <a:solidFill>
                  <a:schemeClr val="bg1">
                    <a:lumMod val="50000"/>
                  </a:schemeClr>
                </a:solidFill>
              </a:rPr>
              <a:t>     </a:t>
            </a:r>
            <a:r>
              <a:rPr lang="en-US" altLang="zh-CN" sz="2000" dirty="0" smtClean="0"/>
              <a:t>          </a:t>
            </a:r>
            <a:r>
              <a:rPr lang="en-US" altLang="zh-CN" sz="2000" b="1" dirty="0" smtClean="0"/>
              <a:t>Romit Roy Choudhury </a:t>
            </a:r>
          </a:p>
          <a:p>
            <a:r>
              <a:rPr lang="en-US" altLang="zh-CN" sz="2000" dirty="0" smtClean="0"/>
              <a:t>	</a:t>
            </a:r>
            <a:r>
              <a:rPr lang="en-US" altLang="zh-CN" sz="2000" dirty="0" smtClean="0">
                <a:solidFill>
                  <a:srgbClr val="7F7F7F"/>
                </a:solidFill>
              </a:rPr>
              <a:t>Merideth Addicott           F. Joseph McClernon</a:t>
            </a:r>
            <a:endParaRPr lang="en-US" sz="2000" dirty="0">
              <a:solidFill>
                <a:srgbClr val="7F7F7F"/>
              </a:solidFill>
            </a:endParaRPr>
          </a:p>
        </p:txBody>
      </p:sp>
      <p:pic>
        <p:nvPicPr>
          <p:cNvPr id="4" name="Picture 4" descr="add a photo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 b="16931"/>
          <a:stretch/>
        </p:blipFill>
        <p:spPr bwMode="auto">
          <a:xfrm>
            <a:off x="2438400" y="5857748"/>
            <a:ext cx="1676400" cy="758952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3" descr="uiuc-logo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95800" y="5477262"/>
            <a:ext cx="1752600" cy="1164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03870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229600" cy="4267200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Lucida Bright"/>
              </a:rPr>
              <a:t>Core Problem Statement</a:t>
            </a:r>
            <a:r>
              <a:rPr lang="en-US" sz="2800">
                <a:solidFill>
                  <a:srgbClr val="000000"/>
                </a:solidFill>
                <a:latin typeface="Lucida Bright"/>
              </a:rPr>
              <a:t/>
            </a:r>
            <a:br>
              <a:rPr lang="en-US" sz="2800">
                <a:solidFill>
                  <a:srgbClr val="000000"/>
                </a:solidFill>
                <a:latin typeface="Lucida Bright"/>
              </a:rPr>
            </a:br>
            <a:r>
              <a:rPr lang="en-US" sz="2800">
                <a:solidFill>
                  <a:srgbClr val="000000"/>
                </a:solidFill>
                <a:latin typeface="Lucida Bright"/>
              </a:rPr>
              <a:t/>
            </a:r>
            <a:br>
              <a:rPr lang="en-US" sz="2800">
                <a:solidFill>
                  <a:srgbClr val="000000"/>
                </a:solidFill>
                <a:latin typeface="Lucida Bright"/>
              </a:rPr>
            </a:br>
            <a:r>
              <a:rPr lang="en-US" sz="2400">
                <a:solidFill>
                  <a:srgbClr val="000000"/>
                </a:solidFill>
                <a:latin typeface="Lucida Bright"/>
              </a:rPr>
              <a:t>Given  </a:t>
            </a:r>
            <a:r>
              <a:rPr lang="en-US" sz="2400" i="1">
                <a:solidFill>
                  <a:srgbClr val="000000"/>
                </a:solidFill>
                <a:latin typeface="Lucida Bright"/>
              </a:rPr>
              <a:t>n  </a:t>
            </a:r>
            <a:r>
              <a:rPr lang="en-US" sz="2400">
                <a:solidFill>
                  <a:srgbClr val="000000"/>
                </a:solidFill>
                <a:latin typeface="Lucida Bright"/>
              </a:rPr>
              <a:t>smartphone </a:t>
            </a:r>
            <a:r>
              <a:rPr lang="en-US" sz="2400">
                <a:solidFill>
                  <a:srgbClr val="FF0000"/>
                </a:solidFill>
                <a:latin typeface="Lucida Bright"/>
              </a:rPr>
              <a:t>swipes </a:t>
            </a:r>
            <a:r>
              <a:rPr lang="en-US" sz="2400">
                <a:solidFill>
                  <a:srgbClr val="000000"/>
                </a:solidFill>
                <a:latin typeface="Lucida Bright"/>
              </a:rPr>
              <a:t>in a given area …</a:t>
            </a:r>
            <a:br>
              <a:rPr lang="en-US" sz="2400">
                <a:solidFill>
                  <a:srgbClr val="000000"/>
                </a:solidFill>
                <a:latin typeface="Lucida Bright"/>
              </a:rPr>
            </a:br>
            <a:r>
              <a:rPr lang="en-US" sz="2400">
                <a:solidFill>
                  <a:srgbClr val="000000"/>
                </a:solidFill>
                <a:latin typeface="Lucida Bright"/>
              </a:rPr>
              <a:t>compute the </a:t>
            </a:r>
            <a:r>
              <a:rPr lang="en-US" sz="2400">
                <a:solidFill>
                  <a:srgbClr val="FF0000"/>
                </a:solidFill>
                <a:latin typeface="Lucida Bright"/>
              </a:rPr>
              <a:t>location </a:t>
            </a:r>
            <a:r>
              <a:rPr lang="en-US" sz="2400">
                <a:solidFill>
                  <a:schemeClr val="tx1"/>
                </a:solidFill>
                <a:latin typeface="Lucida Bright"/>
              </a:rPr>
              <a:t>of</a:t>
            </a:r>
            <a:r>
              <a:rPr lang="en-US" sz="2400">
                <a:solidFill>
                  <a:srgbClr val="000000"/>
                </a:solidFill>
                <a:latin typeface="Lucida Bright"/>
              </a:rPr>
              <a:t> one or multiple </a:t>
            </a:r>
            <a:r>
              <a:rPr lang="en-US" sz="2400">
                <a:solidFill>
                  <a:srgbClr val="FF0000"/>
                </a:solidFill>
                <a:latin typeface="Lucida Bright"/>
              </a:rPr>
              <a:t>objects/events</a:t>
            </a:r>
            <a:br>
              <a:rPr lang="en-US" sz="2400">
                <a:solidFill>
                  <a:srgbClr val="FF0000"/>
                </a:solidFill>
                <a:latin typeface="Lucida Bright"/>
              </a:rPr>
            </a:br>
            <a:r>
              <a:rPr lang="en-US" sz="2400">
                <a:solidFill>
                  <a:srgbClr val="FF0000"/>
                </a:solidFill>
                <a:latin typeface="Lucida Bright"/>
              </a:rPr>
              <a:t/>
            </a:r>
            <a:br>
              <a:rPr lang="en-US" sz="2400">
                <a:solidFill>
                  <a:srgbClr val="FF0000"/>
                </a:solidFill>
                <a:latin typeface="Lucida Bright"/>
              </a:rPr>
            </a:br>
            <a:r>
              <a:rPr lang="en-US" sz="2400">
                <a:solidFill>
                  <a:srgbClr val="FF0000"/>
                </a:solidFill>
                <a:latin typeface="Lucida Bright"/>
              </a:rPr>
              <a:t/>
            </a:r>
            <a:br>
              <a:rPr lang="en-US" sz="2400">
                <a:solidFill>
                  <a:srgbClr val="FF0000"/>
                </a:solidFill>
                <a:latin typeface="Lucida Bright"/>
              </a:rPr>
            </a:br>
            <a:r>
              <a:rPr lang="en-US" sz="2400">
                <a:solidFill>
                  <a:srgbClr val="FF0000"/>
                </a:solidFill>
                <a:latin typeface="Lucida Bright"/>
              </a:rPr>
              <a:t/>
            </a:r>
            <a:br>
              <a:rPr lang="en-US" sz="2400">
                <a:solidFill>
                  <a:srgbClr val="FF0000"/>
                </a:solidFill>
                <a:latin typeface="Lucida Bright"/>
              </a:rPr>
            </a:br>
            <a:endParaRPr lang="en-US" sz="2400" i="1">
              <a:solidFill>
                <a:schemeClr val="tx1"/>
              </a:solidFill>
              <a:latin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1600200"/>
            <a:ext cx="8229600" cy="4267200"/>
          </a:xfrm>
        </p:spPr>
        <p:txBody>
          <a:bodyPr>
            <a:normAutofit/>
          </a:bodyPr>
          <a:lstStyle/>
          <a:p>
            <a:pPr algn="ctr"/>
            <a:r>
              <a:rPr lang="en-US" sz="2800">
                <a:solidFill>
                  <a:schemeClr val="bg1">
                    <a:lumMod val="50000"/>
                  </a:schemeClr>
                </a:solidFill>
                <a:latin typeface="Lucida Bright"/>
              </a:rPr>
              <a:t>Core Problem Statement</a:t>
            </a:r>
            <a:r>
              <a:rPr lang="en-US" sz="2800">
                <a:solidFill>
                  <a:srgbClr val="000000"/>
                </a:solidFill>
                <a:latin typeface="Lucida Bright"/>
              </a:rPr>
              <a:t/>
            </a:r>
            <a:br>
              <a:rPr lang="en-US" sz="2800">
                <a:solidFill>
                  <a:srgbClr val="000000"/>
                </a:solidFill>
                <a:latin typeface="Lucida Bright"/>
              </a:rPr>
            </a:br>
            <a:r>
              <a:rPr lang="en-US" sz="2800">
                <a:solidFill>
                  <a:srgbClr val="000000"/>
                </a:solidFill>
                <a:latin typeface="Lucida Bright"/>
              </a:rPr>
              <a:t/>
            </a:r>
            <a:br>
              <a:rPr lang="en-US" sz="2800">
                <a:solidFill>
                  <a:srgbClr val="000000"/>
                </a:solidFill>
                <a:latin typeface="Lucida Bright"/>
              </a:rPr>
            </a:br>
            <a:r>
              <a:rPr lang="en-US" sz="2400">
                <a:solidFill>
                  <a:srgbClr val="000000"/>
                </a:solidFill>
                <a:latin typeface="Lucida Bright"/>
              </a:rPr>
              <a:t>Given  </a:t>
            </a:r>
            <a:r>
              <a:rPr lang="en-US" sz="2400" i="1">
                <a:solidFill>
                  <a:srgbClr val="000000"/>
                </a:solidFill>
                <a:latin typeface="Lucida Bright"/>
              </a:rPr>
              <a:t>n  </a:t>
            </a:r>
            <a:r>
              <a:rPr lang="en-US" sz="2400">
                <a:solidFill>
                  <a:srgbClr val="000000"/>
                </a:solidFill>
                <a:latin typeface="Lucida Bright"/>
              </a:rPr>
              <a:t>smartphone </a:t>
            </a:r>
            <a:r>
              <a:rPr lang="en-US" sz="2400">
                <a:solidFill>
                  <a:srgbClr val="FF0000"/>
                </a:solidFill>
                <a:latin typeface="Lucida Bright"/>
              </a:rPr>
              <a:t>swipes </a:t>
            </a:r>
            <a:r>
              <a:rPr lang="en-US" sz="2400">
                <a:solidFill>
                  <a:srgbClr val="000000"/>
                </a:solidFill>
                <a:latin typeface="Lucida Bright"/>
              </a:rPr>
              <a:t>in a given area …</a:t>
            </a:r>
            <a:br>
              <a:rPr lang="en-US" sz="2400">
                <a:solidFill>
                  <a:srgbClr val="000000"/>
                </a:solidFill>
                <a:latin typeface="Lucida Bright"/>
              </a:rPr>
            </a:br>
            <a:r>
              <a:rPr lang="en-US" sz="2400">
                <a:solidFill>
                  <a:srgbClr val="000000"/>
                </a:solidFill>
                <a:latin typeface="Lucida Bright"/>
              </a:rPr>
              <a:t>compute the </a:t>
            </a:r>
            <a:r>
              <a:rPr lang="en-US" sz="2400">
                <a:solidFill>
                  <a:srgbClr val="FF0000"/>
                </a:solidFill>
                <a:latin typeface="Lucida Bright"/>
              </a:rPr>
              <a:t>location </a:t>
            </a:r>
            <a:r>
              <a:rPr lang="en-US" sz="2400">
                <a:solidFill>
                  <a:schemeClr val="tx1"/>
                </a:solidFill>
                <a:latin typeface="Lucida Bright"/>
              </a:rPr>
              <a:t>of</a:t>
            </a:r>
            <a:r>
              <a:rPr lang="en-US" sz="2400">
                <a:solidFill>
                  <a:srgbClr val="000000"/>
                </a:solidFill>
                <a:latin typeface="Lucida Bright"/>
              </a:rPr>
              <a:t> one or multiple </a:t>
            </a:r>
            <a:r>
              <a:rPr lang="en-US" sz="2400">
                <a:solidFill>
                  <a:srgbClr val="FF0000"/>
                </a:solidFill>
                <a:latin typeface="Lucida Bright"/>
              </a:rPr>
              <a:t>objects/events</a:t>
            </a:r>
            <a:br>
              <a:rPr lang="en-US" sz="2400">
                <a:solidFill>
                  <a:srgbClr val="FF0000"/>
                </a:solidFill>
                <a:latin typeface="Lucida Bright"/>
              </a:rPr>
            </a:br>
            <a:r>
              <a:rPr lang="en-US" sz="2400">
                <a:solidFill>
                  <a:srgbClr val="FF0000"/>
                </a:solidFill>
                <a:latin typeface="Lucida Bright"/>
              </a:rPr>
              <a:t/>
            </a:r>
            <a:br>
              <a:rPr lang="en-US" sz="2400">
                <a:solidFill>
                  <a:srgbClr val="FF0000"/>
                </a:solidFill>
                <a:latin typeface="Lucida Bright"/>
              </a:rPr>
            </a:br>
            <a:r>
              <a:rPr lang="en-US" sz="2400">
                <a:solidFill>
                  <a:srgbClr val="FF0000"/>
                </a:solidFill>
                <a:latin typeface="Lucida Bright"/>
              </a:rPr>
              <a:t/>
            </a:r>
            <a:br>
              <a:rPr lang="en-US" sz="2400">
                <a:solidFill>
                  <a:srgbClr val="FF0000"/>
                </a:solidFill>
                <a:latin typeface="Lucida Bright"/>
              </a:rPr>
            </a:br>
            <a:r>
              <a:rPr lang="en-US" sz="2400">
                <a:solidFill>
                  <a:srgbClr val="FF0000"/>
                </a:solidFill>
                <a:latin typeface="Lucida Bright"/>
              </a:rPr>
              <a:t/>
            </a:r>
            <a:br>
              <a:rPr lang="en-US" sz="2400">
                <a:solidFill>
                  <a:srgbClr val="FF0000"/>
                </a:solidFill>
                <a:latin typeface="Lucida Bright"/>
              </a:rPr>
            </a:br>
            <a:endParaRPr lang="en-US" sz="2400" i="1">
              <a:solidFill>
                <a:schemeClr val="tx1"/>
              </a:solidFill>
              <a:latin typeface="Lucida Bright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9800" y="5040868"/>
            <a:ext cx="77199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rgbClr val="FF0000"/>
                </a:solidFill>
                <a:latin typeface="Lucida Bright"/>
              </a:rPr>
              <a:t>Swipe </a:t>
            </a:r>
            <a:r>
              <a:rPr lang="en-US">
                <a:latin typeface="Lucida Bright"/>
              </a:rPr>
              <a:t>= &lt; Device location + Compass direction + Swipe direction &gt;</a:t>
            </a: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Lucida Bright"/>
              </a:rPr>
              <a:t>Not Trivial</a:t>
            </a:r>
            <a:endParaRPr lang="zh-CN" altLang="en-US" dirty="0">
              <a:latin typeface="Lucida Bright"/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0" y="952500"/>
            <a:ext cx="9144000" cy="590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8267700" y="533400"/>
            <a:ext cx="779577" cy="376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1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0 m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0" name="Straight Arrow Connector 5"/>
          <p:cNvCxnSpPr/>
          <p:nvPr/>
        </p:nvCxnSpPr>
        <p:spPr>
          <a:xfrm>
            <a:off x="8077200" y="876300"/>
            <a:ext cx="1066800" cy="1588"/>
          </a:xfrm>
          <a:prstGeom prst="straightConnector1">
            <a:avLst/>
          </a:prstGeom>
          <a:ln w="38100">
            <a:solidFill>
              <a:srgbClr val="FF660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wouyang\Desktop\location-marker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600200" y="2743200"/>
            <a:ext cx="179362" cy="46522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wouyang\Desktop\location-marker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7213600" y="1676400"/>
            <a:ext cx="179062" cy="46444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166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Lucida Bright"/>
              </a:rPr>
              <a:t>Challenges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>
                <a:latin typeface="Lucida Bright"/>
              </a:rPr>
              <a:t> Phone location erroneous </a:t>
            </a:r>
          </a:p>
          <a:p>
            <a:pPr lvl="1"/>
            <a:r>
              <a:rPr lang="en-US" sz="2000">
                <a:latin typeface="Lucida Bright"/>
              </a:rPr>
              <a:t> Due to GPS errors</a:t>
            </a:r>
          </a:p>
          <a:p>
            <a:endParaRPr lang="en-US" sz="2400">
              <a:latin typeface="Lucida Bright"/>
            </a:endParaRPr>
          </a:p>
          <a:p>
            <a:r>
              <a:rPr lang="en-US" sz="2400">
                <a:latin typeface="Lucida Bright"/>
              </a:rPr>
              <a:t> Phone orientation erroneous</a:t>
            </a:r>
          </a:p>
          <a:p>
            <a:pPr lvl="1"/>
            <a:r>
              <a:rPr lang="en-US" sz="2000">
                <a:latin typeface="Lucida Bright"/>
              </a:rPr>
              <a:t> Due to compass offsets, ambient magnetic fields</a:t>
            </a:r>
          </a:p>
          <a:p>
            <a:pPr lvl="1"/>
            <a:endParaRPr lang="en-US" sz="2000">
              <a:latin typeface="Lucida Bright"/>
            </a:endParaRPr>
          </a:p>
          <a:p>
            <a:r>
              <a:rPr lang="en-US" sz="2400">
                <a:latin typeface="Lucida Bright"/>
              </a:rPr>
              <a:t> Human swipe directions</a:t>
            </a:r>
          </a:p>
          <a:p>
            <a:pPr lvl="1"/>
            <a:r>
              <a:rPr lang="en-US" sz="2000">
                <a:latin typeface="Lucida Bright"/>
              </a:rPr>
              <a:t> Imprecise due to quick action</a:t>
            </a:r>
          </a:p>
          <a:p>
            <a:pPr lvl="1"/>
            <a:r>
              <a:rPr lang="en-US" sz="2000">
                <a:latin typeface="Lucida Bright"/>
              </a:rPr>
              <a:t> Perhaps even walking/commuting while swiping</a:t>
            </a:r>
          </a:p>
          <a:p>
            <a:pPr lvl="1"/>
            <a:endParaRPr lang="en-US" sz="2000">
              <a:latin typeface="Lucida Bright"/>
            </a:endParaRPr>
          </a:p>
          <a:p>
            <a:r>
              <a:rPr lang="en-US" sz="2400">
                <a:latin typeface="Lucida Bright"/>
              </a:rPr>
              <a:t> Swipe event correspondence</a:t>
            </a:r>
          </a:p>
          <a:p>
            <a:pPr lvl="1"/>
            <a:r>
              <a:rPr lang="en-US" sz="2000">
                <a:latin typeface="Lucida Bright"/>
              </a:rPr>
              <a:t> Which swipe is for which event?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" name="Group 70"/>
          <p:cNvGrpSpPr/>
          <p:nvPr/>
        </p:nvGrpSpPr>
        <p:grpSpPr>
          <a:xfrm>
            <a:off x="467360" y="2971800"/>
            <a:ext cx="2352040" cy="2640980"/>
            <a:chOff x="467360" y="2971800"/>
            <a:chExt cx="2352040" cy="2640980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467360" y="3810000"/>
              <a:ext cx="2047240" cy="1497980"/>
            </a:xfrm>
            <a:prstGeom prst="rect">
              <a:avLst/>
            </a:prstGeom>
          </p:spPr>
        </p:pic>
        <p:pic>
          <p:nvPicPr>
            <p:cNvPr id="64" name="Picture 6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 flipH="1">
              <a:off x="772160" y="4114800"/>
              <a:ext cx="2047240" cy="1497980"/>
            </a:xfrm>
            <a:prstGeom prst="rect">
              <a:avLst/>
            </a:prstGeom>
          </p:spPr>
        </p:pic>
        <p:cxnSp>
          <p:nvCxnSpPr>
            <p:cNvPr id="67" name="直接箭头连接符 31"/>
            <p:cNvCxnSpPr/>
            <p:nvPr/>
          </p:nvCxnSpPr>
          <p:spPr>
            <a:xfrm rot="5400000" flipH="1" flipV="1">
              <a:off x="1765300" y="3365501"/>
              <a:ext cx="1219201" cy="431800"/>
            </a:xfrm>
            <a:prstGeom prst="straightConnector1">
              <a:avLst/>
            </a:prstGeom>
            <a:ln w="508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9" name="直接箭头连接符 31"/>
            <p:cNvCxnSpPr/>
            <p:nvPr/>
          </p:nvCxnSpPr>
          <p:spPr>
            <a:xfrm rot="5400000" flipH="1" flipV="1">
              <a:off x="1600200" y="3276601"/>
              <a:ext cx="914402" cy="304801"/>
            </a:xfrm>
            <a:prstGeom prst="straightConnector1">
              <a:avLst/>
            </a:prstGeom>
            <a:ln w="50800">
              <a:solidFill>
                <a:schemeClr val="bg1">
                  <a:lumMod val="75000"/>
                </a:schemeClr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iSee: Architecture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4267200" y="1093257"/>
            <a:ext cx="4419600" cy="27363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546016" y="1485900"/>
            <a:ext cx="1728192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Basic Data Analysis</a:t>
            </a:r>
            <a:endParaRPr lang="zh-CN" altLang="en-US" sz="1600" dirty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934200" y="1485900"/>
            <a:ext cx="1447800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Grid-based event localization</a:t>
            </a:r>
            <a:endParaRPr lang="zh-CN" altLang="en-US" sz="1600" dirty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876800" y="2858625"/>
            <a:ext cx="3217592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Temporal analysis and location refinement</a:t>
            </a:r>
            <a:endParaRPr lang="zh-CN" altLang="en-US" sz="1600" dirty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563432" y="1066800"/>
            <a:ext cx="1528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 smtClean="0">
                <a:latin typeface="Lucida Bright"/>
                <a:cs typeface="Lucida Bright"/>
              </a:rPr>
              <a:t>iSee</a:t>
            </a:r>
            <a:r>
              <a:rPr lang="en-US" altLang="zh-CN" sz="2000" dirty="0" smtClean="0">
                <a:latin typeface="Lucida Bright"/>
                <a:cs typeface="Lucida Bright"/>
              </a:rPr>
              <a:t> Server</a:t>
            </a:r>
            <a:endParaRPr lang="zh-CN" altLang="en-US" sz="2000" dirty="0">
              <a:latin typeface="Lucida Bright"/>
              <a:cs typeface="Lucida Bright"/>
            </a:endParaRPr>
          </a:p>
        </p:txBody>
      </p:sp>
      <p:pic>
        <p:nvPicPr>
          <p:cNvPr id="19" name="Picture 4" descr="C:\Users\oywt\Desktop\tim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81400" y="5893654"/>
            <a:ext cx="640606" cy="507146"/>
          </a:xfrm>
          <a:prstGeom prst="rect">
            <a:avLst/>
          </a:prstGeom>
          <a:noFill/>
        </p:spPr>
      </p:pic>
      <p:pic>
        <p:nvPicPr>
          <p:cNvPr id="20" name="Picture 5" descr="E:\Dropbox\mobile icons\gp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3996" y="5867400"/>
            <a:ext cx="583108" cy="583109"/>
          </a:xfrm>
          <a:prstGeom prst="rect">
            <a:avLst/>
          </a:prstGeom>
          <a:noFill/>
        </p:spPr>
      </p:pic>
      <p:pic>
        <p:nvPicPr>
          <p:cNvPr id="21" name="Picture 9" descr="E:\Dropbox\mobile icons\touch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84296" y="5891577"/>
            <a:ext cx="514343" cy="28803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444000" y="6443246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Lucida Bright"/>
                <a:cs typeface="Lucida Bright"/>
              </a:rPr>
              <a:t>GPS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42694" y="6443246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Lucida Bright"/>
                <a:cs typeface="Lucida Bright"/>
              </a:rPr>
              <a:t>Time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1005413" y="6443246"/>
            <a:ext cx="109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Lucida Bright"/>
                <a:cs typeface="Lucida Bright"/>
              </a:rPr>
              <a:t>Compass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738650" y="6197025"/>
            <a:ext cx="869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Lucida Bright"/>
                <a:cs typeface="Lucida Bright"/>
              </a:rPr>
              <a:t>Screen</a:t>
            </a:r>
          </a:p>
          <a:p>
            <a:r>
              <a:rPr lang="en-US" altLang="zh-CN" sz="1600" dirty="0" smtClean="0">
                <a:latin typeface="Lucida Bright"/>
                <a:cs typeface="Lucida Bright"/>
              </a:rPr>
              <a:t>Swipe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pic>
        <p:nvPicPr>
          <p:cNvPr id="26" name="Picture 11" descr="E:\Dropbox\mobile icons\direction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233296" y="5837437"/>
            <a:ext cx="599629" cy="576063"/>
          </a:xfrm>
          <a:prstGeom prst="rect">
            <a:avLst/>
          </a:prstGeom>
          <a:noFill/>
        </p:spPr>
      </p:pic>
      <p:sp>
        <p:nvSpPr>
          <p:cNvPr id="35" name="云形 34"/>
          <p:cNvSpPr/>
          <p:nvPr/>
        </p:nvSpPr>
        <p:spPr>
          <a:xfrm>
            <a:off x="1447800" y="1981200"/>
            <a:ext cx="3021497" cy="1047234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Cloud</a:t>
            </a:r>
          </a:p>
        </p:txBody>
      </p:sp>
      <p:cxnSp>
        <p:nvCxnSpPr>
          <p:cNvPr id="36" name="直接箭头连接符 35"/>
          <p:cNvCxnSpPr>
            <a:stCxn id="9" idx="3"/>
            <a:endCxn id="10" idx="1"/>
          </p:cNvCxnSpPr>
          <p:nvPr/>
        </p:nvCxnSpPr>
        <p:spPr>
          <a:xfrm>
            <a:off x="6274208" y="1881944"/>
            <a:ext cx="659992" cy="1588"/>
          </a:xfrm>
          <a:prstGeom prst="straightConnector1">
            <a:avLst/>
          </a:prstGeom>
          <a:ln w="6350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直接箭头连接符 40"/>
          <p:cNvCxnSpPr>
            <a:stCxn id="11" idx="2"/>
          </p:cNvCxnSpPr>
          <p:nvPr/>
        </p:nvCxnSpPr>
        <p:spPr>
          <a:xfrm rot="5400000">
            <a:off x="6211155" y="3916558"/>
            <a:ext cx="540287" cy="8596"/>
          </a:xfrm>
          <a:prstGeom prst="straightConnector1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2" descr="E:\Dropbox\mobile icons\acc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47696" y="5867400"/>
            <a:ext cx="404142" cy="404142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2052468" y="6443246"/>
            <a:ext cx="664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>
                <a:latin typeface="Lucida Bright"/>
                <a:cs typeface="Lucida Bright"/>
              </a:rPr>
              <a:t>Accl</a:t>
            </a:r>
            <a:r>
              <a:rPr lang="en-US" altLang="zh-CN" sz="1600" dirty="0" smtClean="0">
                <a:latin typeface="Lucida Bright"/>
                <a:cs typeface="Lucida Bright"/>
              </a:rPr>
              <a:t>.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sp>
        <p:nvSpPr>
          <p:cNvPr id="47" name="TextBox 46"/>
          <p:cNvSpPr txBox="1"/>
          <p:nvPr/>
        </p:nvSpPr>
        <p:spPr>
          <a:xfrm>
            <a:off x="5715000" y="4191000"/>
            <a:ext cx="1676400" cy="584775"/>
          </a:xfrm>
          <a:prstGeom prst="rect">
            <a:avLst/>
          </a:prstGeom>
          <a:solidFill>
            <a:srgbClr val="CCFF66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Lucida Bright"/>
                <a:cs typeface="Lucida Bright"/>
              </a:rPr>
              <a:t>Event locations </a:t>
            </a:r>
          </a:p>
          <a:p>
            <a:pPr algn="ctr"/>
            <a:r>
              <a:rPr lang="en-US" altLang="zh-CN" sz="1600" dirty="0" smtClean="0">
                <a:latin typeface="Lucida Bright"/>
                <a:cs typeface="Lucida Bright"/>
              </a:rPr>
              <a:t>&amp; time</a:t>
            </a:r>
            <a:endParaRPr lang="zh-CN" altLang="en-US" sz="1600" dirty="0" smtClean="0">
              <a:latin typeface="Lucida Bright"/>
              <a:cs typeface="Lucida Bright"/>
            </a:endParaRPr>
          </a:p>
        </p:txBody>
      </p:sp>
      <p:cxnSp>
        <p:nvCxnSpPr>
          <p:cNvPr id="54" name="肘形连接符 53"/>
          <p:cNvCxnSpPr>
            <a:stCxn id="10" idx="2"/>
            <a:endCxn id="11" idx="0"/>
          </p:cNvCxnSpPr>
          <p:nvPr/>
        </p:nvCxnSpPr>
        <p:spPr>
          <a:xfrm rot="5400000">
            <a:off x="6781530" y="1982054"/>
            <a:ext cx="580637" cy="1172504"/>
          </a:xfrm>
          <a:prstGeom prst="bentConnector3">
            <a:avLst>
              <a:gd name="adj1" fmla="val 30314"/>
            </a:avLst>
          </a:prstGeom>
          <a:ln w="63500">
            <a:solidFill>
              <a:schemeClr val="tx1"/>
            </a:solidFill>
            <a:tailEnd type="arrow" w="med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3" name="Picture 6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143000" y="4343400"/>
            <a:ext cx="2047240" cy="1497980"/>
          </a:xfrm>
          <a:prstGeom prst="rect">
            <a:avLst/>
          </a:prstGeom>
        </p:spPr>
      </p:pic>
      <p:cxnSp>
        <p:nvCxnSpPr>
          <p:cNvPr id="32" name="直接箭头连接符 31"/>
          <p:cNvCxnSpPr/>
          <p:nvPr/>
        </p:nvCxnSpPr>
        <p:spPr>
          <a:xfrm rot="5400000" flipH="1" flipV="1">
            <a:off x="2040434" y="3488786"/>
            <a:ext cx="1392281" cy="443949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26532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22" grpId="0"/>
      <p:bldP spid="23" grpId="0"/>
      <p:bldP spid="24" grpId="0"/>
      <p:bldP spid="25" grpId="0"/>
      <p:bldP spid="35" grpId="0" animBg="1"/>
      <p:bldP spid="43" grpId="0"/>
      <p:bldP spid="4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Basic event analysis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8" name="梯形 7"/>
          <p:cNvSpPr/>
          <p:nvPr/>
        </p:nvSpPr>
        <p:spPr>
          <a:xfrm rot="11151179">
            <a:off x="2086907" y="3408740"/>
            <a:ext cx="1584275" cy="2981512"/>
          </a:xfrm>
          <a:prstGeom prst="trapezoid">
            <a:avLst/>
          </a:prstGeom>
          <a:solidFill>
            <a:srgbClr val="0070C0">
              <a:alpha val="5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9" name="梯形 8"/>
          <p:cNvSpPr/>
          <p:nvPr/>
        </p:nvSpPr>
        <p:spPr>
          <a:xfrm rot="10334965">
            <a:off x="3188940" y="2890913"/>
            <a:ext cx="2122471" cy="3117115"/>
          </a:xfrm>
          <a:prstGeom prst="trapezoid">
            <a:avLst/>
          </a:prstGeom>
          <a:solidFill>
            <a:srgbClr val="00B050">
              <a:alpha val="50000"/>
            </a:srgb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cxnSp>
        <p:nvCxnSpPr>
          <p:cNvPr id="10" name="直接连接符 9"/>
          <p:cNvCxnSpPr/>
          <p:nvPr/>
        </p:nvCxnSpPr>
        <p:spPr>
          <a:xfrm flipH="1">
            <a:off x="2779446" y="3774364"/>
            <a:ext cx="230286" cy="2226019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梯形 10"/>
          <p:cNvSpPr/>
          <p:nvPr/>
        </p:nvSpPr>
        <p:spPr>
          <a:xfrm rot="11672291">
            <a:off x="3251640" y="2853828"/>
            <a:ext cx="1428205" cy="3049699"/>
          </a:xfrm>
          <a:prstGeom prst="trapezoid">
            <a:avLst/>
          </a:prstGeom>
          <a:solidFill>
            <a:schemeClr val="bg1">
              <a:lumMod val="65000"/>
              <a:alpha val="50000"/>
            </a:schemeClr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cxnSp>
        <p:nvCxnSpPr>
          <p:cNvPr id="12" name="直接连接符 11"/>
          <p:cNvCxnSpPr/>
          <p:nvPr/>
        </p:nvCxnSpPr>
        <p:spPr>
          <a:xfrm flipH="1">
            <a:off x="3657804" y="3119101"/>
            <a:ext cx="606544" cy="2455463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直接连接符 12"/>
          <p:cNvCxnSpPr/>
          <p:nvPr/>
        </p:nvCxnSpPr>
        <p:spPr>
          <a:xfrm>
            <a:off x="4123760" y="3221160"/>
            <a:ext cx="268647" cy="2346213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十字星 13"/>
          <p:cNvSpPr/>
          <p:nvPr/>
        </p:nvSpPr>
        <p:spPr>
          <a:xfrm>
            <a:off x="3695700" y="4117052"/>
            <a:ext cx="219703" cy="200947"/>
          </a:xfrm>
          <a:prstGeom prst="star4">
            <a:avLst/>
          </a:prstGeom>
          <a:solidFill>
            <a:srgbClr val="008000"/>
          </a:solidFill>
          <a:ln>
            <a:solidFill>
              <a:srgbClr val="008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5" name="乘号 14"/>
          <p:cNvSpPr/>
          <p:nvPr/>
        </p:nvSpPr>
        <p:spPr>
          <a:xfrm>
            <a:off x="4061255" y="3419773"/>
            <a:ext cx="216024" cy="216024"/>
          </a:xfrm>
          <a:prstGeom prst="mathMultiply">
            <a:avLst/>
          </a:prstGeom>
          <a:solidFill>
            <a:srgbClr val="FF0000"/>
          </a:solidFill>
          <a:ln>
            <a:solidFill>
              <a:srgbClr val="0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6" name="TextBox 58"/>
          <p:cNvSpPr txBox="1"/>
          <p:nvPr/>
        </p:nvSpPr>
        <p:spPr>
          <a:xfrm>
            <a:off x="3394155" y="3685211"/>
            <a:ext cx="43204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4400" dirty="0" smtClean="0">
                <a:solidFill>
                  <a:srgbClr val="0070C0"/>
                </a:solidFill>
                <a:latin typeface="Lucida Bright"/>
                <a:ea typeface="Segoe UI" pitchFamily="34" charset="0"/>
                <a:cs typeface="Lucida Bright"/>
              </a:rPr>
              <a:t>*</a:t>
            </a:r>
            <a:endParaRPr lang="zh-CN" altLang="en-US" sz="4400" dirty="0">
              <a:solidFill>
                <a:srgbClr val="0070C0"/>
              </a:solidFill>
              <a:latin typeface="Lucida Bright"/>
              <a:cs typeface="Lucida Bright"/>
            </a:endParaRPr>
          </a:p>
        </p:txBody>
      </p:sp>
      <p:sp>
        <p:nvSpPr>
          <p:cNvPr id="17" name="TextBox 59"/>
          <p:cNvSpPr txBox="1"/>
          <p:nvPr/>
        </p:nvSpPr>
        <p:spPr>
          <a:xfrm>
            <a:off x="2779991" y="6039379"/>
            <a:ext cx="49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i="1" dirty="0" smtClean="0">
                <a:latin typeface="Lucida Bright"/>
                <a:ea typeface="Segoe UI" pitchFamily="34" charset="0"/>
                <a:cs typeface="Lucida Bright"/>
              </a:rPr>
              <a:t>T</a:t>
            </a:r>
            <a:r>
              <a:rPr lang="en-US" altLang="zh-CN" b="1" i="1" baseline="-25000" dirty="0" smtClean="0">
                <a:latin typeface="Lucida Bright"/>
                <a:ea typeface="Segoe UI" pitchFamily="34" charset="0"/>
                <a:cs typeface="Lucida Bright"/>
              </a:rPr>
              <a:t>1</a:t>
            </a:r>
            <a:endParaRPr lang="zh-CN" altLang="en-US" b="1" i="1" baseline="-25000" dirty="0">
              <a:latin typeface="Lucida Bright"/>
              <a:cs typeface="Lucida Bright"/>
            </a:endParaRPr>
          </a:p>
        </p:txBody>
      </p:sp>
      <p:sp>
        <p:nvSpPr>
          <p:cNvPr id="18" name="TextBox 60"/>
          <p:cNvSpPr txBox="1"/>
          <p:nvPr/>
        </p:nvSpPr>
        <p:spPr>
          <a:xfrm>
            <a:off x="3627994" y="5531131"/>
            <a:ext cx="49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i="1" dirty="0" smtClean="0">
                <a:latin typeface="Lucida Bright"/>
                <a:ea typeface="Segoe UI" pitchFamily="34" charset="0"/>
                <a:cs typeface="Lucida Bright"/>
              </a:rPr>
              <a:t>T</a:t>
            </a:r>
            <a:r>
              <a:rPr lang="en-US" altLang="zh-CN" b="1" i="1" baseline="-25000" dirty="0" smtClean="0">
                <a:latin typeface="Lucida Bright"/>
                <a:ea typeface="Segoe UI" pitchFamily="34" charset="0"/>
                <a:cs typeface="Lucida Bright"/>
              </a:rPr>
              <a:t>2</a:t>
            </a:r>
            <a:endParaRPr lang="zh-CN" altLang="en-US" b="1" i="1" baseline="-25000" dirty="0">
              <a:latin typeface="Lucida Bright"/>
              <a:cs typeface="Lucida Bright"/>
            </a:endParaRPr>
          </a:p>
        </p:txBody>
      </p:sp>
      <p:sp>
        <p:nvSpPr>
          <p:cNvPr id="19" name="TextBox 61"/>
          <p:cNvSpPr txBox="1"/>
          <p:nvPr/>
        </p:nvSpPr>
        <p:spPr>
          <a:xfrm>
            <a:off x="4343400" y="5574564"/>
            <a:ext cx="4900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i="1" dirty="0" smtClean="0">
                <a:latin typeface="Lucida Bright"/>
                <a:ea typeface="Segoe UI" pitchFamily="34" charset="0"/>
                <a:cs typeface="Lucida Bright"/>
              </a:rPr>
              <a:t>T</a:t>
            </a:r>
            <a:r>
              <a:rPr lang="en-US" altLang="zh-CN" b="1" i="1" baseline="-25000" dirty="0" smtClean="0">
                <a:latin typeface="Lucida Bright"/>
                <a:ea typeface="Segoe UI" pitchFamily="34" charset="0"/>
                <a:cs typeface="Lucida Bright"/>
              </a:rPr>
              <a:t>3</a:t>
            </a:r>
            <a:endParaRPr lang="zh-CN" altLang="en-US" b="1" i="1" baseline="-25000" dirty="0">
              <a:latin typeface="Lucida Bright"/>
              <a:cs typeface="Lucida Bright"/>
            </a:endParaRPr>
          </a:p>
        </p:txBody>
      </p:sp>
      <p:cxnSp>
        <p:nvCxnSpPr>
          <p:cNvPr id="20" name="直接连接符 19"/>
          <p:cNvCxnSpPr/>
          <p:nvPr/>
        </p:nvCxnSpPr>
        <p:spPr>
          <a:xfrm>
            <a:off x="4264348" y="3531288"/>
            <a:ext cx="108012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3705429" y="3980863"/>
            <a:ext cx="1656184" cy="952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Box 22"/>
          <p:cNvSpPr txBox="1"/>
          <p:nvPr/>
        </p:nvSpPr>
        <p:spPr>
          <a:xfrm>
            <a:off x="5315318" y="3288268"/>
            <a:ext cx="3434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FF0000"/>
                </a:solidFill>
                <a:latin typeface="Lucida Bright"/>
                <a:ea typeface="Segoe UI" pitchFamily="34" charset="0"/>
                <a:cs typeface="Lucida Bright"/>
              </a:rPr>
              <a:t>Swipe intersection</a:t>
            </a:r>
            <a:endParaRPr lang="en-US" altLang="zh-CN" dirty="0">
              <a:solidFill>
                <a:srgbClr val="FF0000"/>
              </a:solidFill>
              <a:latin typeface="Lucida Bright"/>
              <a:ea typeface="Segoe UI" pitchFamily="34" charset="0"/>
              <a:cs typeface="Lucida Bright"/>
            </a:endParaRPr>
          </a:p>
        </p:txBody>
      </p:sp>
      <p:sp>
        <p:nvSpPr>
          <p:cNvPr id="23" name="TextBox 23"/>
          <p:cNvSpPr txBox="1"/>
          <p:nvPr/>
        </p:nvSpPr>
        <p:spPr>
          <a:xfrm>
            <a:off x="5284267" y="3771240"/>
            <a:ext cx="2734192" cy="3308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ts val="1800"/>
              </a:lnSpc>
            </a:pPr>
            <a:r>
              <a:rPr lang="en-US" altLang="zh-CN" dirty="0" smtClean="0">
                <a:solidFill>
                  <a:srgbClr val="0070C0"/>
                </a:solidFill>
                <a:latin typeface="Lucida Bright"/>
                <a:ea typeface="Segoe UI" pitchFamily="34" charset="0"/>
                <a:cs typeface="Lucida Bright"/>
              </a:rPr>
              <a:t>Trapezoid intersection</a:t>
            </a:r>
            <a:endParaRPr lang="zh-CN" altLang="en-US" dirty="0">
              <a:solidFill>
                <a:srgbClr val="0070C0"/>
              </a:solidFill>
              <a:latin typeface="Lucida Bright"/>
              <a:cs typeface="Lucida Bright"/>
            </a:endParaRPr>
          </a:p>
        </p:txBody>
      </p:sp>
      <p:sp>
        <p:nvSpPr>
          <p:cNvPr id="24" name="TextBox 24"/>
          <p:cNvSpPr txBox="1"/>
          <p:nvPr/>
        </p:nvSpPr>
        <p:spPr>
          <a:xfrm>
            <a:off x="5305651" y="4047585"/>
            <a:ext cx="1734444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n>
                  <a:solidFill>
                    <a:srgbClr val="008000"/>
                  </a:solidFill>
                </a:ln>
                <a:solidFill>
                  <a:srgbClr val="008000"/>
                </a:solidFill>
                <a:latin typeface="Lucida Bright"/>
                <a:ea typeface="Segoe UI" pitchFamily="34" charset="0"/>
                <a:cs typeface="Lucida Bright"/>
              </a:rPr>
              <a:t>True Location</a:t>
            </a:r>
            <a:endParaRPr lang="zh-CN" altLang="en-US" dirty="0">
              <a:ln>
                <a:solidFill>
                  <a:srgbClr val="008000"/>
                </a:solidFill>
              </a:ln>
              <a:solidFill>
                <a:srgbClr val="008000"/>
              </a:solidFill>
              <a:latin typeface="Lucida Bright"/>
              <a:cs typeface="Lucida Bright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5334000" y="6107668"/>
            <a:ext cx="13304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latin typeface="Lucida Bright"/>
                <a:ea typeface="Segoe UI" pitchFamily="34" charset="0"/>
                <a:cs typeface="Lucida Bright"/>
              </a:rPr>
              <a:t>Trapezoid</a:t>
            </a:r>
            <a:endParaRPr lang="zh-CN" altLang="en-US" dirty="0">
              <a:latin typeface="Lucida Bright"/>
              <a:cs typeface="Lucida Bright"/>
            </a:endParaRPr>
          </a:p>
        </p:txBody>
      </p:sp>
      <p:cxnSp>
        <p:nvCxnSpPr>
          <p:cNvPr id="28" name="直接连接符 27"/>
          <p:cNvCxnSpPr/>
          <p:nvPr/>
        </p:nvCxnSpPr>
        <p:spPr>
          <a:xfrm>
            <a:off x="3200400" y="6248400"/>
            <a:ext cx="2148840" cy="28545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连接符 28"/>
          <p:cNvCxnSpPr/>
          <p:nvPr/>
        </p:nvCxnSpPr>
        <p:spPr>
          <a:xfrm>
            <a:off x="3808723" y="4222081"/>
            <a:ext cx="1560510" cy="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8"/>
          <p:cNvSpPr txBox="1"/>
          <p:nvPr/>
        </p:nvSpPr>
        <p:spPr>
          <a:xfrm>
            <a:off x="2837141" y="5070508"/>
            <a:ext cx="46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i="1" dirty="0" smtClean="0">
                <a:latin typeface="Lucida Bright"/>
                <a:ea typeface="Segoe UI" pitchFamily="34" charset="0"/>
                <a:cs typeface="Lucida Bright"/>
              </a:rPr>
              <a:t>L</a:t>
            </a:r>
            <a:r>
              <a:rPr lang="en-US" altLang="zh-CN" b="1" i="1" baseline="-25000" dirty="0" smtClean="0">
                <a:latin typeface="Lucida Bright"/>
                <a:ea typeface="Segoe UI" pitchFamily="34" charset="0"/>
                <a:cs typeface="Lucida Bright"/>
              </a:rPr>
              <a:t>1</a:t>
            </a:r>
            <a:endParaRPr lang="zh-CN" altLang="en-US" b="1" i="1" baseline="-25000" dirty="0">
              <a:latin typeface="Lucida Bright"/>
              <a:cs typeface="Lucida Bright"/>
            </a:endParaRPr>
          </a:p>
        </p:txBody>
      </p:sp>
      <p:sp>
        <p:nvSpPr>
          <p:cNvPr id="31" name="TextBox 29"/>
          <p:cNvSpPr txBox="1"/>
          <p:nvPr/>
        </p:nvSpPr>
        <p:spPr>
          <a:xfrm>
            <a:off x="3801820" y="4782476"/>
            <a:ext cx="46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i="1" dirty="0" smtClean="0">
                <a:latin typeface="Lucida Bright"/>
                <a:ea typeface="Segoe UI" pitchFamily="34" charset="0"/>
                <a:cs typeface="Lucida Bright"/>
              </a:rPr>
              <a:t>L</a:t>
            </a:r>
            <a:r>
              <a:rPr lang="en-US" altLang="zh-CN" b="1" i="1" baseline="-25000" dirty="0" smtClean="0">
                <a:latin typeface="Lucida Bright"/>
                <a:ea typeface="Segoe UI" pitchFamily="34" charset="0"/>
                <a:cs typeface="Lucida Bright"/>
              </a:rPr>
              <a:t>2</a:t>
            </a:r>
            <a:endParaRPr lang="zh-CN" altLang="en-US" b="1" i="1" baseline="-25000" dirty="0">
              <a:latin typeface="Lucida Bright"/>
              <a:cs typeface="Lucida Bright"/>
            </a:endParaRPr>
          </a:p>
        </p:txBody>
      </p:sp>
      <p:sp>
        <p:nvSpPr>
          <p:cNvPr id="32" name="TextBox 30"/>
          <p:cNvSpPr txBox="1"/>
          <p:nvPr/>
        </p:nvSpPr>
        <p:spPr>
          <a:xfrm>
            <a:off x="4334451" y="4710468"/>
            <a:ext cx="46585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b="1" i="1" dirty="0" smtClean="0">
                <a:latin typeface="Lucida Bright"/>
                <a:ea typeface="Segoe UI" pitchFamily="34" charset="0"/>
                <a:cs typeface="Lucida Bright"/>
              </a:rPr>
              <a:t>L</a:t>
            </a:r>
            <a:r>
              <a:rPr lang="en-US" altLang="zh-CN" b="1" i="1" baseline="-25000" dirty="0" smtClean="0">
                <a:latin typeface="Lucida Bright"/>
                <a:ea typeface="Segoe UI" pitchFamily="34" charset="0"/>
                <a:cs typeface="Lucida Bright"/>
              </a:rPr>
              <a:t>3</a:t>
            </a:r>
            <a:endParaRPr lang="zh-CN" altLang="en-US" b="1" i="1" baseline="-25000" dirty="0">
              <a:latin typeface="Lucida Bright"/>
              <a:cs typeface="Lucida Bright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360950" y="5542795"/>
            <a:ext cx="823210" cy="823210"/>
          </a:xfrm>
          <a:prstGeom prst="ellipse">
            <a:avLst/>
          </a:prstGeom>
          <a:noFill/>
          <a:ln>
            <a:solidFill>
              <a:srgbClr val="FF0000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cxnSp>
        <p:nvCxnSpPr>
          <p:cNvPr id="45" name="直接连接符 44"/>
          <p:cNvCxnSpPr/>
          <p:nvPr/>
        </p:nvCxnSpPr>
        <p:spPr>
          <a:xfrm flipH="1" flipV="1">
            <a:off x="2239780" y="3363856"/>
            <a:ext cx="107430" cy="2971800"/>
          </a:xfrm>
          <a:prstGeom prst="lin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6" name="直接连接符 35"/>
          <p:cNvCxnSpPr/>
          <p:nvPr/>
        </p:nvCxnSpPr>
        <p:spPr>
          <a:xfrm flipV="1">
            <a:off x="3124108" y="3550170"/>
            <a:ext cx="684550" cy="2850630"/>
          </a:xfrm>
          <a:prstGeom prst="line">
            <a:avLst/>
          </a:prstGeom>
          <a:noFill/>
          <a:ln>
            <a:solidFill>
              <a:schemeClr val="tx1"/>
            </a:solidFill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sp>
        <p:nvSpPr>
          <p:cNvPr id="35" name="Content Placeholder 2"/>
          <p:cNvSpPr txBox="1">
            <a:spLocks/>
          </p:cNvSpPr>
          <p:nvPr/>
        </p:nvSpPr>
        <p:spPr>
          <a:xfrm>
            <a:off x="381000" y="1143000"/>
            <a:ext cx="8305800" cy="53340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182880" marR="0" lvl="0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tx1"/>
              </a:buClr>
              <a:buSzPct val="90000"/>
              <a:buFont typeface="Wingdings" charset="2"/>
              <a:buChar char=""/>
              <a:tabLst/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Bright"/>
                <a:ea typeface="+mn-ea"/>
                <a:cs typeface="Lucida Bright"/>
              </a:rPr>
              <a:t> Represent each swipe</a:t>
            </a:r>
            <a:r>
              <a:rPr kumimoji="0" lang="en-US" sz="2400" b="0" i="0" u="none" strike="noStrike" kern="1200" cap="none" spc="0" normalizeH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Lucida Bright"/>
                <a:ea typeface="+mn-ea"/>
                <a:cs typeface="Lucida Bright"/>
              </a:rPr>
              <a:t> as a trapezoid</a:t>
            </a: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Lucida Bright"/>
              <a:ea typeface="+mn-ea"/>
              <a:cs typeface="Lucida Bright"/>
            </a:endParaRPr>
          </a:p>
          <a:p>
            <a:pPr marL="457200" marR="0" lvl="1" indent="-18288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bg1">
                  <a:lumMod val="50000"/>
                </a:schemeClr>
              </a:buClr>
              <a:buSzPct val="80000"/>
              <a:buFont typeface="Wingdings" charset="2"/>
              <a:buChar char=""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Lucida Bright"/>
                <a:ea typeface="+mn-ea"/>
                <a:cs typeface="Lucida Bright"/>
              </a:rPr>
              <a:t> To capture</a:t>
            </a:r>
            <a:r>
              <a:rPr kumimoji="0" lang="en-US" sz="2000" b="0" i="0" u="none" strike="noStrike" kern="1200" cap="none" spc="0" normalizeH="0" noProof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Lucida Bright"/>
                <a:ea typeface="+mn-ea"/>
                <a:cs typeface="Lucida Bright"/>
              </a:rPr>
              <a:t> GPS uncertainty and compass/swipe angle error</a:t>
            </a:r>
            <a:endParaRPr kumimoji="0" lang="en-US" sz="2000" b="0" i="0" u="none" strike="noStrike" kern="1200" cap="none" spc="0" normalizeH="0" baseline="0" noProof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Lucida Bright"/>
              <a:ea typeface="+mn-ea"/>
              <a:cs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1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2" grpId="0"/>
      <p:bldP spid="23" grpId="0"/>
      <p:bldP spid="24" grpId="0"/>
      <p:bldP spid="27" grpId="0"/>
      <p:bldP spid="30" grpId="0"/>
      <p:bldP spid="31" grpId="0"/>
      <p:bldP spid="32" grpId="0"/>
      <p:bldP spid="4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Basic event analysis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381000" y="4038600"/>
            <a:ext cx="3581400" cy="385768"/>
          </a:xfrm>
          <a:prstGeom prst="roundRect">
            <a:avLst/>
          </a:prstGeom>
          <a:solidFill>
            <a:srgbClr val="FFCC00"/>
          </a:solidFill>
          <a:ln>
            <a:solidFill>
              <a:schemeClr val="bg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altLang="zh-CN" sz="2000" dirty="0" smtClean="0">
                <a:solidFill>
                  <a:schemeClr val="tx1"/>
                </a:solidFill>
                <a:latin typeface="Lucida Bright"/>
                <a:cs typeface="Lucida Bright"/>
              </a:rPr>
              <a:t>Swipe-cell indicator matrix</a:t>
            </a: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3915250847"/>
              </p:ext>
            </p:extLst>
          </p:nvPr>
        </p:nvGraphicFramePr>
        <p:xfrm>
          <a:off x="994376" y="4952256"/>
          <a:ext cx="2448272" cy="1296144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732081"/>
                <a:gridCol w="564063"/>
                <a:gridCol w="576064"/>
                <a:gridCol w="576064"/>
              </a:tblGrid>
              <a:tr h="324036">
                <a:tc>
                  <a:txBody>
                    <a:bodyPr/>
                    <a:lstStyle/>
                    <a:p>
                      <a:endParaRPr lang="en-US" sz="1400" b="0" dirty="0"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c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1" baseline="-25000" dirty="0"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c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2</a:t>
                      </a:r>
                      <a:endParaRPr lang="en-US" sz="1400" b="1" baseline="-25000" dirty="0"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c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3</a:t>
                      </a:r>
                      <a:endParaRPr lang="en-US" sz="1400" b="1" baseline="-25000" dirty="0">
                        <a:latin typeface="Lucida Bright" pitchFamily="18" charset="0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s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1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0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dirty="0" smtClean="0">
                          <a:latin typeface="Lucida Bright" pitchFamily="18" charset="0"/>
                        </a:rPr>
                        <a:t>s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2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0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0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</a:tr>
              <a:tr h="324036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Lucida Bright" pitchFamily="18" charset="0"/>
                        </a:rPr>
                        <a:t>s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3</a:t>
                      </a:r>
                      <a:endParaRPr lang="en-US" sz="1400" b="1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0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7" name="矩形 16"/>
          <p:cNvSpPr/>
          <p:nvPr/>
        </p:nvSpPr>
        <p:spPr>
          <a:xfrm>
            <a:off x="990600" y="5290684"/>
            <a:ext cx="2438400" cy="3048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990600" y="5609132"/>
            <a:ext cx="2438400" cy="3048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990600" y="5927580"/>
            <a:ext cx="2438400" cy="3048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pic>
        <p:nvPicPr>
          <p:cNvPr id="2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74116" y="990601"/>
            <a:ext cx="4541284" cy="2362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724400" y="3505702"/>
            <a:ext cx="4125794" cy="31998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圆角矩形 26"/>
          <p:cNvSpPr/>
          <p:nvPr/>
        </p:nvSpPr>
        <p:spPr>
          <a:xfrm>
            <a:off x="457200" y="1295400"/>
            <a:ext cx="3976048" cy="175260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ts val="2600"/>
              </a:lnSpc>
            </a:pPr>
            <a:r>
              <a:rPr lang="en-US" altLang="zh-CN" sz="2000" b="1" dirty="0" smtClean="0">
                <a:solidFill>
                  <a:schemeClr val="tx1"/>
                </a:solidFill>
                <a:latin typeface="Lucida Bright"/>
                <a:cs typeface="Lucida Bright"/>
              </a:rPr>
              <a:t>Project each trapezoid onto grid cells</a:t>
            </a:r>
          </a:p>
          <a:p>
            <a:pPr>
              <a:lnSpc>
                <a:spcPts val="26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Bright"/>
                <a:cs typeface="Lucida Bright"/>
              </a:rPr>
              <a:t>• Which cell centers are inside</a:t>
            </a:r>
          </a:p>
          <a:p>
            <a:pPr>
              <a:lnSpc>
                <a:spcPts val="26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Bright"/>
                <a:cs typeface="Lucida Bright"/>
              </a:rPr>
              <a:t>• Independent processing</a:t>
            </a:r>
          </a:p>
          <a:p>
            <a:pPr>
              <a:lnSpc>
                <a:spcPts val="2600"/>
              </a:lnSpc>
            </a:pPr>
            <a:r>
              <a:rPr lang="en-US" altLang="zh-CN" dirty="0" smtClean="0">
                <a:solidFill>
                  <a:schemeClr val="tx1">
                    <a:lumMod val="50000"/>
                    <a:lumOff val="50000"/>
                  </a:schemeClr>
                </a:solidFill>
                <a:latin typeface="Lucida Bright"/>
                <a:cs typeface="Lucida Bright"/>
              </a:rPr>
              <a:t>• Linear complexity</a:t>
            </a:r>
            <a:endParaRPr lang="zh-CN" altLang="en-US" dirty="0">
              <a:solidFill>
                <a:schemeClr val="tx1">
                  <a:lumMod val="50000"/>
                  <a:lumOff val="50000"/>
                </a:schemeClr>
              </a:solidFill>
              <a:latin typeface="Lucida Bright"/>
              <a:cs typeface="Lucida Bright"/>
            </a:endParaRPr>
          </a:p>
        </p:txBody>
      </p:sp>
      <p:cxnSp>
        <p:nvCxnSpPr>
          <p:cNvPr id="29" name="直接连接符 28"/>
          <p:cNvCxnSpPr/>
          <p:nvPr/>
        </p:nvCxnSpPr>
        <p:spPr>
          <a:xfrm rot="10800000" flipV="1">
            <a:off x="2743200" y="3048000"/>
            <a:ext cx="1905000" cy="838200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olid"/>
            <a:round/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连接符 29"/>
          <p:cNvCxnSpPr/>
          <p:nvPr/>
        </p:nvCxnSpPr>
        <p:spPr>
          <a:xfrm rot="10800000">
            <a:off x="3657600" y="4724400"/>
            <a:ext cx="990600" cy="1588"/>
          </a:xfrm>
          <a:prstGeom prst="line">
            <a:avLst/>
          </a:prstGeom>
          <a:ln w="76200" cap="flat" cmpd="sng" algn="ctr">
            <a:solidFill>
              <a:srgbClr val="000000"/>
            </a:solidFill>
            <a:prstDash val="solid"/>
            <a:round/>
            <a:headEnd type="arrow" w="sm" len="sm"/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TextBox 31"/>
          <p:cNvSpPr txBox="1"/>
          <p:nvPr/>
        </p:nvSpPr>
        <p:spPr>
          <a:xfrm>
            <a:off x="1623021" y="4572000"/>
            <a:ext cx="6121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ucida Bright"/>
                <a:cs typeface="Lucida Bright"/>
              </a:rPr>
              <a:t>Cell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152400" y="5193268"/>
            <a:ext cx="8346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latin typeface="Lucida Bright"/>
                <a:cs typeface="Lucida Bright"/>
              </a:rPr>
              <a:t>Swipe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50313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7" grpId="0" animBg="1"/>
      <p:bldP spid="17" grpId="1" animBg="1"/>
      <p:bldP spid="16" grpId="0" animBg="1"/>
      <p:bldP spid="16" grpId="1" animBg="1"/>
      <p:bldP spid="18" grpId="0" animBg="1"/>
      <p:bldP spid="27" grpId="0"/>
      <p:bldP spid="32" grpId="0"/>
      <p:bldP spid="3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Lucida Bright"/>
              </a:rPr>
              <a:t>Grid-based Event Localization (GEL)</a:t>
            </a:r>
            <a:endParaRPr lang="zh-CN" altLang="en-US" sz="2800" dirty="0">
              <a:latin typeface="Lucida Brigh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143000"/>
            <a:ext cx="35369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030393"/>
            <a:ext cx="370493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oywt\Desktop\example_filtered_map_no_det.jpg"/>
          <p:cNvPicPr>
            <a:picLocks noChangeAspect="1" noChangeArrowheads="1"/>
          </p:cNvPicPr>
          <p:nvPr/>
        </p:nvPicPr>
        <p:blipFill>
          <a:blip r:embed="rId5" cstate="print"/>
          <a:srcRect t="5150" r="5155"/>
          <a:stretch>
            <a:fillRect/>
          </a:stretch>
        </p:blipFill>
        <p:spPr bwMode="auto">
          <a:xfrm>
            <a:off x="4572000" y="4046717"/>
            <a:ext cx="3429000" cy="2745685"/>
          </a:xfrm>
          <a:prstGeom prst="rect">
            <a:avLst/>
          </a:prstGeom>
          <a:noFill/>
        </p:spPr>
      </p:pic>
      <p:pic>
        <p:nvPicPr>
          <p:cNvPr id="16" name="Picture 2" descr="C:\Users\oywt\Desktop\example_filtered_map_no_det.jpg"/>
          <p:cNvPicPr>
            <a:picLocks noChangeAspect="1" noChangeArrowheads="1"/>
          </p:cNvPicPr>
          <p:nvPr/>
        </p:nvPicPr>
        <p:blipFill>
          <a:blip r:embed="rId5" cstate="print"/>
          <a:srcRect t="5150" r="5155"/>
          <a:stretch>
            <a:fillRect/>
          </a:stretch>
        </p:blipFill>
        <p:spPr bwMode="auto">
          <a:xfrm>
            <a:off x="5334000" y="1066800"/>
            <a:ext cx="3429000" cy="2745685"/>
          </a:xfrm>
          <a:prstGeom prst="rect">
            <a:avLst/>
          </a:prstGeom>
          <a:noFill/>
        </p:spPr>
      </p:pic>
      <p:cxnSp>
        <p:nvCxnSpPr>
          <p:cNvPr id="17" name="直接连接符 16"/>
          <p:cNvCxnSpPr/>
          <p:nvPr/>
        </p:nvCxnSpPr>
        <p:spPr>
          <a:xfrm>
            <a:off x="4171072" y="2908484"/>
            <a:ext cx="601640" cy="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 rot="16200000">
            <a:off x="4372904" y="1934504"/>
            <a:ext cx="406400" cy="1210992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en-US" altLang="zh-CN" sz="2000" dirty="0" smtClean="0">
                <a:solidFill>
                  <a:srgbClr val="000000"/>
                </a:solidFill>
                <a:latin typeface="Lucida Bright"/>
                <a:cs typeface="Lucida Bright"/>
              </a:rPr>
              <a:t>Filtering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8382000" y="3657600"/>
            <a:ext cx="0" cy="68580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3886200" y="5562600"/>
            <a:ext cx="601640" cy="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6705600" y="4987435"/>
            <a:ext cx="762000" cy="3264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638800" y="5492260"/>
            <a:ext cx="3048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096000" y="5739910"/>
            <a:ext cx="3048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629400" y="6101860"/>
            <a:ext cx="3810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429375" y="6082810"/>
            <a:ext cx="152400" cy="15240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477000" y="4501660"/>
            <a:ext cx="3048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096000" y="4568335"/>
            <a:ext cx="304800" cy="45720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019800" y="4139710"/>
            <a:ext cx="5334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105400" y="4882660"/>
            <a:ext cx="5334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105400" y="5187460"/>
            <a:ext cx="457200" cy="53340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5427453" y="4309363"/>
            <a:ext cx="685800" cy="60960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1671645" y="419576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1995489" y="423386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309689" y="427672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362082" y="4433889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176467" y="456247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1857386" y="475773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1485904" y="48006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1052519" y="447199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047756" y="491014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685800" y="49530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476504" y="5029208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2909889" y="515303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738193" y="5233985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933452" y="5272089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866778" y="548163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1309689" y="555783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1752600" y="583406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2105030" y="612933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357445" y="615791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0" name="圆角矩形 9"/>
          <p:cNvSpPr/>
          <p:nvPr/>
        </p:nvSpPr>
        <p:spPr>
          <a:xfrm rot="16200000">
            <a:off x="3810000" y="4648200"/>
            <a:ext cx="685800" cy="838200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en-US" altLang="zh-CN" sz="2000" dirty="0" smtClean="0">
                <a:solidFill>
                  <a:srgbClr val="000000"/>
                </a:solidFill>
                <a:latin typeface="Lucida Bright"/>
                <a:cs typeface="Lucida Bright"/>
              </a:rPr>
              <a:t>Local Max</a:t>
            </a:r>
          </a:p>
        </p:txBody>
      </p:sp>
      <p:sp>
        <p:nvSpPr>
          <p:cNvPr id="9" name="圆角矩形 8"/>
          <p:cNvSpPr/>
          <p:nvPr/>
        </p:nvSpPr>
        <p:spPr>
          <a:xfrm rot="16200000">
            <a:off x="8064500" y="4038601"/>
            <a:ext cx="609600" cy="1295400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en-US" altLang="zh-CN" sz="1600" b="1" dirty="0" smtClean="0">
                <a:solidFill>
                  <a:srgbClr val="000000"/>
                </a:solidFill>
                <a:latin typeface="Lucida Bright"/>
                <a:cs typeface="Lucida Bright"/>
              </a:rPr>
              <a:t>Connected 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Lucida Bright"/>
                <a:cs typeface="Lucida Bright"/>
              </a:rPr>
              <a:t>component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"/>
                            </p:stCondLst>
                            <p:childTnLst>
                              <p:par>
                                <p:cTn id="5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600"/>
                            </p:stCondLst>
                            <p:childTnLst>
                              <p:par>
                                <p:cTn id="6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900"/>
                            </p:stCondLst>
                            <p:childTnLst>
                              <p:par>
                                <p:cTn id="6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200"/>
                            </p:stCondLst>
                            <p:childTnLst>
                              <p:par>
                                <p:cTn id="6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0" grpId="0" animBg="1"/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Temporal analysis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81000" y="1066800"/>
            <a:ext cx="8534400" cy="4876800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latin typeface="Lucida Bright"/>
              </a:rPr>
              <a:t> Match swipes to hotspots</a:t>
            </a:r>
          </a:p>
          <a:p>
            <a:pPr lvl="1"/>
            <a:r>
              <a:rPr lang="en-US" altLang="zh-CN" sz="2000" dirty="0" smtClean="0">
                <a:latin typeface="Lucida Bright"/>
              </a:rPr>
              <a:t> Hierarchical clustering in termporal domain (with refinement)</a:t>
            </a:r>
          </a:p>
          <a:p>
            <a:pPr lvl="1"/>
            <a:r>
              <a:rPr lang="en-US" altLang="zh-CN" sz="2000" dirty="0" smtClean="0">
                <a:latin typeface="Lucida Bright"/>
              </a:rPr>
              <a:t> Event occurrence interval estimation</a:t>
            </a:r>
            <a:endParaRPr lang="en-US" altLang="zh-CN" sz="1600" dirty="0" smtClean="0">
              <a:latin typeface="Lucida Bright"/>
            </a:endParaRPr>
          </a:p>
        </p:txBody>
      </p:sp>
      <p:pic>
        <p:nvPicPr>
          <p:cNvPr id="8194" name="Picture 2" descr="C:\Users\oywt\Desktop\untitled.bmp"/>
          <p:cNvPicPr>
            <a:picLocks noChangeAspect="1" noChangeArrowheads="1"/>
          </p:cNvPicPr>
          <p:nvPr/>
        </p:nvPicPr>
        <p:blipFill>
          <a:blip r:embed="rId3" cstate="print"/>
          <a:srcRect t="5642"/>
          <a:stretch>
            <a:fillRect/>
          </a:stretch>
        </p:blipFill>
        <p:spPr bwMode="auto">
          <a:xfrm>
            <a:off x="4931433" y="2743200"/>
            <a:ext cx="3983967" cy="2819400"/>
          </a:xfrm>
          <a:prstGeom prst="rect">
            <a:avLst/>
          </a:prstGeom>
          <a:noFill/>
        </p:spPr>
      </p:pic>
      <p:sp>
        <p:nvSpPr>
          <p:cNvPr id="7" name="椭圆 6"/>
          <p:cNvSpPr/>
          <p:nvPr/>
        </p:nvSpPr>
        <p:spPr>
          <a:xfrm>
            <a:off x="7222771" y="4124211"/>
            <a:ext cx="195616" cy="25020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graphicFrame>
        <p:nvGraphicFramePr>
          <p:cNvPr id="15" name="Table 3"/>
          <p:cNvGraphicFramePr>
            <a:graphicFrameLocks noGrp="1"/>
          </p:cNvGraphicFramePr>
          <p:nvPr>
            <p:extLst>
              <p:ext uri="{D42A27DB-BD31-4B8C-83A1-F6EECF244321}">
                <p14:mod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048988469"/>
              </p:ext>
            </p:extLst>
          </p:nvPr>
        </p:nvGraphicFramePr>
        <p:xfrm>
          <a:off x="1379561" y="2698198"/>
          <a:ext cx="1828799" cy="1219199"/>
        </p:xfrm>
        <a:graphic>
          <a:graphicData uri="http://schemas.openxmlformats.org/drawingml/2006/table">
            <a:tbl>
              <a:tblPr firstRow="1" firstCol="1" bandRow="1">
                <a:tableStyleId>{9D7B26C5-4107-4FEC-AEDC-1716B250A1EF}</a:tableStyleId>
              </a:tblPr>
              <a:tblGrid>
                <a:gridCol w="546846"/>
                <a:gridCol w="421341"/>
                <a:gridCol w="430306"/>
                <a:gridCol w="430306"/>
              </a:tblGrid>
              <a:tr h="259080">
                <a:tc>
                  <a:txBody>
                    <a:bodyPr/>
                    <a:lstStyle/>
                    <a:p>
                      <a:endParaRPr lang="en-US" sz="1400" b="0" dirty="0"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c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1" baseline="-25000" dirty="0"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c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2</a:t>
                      </a:r>
                      <a:endParaRPr lang="en-US" sz="1400" b="1" baseline="-25000" dirty="0"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c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3</a:t>
                      </a:r>
                      <a:endParaRPr lang="en-US" sz="1400" b="1" baseline="-25000" dirty="0">
                        <a:latin typeface="Lucida Bright" pitchFamily="18" charset="0"/>
                      </a:endParaRPr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s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1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0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pPr algn="l"/>
                      <a:r>
                        <a:rPr lang="en-US" sz="1400" baseline="0" dirty="0" smtClean="0">
                          <a:latin typeface="Lucida Bright" pitchFamily="18" charset="0"/>
                        </a:rPr>
                        <a:t>s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2</a:t>
                      </a:r>
                      <a:endParaRPr lang="en-US" sz="1400" b="1" dirty="0">
                        <a:solidFill>
                          <a:srgbClr val="0070C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0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0</a:t>
                      </a:r>
                      <a:endParaRPr lang="en-US" sz="1400" b="0" dirty="0">
                        <a:solidFill>
                          <a:srgbClr val="0070C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</a:tr>
              <a:tr h="259080">
                <a:tc>
                  <a:txBody>
                    <a:bodyPr/>
                    <a:lstStyle/>
                    <a:p>
                      <a:r>
                        <a:rPr lang="en-US" sz="1400" baseline="0" dirty="0" smtClean="0">
                          <a:latin typeface="Lucida Bright" pitchFamily="18" charset="0"/>
                        </a:rPr>
                        <a:t>s</a:t>
                      </a:r>
                      <a:r>
                        <a:rPr lang="en-US" sz="1400" baseline="-25000" dirty="0" smtClean="0">
                          <a:latin typeface="Lucida Bright" pitchFamily="18" charset="0"/>
                        </a:rPr>
                        <a:t>3</a:t>
                      </a:r>
                      <a:endParaRPr lang="en-US" sz="1400" b="1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0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Lucida Bright" pitchFamily="18" charset="0"/>
                        </a:rPr>
                        <a:t>1</a:t>
                      </a:r>
                      <a:endParaRPr lang="en-US" sz="1400" b="0" dirty="0">
                        <a:solidFill>
                          <a:srgbClr val="7030A0"/>
                        </a:solidFill>
                        <a:latin typeface="Lucida Bright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19" name="矩形 18"/>
          <p:cNvSpPr/>
          <p:nvPr/>
        </p:nvSpPr>
        <p:spPr>
          <a:xfrm>
            <a:off x="2342864" y="2711846"/>
            <a:ext cx="304800" cy="1219200"/>
          </a:xfrm>
          <a:prstGeom prst="rect">
            <a:avLst/>
          </a:prstGeom>
          <a:noFill/>
          <a:ln>
            <a:solidFill>
              <a:srgbClr val="00B0F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990600" y="4004846"/>
            <a:ext cx="2852063" cy="338554"/>
          </a:xfrm>
          <a:prstGeom prst="rect">
            <a:avLst/>
          </a:prstGeom>
          <a:solidFill>
            <a:srgbClr val="FFCC00"/>
          </a:solidFill>
          <a:ln>
            <a:solidFill>
              <a:schemeClr val="bg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>
            <a:spAutoFit/>
          </a:bodyPr>
          <a:lstStyle/>
          <a:p>
            <a:r>
              <a:rPr lang="en-US" altLang="zh-CN" sz="1600" dirty="0" smtClean="0">
                <a:latin typeface="Lucida Bright"/>
                <a:cs typeface="Lucida Bright"/>
              </a:rPr>
              <a:t>Swipe-cell indicator matrix</a:t>
            </a: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4" cstate="print"/>
          <a:srcRect t="2819"/>
          <a:stretch>
            <a:fillRect/>
          </a:stretch>
        </p:blipFill>
        <p:spPr bwMode="auto">
          <a:xfrm>
            <a:off x="240654" y="5029200"/>
            <a:ext cx="4921572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椭圆 26"/>
          <p:cNvSpPr/>
          <p:nvPr/>
        </p:nvSpPr>
        <p:spPr>
          <a:xfrm>
            <a:off x="6689371" y="4463685"/>
            <a:ext cx="195616" cy="250208"/>
          </a:xfrm>
          <a:prstGeom prst="ellipse">
            <a:avLst/>
          </a:prstGeom>
          <a:noFill/>
          <a:ln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5743136" y="3304736"/>
            <a:ext cx="1828800" cy="533400"/>
          </a:xfrm>
          <a:prstGeom prst="roundRect">
            <a:avLst/>
          </a:prstGeom>
          <a:solidFill>
            <a:srgbClr val="0070C0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err="1" smtClean="0">
                <a:solidFill>
                  <a:schemeClr val="bg1"/>
                </a:solidFill>
                <a:latin typeface="Lucida Bright"/>
                <a:cs typeface="Lucida Bright"/>
              </a:rPr>
              <a:t>Spatio</a:t>
            </a:r>
            <a:r>
              <a:rPr lang="en-US" altLang="zh-CN" sz="1600" dirty="0" smtClean="0">
                <a:solidFill>
                  <a:schemeClr val="bg1"/>
                </a:solidFill>
                <a:latin typeface="Lucida Bright"/>
                <a:cs typeface="Lucida Bright"/>
              </a:rPr>
              <a:t>-temporal</a:t>
            </a:r>
          </a:p>
          <a:p>
            <a:pPr algn="ctr"/>
            <a:r>
              <a:rPr lang="en-US" altLang="zh-CN" sz="1600" dirty="0" smtClean="0">
                <a:solidFill>
                  <a:schemeClr val="bg1"/>
                </a:solidFill>
                <a:latin typeface="Lucida Bright"/>
                <a:cs typeface="Lucida Bright"/>
              </a:rPr>
              <a:t>clusters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310866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9" grpId="0" animBg="1"/>
      <p:bldP spid="20" grpId="0" animBg="1"/>
      <p:bldP spid="27" grpId="0" animBg="1"/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 smtClean="0">
                <a:latin typeface="Lucida Bright"/>
              </a:rPr>
              <a:t>Location Refinement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latin typeface="Lucida Bright"/>
              </a:rPr>
              <a:t> Swipes to hotspot correspondence complete</a:t>
            </a:r>
          </a:p>
          <a:p>
            <a:r>
              <a:rPr lang="en-US" altLang="zh-CN" sz="2400" dirty="0" smtClean="0">
                <a:latin typeface="Lucida Bright"/>
              </a:rPr>
              <a:t> Optimize swipes for better localization</a:t>
            </a:r>
          </a:p>
          <a:p>
            <a:pPr lvl="1"/>
            <a:r>
              <a:rPr lang="en-US" altLang="zh-CN" sz="2000" dirty="0" smtClean="0">
                <a:latin typeface="Lucida Bright"/>
              </a:rPr>
              <a:t> Minimize weighted GPS errors + angular errors</a:t>
            </a:r>
          </a:p>
          <a:p>
            <a:pPr lvl="1"/>
            <a:r>
              <a:rPr lang="en-US" altLang="zh-CN" sz="2000" dirty="0" smtClean="0">
                <a:latin typeface="Lucida Bright"/>
              </a:rPr>
              <a:t> Weights = Function (GPS confidence)</a:t>
            </a:r>
            <a:endParaRPr lang="zh-CN" altLang="en-US" sz="2000" dirty="0" smtClean="0">
              <a:latin typeface="Lucida Bright"/>
            </a:endParaRPr>
          </a:p>
        </p:txBody>
      </p:sp>
      <p:pic>
        <p:nvPicPr>
          <p:cNvPr id="16" name="Picture 15" descr="Screen shot 2013-09-02 at 5.50.57 PM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" y="4114800"/>
            <a:ext cx="8064500" cy="1612900"/>
          </a:xfrm>
          <a:prstGeom prst="rect">
            <a:avLst/>
          </a:prstGeom>
          <a:ln>
            <a:solidFill>
              <a:schemeClr val="tx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7" name="TextBox 16"/>
          <p:cNvSpPr txBox="1"/>
          <p:nvPr/>
        </p:nvSpPr>
        <p:spPr>
          <a:xfrm>
            <a:off x="596900" y="3581400"/>
            <a:ext cx="2018702" cy="461665"/>
          </a:xfrm>
          <a:prstGeom prst="rect">
            <a:avLst/>
          </a:prstGeom>
          <a:solidFill>
            <a:srgbClr val="FFCC00"/>
          </a:solidFill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2400">
                <a:latin typeface="Lucida Bright"/>
                <a:cs typeface="Lucida Bright"/>
              </a:rPr>
              <a:t>Formulation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9466385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altLang="zh-CN" sz="3200" dirty="0" smtClean="0">
                <a:latin typeface="Lucida Bright"/>
              </a:rPr>
              <a:t>Location Refinement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CN" sz="2400" dirty="0" smtClean="0">
                <a:latin typeface="Lucida Bright"/>
              </a:rPr>
              <a:t> Swipes to hotspot correspondence complete</a:t>
            </a:r>
          </a:p>
          <a:p>
            <a:r>
              <a:rPr lang="en-US" altLang="zh-CN" sz="2400" dirty="0" smtClean="0">
                <a:latin typeface="Lucida Bright"/>
              </a:rPr>
              <a:t> Optimize swipes for better localization</a:t>
            </a:r>
          </a:p>
          <a:p>
            <a:pPr lvl="1"/>
            <a:r>
              <a:rPr lang="en-US" altLang="zh-CN" sz="2000" dirty="0" smtClean="0">
                <a:latin typeface="Lucida Bright"/>
              </a:rPr>
              <a:t> Minimize weighted GPS errors + angular errors</a:t>
            </a:r>
          </a:p>
          <a:p>
            <a:pPr lvl="1"/>
            <a:r>
              <a:rPr lang="en-US" altLang="zh-CN" sz="2000" dirty="0" smtClean="0">
                <a:latin typeface="Lucida Bright"/>
              </a:rPr>
              <a:t> Weights = Function (GPS confidence)</a:t>
            </a:r>
            <a:endParaRPr lang="zh-CN" altLang="en-US" sz="2000" dirty="0" smtClean="0">
              <a:latin typeface="Lucida Bright"/>
            </a:endParaRPr>
          </a:p>
        </p:txBody>
      </p:sp>
      <p:cxnSp>
        <p:nvCxnSpPr>
          <p:cNvPr id="6" name="直接连接符 5"/>
          <p:cNvCxnSpPr/>
          <p:nvPr/>
        </p:nvCxnSpPr>
        <p:spPr>
          <a:xfrm flipH="1">
            <a:off x="3222259" y="4153173"/>
            <a:ext cx="230286" cy="2226019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 flipH="1">
            <a:off x="4095854" y="3497910"/>
            <a:ext cx="606544" cy="2455463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4561810" y="3599969"/>
            <a:ext cx="268647" cy="2346213"/>
          </a:xfrm>
          <a:prstGeom prst="line">
            <a:avLst/>
          </a:prstGeom>
          <a:ln w="25400" cmpd="sng">
            <a:solidFill>
              <a:schemeClr val="tx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十字星 8"/>
          <p:cNvSpPr/>
          <p:nvPr/>
        </p:nvSpPr>
        <p:spPr>
          <a:xfrm>
            <a:off x="4095137" y="4670576"/>
            <a:ext cx="144016" cy="144016"/>
          </a:xfrm>
          <a:prstGeom prst="star4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0" name="TextBox 24"/>
          <p:cNvSpPr txBox="1"/>
          <p:nvPr/>
        </p:nvSpPr>
        <p:spPr>
          <a:xfrm>
            <a:off x="5414744" y="4572000"/>
            <a:ext cx="167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FF0000"/>
                </a:solidFill>
                <a:latin typeface="Lucida Bright"/>
                <a:ea typeface="Segoe UI" pitchFamily="34" charset="0"/>
                <a:cs typeface="Lucida Bright"/>
              </a:rPr>
              <a:t>True location</a:t>
            </a:r>
            <a:endParaRPr lang="zh-CN" altLang="en-US" dirty="0">
              <a:solidFill>
                <a:srgbClr val="FF0000"/>
              </a:solidFill>
              <a:latin typeface="Lucida Bright"/>
              <a:cs typeface="Lucida Bright"/>
            </a:endParaRPr>
          </a:p>
        </p:txBody>
      </p:sp>
      <p:cxnSp>
        <p:nvCxnSpPr>
          <p:cNvPr id="11" name="直接连接符 10"/>
          <p:cNvCxnSpPr>
            <a:stCxn id="9" idx="3"/>
            <a:endCxn id="10" idx="1"/>
          </p:cNvCxnSpPr>
          <p:nvPr/>
        </p:nvCxnSpPr>
        <p:spPr>
          <a:xfrm>
            <a:off x="4239153" y="4742584"/>
            <a:ext cx="1175591" cy="14082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乘号 11"/>
          <p:cNvSpPr/>
          <p:nvPr/>
        </p:nvSpPr>
        <p:spPr>
          <a:xfrm>
            <a:off x="3715144" y="4342998"/>
            <a:ext cx="216024" cy="216024"/>
          </a:xfrm>
          <a:prstGeom prst="mathMultiply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4" name="TextBox 22"/>
          <p:cNvSpPr txBox="1"/>
          <p:nvPr/>
        </p:nvSpPr>
        <p:spPr>
          <a:xfrm>
            <a:off x="5414744" y="4267200"/>
            <a:ext cx="2967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dirty="0" smtClean="0">
                <a:solidFill>
                  <a:srgbClr val="00B050"/>
                </a:solidFill>
                <a:latin typeface="Lucida Bright"/>
                <a:ea typeface="Segoe UI" pitchFamily="34" charset="0"/>
                <a:cs typeface="Lucida Bright"/>
              </a:rPr>
              <a:t>Estimated location</a:t>
            </a:r>
            <a:endParaRPr lang="en-US" altLang="zh-CN" dirty="0">
              <a:solidFill>
                <a:srgbClr val="00B050"/>
              </a:solidFill>
              <a:latin typeface="Lucida Bright"/>
              <a:ea typeface="Segoe UI" pitchFamily="34" charset="0"/>
              <a:cs typeface="Lucida Bright"/>
            </a:endParaRPr>
          </a:p>
        </p:txBody>
      </p:sp>
      <p:cxnSp>
        <p:nvCxnSpPr>
          <p:cNvPr id="23" name="直接连接符 22"/>
          <p:cNvCxnSpPr>
            <a:endCxn id="14" idx="1"/>
          </p:cNvCxnSpPr>
          <p:nvPr/>
        </p:nvCxnSpPr>
        <p:spPr>
          <a:xfrm>
            <a:off x="3833880" y="4446896"/>
            <a:ext cx="1580864" cy="4970"/>
          </a:xfrm>
          <a:prstGeom prst="line">
            <a:avLst/>
          </a:prstGeom>
          <a:ln w="15875">
            <a:solidFill>
              <a:schemeClr val="bg1">
                <a:lumMod val="50000"/>
              </a:schemeClr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57 -4.07407E-6 L 0.04601 -0.03449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" y="-17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7.83534E-6 L -0.06667 -0.02221 " pathEditMode="relative" ptsTypes="AA">
                                      <p:cBhvr>
                                        <p:cTn id="28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6 2.69195E-6 L -0.09166 -0.0111 " pathEditMode="relative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2" grpId="0" animBg="1"/>
      <p:bldP spid="1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Implementation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400" dirty="0" smtClean="0">
                <a:latin typeface="Lucida Bright"/>
              </a:rPr>
              <a:t> User interface</a:t>
            </a:r>
            <a:endParaRPr lang="zh-CN" altLang="en-US" sz="2400" dirty="0">
              <a:latin typeface="Lucida Brigh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05345" y="1828800"/>
            <a:ext cx="2809875" cy="45897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39222" y="1752600"/>
            <a:ext cx="2776448" cy="46334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478926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Experimental Setup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3000"/>
            <a:ext cx="4343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2000" dirty="0" smtClean="0">
                <a:latin typeface="Lucida Bright"/>
              </a:rPr>
              <a:t> Area = 400 x 550 m</a:t>
            </a:r>
            <a:r>
              <a:rPr lang="en-US" altLang="zh-CN" sz="2000" baseline="30000" dirty="0" smtClean="0">
                <a:latin typeface="Lucida Bright"/>
              </a:rPr>
              <a:t>2</a:t>
            </a:r>
          </a:p>
          <a:p>
            <a:endParaRPr lang="en-US" altLang="zh-CN" sz="2000" baseline="30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Manually plant and remove 20 red  </a:t>
            </a:r>
          </a:p>
          <a:p>
            <a:pPr>
              <a:buNone/>
            </a:pPr>
            <a:r>
              <a:rPr lang="en-US" altLang="zh-CN" sz="2000" dirty="0" smtClean="0">
                <a:latin typeface="Lucida Bright"/>
              </a:rPr>
              <a:t>    flags at different locations &amp; time</a:t>
            </a: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Distance between neighbor flags   ranged from 40m to 81m</a:t>
            </a: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Each flag lasted for 20 </a:t>
            </a:r>
            <a:r>
              <a:rPr lang="en-US" altLang="zh-CN" sz="2000" dirty="0" err="1" smtClean="0">
                <a:latin typeface="Lucida Bright"/>
              </a:rPr>
              <a:t>mins</a:t>
            </a:r>
            <a:endParaRPr lang="en-US" altLang="zh-CN" sz="2000" dirty="0" smtClean="0">
              <a:latin typeface="Lucida Bright"/>
            </a:endParaRP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6 volunteers; 6 days</a:t>
            </a: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682 swipes in total; </a:t>
            </a:r>
          </a:p>
          <a:p>
            <a:r>
              <a:rPr lang="en-US" altLang="zh-CN" sz="2000" dirty="0" smtClean="0">
                <a:latin typeface="Lucida Bright"/>
              </a:rPr>
              <a:t> 0.75 – 1.2 swipes per hotspot per user per day</a:t>
            </a: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Grid size: 10m</a:t>
            </a:r>
          </a:p>
          <a:p>
            <a:r>
              <a:rPr lang="en-US" altLang="zh-CN" sz="2000" dirty="0" smtClean="0">
                <a:latin typeface="Lucida Bright"/>
              </a:rPr>
              <a:t> Max visible distance: 45m</a:t>
            </a:r>
            <a:endParaRPr lang="zh-CN" altLang="en-US" sz="2000" dirty="0" smtClean="0">
              <a:latin typeface="Lucida Brigh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6589"/>
          <a:stretch>
            <a:fillRect/>
          </a:stretch>
        </p:blipFill>
        <p:spPr bwMode="auto">
          <a:xfrm>
            <a:off x="4724400" y="174458"/>
            <a:ext cx="4191000" cy="386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Experimental Setup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143000"/>
            <a:ext cx="4343400" cy="5257800"/>
          </a:xfrm>
        </p:spPr>
        <p:txBody>
          <a:bodyPr>
            <a:normAutofit fontScale="85000" lnSpcReduction="10000"/>
          </a:bodyPr>
          <a:lstStyle/>
          <a:p>
            <a:r>
              <a:rPr lang="en-US" altLang="zh-CN" sz="2000" dirty="0" smtClean="0">
                <a:latin typeface="Lucida Bright"/>
              </a:rPr>
              <a:t> Area = 400 x 550 m</a:t>
            </a:r>
            <a:r>
              <a:rPr lang="en-US" altLang="zh-CN" sz="2000" baseline="30000" dirty="0" smtClean="0">
                <a:latin typeface="Lucida Bright"/>
              </a:rPr>
              <a:t>2</a:t>
            </a:r>
          </a:p>
          <a:p>
            <a:endParaRPr lang="en-US" altLang="zh-CN" sz="2000" baseline="30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Manually plant and remove 20 red  </a:t>
            </a:r>
          </a:p>
          <a:p>
            <a:pPr>
              <a:buNone/>
            </a:pPr>
            <a:r>
              <a:rPr lang="en-US" altLang="zh-CN" sz="2000" dirty="0" smtClean="0">
                <a:latin typeface="Lucida Bright"/>
              </a:rPr>
              <a:t>    flags at different locations &amp; time</a:t>
            </a: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Distance between neighbor flags  ranged from 40m to 81m</a:t>
            </a: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Each flag lasted for 20 </a:t>
            </a:r>
            <a:r>
              <a:rPr lang="en-US" altLang="zh-CN" sz="2000" dirty="0" err="1" smtClean="0">
                <a:latin typeface="Lucida Bright"/>
              </a:rPr>
              <a:t>mins</a:t>
            </a:r>
            <a:endParaRPr lang="en-US" altLang="zh-CN" sz="2000" dirty="0" smtClean="0">
              <a:latin typeface="Lucida Bright"/>
            </a:endParaRP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6 volunteers; 6 days</a:t>
            </a: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682 swipes in total; </a:t>
            </a:r>
          </a:p>
          <a:p>
            <a:r>
              <a:rPr lang="en-US" altLang="zh-CN" sz="2000" dirty="0" smtClean="0">
                <a:latin typeface="Lucida Bright"/>
              </a:rPr>
              <a:t> 0.75 – 1.2 swipes per hotspot per user per day</a:t>
            </a:r>
          </a:p>
          <a:p>
            <a:endParaRPr lang="en-US" altLang="zh-CN" sz="2000" dirty="0" smtClean="0">
              <a:latin typeface="Lucida Bright"/>
            </a:endParaRPr>
          </a:p>
          <a:p>
            <a:r>
              <a:rPr lang="en-US" altLang="zh-CN" sz="2000" dirty="0" smtClean="0">
                <a:latin typeface="Lucida Bright"/>
              </a:rPr>
              <a:t> Grid size: 10m</a:t>
            </a:r>
          </a:p>
          <a:p>
            <a:r>
              <a:rPr lang="en-US" altLang="zh-CN" sz="2000" dirty="0" smtClean="0">
                <a:latin typeface="Lucida Bright"/>
              </a:rPr>
              <a:t> Max visible distance: 45m</a:t>
            </a:r>
            <a:endParaRPr lang="zh-CN" altLang="en-US" sz="2000" dirty="0" smtClean="0">
              <a:latin typeface="Lucida Bright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/>
          <a:srcRect b="6589"/>
          <a:stretch>
            <a:fillRect/>
          </a:stretch>
        </p:blipFill>
        <p:spPr bwMode="auto">
          <a:xfrm>
            <a:off x="4724400" y="174458"/>
            <a:ext cx="4191000" cy="3864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7" name="矩形 6"/>
          <p:cNvSpPr/>
          <p:nvPr/>
        </p:nvSpPr>
        <p:spPr>
          <a:xfrm>
            <a:off x="4724400" y="4114800"/>
            <a:ext cx="4191000" cy="2585323"/>
          </a:xfrm>
          <a:prstGeom prst="rect">
            <a:avLst/>
          </a:prstGeom>
          <a:solidFill>
            <a:srgbClr val="FFCC00"/>
          </a:solidFill>
          <a:ln w="25400">
            <a:solidFill>
              <a:schemeClr val="bg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>
            <a:spAutoFit/>
          </a:bodyPr>
          <a:lstStyle/>
          <a:p>
            <a:pPr indent="-342900"/>
            <a:r>
              <a:rPr lang="en-US" altLang="zh-CN" dirty="0" smtClean="0">
                <a:latin typeface="Lucida Bright"/>
                <a:cs typeface="Lucida Bright"/>
              </a:rPr>
              <a:t>Schemes:</a:t>
            </a:r>
          </a:p>
          <a:p>
            <a:pPr indent="-342900"/>
            <a:r>
              <a:rPr lang="en-US" altLang="zh-CN" dirty="0" smtClean="0">
                <a:latin typeface="Lucida Bright"/>
                <a:cs typeface="Lucida Bright"/>
              </a:rPr>
              <a:t>1) </a:t>
            </a:r>
            <a:r>
              <a:rPr lang="en-US" altLang="zh-CN" b="1" dirty="0" smtClean="0">
                <a:solidFill>
                  <a:srgbClr val="FF0000"/>
                </a:solidFill>
                <a:latin typeface="Lucida Bright"/>
                <a:cs typeface="Lucida Bright"/>
              </a:rPr>
              <a:t>LIC</a:t>
            </a:r>
            <a:r>
              <a:rPr lang="en-US" altLang="zh-CN" dirty="0" smtClean="0">
                <a:latin typeface="Lucida Bright"/>
                <a:cs typeface="Lucida Bright"/>
              </a:rPr>
              <a:t> – Line intersection and clustering (modified triangulation)</a:t>
            </a:r>
          </a:p>
          <a:p>
            <a:pPr indent="-342900"/>
            <a:endParaRPr lang="en-US" altLang="zh-CN" dirty="0" smtClean="0">
              <a:latin typeface="Lucida Bright"/>
              <a:cs typeface="Lucida Bright"/>
            </a:endParaRPr>
          </a:p>
          <a:p>
            <a:pPr indent="-342900"/>
            <a:r>
              <a:rPr lang="en-US" altLang="zh-CN" dirty="0" smtClean="0">
                <a:latin typeface="Lucida Bright"/>
                <a:cs typeface="Lucida Bright"/>
              </a:rPr>
              <a:t>2) </a:t>
            </a:r>
            <a:r>
              <a:rPr lang="en-US" altLang="zh-CN" dirty="0" err="1" smtClean="0">
                <a:latin typeface="Lucida Bright"/>
                <a:cs typeface="Lucida Bright"/>
              </a:rPr>
              <a:t>iSee</a:t>
            </a:r>
            <a:r>
              <a:rPr lang="en-US" altLang="zh-CN" dirty="0" smtClean="0">
                <a:latin typeface="Lucida Bright"/>
                <a:cs typeface="Lucida Bright"/>
              </a:rPr>
              <a:t> (</a:t>
            </a:r>
            <a:r>
              <a:rPr lang="en-US" altLang="zh-CN" b="1" dirty="0" smtClean="0">
                <a:solidFill>
                  <a:srgbClr val="FF0000"/>
                </a:solidFill>
                <a:latin typeface="Lucida Bright"/>
                <a:cs typeface="Lucida Bright"/>
              </a:rPr>
              <a:t>GEL</a:t>
            </a:r>
            <a:r>
              <a:rPr lang="en-US" altLang="zh-CN" dirty="0" smtClean="0">
                <a:latin typeface="Lucida Bright"/>
                <a:cs typeface="Lucida Bright"/>
              </a:rPr>
              <a:t>) - Grid-based event localization</a:t>
            </a:r>
          </a:p>
          <a:p>
            <a:pPr indent="-342900"/>
            <a:endParaRPr lang="en-US" altLang="zh-CN" dirty="0" smtClean="0">
              <a:latin typeface="Lucida Bright"/>
              <a:cs typeface="Lucida Bright"/>
            </a:endParaRPr>
          </a:p>
          <a:p>
            <a:r>
              <a:rPr lang="en-US" altLang="zh-CN" dirty="0" smtClean="0">
                <a:latin typeface="Lucida Bright"/>
                <a:cs typeface="Lucida Bright"/>
              </a:rPr>
              <a:t>3) </a:t>
            </a:r>
            <a:r>
              <a:rPr lang="en-US" altLang="zh-CN" dirty="0" err="1" smtClean="0">
                <a:latin typeface="Lucida Bright"/>
                <a:cs typeface="Lucida Bright"/>
              </a:rPr>
              <a:t>iSee</a:t>
            </a:r>
            <a:r>
              <a:rPr lang="en-US" altLang="zh-CN" dirty="0" smtClean="0">
                <a:latin typeface="Lucida Bright"/>
                <a:cs typeface="Lucida Bright"/>
              </a:rPr>
              <a:t> (</a:t>
            </a:r>
            <a:r>
              <a:rPr lang="en-US" altLang="zh-CN" b="1" dirty="0" smtClean="0">
                <a:solidFill>
                  <a:srgbClr val="FF0000"/>
                </a:solidFill>
                <a:latin typeface="Lucida Bright"/>
                <a:cs typeface="Lucida Bright"/>
              </a:rPr>
              <a:t>OLR</a:t>
            </a:r>
            <a:r>
              <a:rPr lang="en-US" altLang="zh-CN" dirty="0" smtClean="0">
                <a:latin typeface="Lucida Bright"/>
                <a:cs typeface="Lucida Bright"/>
              </a:rPr>
              <a:t>) - optimization-based location refinement</a:t>
            </a:r>
            <a:endParaRPr lang="zh-CN" altLang="en-US" dirty="0">
              <a:latin typeface="Lucida Bright"/>
              <a:cs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Comparing GEL with LIC</a:t>
            </a:r>
            <a:endParaRPr lang="zh-CN" altLang="en-US" sz="3200" dirty="0">
              <a:latin typeface="Lucida Bright"/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524000"/>
            <a:ext cx="3033513" cy="228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20290" y="1473200"/>
            <a:ext cx="3069975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63742" y="1447800"/>
            <a:ext cx="3066403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0" y="4428544"/>
            <a:ext cx="2969917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1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949315" y="4386980"/>
            <a:ext cx="3196517" cy="2420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2" name="Picture 8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109855" y="4486552"/>
            <a:ext cx="3034145" cy="23041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圆角矩形 13"/>
          <p:cNvSpPr/>
          <p:nvPr/>
        </p:nvSpPr>
        <p:spPr>
          <a:xfrm>
            <a:off x="381000" y="990600"/>
            <a:ext cx="6400800" cy="381000"/>
          </a:xfrm>
          <a:prstGeom prst="roundRect">
            <a:avLst/>
          </a:prstGeom>
          <a:solidFill>
            <a:srgbClr val="FFCC00"/>
          </a:solidFill>
          <a:ln>
            <a:solidFill>
              <a:schemeClr val="bg1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One day’s data </a:t>
            </a:r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  <a:sym typeface="Wingdings"/>
              </a:rPr>
              <a:t></a:t>
            </a:r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 average 5.5 swipes per event location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333702" y="3962400"/>
            <a:ext cx="6448098" cy="381000"/>
          </a:xfrm>
          <a:prstGeom prst="roundRect">
            <a:avLst/>
          </a:prstGeom>
          <a:solidFill>
            <a:srgbClr val="FFCC00"/>
          </a:solidFill>
          <a:ln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rgbClr val="000000"/>
                </a:solidFill>
                <a:latin typeface="Lucida Bright"/>
                <a:cs typeface="Lucida Bright"/>
              </a:rPr>
              <a:t>Six days’ data </a:t>
            </a:r>
            <a:r>
              <a:rPr lang="en-US" altLang="zh-CN" dirty="0" smtClean="0">
                <a:solidFill>
                  <a:srgbClr val="000000"/>
                </a:solidFill>
                <a:latin typeface="Lucida Bright"/>
                <a:cs typeface="Lucida Bright"/>
                <a:sym typeface="Wingdings"/>
              </a:rPr>
              <a:t></a:t>
            </a:r>
            <a:r>
              <a:rPr lang="en-US" altLang="zh-CN" dirty="0" smtClean="0">
                <a:solidFill>
                  <a:srgbClr val="000000"/>
                </a:solidFill>
                <a:latin typeface="Lucida Bright"/>
                <a:cs typeface="Lucida Bright"/>
              </a:rPr>
              <a:t> average 34.2 swipes per event location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iSee Performance</a:t>
            </a:r>
            <a:endParaRPr lang="zh-CN" altLang="en-US" sz="3200" dirty="0">
              <a:latin typeface="Lucida Brigh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0" y="1371600"/>
            <a:ext cx="6477000" cy="522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圆角矩形 8"/>
          <p:cNvSpPr/>
          <p:nvPr/>
        </p:nvSpPr>
        <p:spPr>
          <a:xfrm>
            <a:off x="5549900" y="50800"/>
            <a:ext cx="3508636" cy="1066800"/>
          </a:xfrm>
          <a:prstGeom prst="roundRect">
            <a:avLst/>
          </a:prstGeom>
          <a:solidFill>
            <a:srgbClr val="FFCC00"/>
          </a:solidFill>
          <a:ln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endParaRPr lang="en-US" altLang="zh-CN" dirty="0" smtClean="0">
              <a:solidFill>
                <a:srgbClr val="0070C0"/>
              </a:solidFill>
              <a:latin typeface="Lucida Bright"/>
              <a:cs typeface="Lucida Bright"/>
            </a:endParaRPr>
          </a:p>
          <a:p>
            <a:pPr>
              <a:buFont typeface="Arial"/>
              <a:buChar char="•"/>
            </a:pPr>
            <a:r>
              <a:rPr lang="en-US" altLang="zh-CN" dirty="0" smtClean="0">
                <a:solidFill>
                  <a:srgbClr val="0070C0"/>
                </a:solidFill>
                <a:latin typeface="Lucida Bright"/>
                <a:cs typeface="Lucida Bright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Detection rate: </a:t>
            </a:r>
          </a:p>
          <a:p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  ratio of # </a:t>
            </a:r>
            <a:r>
              <a:rPr lang="en-US" altLang="zh-CN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detected </a:t>
            </a:r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and</a:t>
            </a:r>
          </a:p>
          <a:p>
            <a:r>
              <a:rPr lang="en-US" altLang="zh-CN" b="1" dirty="0" smtClean="0">
                <a:solidFill>
                  <a:schemeClr val="tx1"/>
                </a:solidFill>
                <a:latin typeface="Lucida Bright"/>
                <a:cs typeface="Lucida Bright"/>
              </a:rPr>
              <a:t>  </a:t>
            </a:r>
            <a:r>
              <a:rPr lang="en-US" altLang="zh-CN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true </a:t>
            </a:r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event locations</a:t>
            </a:r>
          </a:p>
          <a:p>
            <a:endParaRPr lang="en-US" altLang="zh-CN" dirty="0" smtClean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iSee Performance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549900" y="50800"/>
            <a:ext cx="3508636" cy="1066800"/>
          </a:xfrm>
          <a:prstGeom prst="roundRect">
            <a:avLst/>
          </a:prstGeom>
          <a:solidFill>
            <a:srgbClr val="FFCC00"/>
          </a:solidFill>
          <a:ln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endParaRPr lang="en-US" altLang="zh-CN" dirty="0" smtClean="0">
              <a:solidFill>
                <a:srgbClr val="0070C0"/>
              </a:solidFill>
              <a:latin typeface="Lucida Bright"/>
              <a:cs typeface="Lucida Bright"/>
            </a:endParaRPr>
          </a:p>
          <a:p>
            <a:pPr>
              <a:buFont typeface="Arial"/>
              <a:buChar char="•"/>
            </a:pPr>
            <a:r>
              <a:rPr lang="en-US" altLang="zh-CN" dirty="0" smtClean="0">
                <a:solidFill>
                  <a:srgbClr val="0070C0"/>
                </a:solidFill>
                <a:latin typeface="Lucida Bright"/>
                <a:cs typeface="Lucida Bright"/>
              </a:rPr>
              <a:t> </a:t>
            </a:r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Localization error: </a:t>
            </a:r>
          </a:p>
          <a:p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  Distance from </a:t>
            </a:r>
            <a:r>
              <a:rPr lang="en-US" altLang="zh-CN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reported  </a:t>
            </a:r>
          </a:p>
          <a:p>
            <a:r>
              <a:rPr lang="en-US" altLang="zh-CN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  </a:t>
            </a:r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loc. to </a:t>
            </a:r>
            <a:r>
              <a:rPr lang="en-US" altLang="zh-CN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nearest true </a:t>
            </a:r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loc.</a:t>
            </a:r>
          </a:p>
          <a:p>
            <a:endParaRPr lang="en-US" altLang="zh-CN" dirty="0" smtClean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/>
          <a:srcRect t="2615"/>
          <a:stretch>
            <a:fillRect/>
          </a:stretch>
        </p:blipFill>
        <p:spPr bwMode="auto">
          <a:xfrm>
            <a:off x="720220" y="1447800"/>
            <a:ext cx="6518780" cy="51160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Temporal Clustering and Approximation</a:t>
            </a:r>
            <a:endParaRPr lang="zh-CN" altLang="en-US" sz="3200" dirty="0">
              <a:latin typeface="Lucida Bright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" y="1066799"/>
            <a:ext cx="4038600" cy="31596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 cstate="print"/>
          <a:srcRect b="2411"/>
          <a:stretch>
            <a:fillRect/>
          </a:stretch>
        </p:blipFill>
        <p:spPr bwMode="auto">
          <a:xfrm>
            <a:off x="4457700" y="1015999"/>
            <a:ext cx="4334633" cy="30480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4" cstate="print"/>
          <a:srcRect t="4340"/>
          <a:stretch>
            <a:fillRect/>
          </a:stretch>
        </p:blipFill>
        <p:spPr bwMode="auto">
          <a:xfrm>
            <a:off x="4953000" y="4127500"/>
            <a:ext cx="3556000" cy="2667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圆角矩形 8"/>
          <p:cNvSpPr/>
          <p:nvPr/>
        </p:nvSpPr>
        <p:spPr>
          <a:xfrm>
            <a:off x="457200" y="4454856"/>
            <a:ext cx="3276600" cy="2026920"/>
          </a:xfrm>
          <a:prstGeom prst="roundRect">
            <a:avLst/>
          </a:prstGeom>
          <a:solidFill>
            <a:srgbClr val="FFCC00"/>
          </a:solidFill>
          <a:ln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 </a:t>
            </a:r>
            <a:r>
              <a:rPr lang="en-US" altLang="zh-CN" sz="1600" b="1" dirty="0" smtClean="0">
                <a:solidFill>
                  <a:schemeClr val="tx1"/>
                </a:solidFill>
                <a:latin typeface="Lucida Bright"/>
                <a:cs typeface="Lucida Bright"/>
              </a:rPr>
              <a:t>Association accuracy</a:t>
            </a:r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: </a:t>
            </a:r>
          </a:p>
          <a:p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proportion of hotspots with correctly associated swipes</a:t>
            </a:r>
          </a:p>
          <a:p>
            <a:endParaRPr lang="en-US" altLang="zh-CN" sz="1600" dirty="0" smtClean="0">
              <a:solidFill>
                <a:schemeClr val="tx1"/>
              </a:solidFill>
              <a:latin typeface="Lucida Bright"/>
              <a:cs typeface="Lucida Bright"/>
            </a:endParaRPr>
          </a:p>
          <a:p>
            <a:pPr>
              <a:buFont typeface="Arial"/>
              <a:buChar char="•"/>
            </a:pPr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 </a:t>
            </a:r>
            <a:r>
              <a:rPr lang="en-US" altLang="zh-CN" sz="1600" b="1" dirty="0" err="1" smtClean="0">
                <a:solidFill>
                  <a:schemeClr val="tx1"/>
                </a:solidFill>
                <a:latin typeface="Lucida Bright"/>
                <a:cs typeface="Lucida Bright"/>
              </a:rPr>
              <a:t>Jaccard</a:t>
            </a:r>
            <a:r>
              <a:rPr lang="en-US" altLang="zh-CN" sz="1600" b="1" dirty="0" smtClean="0">
                <a:solidFill>
                  <a:schemeClr val="tx1"/>
                </a:solidFill>
                <a:latin typeface="Lucida Bright"/>
                <a:cs typeface="Lucida Bright"/>
              </a:rPr>
              <a:t> similarity</a:t>
            </a:r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 between estimated and true event        </a:t>
            </a:r>
          </a:p>
          <a:p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occurrence interval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>
                <a:latin typeface="Lucida Bright"/>
              </a:rPr>
              <a:t>Follow Up Work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5576" y="1354536"/>
            <a:ext cx="5374944" cy="5122464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latin typeface="Lucida Bright"/>
              </a:rPr>
              <a:t> Enhance localization accuracy</a:t>
            </a:r>
          </a:p>
          <a:p>
            <a:pPr lvl="1"/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  <a:latin typeface="Lucida Bright"/>
              </a:rPr>
              <a:t>A human being cannot see through a building </a:t>
            </a:r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  <a:latin typeface="Lucida Bright"/>
                <a:sym typeface="Wingdings"/>
              </a:rPr>
              <a:t></a:t>
            </a:r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  <a:latin typeface="Lucida Bright"/>
              </a:rPr>
              <a:t> maximum visible distance can be adjusted by using Google Satellite view</a:t>
            </a:r>
          </a:p>
          <a:p>
            <a:pPr lvl="1"/>
            <a:endParaRPr lang="en-US" altLang="zh-CN" sz="1800" dirty="0" smtClean="0">
              <a:latin typeface="Lucida Bright"/>
            </a:endParaRPr>
          </a:p>
          <a:p>
            <a:pPr lvl="1">
              <a:buNone/>
            </a:pP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Lucida Bright"/>
            </a:endParaRPr>
          </a:p>
        </p:txBody>
      </p:sp>
      <p:sp>
        <p:nvSpPr>
          <p:cNvPr id="8" name="椭圆 7"/>
          <p:cNvSpPr/>
          <p:nvPr/>
        </p:nvSpPr>
        <p:spPr>
          <a:xfrm>
            <a:off x="6434624" y="2194052"/>
            <a:ext cx="195616" cy="25020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278512" y="1731164"/>
            <a:ext cx="195616" cy="25020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875904" y="1578764"/>
            <a:ext cx="195616" cy="25020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901760" y="2008668"/>
            <a:ext cx="195616" cy="25020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67400" y="1400175"/>
            <a:ext cx="2978366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接连接符 13"/>
          <p:cNvCxnSpPr/>
          <p:nvPr/>
        </p:nvCxnSpPr>
        <p:spPr>
          <a:xfrm flipH="1">
            <a:off x="7239000" y="1857375"/>
            <a:ext cx="152400" cy="1845019"/>
          </a:xfrm>
          <a:prstGeom prst="line">
            <a:avLst/>
          </a:prstGeom>
          <a:ln w="50800" cmpd="sng">
            <a:solidFill>
              <a:schemeClr val="bg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5"/>
          <p:cNvCxnSpPr/>
          <p:nvPr/>
        </p:nvCxnSpPr>
        <p:spPr>
          <a:xfrm flipH="1">
            <a:off x="7239000" y="2466975"/>
            <a:ext cx="89848" cy="1219200"/>
          </a:xfrm>
          <a:prstGeom prst="line">
            <a:avLst/>
          </a:prstGeom>
          <a:ln w="50800" cmpd="sng">
            <a:solidFill>
              <a:schemeClr val="bg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乘号 19"/>
          <p:cNvSpPr/>
          <p:nvPr/>
        </p:nvSpPr>
        <p:spPr>
          <a:xfrm>
            <a:off x="7848600" y="2390775"/>
            <a:ext cx="304800" cy="304800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1656E-6 L -0.04167 -4.11656E-6 " pathEditMode="relative" ptsTypes="AA">
                                      <p:cBhvr>
                                        <p:cTn id="34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8" grpId="0" animBg="1"/>
      <p:bldP spid="18" grpId="1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>
                <a:latin typeface="Lucida Bright"/>
              </a:rPr>
              <a:t>Take Away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876800"/>
            <a:ext cx="3302000" cy="19812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24200" y="4876800"/>
            <a:ext cx="33020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200" y="4876800"/>
            <a:ext cx="2707640" cy="1981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rot="16200000" flipV="1">
            <a:off x="1409700" y="5600700"/>
            <a:ext cx="609600" cy="762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4610100" y="5524500"/>
            <a:ext cx="533400" cy="1524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7049294" y="5676900"/>
            <a:ext cx="685800" cy="1588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736600" y="965200"/>
            <a:ext cx="4724400" cy="389106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00200" y="990600"/>
            <a:ext cx="4800600" cy="3886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43600" y="-1"/>
            <a:ext cx="3200400" cy="4876801"/>
          </a:xfrm>
          <a:prstGeom prst="rect">
            <a:avLst/>
          </a:prstGeom>
        </p:spPr>
      </p:pic>
      <p:cxnSp>
        <p:nvCxnSpPr>
          <p:cNvPr id="14" name="Straight Connector 13"/>
          <p:cNvCxnSpPr/>
          <p:nvPr/>
        </p:nvCxnSpPr>
        <p:spPr>
          <a:xfrm rot="16200000" flipV="1">
            <a:off x="114300" y="3848100"/>
            <a:ext cx="2590800" cy="533400"/>
          </a:xfrm>
          <a:prstGeom prst="line">
            <a:avLst/>
          </a:prstGeom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rot="16200000" flipV="1">
            <a:off x="3124200" y="3581400"/>
            <a:ext cx="2819400" cy="838200"/>
          </a:xfrm>
          <a:prstGeom prst="line">
            <a:avLst/>
          </a:prstGeom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 flipH="1" flipV="1">
            <a:off x="5943600" y="3657600"/>
            <a:ext cx="3276600" cy="381000"/>
          </a:xfrm>
          <a:prstGeom prst="line">
            <a:avLst/>
          </a:prstGeom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0" y="0"/>
            <a:ext cx="7467600" cy="1200329"/>
          </a:xfrm>
          <a:prstGeom prst="rect">
            <a:avLst/>
          </a:prstGeom>
          <a:solidFill>
            <a:srgbClr val="FFCC00"/>
          </a:solidFill>
          <a:ln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>
                <a:solidFill>
                  <a:srgbClr val="000000"/>
                </a:solidFill>
                <a:latin typeface="Lucida Bright"/>
                <a:cs typeface="Lucida Bright"/>
              </a:rPr>
              <a:t>A group-based primitive to localize objects around us … </a:t>
            </a:r>
          </a:p>
          <a:p>
            <a:pPr algn="ctr"/>
            <a:endParaRPr lang="en-US">
              <a:solidFill>
                <a:srgbClr val="000000"/>
              </a:solidFill>
              <a:latin typeface="Lucida Bright"/>
              <a:cs typeface="Lucida Bright"/>
            </a:endParaRPr>
          </a:p>
          <a:p>
            <a:pPr algn="ctr"/>
            <a:r>
              <a:rPr lang="en-US">
                <a:solidFill>
                  <a:srgbClr val="000000"/>
                </a:solidFill>
                <a:latin typeface="Lucida Bright"/>
                <a:cs typeface="Lucida Bright"/>
              </a:rPr>
              <a:t>thereby giving objects an address on-the-fly, which can then be used for overlaying information on them.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mccle011\Desktop\irony-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:p="http://schemas.openxmlformats.org/presentationml/2006/main" xmlns:r="http://schemas.openxmlformats.org/officeDocument/2006/relationships" xmlns:a="http://schemas.openxmlformats.org/drawingml/2006/main" xmlns="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2932332" y="2819400"/>
            <a:ext cx="280532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>
                <a:latin typeface="Lucida Bright"/>
                <a:cs typeface="Lucida Bright"/>
              </a:rPr>
              <a:t>Thoughts?</a:t>
            </a: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964084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301717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0" y="-1"/>
            <a:ext cx="4572000" cy="68833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0"/>
            <a:ext cx="4587291" cy="304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sz="3200" dirty="0" smtClean="0">
                <a:latin typeface="Lucida Bright"/>
              </a:rPr>
              <a:t>Follow Up Work</a:t>
            </a:r>
            <a:endParaRPr lang="zh-CN" altLang="en-US" sz="3200" dirty="0">
              <a:latin typeface="Lucida Bright"/>
            </a:endParaRP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275576" y="1354536"/>
            <a:ext cx="5374944" cy="5122464"/>
          </a:xfrm>
        </p:spPr>
        <p:txBody>
          <a:bodyPr>
            <a:normAutofit/>
          </a:bodyPr>
          <a:lstStyle/>
          <a:p>
            <a:r>
              <a:rPr lang="en-US" altLang="zh-CN" sz="2400" dirty="0" smtClean="0">
                <a:latin typeface="Lucida Bright"/>
              </a:rPr>
              <a:t> Hotspot and user ranking</a:t>
            </a:r>
          </a:p>
          <a:p>
            <a:pPr lvl="1"/>
            <a:r>
              <a:rPr lang="en-US" altLang="zh-CN" sz="1800" dirty="0" smtClean="0">
                <a:latin typeface="Lucida Bright"/>
              </a:rPr>
              <a:t> Capture quality of hot-spots</a:t>
            </a:r>
          </a:p>
          <a:p>
            <a:endParaRPr lang="en-US" altLang="zh-CN" sz="2400" dirty="0" smtClean="0">
              <a:latin typeface="Lucida Bright"/>
            </a:endParaRPr>
          </a:p>
          <a:p>
            <a:r>
              <a:rPr lang="en-US" altLang="zh-CN" sz="2400" dirty="0" smtClean="0">
                <a:latin typeface="Lucida Bright"/>
              </a:rPr>
              <a:t> Enhance localization accuracy</a:t>
            </a:r>
          </a:p>
          <a:p>
            <a:pPr lvl="1"/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  <a:latin typeface="Lucida Bright"/>
              </a:rPr>
              <a:t>A human being cannot see through a building </a:t>
            </a:r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  <a:latin typeface="Lucida Bright"/>
                <a:sym typeface="Wingdings"/>
              </a:rPr>
              <a:t></a:t>
            </a:r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  <a:latin typeface="Lucida Bright"/>
              </a:rPr>
              <a:t> maximum visible distance can be adjusted for each trapezoid</a:t>
            </a:r>
          </a:p>
          <a:p>
            <a:pPr lvl="1"/>
            <a:endParaRPr lang="en-US" altLang="zh-CN" sz="1800" dirty="0" smtClean="0">
              <a:latin typeface="Lucida Bright"/>
            </a:endParaRPr>
          </a:p>
          <a:p>
            <a:pPr lvl="1"/>
            <a:r>
              <a:rPr lang="en-US" altLang="zh-CN" sz="1800" dirty="0" smtClean="0">
                <a:solidFill>
                  <a:schemeClr val="bg1">
                    <a:lumMod val="50000"/>
                  </a:schemeClr>
                </a:solidFill>
                <a:latin typeface="Lucida Bright"/>
              </a:rPr>
              <a:t>Smokers are more likely to smoke at the entrance of a building rather than in the middle of a road</a:t>
            </a:r>
            <a:endParaRPr lang="zh-CN" altLang="en-US" sz="1800" dirty="0">
              <a:solidFill>
                <a:schemeClr val="bg1">
                  <a:lumMod val="50000"/>
                </a:schemeClr>
              </a:solidFill>
              <a:latin typeface="Lucida Bright"/>
            </a:endParaRPr>
          </a:p>
        </p:txBody>
      </p:sp>
      <p:pic>
        <p:nvPicPr>
          <p:cNvPr id="6" name="Picture 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15451" y="1121564"/>
            <a:ext cx="3198517" cy="2533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椭圆 7"/>
          <p:cNvSpPr/>
          <p:nvPr/>
        </p:nvSpPr>
        <p:spPr>
          <a:xfrm>
            <a:off x="6434624" y="2194052"/>
            <a:ext cx="195616" cy="25020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9" name="椭圆 8"/>
          <p:cNvSpPr/>
          <p:nvPr/>
        </p:nvSpPr>
        <p:spPr>
          <a:xfrm>
            <a:off x="7278512" y="1731164"/>
            <a:ext cx="195616" cy="25020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0" name="椭圆 9"/>
          <p:cNvSpPr/>
          <p:nvPr/>
        </p:nvSpPr>
        <p:spPr>
          <a:xfrm>
            <a:off x="6875904" y="1578764"/>
            <a:ext cx="195616" cy="25020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1" name="椭圆 10"/>
          <p:cNvSpPr/>
          <p:nvPr/>
        </p:nvSpPr>
        <p:spPr>
          <a:xfrm>
            <a:off x="7901760" y="2008668"/>
            <a:ext cx="195616" cy="250208"/>
          </a:xfrm>
          <a:prstGeom prst="ellipse">
            <a:avLst/>
          </a:prstGeom>
          <a:solidFill>
            <a:schemeClr val="bg1">
              <a:alpha val="8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67400" y="3739660"/>
            <a:ext cx="2978366" cy="286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4" name="直接连接符 13"/>
          <p:cNvCxnSpPr/>
          <p:nvPr/>
        </p:nvCxnSpPr>
        <p:spPr>
          <a:xfrm flipH="1">
            <a:off x="7239000" y="4196860"/>
            <a:ext cx="152400" cy="1845019"/>
          </a:xfrm>
          <a:prstGeom prst="line">
            <a:avLst/>
          </a:prstGeom>
          <a:ln w="50800" cmpd="sng">
            <a:solidFill>
              <a:schemeClr val="bg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/>
          <p:nvPr/>
        </p:nvCxnSpPr>
        <p:spPr>
          <a:xfrm flipH="1">
            <a:off x="7239000" y="4806460"/>
            <a:ext cx="89848" cy="1219200"/>
          </a:xfrm>
          <a:prstGeom prst="line">
            <a:avLst/>
          </a:prstGeom>
          <a:ln w="50800" cmpd="sng">
            <a:solidFill>
              <a:schemeClr val="bg1"/>
            </a:solidFill>
            <a:prstDash val="sysDash"/>
            <a:headEnd type="stealth" w="lg" len="lg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乘号 19"/>
          <p:cNvSpPr/>
          <p:nvPr/>
        </p:nvSpPr>
        <p:spPr>
          <a:xfrm>
            <a:off x="7848600" y="4730260"/>
            <a:ext cx="304800" cy="304800"/>
          </a:xfrm>
          <a:prstGeom prst="mathMultiply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0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11656E-6 L -0.04167 -4.11656E-6 " pathEditMode="relative" ptsTypes="AA">
                                      <p:cBhvr>
                                        <p:cTn id="40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20" grpId="0" animBg="1"/>
      <p:bldP spid="20" grpId="1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38101"/>
            <a:ext cx="9144000" cy="51435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040"/>
            <a:ext cx="3276600" cy="196596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876800"/>
            <a:ext cx="3302000" cy="19812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876800"/>
            <a:ext cx="2707640" cy="1981200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 rot="5400000" flipH="1" flipV="1">
            <a:off x="1485900" y="5372100"/>
            <a:ext cx="609600" cy="2286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 rot="5400000" flipH="1" flipV="1">
            <a:off x="4610100" y="5524500"/>
            <a:ext cx="533400" cy="1524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rot="16200000" flipV="1">
            <a:off x="7162800" y="5562600"/>
            <a:ext cx="685800" cy="2286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dirty="0" err="1" smtClean="0"/>
              <a:t>iSee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457200" y="1600200"/>
            <a:ext cx="8534400" cy="4876800"/>
          </a:xfrm>
        </p:spPr>
        <p:txBody>
          <a:bodyPr>
            <a:normAutofit/>
          </a:bodyPr>
          <a:lstStyle/>
          <a:p>
            <a:r>
              <a:rPr lang="en-US" altLang="zh-CN" sz="2400" dirty="0" smtClean="0"/>
              <a:t>Applications: 1) Locating smokers, 2) Locating city graffiti. </a:t>
            </a:r>
            <a:endParaRPr lang="zh-CN" altLang="en-US" sz="2400" dirty="0"/>
          </a:p>
        </p:txBody>
      </p:sp>
      <p:sp>
        <p:nvSpPr>
          <p:cNvPr id="10" name="右箭头 9"/>
          <p:cNvSpPr/>
          <p:nvPr/>
        </p:nvSpPr>
        <p:spPr>
          <a:xfrm>
            <a:off x="4009466" y="4081816"/>
            <a:ext cx="609600" cy="457200"/>
          </a:xfrm>
          <a:prstGeom prst="rightArrow">
            <a:avLst/>
          </a:prstGeom>
          <a:noFill/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026" name="Picture 2" descr="C:\Users\oywt\Desktop\direc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3985" y="2549857"/>
            <a:ext cx="3712044" cy="3733800"/>
          </a:xfrm>
          <a:prstGeom prst="rect">
            <a:avLst/>
          </a:prstGeom>
          <a:noFill/>
        </p:spPr>
      </p:pic>
      <p:pic>
        <p:nvPicPr>
          <p:cNvPr id="1027" name="Picture 3" descr="C:\Users\oywt\Desktop\direc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89578" y="2473656"/>
            <a:ext cx="4220134" cy="38359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23832749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/>
              <a:t>Challenges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altLang="zh-CN" sz="2200" dirty="0" smtClean="0"/>
              <a:t>How many distinct event locations? Where are they? When did these events happen?</a:t>
            </a:r>
            <a:endParaRPr lang="zh-CN" altLang="en-US" sz="2200" dirty="0"/>
          </a:p>
        </p:txBody>
      </p:sp>
      <p:sp>
        <p:nvSpPr>
          <p:cNvPr id="7" name="圆角矩形 6"/>
          <p:cNvSpPr/>
          <p:nvPr/>
        </p:nvSpPr>
        <p:spPr>
          <a:xfrm>
            <a:off x="2278040" y="6221104"/>
            <a:ext cx="4572000" cy="533400"/>
          </a:xfrm>
          <a:prstGeom prst="round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200" dirty="0" smtClean="0">
                <a:solidFill>
                  <a:schemeClr val="tx1"/>
                </a:solidFill>
              </a:rPr>
              <a:t>No swipe-hotspot correspondence</a:t>
            </a:r>
            <a:endParaRPr lang="zh-CN" altLang="en-US" sz="2200" dirty="0">
              <a:solidFill>
                <a:schemeClr val="tx1"/>
              </a:solidFill>
            </a:endParaRP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1398897" y="2377328"/>
            <a:ext cx="6019799" cy="37459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chemeClr val="accent1"/>
                </a:solidFill>
              </a14:hiddenFill>
            </a:ext>
            <a:ext uri="{91240B29-F687-4F45-9708-019B960494DF}">
              <a14:hiddenLine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411423" y="2572013"/>
            <a:ext cx="779577" cy="37631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>
                <a:latin typeface="Segoe UI" pitchFamily="34" charset="0"/>
                <a:ea typeface="Segoe UI" pitchFamily="34" charset="0"/>
                <a:cs typeface="Segoe UI" pitchFamily="34" charset="0"/>
              </a:rPr>
              <a:t>1</a:t>
            </a:r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0 m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  <p:cxnSp>
        <p:nvCxnSpPr>
          <p:cNvPr id="10" name="Straight Arrow Connector 5"/>
          <p:cNvCxnSpPr/>
          <p:nvPr/>
        </p:nvCxnSpPr>
        <p:spPr>
          <a:xfrm>
            <a:off x="3417846" y="2475619"/>
            <a:ext cx="740178" cy="0"/>
          </a:xfrm>
          <a:prstGeom prst="straightConnector1">
            <a:avLst/>
          </a:prstGeom>
          <a:ln w="38100">
            <a:solidFill>
              <a:srgbClr val="002060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Picture 2" descr="C:\Users\wouyang\Desktop\location-marker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2479344" y="3391411"/>
            <a:ext cx="179362" cy="46522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2" descr="C:\Users\wouyang\Desktop\location-marker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 val="0"/>
              </a:ext>
            </a:extLst>
          </a:blip>
          <a:srcRect/>
          <a:stretch>
            <a:fillRect/>
          </a:stretch>
        </p:blipFill>
        <p:spPr bwMode="auto">
          <a:xfrm>
            <a:off x="6082352" y="2659475"/>
            <a:ext cx="179062" cy="464441"/>
          </a:xfrm>
          <a:prstGeom prst="rect">
            <a:avLst/>
          </a:prstGeom>
          <a:noFill/>
          <a:extLst>
            <a:ext uri="{909E8E84-426E-40DD-AFC4-6F175D3DCCD1}">
              <a14:hiddenFill xmlns:mc="http://schemas.openxmlformats.org/markup-compatibility/2006" xmlns:mv="urn:schemas-microsoft-com:mac:vml" xmlns:a14="http://schemas.microsoft.com/office/drawing/2010/main" xmlns="" xmlns:p="http://schemas.openxmlformats.org/presentationml/2006/main" xmlns:r="http://schemas.openxmlformats.org/officeDocument/2006/relationships" xmlns:a="http://schemas.openxmlformats.org/drawingml/2006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68704" y="5693392"/>
            <a:ext cx="129540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Segoe UI" pitchFamily="34" charset="0"/>
                <a:ea typeface="Segoe UI" pitchFamily="34" charset="0"/>
                <a:cs typeface="Segoe UI" pitchFamily="34" charset="0"/>
              </a:rPr>
              <a:t>User swipe</a:t>
            </a:r>
            <a:endParaRPr lang="en-US" dirty="0">
              <a:latin typeface="Segoe UI" pitchFamily="34" charset="0"/>
              <a:ea typeface="Segoe UI" pitchFamily="34" charset="0"/>
              <a:cs typeface="Segoe UI" pitchFamily="34" charset="0"/>
            </a:endParaRPr>
          </a:p>
        </p:txBody>
      </p: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016620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CN" dirty="0" smtClean="0">
                <a:latin typeface="Lucida Bright"/>
              </a:rPr>
              <a:t>Architecture</a:t>
            </a:r>
            <a:endParaRPr lang="zh-CN" altLang="en-US" dirty="0">
              <a:latin typeface="Lucida Bright"/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934272" y="2312457"/>
            <a:ext cx="4752528" cy="2736304"/>
          </a:xfrm>
          <a:prstGeom prst="roundRect">
            <a:avLst/>
          </a:prstGeom>
          <a:solidFill>
            <a:schemeClr val="bg1">
              <a:lumMod val="8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393616" y="2884753"/>
            <a:ext cx="1728192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Basic Data Analysis</a:t>
            </a:r>
            <a:endParaRPr lang="zh-CN" altLang="en-US" sz="1600" dirty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450784" y="2884753"/>
            <a:ext cx="1872208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Grid-based event localization</a:t>
            </a:r>
            <a:endParaRPr lang="zh-CN" altLang="en-US" sz="1600" dirty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724400" y="4077825"/>
            <a:ext cx="3217592" cy="792088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 dirty="0" smtClean="0">
                <a:solidFill>
                  <a:schemeClr val="tx1"/>
                </a:solidFill>
                <a:latin typeface="Lucida Bright"/>
                <a:cs typeface="Lucida Bright"/>
              </a:rPr>
              <a:t>Temporal analysis and location refinement</a:t>
            </a:r>
            <a:endParaRPr lang="zh-CN" altLang="en-US" sz="1600" dirty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4411032" y="2394345"/>
            <a:ext cx="152855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dirty="0" err="1" smtClean="0">
                <a:latin typeface="Lucida Bright"/>
                <a:cs typeface="Lucida Bright"/>
              </a:rPr>
              <a:t>iSee</a:t>
            </a:r>
            <a:r>
              <a:rPr lang="en-US" altLang="zh-CN" sz="2000" dirty="0" smtClean="0">
                <a:latin typeface="Lucida Bright"/>
                <a:cs typeface="Lucida Bright"/>
              </a:rPr>
              <a:t> Server</a:t>
            </a:r>
            <a:endParaRPr lang="zh-CN" altLang="en-US" sz="2000" dirty="0">
              <a:latin typeface="Lucida Bright"/>
              <a:cs typeface="Lucida Bright"/>
            </a:endParaRPr>
          </a:p>
        </p:txBody>
      </p:sp>
      <p:sp>
        <p:nvSpPr>
          <p:cNvPr id="14" name="右箭头 13"/>
          <p:cNvSpPr/>
          <p:nvPr/>
        </p:nvSpPr>
        <p:spPr>
          <a:xfrm>
            <a:off x="3934272" y="3131841"/>
            <a:ext cx="432048" cy="288032"/>
          </a:xfrm>
          <a:prstGeom prst="rightArrow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pic>
        <p:nvPicPr>
          <p:cNvPr id="15" name="Picture 2" descr="C:\Users\oywt\Desktop\Dummy_user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50096" y="3330501"/>
            <a:ext cx="572244" cy="572244"/>
          </a:xfrm>
          <a:prstGeom prst="rect">
            <a:avLst/>
          </a:prstGeom>
          <a:noFill/>
        </p:spPr>
      </p:pic>
      <p:pic>
        <p:nvPicPr>
          <p:cNvPr id="16" name="Picture 3" descr="C:\Users\oywt\Desktop\3420643-159346-touchscreen-smartphone-with-applications-icon-on-white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4072" y="3402509"/>
            <a:ext cx="263199" cy="432048"/>
          </a:xfrm>
          <a:prstGeom prst="rect">
            <a:avLst/>
          </a:prstGeom>
          <a:noFill/>
        </p:spPr>
      </p:pic>
      <p:pic>
        <p:nvPicPr>
          <p:cNvPr id="19" name="Picture 4" descr="C:\Users\oywt\Desktop\tim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61048" y="4297617"/>
            <a:ext cx="454406" cy="359738"/>
          </a:xfrm>
          <a:prstGeom prst="rect">
            <a:avLst/>
          </a:prstGeom>
          <a:noFill/>
        </p:spPr>
      </p:pic>
      <p:pic>
        <p:nvPicPr>
          <p:cNvPr id="20" name="Picture 5" descr="E:\Dropbox\mobile icons\gp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478956" y="2556079"/>
            <a:ext cx="583108" cy="583109"/>
          </a:xfrm>
          <a:prstGeom prst="rect">
            <a:avLst/>
          </a:prstGeom>
          <a:noFill/>
        </p:spPr>
      </p:pic>
      <p:pic>
        <p:nvPicPr>
          <p:cNvPr id="21" name="Picture 9" descr="E:\Dropbox\mobile icons\touch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65514" y="4184665"/>
            <a:ext cx="514343" cy="288032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1451660" y="2285463"/>
            <a:ext cx="56297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Lucida Bright"/>
                <a:cs typeface="Lucida Bright"/>
              </a:rPr>
              <a:t>GPS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1370146" y="4644009"/>
            <a:ext cx="68640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Lucida Bright"/>
                <a:cs typeface="Lucida Bright"/>
              </a:rPr>
              <a:t>Time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51458" y="2569425"/>
            <a:ext cx="109487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smtClean="0">
                <a:latin typeface="Lucida Bright"/>
                <a:cs typeface="Lucida Bright"/>
              </a:rPr>
              <a:t>Compass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19868" y="4490113"/>
            <a:ext cx="86993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 smtClean="0">
                <a:latin typeface="Lucida Bright"/>
                <a:cs typeface="Lucida Bright"/>
              </a:rPr>
              <a:t>Screen</a:t>
            </a:r>
          </a:p>
          <a:p>
            <a:r>
              <a:rPr lang="en-US" altLang="zh-CN" sz="1600" dirty="0" smtClean="0">
                <a:latin typeface="Lucida Bright"/>
                <a:cs typeface="Lucida Bright"/>
              </a:rPr>
              <a:t>Swipe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pic>
        <p:nvPicPr>
          <p:cNvPr id="26" name="Picture 11" descr="E:\Dropbox\mobile icons\direction1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17441" y="2871106"/>
            <a:ext cx="599629" cy="576063"/>
          </a:xfrm>
          <a:prstGeom prst="rect">
            <a:avLst/>
          </a:prstGeom>
          <a:noFill/>
        </p:spPr>
      </p:pic>
      <p:cxnSp>
        <p:nvCxnSpPr>
          <p:cNvPr id="27" name="直接箭头连接符 26"/>
          <p:cNvCxnSpPr>
            <a:stCxn id="20" idx="2"/>
          </p:cNvCxnSpPr>
          <p:nvPr/>
        </p:nvCxnSpPr>
        <p:spPr>
          <a:xfrm>
            <a:off x="1770510" y="3139188"/>
            <a:ext cx="291554" cy="331509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箭头连接符 27"/>
          <p:cNvCxnSpPr/>
          <p:nvPr/>
        </p:nvCxnSpPr>
        <p:spPr>
          <a:xfrm>
            <a:off x="1341984" y="3289505"/>
            <a:ext cx="720080" cy="31156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直接箭头连接符 28"/>
          <p:cNvCxnSpPr/>
          <p:nvPr/>
        </p:nvCxnSpPr>
        <p:spPr>
          <a:xfrm flipV="1">
            <a:off x="1341984" y="3721553"/>
            <a:ext cx="720080" cy="43204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直接箭头连接符 29"/>
          <p:cNvCxnSpPr/>
          <p:nvPr/>
        </p:nvCxnSpPr>
        <p:spPr>
          <a:xfrm flipV="1">
            <a:off x="1774032" y="3793561"/>
            <a:ext cx="288032" cy="432048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2350096" y="4406801"/>
            <a:ext cx="461665" cy="323165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altLang="zh-CN" b="1" dirty="0" smtClean="0">
                <a:latin typeface="Lucida Bright"/>
                <a:cs typeface="Lucida Bright"/>
              </a:rPr>
              <a:t>…</a:t>
            </a:r>
            <a:endParaRPr lang="zh-CN" altLang="en-US" b="1" dirty="0">
              <a:latin typeface="Lucida Bright"/>
              <a:cs typeface="Lucida Bright"/>
            </a:endParaRPr>
          </a:p>
        </p:txBody>
      </p:sp>
      <p:cxnSp>
        <p:nvCxnSpPr>
          <p:cNvPr id="32" name="直接箭头连接符 31"/>
          <p:cNvCxnSpPr>
            <a:stCxn id="15" idx="3"/>
            <a:endCxn id="14" idx="1"/>
          </p:cNvCxnSpPr>
          <p:nvPr/>
        </p:nvCxnSpPr>
        <p:spPr>
          <a:xfrm flipV="1">
            <a:off x="2922340" y="3275857"/>
            <a:ext cx="1011932" cy="340766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箭头连接符 32"/>
          <p:cNvCxnSpPr>
            <a:endCxn id="14" idx="1"/>
          </p:cNvCxnSpPr>
          <p:nvPr/>
        </p:nvCxnSpPr>
        <p:spPr>
          <a:xfrm flipV="1">
            <a:off x="2881448" y="3275857"/>
            <a:ext cx="1052824" cy="1759256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箭头连接符 33"/>
          <p:cNvCxnSpPr>
            <a:endCxn id="14" idx="1"/>
          </p:cNvCxnSpPr>
          <p:nvPr/>
        </p:nvCxnSpPr>
        <p:spPr>
          <a:xfrm flipV="1">
            <a:off x="2809440" y="3275857"/>
            <a:ext cx="1124832" cy="1041086"/>
          </a:xfrm>
          <a:prstGeom prst="straightConnector1">
            <a:avLst/>
          </a:prstGeom>
          <a:ln w="50800">
            <a:solidFill>
              <a:schemeClr val="bg1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云形 34"/>
          <p:cNvSpPr/>
          <p:nvPr/>
        </p:nvSpPr>
        <p:spPr>
          <a:xfrm rot="16200000">
            <a:off x="1878276" y="3829566"/>
            <a:ext cx="3024336" cy="504056"/>
          </a:xfrm>
          <a:prstGeom prst="cloud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 smtClean="0">
                <a:solidFill>
                  <a:schemeClr val="tx1"/>
                </a:solidFill>
                <a:latin typeface="Lucida Bright"/>
                <a:cs typeface="Lucida Bright"/>
              </a:rPr>
              <a:t>Internet</a:t>
            </a:r>
            <a:endParaRPr lang="zh-CN" altLang="en-US" dirty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cxnSp>
        <p:nvCxnSpPr>
          <p:cNvPr id="36" name="直接箭头连接符 35"/>
          <p:cNvCxnSpPr>
            <a:stCxn id="9" idx="3"/>
            <a:endCxn id="10" idx="1"/>
          </p:cNvCxnSpPr>
          <p:nvPr/>
        </p:nvCxnSpPr>
        <p:spPr>
          <a:xfrm>
            <a:off x="6121808" y="3280797"/>
            <a:ext cx="328976" cy="0"/>
          </a:xfrm>
          <a:prstGeom prst="straightConnector1">
            <a:avLst/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流程图: 数据 39"/>
          <p:cNvSpPr/>
          <p:nvPr/>
        </p:nvSpPr>
        <p:spPr>
          <a:xfrm>
            <a:off x="5285096" y="5233721"/>
            <a:ext cx="2088232" cy="504056"/>
          </a:xfrm>
          <a:prstGeom prst="flowChartInputOutput">
            <a:avLst/>
          </a:prstGeom>
          <a:noFill/>
          <a:ln>
            <a:solidFill>
              <a:schemeClr val="tx1"/>
            </a:solidFill>
            <a:beve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" rIns="72000" rtlCol="0" anchor="ctr"/>
          <a:lstStyle/>
          <a:p>
            <a:pPr algn="ctr"/>
            <a:endParaRPr lang="zh-CN" altLang="en-US" sz="1600" dirty="0">
              <a:solidFill>
                <a:schemeClr val="tx1"/>
              </a:solidFill>
              <a:latin typeface="Lucida Bright"/>
              <a:cs typeface="Lucida Bright"/>
            </a:endParaRPr>
          </a:p>
        </p:txBody>
      </p:sp>
      <p:cxnSp>
        <p:nvCxnSpPr>
          <p:cNvPr id="41" name="直接箭头连接符 40"/>
          <p:cNvCxnSpPr>
            <a:stCxn id="11" idx="2"/>
          </p:cNvCxnSpPr>
          <p:nvPr/>
        </p:nvCxnSpPr>
        <p:spPr>
          <a:xfrm flipH="1">
            <a:off x="6329212" y="4869913"/>
            <a:ext cx="3984" cy="363808"/>
          </a:xfrm>
          <a:prstGeom prst="straightConnector1">
            <a:avLst/>
          </a:prstGeom>
          <a:ln w="22225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2" name="Picture 12" descr="E:\Dropbox\mobile icons\acc1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61200" y="3450937"/>
            <a:ext cx="404142" cy="404142"/>
          </a:xfrm>
          <a:prstGeom prst="rect">
            <a:avLst/>
          </a:prstGeom>
          <a:noFill/>
        </p:spPr>
      </p:pic>
      <p:sp>
        <p:nvSpPr>
          <p:cNvPr id="43" name="TextBox 42"/>
          <p:cNvSpPr txBox="1"/>
          <p:nvPr/>
        </p:nvSpPr>
        <p:spPr>
          <a:xfrm>
            <a:off x="465972" y="3810977"/>
            <a:ext cx="66486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600" dirty="0" err="1" smtClean="0">
                <a:latin typeface="Lucida Bright"/>
                <a:cs typeface="Lucida Bright"/>
              </a:rPr>
              <a:t>Accl</a:t>
            </a:r>
            <a:r>
              <a:rPr lang="en-US" altLang="zh-CN" sz="1600" dirty="0" smtClean="0">
                <a:latin typeface="Lucida Bright"/>
                <a:cs typeface="Lucida Bright"/>
              </a:rPr>
              <a:t>.</a:t>
            </a:r>
            <a:endParaRPr lang="zh-CN" altLang="en-US" sz="1600" dirty="0">
              <a:latin typeface="Lucida Bright"/>
              <a:cs typeface="Lucida Bright"/>
            </a:endParaRPr>
          </a:p>
        </p:txBody>
      </p:sp>
      <p:cxnSp>
        <p:nvCxnSpPr>
          <p:cNvPr id="44" name="直接箭头连接符 43"/>
          <p:cNvCxnSpPr/>
          <p:nvPr/>
        </p:nvCxnSpPr>
        <p:spPr>
          <a:xfrm>
            <a:off x="1053952" y="3649545"/>
            <a:ext cx="1008112" cy="0"/>
          </a:xfrm>
          <a:prstGeom prst="straightConnector1">
            <a:avLst/>
          </a:prstGeom>
          <a:ln w="12700">
            <a:solidFill>
              <a:schemeClr val="tx1"/>
            </a:solidFill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TextBox 46"/>
          <p:cNvSpPr txBox="1"/>
          <p:nvPr/>
        </p:nvSpPr>
        <p:spPr>
          <a:xfrm>
            <a:off x="5452640" y="5206425"/>
            <a:ext cx="19879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1600" dirty="0" smtClean="0">
                <a:latin typeface="Lucida Bright"/>
                <a:cs typeface="Lucida Bright"/>
              </a:rPr>
              <a:t>Event locations </a:t>
            </a:r>
          </a:p>
          <a:p>
            <a:pPr algn="ctr"/>
            <a:r>
              <a:rPr lang="en-US" altLang="zh-CN" sz="1600" dirty="0" smtClean="0">
                <a:latin typeface="Lucida Bright"/>
                <a:cs typeface="Lucida Bright"/>
              </a:rPr>
              <a:t>&amp; time</a:t>
            </a:r>
            <a:endParaRPr lang="zh-CN" altLang="en-US" sz="1600" dirty="0" smtClean="0">
              <a:latin typeface="Lucida Bright"/>
              <a:cs typeface="Lucida Bright"/>
            </a:endParaRPr>
          </a:p>
        </p:txBody>
      </p:sp>
      <p:pic>
        <p:nvPicPr>
          <p:cNvPr id="4099" name="Picture 3" descr="C:\Users\oywt\Desktop\images.jpg"/>
          <p:cNvPicPr>
            <a:picLocks noChangeAspect="1" noChangeArrowheads="1"/>
          </p:cNvPicPr>
          <p:nvPr/>
        </p:nvPicPr>
        <p:blipFill>
          <a:blip r:embed="rId9" cstate="print"/>
          <a:srcRect t="10175" b="8926"/>
          <a:stretch>
            <a:fillRect/>
          </a:stretch>
        </p:blipFill>
        <p:spPr bwMode="auto">
          <a:xfrm>
            <a:off x="2375848" y="5056496"/>
            <a:ext cx="595952" cy="681088"/>
          </a:xfrm>
          <a:prstGeom prst="rect">
            <a:avLst/>
          </a:prstGeom>
          <a:noFill/>
        </p:spPr>
      </p:pic>
      <p:pic>
        <p:nvPicPr>
          <p:cNvPr id="4102" name="Picture 6" descr="C:\Users\oywt\Desktop\iphone.png"/>
          <p:cNvPicPr>
            <a:picLocks noChangeAspect="1" noChangeArrowheads="1"/>
          </p:cNvPicPr>
          <p:nvPr/>
        </p:nvPicPr>
        <p:blipFill>
          <a:blip r:embed="rId10" cstate="print"/>
          <a:srcRect l="12370" r="12630"/>
          <a:stretch>
            <a:fillRect/>
          </a:stretch>
        </p:blipFill>
        <p:spPr bwMode="auto">
          <a:xfrm>
            <a:off x="2098344" y="5182240"/>
            <a:ext cx="332184" cy="442912"/>
          </a:xfrm>
          <a:prstGeom prst="rect">
            <a:avLst/>
          </a:prstGeom>
          <a:noFill/>
        </p:spPr>
      </p:pic>
      <p:cxnSp>
        <p:nvCxnSpPr>
          <p:cNvPr id="54" name="肘形连接符 53"/>
          <p:cNvCxnSpPr>
            <a:stCxn id="10" idx="2"/>
            <a:endCxn id="11" idx="0"/>
          </p:cNvCxnSpPr>
          <p:nvPr/>
        </p:nvCxnSpPr>
        <p:spPr>
          <a:xfrm rot="5400000">
            <a:off x="6659550" y="3350487"/>
            <a:ext cx="400984" cy="1053692"/>
          </a:xfrm>
          <a:prstGeom prst="bentConnector3">
            <a:avLst>
              <a:gd name="adj1" fmla="val 32982"/>
            </a:avLst>
          </a:prstGeom>
          <a:ln w="635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mc="http://schemas.openxmlformats.org/markup-compatibility/2006" xmlns:mv="urn:schemas-microsoft-com:mac:vml" xmlns:p14="http://schemas.microsoft.com/office/powerpoint/2010/main" xmlns="" xmlns:p="http://schemas.openxmlformats.org/presentationml/2006/main" xmlns:r="http://schemas.openxmlformats.org/officeDocument/2006/relationships" xmlns:a="http://schemas.openxmlformats.org/drawingml/2006/main" val="1265328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  <p:bldP spid="11" grpId="0" animBg="1"/>
      <p:bldP spid="13" grpId="0"/>
      <p:bldP spid="14" grpId="0" animBg="1"/>
      <p:bldP spid="22" grpId="0"/>
      <p:bldP spid="23" grpId="0"/>
      <p:bldP spid="24" grpId="0"/>
      <p:bldP spid="25" grpId="0"/>
      <p:bldP spid="31" grpId="0"/>
      <p:bldP spid="35" grpId="0" animBg="1"/>
      <p:bldP spid="40" grpId="0" animBg="1"/>
      <p:bldP spid="43" grpId="0"/>
      <p:bldP spid="47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Localization Performance</a:t>
            </a:r>
            <a:endParaRPr lang="zh-CN" altLang="en-US" sz="3200" dirty="0">
              <a:latin typeface="Lucida Bright"/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28598" y="990599"/>
            <a:ext cx="4419601" cy="3434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84168" y="1414815"/>
            <a:ext cx="3429000" cy="27636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 t="2615"/>
          <a:stretch>
            <a:fillRect/>
          </a:stretch>
        </p:blipFill>
        <p:spPr bwMode="auto">
          <a:xfrm>
            <a:off x="4970600" y="4171950"/>
            <a:ext cx="3335593" cy="26178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圆角矩形 8"/>
          <p:cNvSpPr/>
          <p:nvPr/>
        </p:nvSpPr>
        <p:spPr>
          <a:xfrm>
            <a:off x="72764" y="4724400"/>
            <a:ext cx="3508636" cy="2057400"/>
          </a:xfrm>
          <a:prstGeom prst="roundRect">
            <a:avLst/>
          </a:prstGeom>
          <a:solidFill>
            <a:srgbClr val="FFCC00"/>
          </a:solidFill>
          <a:ln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r>
              <a:rPr lang="en-US" altLang="zh-CN" sz="1400" dirty="0" smtClean="0">
                <a:solidFill>
                  <a:srgbClr val="0070C0"/>
                </a:solidFill>
                <a:latin typeface="Lucida Bright"/>
                <a:cs typeface="Lucida Bright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Reporting rate: ratio of #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reported</a:t>
            </a:r>
          </a:p>
          <a:p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  and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true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event locations</a:t>
            </a:r>
          </a:p>
          <a:p>
            <a:endParaRPr lang="en-US" altLang="zh-CN" sz="1400" dirty="0" smtClean="0">
              <a:solidFill>
                <a:schemeClr val="tx1"/>
              </a:solidFill>
              <a:latin typeface="Lucida Bright"/>
              <a:cs typeface="Lucida Bright"/>
            </a:endParaRPr>
          </a:p>
          <a:p>
            <a:pPr>
              <a:buFont typeface="Arial"/>
              <a:buChar char="•"/>
            </a:pPr>
            <a:r>
              <a:rPr lang="en-US" altLang="zh-CN" sz="1400" dirty="0" smtClean="0">
                <a:solidFill>
                  <a:srgbClr val="0070C0"/>
                </a:solidFill>
                <a:latin typeface="Lucida Bright"/>
                <a:cs typeface="Lucida Bright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Detection rate: ratio of #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detected    </a:t>
            </a:r>
          </a:p>
          <a:p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  and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true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event locations</a:t>
            </a:r>
          </a:p>
          <a:p>
            <a:endParaRPr lang="en-US" altLang="zh-CN" sz="1400" dirty="0" smtClean="0">
              <a:solidFill>
                <a:schemeClr val="tx1"/>
              </a:solidFill>
              <a:latin typeface="Lucida Bright"/>
              <a:cs typeface="Lucida Bright"/>
            </a:endParaRPr>
          </a:p>
          <a:p>
            <a:pPr>
              <a:buFont typeface="Arial"/>
              <a:buChar char="•"/>
            </a:pPr>
            <a:r>
              <a:rPr lang="en-US" altLang="zh-CN" sz="1400" dirty="0" smtClean="0">
                <a:solidFill>
                  <a:srgbClr val="0070C0"/>
                </a:solidFill>
                <a:latin typeface="Lucida Bright"/>
                <a:cs typeface="Lucida Bright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Localization error: distance from </a:t>
            </a:r>
          </a:p>
          <a:p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 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reported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loc. to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nearest true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loc.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3200" dirty="0" smtClean="0">
                <a:latin typeface="Lucida Bright"/>
              </a:rPr>
              <a:t>Localization Performance</a:t>
            </a:r>
            <a:endParaRPr lang="zh-CN" altLang="en-US" sz="3200" dirty="0">
              <a:latin typeface="Lucida Bright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1000" y="1371600"/>
            <a:ext cx="6477000" cy="5220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圆角矩形 8"/>
          <p:cNvSpPr/>
          <p:nvPr/>
        </p:nvSpPr>
        <p:spPr>
          <a:xfrm>
            <a:off x="5635364" y="0"/>
            <a:ext cx="3508636" cy="1295400"/>
          </a:xfrm>
          <a:prstGeom prst="roundRect">
            <a:avLst/>
          </a:prstGeom>
          <a:solidFill>
            <a:srgbClr val="FFCC00"/>
          </a:solidFill>
          <a:ln>
            <a:solidFill>
              <a:srgbClr val="FFFFFF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buFont typeface="Arial"/>
              <a:buChar char="•"/>
            </a:pPr>
            <a:r>
              <a:rPr lang="en-US" altLang="zh-CN" sz="1400" dirty="0" smtClean="0">
                <a:solidFill>
                  <a:srgbClr val="0070C0"/>
                </a:solidFill>
                <a:latin typeface="Lucida Bright"/>
                <a:cs typeface="Lucida Bright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Detection rate: ratio of #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detected    </a:t>
            </a:r>
          </a:p>
          <a:p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  and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true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event locations</a:t>
            </a:r>
          </a:p>
          <a:p>
            <a:endParaRPr lang="en-US" altLang="zh-CN" sz="1400" dirty="0" smtClean="0">
              <a:solidFill>
                <a:schemeClr val="tx1"/>
              </a:solidFill>
              <a:latin typeface="Lucida Bright"/>
              <a:cs typeface="Lucida Bright"/>
            </a:endParaRPr>
          </a:p>
          <a:p>
            <a:pPr>
              <a:buFont typeface="Arial"/>
              <a:buChar char="•"/>
            </a:pPr>
            <a:r>
              <a:rPr lang="en-US" altLang="zh-CN" sz="1400" dirty="0" smtClean="0">
                <a:solidFill>
                  <a:srgbClr val="0070C0"/>
                </a:solidFill>
                <a:latin typeface="Lucida Bright"/>
                <a:cs typeface="Lucida Bright"/>
              </a:rPr>
              <a:t>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Localization error: distance from </a:t>
            </a:r>
          </a:p>
          <a:p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 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reported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loc. to </a:t>
            </a:r>
            <a:r>
              <a:rPr lang="en-US" altLang="zh-CN" sz="1400" b="1" dirty="0" smtClean="0">
                <a:solidFill>
                  <a:srgbClr val="0000FF"/>
                </a:solidFill>
                <a:latin typeface="Lucida Bright"/>
                <a:cs typeface="Lucida Bright"/>
              </a:rPr>
              <a:t>nearest true </a:t>
            </a:r>
            <a:r>
              <a:rPr lang="en-US" altLang="zh-CN" sz="1400" dirty="0" smtClean="0">
                <a:solidFill>
                  <a:schemeClr val="tx1"/>
                </a:solidFill>
                <a:latin typeface="Lucida Bright"/>
                <a:cs typeface="Lucida Bright"/>
              </a:rPr>
              <a:t>loc.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altLang="zh-CN" sz="2800" dirty="0" smtClean="0">
                <a:latin typeface="Lucida Bright"/>
              </a:rPr>
              <a:t>Grid-based Event Localization (GEL)</a:t>
            </a:r>
            <a:endParaRPr lang="zh-CN" altLang="en-US" sz="2800" dirty="0">
              <a:latin typeface="Lucida Bright"/>
            </a:endParaRPr>
          </a:p>
        </p:txBody>
      </p:sp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200" y="1143000"/>
            <a:ext cx="3536950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6200" y="4030393"/>
            <a:ext cx="3704934" cy="274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 descr="C:\Users\oywt\Desktop\example_filtered_map_no_det.jpg"/>
          <p:cNvPicPr>
            <a:picLocks noChangeAspect="1" noChangeArrowheads="1"/>
          </p:cNvPicPr>
          <p:nvPr/>
        </p:nvPicPr>
        <p:blipFill>
          <a:blip r:embed="rId5" cstate="print"/>
          <a:srcRect t="5150" r="5155"/>
          <a:stretch>
            <a:fillRect/>
          </a:stretch>
        </p:blipFill>
        <p:spPr bwMode="auto">
          <a:xfrm>
            <a:off x="4572000" y="4046717"/>
            <a:ext cx="3429000" cy="2745685"/>
          </a:xfrm>
          <a:prstGeom prst="rect">
            <a:avLst/>
          </a:prstGeom>
          <a:noFill/>
        </p:spPr>
      </p:pic>
      <p:pic>
        <p:nvPicPr>
          <p:cNvPr id="16" name="Picture 2" descr="C:\Users\oywt\Desktop\example_filtered_map_no_det.jpg"/>
          <p:cNvPicPr>
            <a:picLocks noChangeAspect="1" noChangeArrowheads="1"/>
          </p:cNvPicPr>
          <p:nvPr/>
        </p:nvPicPr>
        <p:blipFill>
          <a:blip r:embed="rId5" cstate="print"/>
          <a:srcRect t="5150" r="5155"/>
          <a:stretch>
            <a:fillRect/>
          </a:stretch>
        </p:blipFill>
        <p:spPr bwMode="auto">
          <a:xfrm>
            <a:off x="5334000" y="1066800"/>
            <a:ext cx="3429000" cy="2745685"/>
          </a:xfrm>
          <a:prstGeom prst="rect">
            <a:avLst/>
          </a:prstGeom>
          <a:noFill/>
        </p:spPr>
      </p:pic>
      <p:cxnSp>
        <p:nvCxnSpPr>
          <p:cNvPr id="17" name="直接连接符 16"/>
          <p:cNvCxnSpPr/>
          <p:nvPr/>
        </p:nvCxnSpPr>
        <p:spPr>
          <a:xfrm>
            <a:off x="4171072" y="2908484"/>
            <a:ext cx="601640" cy="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圆角矩形 18"/>
          <p:cNvSpPr/>
          <p:nvPr/>
        </p:nvSpPr>
        <p:spPr>
          <a:xfrm rot="16200000">
            <a:off x="4372904" y="1934504"/>
            <a:ext cx="406400" cy="1210992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en-US" altLang="zh-CN" sz="2000" dirty="0" smtClean="0">
                <a:solidFill>
                  <a:srgbClr val="000000"/>
                </a:solidFill>
                <a:latin typeface="Lucida Bright"/>
                <a:cs typeface="Lucida Bright"/>
              </a:rPr>
              <a:t>Filtering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8382000" y="3657600"/>
            <a:ext cx="0" cy="68580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接连接符 22"/>
          <p:cNvCxnSpPr/>
          <p:nvPr/>
        </p:nvCxnSpPr>
        <p:spPr>
          <a:xfrm flipH="1">
            <a:off x="3886200" y="5562600"/>
            <a:ext cx="601640" cy="0"/>
          </a:xfrm>
          <a:prstGeom prst="line">
            <a:avLst/>
          </a:prstGeom>
          <a:ln w="57150" cap="flat" cmpd="sng" algn="ctr">
            <a:solidFill>
              <a:schemeClr val="tx1"/>
            </a:solidFill>
            <a:prstDash val="solid"/>
            <a:round/>
            <a:headEnd type="none" w="sm" len="sm"/>
            <a:tailEnd type="arrow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椭圆 23"/>
          <p:cNvSpPr/>
          <p:nvPr/>
        </p:nvSpPr>
        <p:spPr>
          <a:xfrm>
            <a:off x="6705600" y="4987435"/>
            <a:ext cx="762000" cy="3264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5638800" y="5492260"/>
            <a:ext cx="3048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6" name="椭圆 25"/>
          <p:cNvSpPr/>
          <p:nvPr/>
        </p:nvSpPr>
        <p:spPr>
          <a:xfrm>
            <a:off x="6096000" y="5739910"/>
            <a:ext cx="3048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7" name="椭圆 26"/>
          <p:cNvSpPr/>
          <p:nvPr/>
        </p:nvSpPr>
        <p:spPr>
          <a:xfrm>
            <a:off x="6629400" y="6101860"/>
            <a:ext cx="3810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8" name="椭圆 27"/>
          <p:cNvSpPr/>
          <p:nvPr/>
        </p:nvSpPr>
        <p:spPr>
          <a:xfrm>
            <a:off x="6429375" y="6082810"/>
            <a:ext cx="152400" cy="15240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29" name="椭圆 28"/>
          <p:cNvSpPr/>
          <p:nvPr/>
        </p:nvSpPr>
        <p:spPr>
          <a:xfrm>
            <a:off x="6477000" y="4501660"/>
            <a:ext cx="3048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0" name="椭圆 29"/>
          <p:cNvSpPr/>
          <p:nvPr/>
        </p:nvSpPr>
        <p:spPr>
          <a:xfrm>
            <a:off x="6096000" y="4568335"/>
            <a:ext cx="304800" cy="45720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019800" y="4139710"/>
            <a:ext cx="5334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2" name="椭圆 31"/>
          <p:cNvSpPr/>
          <p:nvPr/>
        </p:nvSpPr>
        <p:spPr>
          <a:xfrm>
            <a:off x="5105400" y="4882660"/>
            <a:ext cx="533400" cy="250208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3" name="椭圆 32"/>
          <p:cNvSpPr/>
          <p:nvPr/>
        </p:nvSpPr>
        <p:spPr>
          <a:xfrm>
            <a:off x="5105400" y="5187460"/>
            <a:ext cx="457200" cy="53340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5427453" y="4309363"/>
            <a:ext cx="685800" cy="609600"/>
          </a:xfrm>
          <a:prstGeom prst="ellipse">
            <a:avLst/>
          </a:prstGeom>
          <a:solidFill>
            <a:schemeClr val="bg1">
              <a:alpha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6" name="椭圆 35"/>
          <p:cNvSpPr/>
          <p:nvPr/>
        </p:nvSpPr>
        <p:spPr>
          <a:xfrm>
            <a:off x="2014541" y="419576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7" name="椭圆 36"/>
          <p:cNvSpPr/>
          <p:nvPr/>
        </p:nvSpPr>
        <p:spPr>
          <a:xfrm>
            <a:off x="2338385" y="423386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8" name="椭圆 37"/>
          <p:cNvSpPr/>
          <p:nvPr/>
        </p:nvSpPr>
        <p:spPr>
          <a:xfrm>
            <a:off x="1652585" y="4276726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39" name="椭圆 38"/>
          <p:cNvSpPr/>
          <p:nvPr/>
        </p:nvSpPr>
        <p:spPr>
          <a:xfrm>
            <a:off x="1704978" y="4433889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0" name="椭圆 39"/>
          <p:cNvSpPr/>
          <p:nvPr/>
        </p:nvSpPr>
        <p:spPr>
          <a:xfrm>
            <a:off x="2519363" y="4562474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1" name="椭圆 40"/>
          <p:cNvSpPr/>
          <p:nvPr/>
        </p:nvSpPr>
        <p:spPr>
          <a:xfrm>
            <a:off x="2200282" y="475773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2" name="椭圆 41"/>
          <p:cNvSpPr/>
          <p:nvPr/>
        </p:nvSpPr>
        <p:spPr>
          <a:xfrm>
            <a:off x="1828800" y="48006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3" name="椭圆 42"/>
          <p:cNvSpPr/>
          <p:nvPr/>
        </p:nvSpPr>
        <p:spPr>
          <a:xfrm>
            <a:off x="1395415" y="447199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1390652" y="491014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5" name="椭圆 44"/>
          <p:cNvSpPr/>
          <p:nvPr/>
        </p:nvSpPr>
        <p:spPr>
          <a:xfrm>
            <a:off x="1028696" y="495300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6" name="椭圆 45"/>
          <p:cNvSpPr/>
          <p:nvPr/>
        </p:nvSpPr>
        <p:spPr>
          <a:xfrm>
            <a:off x="2819400" y="5029208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7" name="椭圆 46"/>
          <p:cNvSpPr/>
          <p:nvPr/>
        </p:nvSpPr>
        <p:spPr>
          <a:xfrm>
            <a:off x="3252785" y="5153030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8" name="椭圆 47"/>
          <p:cNvSpPr/>
          <p:nvPr/>
        </p:nvSpPr>
        <p:spPr>
          <a:xfrm>
            <a:off x="1081089" y="5233985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49" name="椭圆 48"/>
          <p:cNvSpPr/>
          <p:nvPr/>
        </p:nvSpPr>
        <p:spPr>
          <a:xfrm>
            <a:off x="1276348" y="5272089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0" name="椭圆 49"/>
          <p:cNvSpPr/>
          <p:nvPr/>
        </p:nvSpPr>
        <p:spPr>
          <a:xfrm>
            <a:off x="1209674" y="548163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1" name="椭圆 50"/>
          <p:cNvSpPr/>
          <p:nvPr/>
        </p:nvSpPr>
        <p:spPr>
          <a:xfrm>
            <a:off x="1652585" y="555783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2" name="椭圆 51"/>
          <p:cNvSpPr/>
          <p:nvPr/>
        </p:nvSpPr>
        <p:spPr>
          <a:xfrm>
            <a:off x="2095496" y="5834067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3" name="椭圆 52"/>
          <p:cNvSpPr/>
          <p:nvPr/>
        </p:nvSpPr>
        <p:spPr>
          <a:xfrm>
            <a:off x="2447926" y="6129333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2700341" y="6157911"/>
            <a:ext cx="76200" cy="76200"/>
          </a:xfrm>
          <a:prstGeom prst="ellipse">
            <a:avLst/>
          </a:prstGeom>
          <a:solidFill>
            <a:srgbClr val="FF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Lucida Bright"/>
              <a:cs typeface="Lucida Bright"/>
            </a:endParaRPr>
          </a:p>
        </p:txBody>
      </p:sp>
      <p:sp>
        <p:nvSpPr>
          <p:cNvPr id="10" name="圆角矩形 9"/>
          <p:cNvSpPr/>
          <p:nvPr/>
        </p:nvSpPr>
        <p:spPr>
          <a:xfrm rot="16200000">
            <a:off x="3810000" y="4648200"/>
            <a:ext cx="685800" cy="838200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en-US" altLang="zh-CN" sz="2000" dirty="0" smtClean="0">
                <a:solidFill>
                  <a:srgbClr val="000000"/>
                </a:solidFill>
                <a:latin typeface="Lucida Bright"/>
                <a:cs typeface="Lucida Bright"/>
              </a:rPr>
              <a:t>Local Max</a:t>
            </a:r>
          </a:p>
        </p:txBody>
      </p:sp>
      <p:sp>
        <p:nvSpPr>
          <p:cNvPr id="9" name="圆角矩形 8"/>
          <p:cNvSpPr/>
          <p:nvPr/>
        </p:nvSpPr>
        <p:spPr>
          <a:xfrm rot="16200000">
            <a:off x="8064500" y="4038601"/>
            <a:ext cx="609600" cy="1295400"/>
          </a:xfrm>
          <a:prstGeom prst="roundRect">
            <a:avLst/>
          </a:prstGeom>
          <a:solidFill>
            <a:srgbClr val="FFCC00"/>
          </a:solidFill>
          <a:ln>
            <a:noFill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eaVert" rtlCol="0" anchor="ctr"/>
          <a:lstStyle/>
          <a:p>
            <a:r>
              <a:rPr lang="en-US" altLang="zh-CN" sz="1600" b="1" dirty="0" smtClean="0">
                <a:solidFill>
                  <a:srgbClr val="000000"/>
                </a:solidFill>
                <a:latin typeface="Lucida Bright"/>
                <a:cs typeface="Lucida Bright"/>
              </a:rPr>
              <a:t>Connected </a:t>
            </a:r>
          </a:p>
          <a:p>
            <a:r>
              <a:rPr lang="en-US" altLang="zh-CN" sz="1600" b="1" dirty="0" smtClean="0">
                <a:solidFill>
                  <a:srgbClr val="000000"/>
                </a:solidFill>
                <a:latin typeface="Lucida Bright"/>
                <a:cs typeface="Lucida Bright"/>
              </a:rPr>
              <a:t>component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"/>
                            </p:stCondLst>
                            <p:childTnLst>
                              <p:par>
                                <p:cTn id="2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6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9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200"/>
                            </p:stCondLst>
                            <p:childTnLst>
                              <p:par>
                                <p:cTn id="3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500"/>
                            </p:stCondLst>
                            <p:childTnLst>
                              <p:par>
                                <p:cTn id="4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8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100"/>
                            </p:stCondLst>
                            <p:childTnLst>
                              <p:par>
                                <p:cTn id="4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4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700"/>
                            </p:stCondLst>
                            <p:childTnLst>
                              <p:par>
                                <p:cTn id="5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000"/>
                            </p:stCondLst>
                            <p:childTnLst>
                              <p:par>
                                <p:cTn id="5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300"/>
                            </p:stCondLst>
                            <p:childTnLst>
                              <p:par>
                                <p:cTn id="7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600"/>
                            </p:stCondLst>
                            <p:childTnLst>
                              <p:par>
                                <p:cTn id="7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"/>
                            </p:stCondLst>
                            <p:childTnLst>
                              <p:par>
                                <p:cTn id="7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200"/>
                            </p:stCondLst>
                            <p:childTnLst>
                              <p:par>
                                <p:cTn id="8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800"/>
                            </p:stCondLst>
                            <p:childTnLst>
                              <p:par>
                                <p:cTn id="8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2100"/>
                            </p:stCondLst>
                            <p:childTnLst>
                              <p:par>
                                <p:cTn id="8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400"/>
                            </p:stCondLst>
                            <p:childTnLst>
                              <p:par>
                                <p:cTn id="9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700"/>
                            </p:stCondLst>
                            <p:childTnLst>
                              <p:par>
                                <p:cTn id="95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000"/>
                            </p:stCondLst>
                            <p:childTnLst>
                              <p:par>
                                <p:cTn id="98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3300"/>
                            </p:stCondLst>
                            <p:childTnLst>
                              <p:par>
                                <p:cTn id="101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3600"/>
                            </p:stCondLst>
                            <p:childTnLst>
                              <p:par>
                                <p:cTn id="104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3900"/>
                            </p:stCondLst>
                            <p:childTnLst>
                              <p:par>
                                <p:cTn id="107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200"/>
                            </p:stCondLst>
                            <p:childTnLst>
                              <p:par>
                                <p:cTn id="110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4500"/>
                            </p:stCondLst>
                            <p:childTnLst>
                              <p:par>
                                <p:cTn id="113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5" fill="hold">
                            <p:stCondLst>
                              <p:cond delay="4800"/>
                            </p:stCondLst>
                            <p:childTnLst>
                              <p:par>
                                <p:cTn id="116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8" fill="hold">
                            <p:stCondLst>
                              <p:cond delay="5100"/>
                            </p:stCondLst>
                            <p:childTnLst>
                              <p:par>
                                <p:cTn id="119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5400"/>
                            </p:stCondLst>
                            <p:childTnLst>
                              <p:par>
                                <p:cTn id="122" presetID="1" presetClass="entr" presetSubtype="0" fill="hold" grpId="0" nodeType="afterEffect">
                                  <p:stCondLst>
                                    <p:cond delay="30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48" grpId="0" animBg="1"/>
      <p:bldP spid="49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10" grpId="0" animBg="1"/>
      <p:bldP spid="9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040"/>
            <a:ext cx="3276600" cy="1965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876800"/>
            <a:ext cx="33020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876800"/>
            <a:ext cx="2707640" cy="1981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447800" y="5486400"/>
            <a:ext cx="609600" cy="3048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4800600" y="5257800"/>
            <a:ext cx="609600" cy="6096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7239000" y="5638800"/>
            <a:ext cx="685800" cy="762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040"/>
            <a:ext cx="3276600" cy="19659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876800"/>
            <a:ext cx="3302000" cy="19812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876800"/>
            <a:ext cx="2707640" cy="1981200"/>
          </a:xfrm>
          <a:prstGeom prst="rect">
            <a:avLst/>
          </a:prstGeom>
        </p:spPr>
      </p:pic>
      <p:cxnSp>
        <p:nvCxnSpPr>
          <p:cNvPr id="7" name="Straight Arrow Connector 6"/>
          <p:cNvCxnSpPr/>
          <p:nvPr/>
        </p:nvCxnSpPr>
        <p:spPr>
          <a:xfrm flipV="1">
            <a:off x="1447800" y="5486400"/>
            <a:ext cx="609600" cy="3048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rot="5400000" flipH="1" flipV="1">
            <a:off x="4800600" y="5257800"/>
            <a:ext cx="609600" cy="6096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16200000" flipV="1">
            <a:off x="7239000" y="5638800"/>
            <a:ext cx="685800" cy="762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V="1">
            <a:off x="2209800" y="3505200"/>
            <a:ext cx="5105400" cy="1905000"/>
          </a:xfrm>
          <a:prstGeom prst="line">
            <a:avLst/>
          </a:prstGeom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 flipV="1">
            <a:off x="5410200" y="3657600"/>
            <a:ext cx="1828800" cy="1600200"/>
          </a:xfrm>
          <a:prstGeom prst="line">
            <a:avLst/>
          </a:prstGeom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rot="16200000" flipV="1">
            <a:off x="6667500" y="4533900"/>
            <a:ext cx="1600200" cy="152400"/>
          </a:xfrm>
          <a:prstGeom prst="line">
            <a:avLst/>
          </a:prstGeom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4" name="Group 13"/>
          <p:cNvGrpSpPr/>
          <p:nvPr/>
        </p:nvGrpSpPr>
        <p:grpSpPr>
          <a:xfrm>
            <a:off x="5791200" y="1524000"/>
            <a:ext cx="3130259" cy="3200400"/>
            <a:chOff x="5791200" y="1524000"/>
            <a:chExt cx="3130259" cy="3200400"/>
          </a:xfrm>
        </p:grpSpPr>
        <p:sp>
          <p:nvSpPr>
            <p:cNvPr id="12" name="Oval 11"/>
            <p:cNvSpPr/>
            <p:nvPr/>
          </p:nvSpPr>
          <p:spPr>
            <a:xfrm>
              <a:off x="7162800" y="1981200"/>
              <a:ext cx="609600" cy="2743200"/>
            </a:xfrm>
            <a:prstGeom prst="ellipse">
              <a:avLst/>
            </a:prstGeom>
            <a:noFill/>
            <a:ln w="38100" cap="flat" cmpd="sng" algn="ctr">
              <a:solidFill>
                <a:srgbClr val="FF66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5791200" y="1524000"/>
              <a:ext cx="3130259" cy="369332"/>
            </a:xfrm>
            <a:prstGeom prst="rect">
              <a:avLst/>
            </a:prstGeom>
            <a:solidFill>
              <a:srgbClr val="FF6600"/>
            </a:solidFill>
            <a:effectLst>
              <a:outerShdw blurRad="50800" dist="38100" dir="2700000">
                <a:srgbClr val="000000">
                  <a:alpha val="43000"/>
                </a:srgbClr>
              </a:outerShdw>
            </a:effectLst>
          </p:spPr>
          <p:txBody>
            <a:bodyPr wrap="none" rtlCol="0">
              <a:spAutoFit/>
            </a:bodyPr>
            <a:lstStyle/>
            <a:p>
              <a:r>
                <a:rPr lang="en-US">
                  <a:solidFill>
                    <a:schemeClr val="bg1"/>
                  </a:solidFill>
                  <a:latin typeface="Lucida Bright"/>
                  <a:cs typeface="Lucida Bright"/>
                </a:rPr>
                <a:t>Smoking Location = &lt;x, y&gt;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0" y="0"/>
            <a:ext cx="9144000" cy="580543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040"/>
            <a:ext cx="3276600" cy="1965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876800"/>
            <a:ext cx="33020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876800"/>
            <a:ext cx="2707640" cy="1981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447800" y="5486400"/>
            <a:ext cx="609600" cy="3048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4800600" y="5257800"/>
            <a:ext cx="609600" cy="6096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7239000" y="5638800"/>
            <a:ext cx="685800" cy="76200"/>
          </a:xfrm>
          <a:prstGeom prst="straightConnector1">
            <a:avLst/>
          </a:prstGeom>
          <a:ln w="76200" cap="flat" cmpd="sng" algn="ctr">
            <a:solidFill>
              <a:srgbClr val="FF66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 flipV="1">
            <a:off x="2209800" y="3505200"/>
            <a:ext cx="5105400" cy="1905000"/>
          </a:xfrm>
          <a:prstGeom prst="line">
            <a:avLst/>
          </a:prstGeom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 flipV="1">
            <a:off x="5410200" y="3657600"/>
            <a:ext cx="1828800" cy="1600200"/>
          </a:xfrm>
          <a:prstGeom prst="line">
            <a:avLst/>
          </a:prstGeom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rot="16200000" flipV="1">
            <a:off x="6667500" y="4533900"/>
            <a:ext cx="1600200" cy="152400"/>
          </a:xfrm>
          <a:prstGeom prst="line">
            <a:avLst/>
          </a:prstGeom>
          <a:ln w="28575" cap="flat" cmpd="sng" algn="ctr">
            <a:solidFill>
              <a:srgbClr val="FF66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2667000" y="3810000"/>
            <a:ext cx="3505200" cy="381000"/>
          </a:xfrm>
          <a:prstGeom prst="rect">
            <a:avLst/>
          </a:prstGeom>
          <a:solidFill>
            <a:srgbClr val="FFCC00"/>
          </a:solidFill>
          <a:ln>
            <a:solidFill>
              <a:srgbClr val="FFCC00"/>
            </a:solidFill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>
                <a:solidFill>
                  <a:schemeClr val="tx1"/>
                </a:solidFill>
                <a:latin typeface="Lucida Bright"/>
                <a:cs typeface="Lucida Bright"/>
              </a:rPr>
              <a:t>Crowd-sourced Heatmap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52400" y="-190501"/>
            <a:ext cx="9703694" cy="643890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040"/>
            <a:ext cx="3276600" cy="1965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876800"/>
            <a:ext cx="33020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876800"/>
            <a:ext cx="2707640" cy="1981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447800" y="5486400"/>
            <a:ext cx="609600" cy="30480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4800600" y="5334000"/>
            <a:ext cx="533400" cy="38100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7277100" y="5524500"/>
            <a:ext cx="533400" cy="45720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2209800" y="4191000"/>
            <a:ext cx="3657600" cy="121920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rot="5400000" flipH="1" flipV="1">
            <a:off x="5067300" y="4457700"/>
            <a:ext cx="990600" cy="60960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rot="10800000">
            <a:off x="5943600" y="4267200"/>
            <a:ext cx="1371600" cy="121920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216152"/>
            <a:ext cx="9144000" cy="64739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892040"/>
            <a:ext cx="3276600" cy="196596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76600" y="4876800"/>
            <a:ext cx="3302000" cy="1981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77000" y="4876800"/>
            <a:ext cx="2707640" cy="1981200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V="1">
            <a:off x="1447800" y="5334000"/>
            <a:ext cx="533400" cy="45720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rot="5400000" flipH="1" flipV="1">
            <a:off x="4648200" y="5638800"/>
            <a:ext cx="533400" cy="7620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 rot="16200000" flipV="1">
            <a:off x="7239001" y="5537200"/>
            <a:ext cx="533400" cy="533400"/>
          </a:xfrm>
          <a:prstGeom prst="straightConnector1">
            <a:avLst/>
          </a:prstGeom>
          <a:ln w="7620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1981200" y="3657600"/>
            <a:ext cx="1981200" cy="167640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rot="16200000" flipV="1">
            <a:off x="3543302" y="4076701"/>
            <a:ext cx="1904999" cy="761999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rot="10800000">
            <a:off x="4343400" y="3429000"/>
            <a:ext cx="2895600" cy="2108200"/>
          </a:xfrm>
          <a:prstGeom prst="line">
            <a:avLst/>
          </a:prstGeom>
          <a:ln w="28575" cap="flat" cmpd="sng" algn="ctr">
            <a:solidFill>
              <a:srgbClr val="FF0000"/>
            </a:solidFill>
            <a:prstDash val="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42171" y="4876800"/>
            <a:ext cx="601829" cy="63500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4889500"/>
            <a:ext cx="601829" cy="635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6600" y="4876800"/>
            <a:ext cx="601829" cy="635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自定义 4">
      <a:majorFont>
        <a:latin typeface="Arial"/>
        <a:ea typeface="方正舒体"/>
        <a:cs typeface=""/>
      </a:majorFont>
      <a:minorFont>
        <a:latin typeface="Segoe UI"/>
        <a:ea typeface="方正舒体"/>
        <a:cs typeface="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</Template>
  <TotalTime>10979</TotalTime>
  <Words>1407</Words>
  <Application>Microsoft Macintosh PowerPoint</Application>
  <PresentationFormat>On-screen Show (4:3)</PresentationFormat>
  <Paragraphs>275</Paragraphs>
  <Slides>40</Slides>
  <Notes>14</Notes>
  <HiddenSlides>0</HiddenSlides>
  <MMClips>0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40</vt:i4>
      </vt:variant>
    </vt:vector>
  </HeadingPairs>
  <TitlesOfParts>
    <vt:vector size="41" baseType="lpstr">
      <vt:lpstr>Clarity</vt:lpstr>
      <vt:lpstr>If You See Something, Swipe towards It Crowd-sourced Event Localization  using Smartphones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Core Problem Statement  Given  n  smartphone swipes in a given area … compute the location of one or multiple objects/events    </vt:lpstr>
      <vt:lpstr>Core Problem Statement  Given  n  smartphone swipes in a given area … compute the location of one or multiple objects/events    </vt:lpstr>
      <vt:lpstr>Not Trivial</vt:lpstr>
      <vt:lpstr>Challenges</vt:lpstr>
      <vt:lpstr>iSee: Architecture</vt:lpstr>
      <vt:lpstr>Basic event analysis</vt:lpstr>
      <vt:lpstr>Basic event analysis</vt:lpstr>
      <vt:lpstr>Grid-based Event Localization (GEL)</vt:lpstr>
      <vt:lpstr>Temporal analysis</vt:lpstr>
      <vt:lpstr>Location Refinement</vt:lpstr>
      <vt:lpstr>Location Refinement</vt:lpstr>
      <vt:lpstr>Implementation</vt:lpstr>
      <vt:lpstr>Experimental Setup</vt:lpstr>
      <vt:lpstr>Experimental Setup</vt:lpstr>
      <vt:lpstr>Comparing GEL with LIC</vt:lpstr>
      <vt:lpstr>iSee Performance</vt:lpstr>
      <vt:lpstr>iSee Performance</vt:lpstr>
      <vt:lpstr>Temporal Clustering and Approximation</vt:lpstr>
      <vt:lpstr>Follow Up Work</vt:lpstr>
      <vt:lpstr>Take Away</vt:lpstr>
      <vt:lpstr>Slide 30</vt:lpstr>
      <vt:lpstr>Slide 31</vt:lpstr>
      <vt:lpstr>Slide 32</vt:lpstr>
      <vt:lpstr>Follow Up Work</vt:lpstr>
      <vt:lpstr>Slide 34</vt:lpstr>
      <vt:lpstr>iSee</vt:lpstr>
      <vt:lpstr>Challenges</vt:lpstr>
      <vt:lpstr>Architecture</vt:lpstr>
      <vt:lpstr>Localization Performance</vt:lpstr>
      <vt:lpstr>Localization Performance</vt:lpstr>
      <vt:lpstr>Grid-based Event Localization (GEL)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wouyang</dc:creator>
  <cp:lastModifiedBy>romit roy choudhury</cp:lastModifiedBy>
  <cp:revision>1110</cp:revision>
  <cp:lastPrinted>2013-09-03T22:31:01Z</cp:lastPrinted>
  <dcterms:created xsi:type="dcterms:W3CDTF">2013-09-09T20:11:19Z</dcterms:created>
  <dcterms:modified xsi:type="dcterms:W3CDTF">2013-09-10T10:21:19Z</dcterms:modified>
</cp:coreProperties>
</file>