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handoutMasterIdLst>
    <p:handoutMasterId r:id="rId33"/>
  </p:handoutMasterIdLst>
  <p:sldIdLst>
    <p:sldId id="259" r:id="rId2"/>
    <p:sldId id="407" r:id="rId3"/>
    <p:sldId id="409" r:id="rId4"/>
    <p:sldId id="456" r:id="rId5"/>
    <p:sldId id="457" r:id="rId6"/>
    <p:sldId id="408" r:id="rId7"/>
    <p:sldId id="434" r:id="rId8"/>
    <p:sldId id="412" r:id="rId9"/>
    <p:sldId id="398" r:id="rId10"/>
    <p:sldId id="413" r:id="rId11"/>
    <p:sldId id="411" r:id="rId12"/>
    <p:sldId id="415" r:id="rId13"/>
    <p:sldId id="417" r:id="rId14"/>
    <p:sldId id="421" r:id="rId15"/>
    <p:sldId id="402" r:id="rId16"/>
    <p:sldId id="428" r:id="rId17"/>
    <p:sldId id="424" r:id="rId18"/>
    <p:sldId id="430" r:id="rId19"/>
    <p:sldId id="445" r:id="rId20"/>
    <p:sldId id="447" r:id="rId21"/>
    <p:sldId id="448" r:id="rId22"/>
    <p:sldId id="449" r:id="rId23"/>
    <p:sldId id="454" r:id="rId24"/>
    <p:sldId id="427" r:id="rId25"/>
    <p:sldId id="450" r:id="rId26"/>
    <p:sldId id="444" r:id="rId27"/>
    <p:sldId id="433" r:id="rId28"/>
    <p:sldId id="418" r:id="rId29"/>
    <p:sldId id="461" r:id="rId30"/>
    <p:sldId id="406" r:id="rId3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Lst>
        </p14:section>
        <p14:section name="Project Overview" id="{087866C3-7028-482C-8D34-6BF5363FBD75}">
          <p14:sldIdLst>
            <p14:sldId id="407"/>
            <p14:sldId id="409"/>
            <p14:sldId id="456"/>
            <p14:sldId id="457"/>
            <p14:sldId id="408"/>
            <p14:sldId id="434"/>
            <p14:sldId id="412"/>
            <p14:sldId id="398"/>
            <p14:sldId id="413"/>
            <p14:sldId id="411"/>
            <p14:sldId id="415"/>
            <p14:sldId id="417"/>
            <p14:sldId id="421"/>
            <p14:sldId id="402"/>
            <p14:sldId id="428"/>
            <p14:sldId id="424"/>
            <p14:sldId id="430"/>
            <p14:sldId id="445"/>
            <p14:sldId id="447"/>
            <p14:sldId id="448"/>
            <p14:sldId id="449"/>
            <p14:sldId id="454"/>
            <p14:sldId id="427"/>
            <p14:sldId id="450"/>
            <p14:sldId id="444"/>
            <p14:sldId id="433"/>
            <p14:sldId id="418"/>
            <p14:sldId id="461"/>
            <p14:sldId id="40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5E2524"/>
    <a:srgbClr val="66CC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6" autoAdjust="0"/>
    <p:restoredTop sz="81295" autoAdjust="0"/>
  </p:normalViewPr>
  <p:slideViewPr>
    <p:cSldViewPr>
      <p:cViewPr varScale="1">
        <p:scale>
          <a:sx n="74" d="100"/>
          <a:sy n="74" d="100"/>
        </p:scale>
        <p:origin x="-1848" y="-96"/>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8"/>
    </p:cViewPr>
  </p:sorterViewPr>
  <p:notesViewPr>
    <p:cSldViewPr>
      <p:cViewPr varScale="1">
        <p:scale>
          <a:sx n="67" d="100"/>
          <a:sy n="67" d="100"/>
        </p:scale>
        <p:origin x="-3276"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16B07530-8F4C-4E9A-93EA-4A6D596EBE3C}" type="datetimeFigureOut">
              <a:rPr lang="en-US" smtClean="0"/>
              <a:t>10/11/2013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3923C0C0-45E8-41D2-878A-9371FF5E6A97}" type="slidenum">
              <a:rPr lang="en-US" smtClean="0"/>
              <a:t>‹#›</a:t>
            </a:fld>
            <a:endParaRPr lang="en-US"/>
          </a:p>
        </p:txBody>
      </p:sp>
    </p:spTree>
    <p:extLst>
      <p:ext uri="{BB962C8B-B14F-4D97-AF65-F5344CB8AC3E}">
        <p14:creationId xmlns:p14="http://schemas.microsoft.com/office/powerpoint/2010/main" val="3518357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24506C0-3FFE-45A5-803D-9F4FC5464A70}" type="datetimeFigureOut">
              <a:rPr lang="en-US" smtClean="0"/>
              <a:t>10/11/2013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8646707-6BBD-41A9-B4DF-0C76A73A2D2A}" type="slidenum">
              <a:rPr lang="en-US" smtClean="0"/>
              <a:t>‹#›</a:t>
            </a:fld>
            <a:endParaRPr lang="en-US"/>
          </a:p>
        </p:txBody>
      </p:sp>
      <p:sp>
        <p:nvSpPr>
          <p:cNvPr id="8" name="Header Placeholder 7"/>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Tree>
    <p:extLst>
      <p:ext uri="{BB962C8B-B14F-4D97-AF65-F5344CB8AC3E}">
        <p14:creationId xmlns:p14="http://schemas.microsoft.com/office/powerpoint/2010/main" val="43240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everyone, welcome to the talk. I am very glad to talk about our work Insight:…</a:t>
            </a:r>
          </a:p>
          <a:p>
            <a:endParaRPr lang="en-US" baseline="0" dirty="0" smtClean="0"/>
          </a:p>
          <a:p>
            <a:r>
              <a:rPr lang="en-US" baseline="0" dirty="0" smtClean="0"/>
              <a:t>This is a join work with my college </a:t>
            </a:r>
            <a:r>
              <a:rPr lang="en-US" baseline="0" dirty="0" err="1" smtClean="0"/>
              <a:t>Xuan</a:t>
            </a:r>
            <a:r>
              <a:rPr lang="en-US" baseline="0" dirty="0" smtClean="0"/>
              <a:t> and my advisor </a:t>
            </a:r>
            <a:r>
              <a:rPr lang="en-US" baseline="0" dirty="0" err="1" smtClean="0"/>
              <a:t>Romit</a:t>
            </a:r>
            <a:r>
              <a:rPr lang="en-US" baseline="0" dirty="0" smtClean="0"/>
              <a:t> from Duke University and </a:t>
            </a:r>
            <a:r>
              <a:rPr lang="en-US" baseline="0" dirty="0" err="1" smtClean="0"/>
              <a:t>Srihari</a:t>
            </a:r>
            <a:r>
              <a:rPr lang="en-US" baseline="0" dirty="0" smtClean="0"/>
              <a:t> from USC.</a:t>
            </a:r>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a:t>
            </a:r>
            <a:r>
              <a:rPr lang="en-US" baseline="0" dirty="0" smtClean="0"/>
              <a:t>r converting color to HSV domain,</a:t>
            </a:r>
            <a:r>
              <a:rPr lang="en-US" dirty="0" smtClean="0"/>
              <a:t> we</a:t>
            </a:r>
            <a:r>
              <a:rPr lang="en-US" baseline="0" dirty="0" smtClean="0"/>
              <a:t> are ready to calculate </a:t>
            </a:r>
            <a:r>
              <a:rPr lang="en-US" baseline="0" dirty="0" err="1" smtClean="0"/>
              <a:t>spatiograms</a:t>
            </a:r>
            <a:r>
              <a:rPr lang="en-US" baseline="0" dirty="0" smtClean="0"/>
              <a:t>. </a:t>
            </a:r>
            <a:r>
              <a:rPr lang="en-US" baseline="0" dirty="0" err="1" smtClean="0"/>
              <a:t>Spatiograms</a:t>
            </a:r>
            <a:r>
              <a:rPr lang="en-US" baseline="0" dirty="0" smtClean="0"/>
              <a:t> are essentially color histograms with spatial distributions encoded in their structures. </a:t>
            </a:r>
            <a:r>
              <a:rPr lang="en-US" baseline="0" dirty="0" err="1" smtClean="0"/>
              <a:t>Spatiograms</a:t>
            </a:r>
            <a:r>
              <a:rPr lang="en-US" baseline="0" dirty="0" smtClean="0"/>
              <a:t> count the number for each particular color, which will form color histograms. From color histograms, we can distinguish these two cases: one is a mixture of black and blue, the other is red. </a:t>
            </a:r>
            <a:r>
              <a:rPr lang="en-US" baseline="0" dirty="0" err="1" smtClean="0"/>
              <a:t>Spatiograms</a:t>
            </a:r>
            <a:r>
              <a:rPr lang="en-US" baseline="0" dirty="0" smtClean="0"/>
              <a:t> also contain spatial distribution for each color.  From the spatial distributions, we can distinguish these two cases: one has black on upper and lower part, the other has black on right part.  These are color </a:t>
            </a:r>
            <a:r>
              <a:rPr lang="en-US" baseline="0" dirty="0" err="1" smtClean="0"/>
              <a:t>spatiograms</a:t>
            </a:r>
            <a:r>
              <a:rPr lang="en-US" baseline="0" dirty="0" smtClean="0"/>
              <a:t>.</a:t>
            </a:r>
          </a:p>
          <a:p>
            <a:endParaRPr lang="en-US" baseline="0" dirty="0" smtClean="0"/>
          </a:p>
          <a:p>
            <a:r>
              <a:rPr lang="en-US" baseline="0" dirty="0" smtClean="0"/>
              <a:t>Apart from colors, we also use patterns. </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10</a:t>
            </a:fld>
            <a:endParaRPr lang="en-US"/>
          </a:p>
        </p:txBody>
      </p:sp>
    </p:spTree>
    <p:extLst>
      <p:ext uri="{BB962C8B-B14F-4D97-AF65-F5344CB8AC3E}">
        <p14:creationId xmlns:p14="http://schemas.microsoft.com/office/powerpoint/2010/main" val="3769466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extract clothes patterns, we use wavelets. Wavelets have different sub-bands that can capture high frequency in vertical, horizontal and diagonal dimensions. The upper figure has horizontal stripes and the lower figure has vertical stripes. As we can see, </a:t>
            </a:r>
            <a:r>
              <a:rPr lang="en-US" baseline="0" smtClean="0"/>
              <a:t>wavelets sub-bands </a:t>
            </a:r>
            <a:r>
              <a:rPr lang="en-US" baseline="0" dirty="0" smtClean="0"/>
              <a:t>can capture the pattern difference. </a:t>
            </a:r>
            <a:endParaRPr lang="en-US" dirty="0" smtClean="0"/>
          </a:p>
        </p:txBody>
      </p:sp>
      <p:sp>
        <p:nvSpPr>
          <p:cNvPr id="4" name="Slide Number Placeholder 3"/>
          <p:cNvSpPr>
            <a:spLocks noGrp="1"/>
          </p:cNvSpPr>
          <p:nvPr>
            <p:ph type="sldNum" sz="quarter" idx="10"/>
          </p:nvPr>
        </p:nvSpPr>
        <p:spPr/>
        <p:txBody>
          <a:bodyPr/>
          <a:lstStyle/>
          <a:p>
            <a:fld id="{F8646707-6BBD-41A9-B4DF-0C76A73A2D2A}" type="slidenum">
              <a:rPr lang="en-US" smtClean="0"/>
              <a:t>11</a:t>
            </a:fld>
            <a:endParaRPr lang="en-US"/>
          </a:p>
        </p:txBody>
      </p:sp>
    </p:spTree>
    <p:extLst>
      <p:ext uri="{BB962C8B-B14F-4D97-AF65-F5344CB8AC3E}">
        <p14:creationId xmlns:p14="http://schemas.microsoft.com/office/powerpoint/2010/main" val="1334040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Fingerprints</a:t>
            </a:r>
            <a:r>
              <a:rPr lang="en-US" baseline="0" dirty="0" smtClean="0"/>
              <a:t> are combination of colors and patterns. We use the same fingerprints for glass view also. Now we are ready to match.</a:t>
            </a:r>
            <a:endParaRPr lang="en-US" dirty="0" smtClean="0"/>
          </a:p>
          <a:p>
            <a:endParaRPr lang="en-US" dirty="0" smtClean="0"/>
          </a:p>
          <a:p>
            <a:r>
              <a:rPr lang="en-US" dirty="0" smtClean="0"/>
              <a:t>Fingerprint</a:t>
            </a:r>
            <a:r>
              <a:rPr lang="en-US" baseline="0" dirty="0" smtClean="0"/>
              <a:t> matching contains two parts: matching </a:t>
            </a:r>
            <a:r>
              <a:rPr lang="en-US" baseline="0" dirty="0" err="1" smtClean="0"/>
              <a:t>spatiograms</a:t>
            </a:r>
            <a:r>
              <a:rPr lang="en-US" baseline="0" dirty="0" smtClean="0"/>
              <a:t> and matching wavelets. </a:t>
            </a:r>
          </a:p>
          <a:p>
            <a:endParaRPr lang="en-US" baseline="0" dirty="0" smtClean="0"/>
          </a:p>
          <a:p>
            <a:r>
              <a:rPr lang="en-US" baseline="0" dirty="0" smtClean="0"/>
              <a:t>To match </a:t>
            </a:r>
            <a:r>
              <a:rPr lang="en-US" baseline="0" dirty="0" err="1" smtClean="0"/>
              <a:t>spatiograms</a:t>
            </a:r>
            <a:r>
              <a:rPr lang="en-US" baseline="0" dirty="0" smtClean="0"/>
              <a:t>. We calculated the </a:t>
            </a:r>
            <a:r>
              <a:rPr lang="en-US" baseline="0" dirty="0" err="1" smtClean="0"/>
              <a:t>spatiograms</a:t>
            </a:r>
            <a:r>
              <a:rPr lang="en-US" baseline="0" dirty="0" smtClean="0"/>
              <a:t> from the cloud and from the glass. </a:t>
            </a:r>
            <a:r>
              <a:rPr lang="en-US" baseline="0" dirty="0" err="1" smtClean="0"/>
              <a:t>S_could</a:t>
            </a:r>
            <a:r>
              <a:rPr lang="en-US" baseline="0" dirty="0" smtClean="0"/>
              <a:t> are the </a:t>
            </a:r>
            <a:r>
              <a:rPr lang="en-US" baseline="0" dirty="0" err="1" smtClean="0"/>
              <a:t>spatiograms</a:t>
            </a:r>
            <a:r>
              <a:rPr lang="en-US" baseline="0" dirty="0" smtClean="0"/>
              <a:t> from the cloud, </a:t>
            </a:r>
            <a:r>
              <a:rPr lang="en-US" baseline="0" dirty="0" err="1" smtClean="0"/>
              <a:t>S_glass</a:t>
            </a:r>
            <a:r>
              <a:rPr lang="en-US" baseline="0" dirty="0" smtClean="0"/>
              <a:t> are the </a:t>
            </a:r>
            <a:r>
              <a:rPr lang="en-US" baseline="0" dirty="0" err="1" smtClean="0"/>
              <a:t>spatiograms</a:t>
            </a:r>
            <a:r>
              <a:rPr lang="en-US" baseline="0" dirty="0" smtClean="0"/>
              <a:t> from the glass view.  Then we put the two </a:t>
            </a:r>
            <a:r>
              <a:rPr lang="en-US" baseline="0" dirty="0" err="1" smtClean="0"/>
              <a:t>spatiograms</a:t>
            </a:r>
            <a:r>
              <a:rPr lang="en-US" baseline="0" dirty="0" smtClean="0"/>
              <a:t> into similarity metric, which compares both color histograms and spatial distributions. </a:t>
            </a:r>
          </a:p>
          <a:p>
            <a:endParaRPr lang="en-US" baseline="0" dirty="0" smtClean="0"/>
          </a:p>
          <a:p>
            <a:pPr defTabSz="924458">
              <a:defRPr/>
            </a:pP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12</a:t>
            </a:fld>
            <a:endParaRPr lang="en-US"/>
          </a:p>
        </p:txBody>
      </p:sp>
    </p:spTree>
    <p:extLst>
      <p:ext uri="{BB962C8B-B14F-4D97-AF65-F5344CB8AC3E}">
        <p14:creationId xmlns:p14="http://schemas.microsoft.com/office/powerpoint/2010/main" val="242732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match wavelets, we first summarize wavelets sub-bands into several features such as mean energy and energy spatial distributions. Then we use Bagged Decision Tree to train classification model.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13</a:t>
            </a:fld>
            <a:endParaRPr lang="en-US"/>
          </a:p>
        </p:txBody>
      </p:sp>
    </p:spTree>
    <p:extLst>
      <p:ext uri="{BB962C8B-B14F-4D97-AF65-F5344CB8AC3E}">
        <p14:creationId xmlns:p14="http://schemas.microsoft.com/office/powerpoint/2010/main" val="814244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we don’t have </a:t>
            </a:r>
            <a:r>
              <a:rPr lang="en-US" baseline="0" dirty="0" err="1" smtClean="0"/>
              <a:t>google</a:t>
            </a:r>
            <a:r>
              <a:rPr lang="en-US" baseline="0" dirty="0" smtClean="0"/>
              <a:t> glass, t</a:t>
            </a:r>
            <a:r>
              <a:rPr lang="en-US" dirty="0" smtClean="0"/>
              <a:t>o ev</a:t>
            </a:r>
            <a:r>
              <a:rPr lang="en-US" baseline="0" dirty="0" smtClean="0"/>
              <a:t>aluate our system, we bought an </a:t>
            </a:r>
            <a:r>
              <a:rPr lang="en-US" baseline="0" dirty="0" err="1" smtClean="0"/>
              <a:t>pivothead</a:t>
            </a:r>
            <a:r>
              <a:rPr lang="en-US" baseline="0" dirty="0" smtClean="0"/>
              <a:t> glass which have an 8mega pixel camera in the center. One user wore the glass and capture other users from the front. In our preliminary test, users in the glass view did not overlap with each other. We conduct the experiments with </a:t>
            </a:r>
            <a:r>
              <a:rPr lang="en-US" dirty="0" smtClean="0"/>
              <a:t>15 users dressed in their regular attires. We</a:t>
            </a:r>
            <a:r>
              <a:rPr lang="en-US" baseline="0" dirty="0" smtClean="0"/>
              <a:t> asked them to actively used their smartphones. The phone opportunistically took “profile” pictures of the user. </a:t>
            </a:r>
          </a:p>
          <a:p>
            <a:endParaRPr lang="en-US" baseline="0" dirty="0" smtClean="0"/>
          </a:p>
          <a:p>
            <a:endParaRPr lang="en-US" dirty="0" smtClean="0"/>
          </a:p>
          <a:p>
            <a:endParaRPr lang="en-US" dirty="0" smtClean="0"/>
          </a:p>
          <a:p>
            <a:r>
              <a:rPr lang="en-US" dirty="0" smtClean="0"/>
              <a:t>(Say from the back</a:t>
            </a:r>
            <a:r>
              <a:rPr lang="en-US" baseline="0" dirty="0" smtClean="0"/>
              <a:t> case later.)</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14</a:t>
            </a:fld>
            <a:endParaRPr lang="en-US"/>
          </a:p>
        </p:txBody>
      </p:sp>
    </p:spTree>
    <p:extLst>
      <p:ext uri="{BB962C8B-B14F-4D97-AF65-F5344CB8AC3E}">
        <p14:creationId xmlns:p14="http://schemas.microsoft.com/office/powerpoint/2010/main" val="1042069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first evaluate matching color </a:t>
            </a:r>
            <a:r>
              <a:rPr lang="en-US" baseline="0" dirty="0" err="1" smtClean="0"/>
              <a:t>spatiograms</a:t>
            </a:r>
            <a:r>
              <a:rPr lang="en-US" baseline="0" dirty="0" smtClean="0"/>
              <a:t>. X-axle shows self-fingerprints, y-axle shows front view in the glass. The brighter the color, the higher the similarity. For example, in this row, this is the brightest color and we will match this user’s glass view to this self-fingerprint. We can see that color can work in some cases, however, it is not perfect. </a:t>
            </a:r>
          </a:p>
          <a:p>
            <a:endParaRPr lang="en-US" baseline="0" dirty="0" smtClean="0"/>
          </a:p>
          <a:p>
            <a:r>
              <a:rPr lang="en-US" baseline="0" dirty="0" smtClean="0"/>
              <a:t>Let’s see what happens with patterns.</a:t>
            </a:r>
          </a:p>
          <a:p>
            <a:endParaRPr lang="en-US" baseline="0" dirty="0" smtClean="0"/>
          </a:p>
          <a:p>
            <a:endParaRPr lang="en-US" baseline="0" dirty="0" smtClean="0"/>
          </a:p>
          <a:p>
            <a:endParaRPr lang="en-US" baseline="0" dirty="0" smtClean="0"/>
          </a:p>
          <a:p>
            <a:r>
              <a:rPr lang="en-US" baseline="0" dirty="0" smtClean="0"/>
              <a:t>Front view text</a:t>
            </a:r>
          </a:p>
          <a:p>
            <a:endParaRPr lang="en-US" dirty="0" smtClean="0"/>
          </a:p>
        </p:txBody>
      </p:sp>
      <p:sp>
        <p:nvSpPr>
          <p:cNvPr id="4" name="Slide Number Placeholder 3"/>
          <p:cNvSpPr>
            <a:spLocks noGrp="1"/>
          </p:cNvSpPr>
          <p:nvPr>
            <p:ph type="sldNum" sz="quarter" idx="10"/>
          </p:nvPr>
        </p:nvSpPr>
        <p:spPr/>
        <p:txBody>
          <a:bodyPr/>
          <a:lstStyle/>
          <a:p>
            <a:fld id="{F8646707-6BBD-41A9-B4DF-0C76A73A2D2A}" type="slidenum">
              <a:rPr lang="en-US" smtClean="0"/>
              <a:t>15</a:t>
            </a:fld>
            <a:endParaRPr lang="en-US"/>
          </a:p>
        </p:txBody>
      </p:sp>
    </p:spTree>
    <p:extLst>
      <p:ext uri="{BB962C8B-B14F-4D97-AF65-F5344CB8AC3E}">
        <p14:creationId xmlns:p14="http://schemas.microsoft.com/office/powerpoint/2010/main" val="787897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labels</a:t>
            </a:r>
            <a:r>
              <a:rPr lang="en-US" baseline="0" dirty="0" smtClean="0"/>
              <a:t> are the same as previous graph. X-axle shows self-fingerprints, y-axle shows front view in the glass. The brighter the color, the higher the similarity. We can see that pattern can work in some cases, however, it is not perfect too.</a:t>
            </a:r>
          </a:p>
          <a:p>
            <a:endParaRPr lang="en-US" baseline="0" dirty="0" smtClean="0"/>
          </a:p>
          <a:p>
            <a:r>
              <a:rPr lang="en-US" baseline="0" dirty="0" smtClean="0"/>
              <a:t> So, we try to combine the colors and patterns together by multiplying the their similarity scores. </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16</a:t>
            </a:fld>
            <a:endParaRPr lang="en-US"/>
          </a:p>
        </p:txBody>
      </p:sp>
    </p:spTree>
    <p:extLst>
      <p:ext uri="{BB962C8B-B14F-4D97-AF65-F5344CB8AC3E}">
        <p14:creationId xmlns:p14="http://schemas.microsoft.com/office/powerpoint/2010/main" val="1343201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Here is the</a:t>
            </a:r>
            <a:r>
              <a:rPr lang="en-US" baseline="0" dirty="0" smtClean="0"/>
              <a:t> result of combining colors and patterns. </a:t>
            </a:r>
            <a:r>
              <a:rPr lang="en-US" dirty="0" smtClean="0"/>
              <a:t>In </a:t>
            </a:r>
            <a:r>
              <a:rPr lang="en-US" dirty="0"/>
              <a:t>this graph, most of the diagonal elements are brightest, which means </a:t>
            </a:r>
            <a:r>
              <a:rPr lang="en-US" dirty="0" smtClean="0"/>
              <a:t>we can recognize most</a:t>
            </a:r>
            <a:r>
              <a:rPr lang="en-US" baseline="0" dirty="0" smtClean="0"/>
              <a:t> of the users.</a:t>
            </a:r>
            <a:endParaRPr lang="en-US" dirty="0"/>
          </a:p>
          <a:p>
            <a:pPr defTabSz="924458">
              <a:defRPr/>
            </a:pPr>
            <a:endParaRPr lang="en-US" dirty="0"/>
          </a:p>
          <a:p>
            <a:pPr defTabSz="924458">
              <a:defRPr/>
            </a:pPr>
            <a:r>
              <a:rPr lang="en-US" dirty="0"/>
              <a:t>However, this one is as bright as the diagonal element. </a:t>
            </a:r>
            <a:r>
              <a:rPr lang="en-US" dirty="0" smtClean="0"/>
              <a:t>Here </a:t>
            </a:r>
            <a:r>
              <a:rPr lang="en-US" dirty="0"/>
              <a:t>are the corresponding pictures. As we </a:t>
            </a:r>
            <a:r>
              <a:rPr lang="en-US" dirty="0" smtClean="0"/>
              <a:t>can see, </a:t>
            </a:r>
            <a:r>
              <a:rPr lang="en-US" dirty="0"/>
              <a:t>these two are similar in both colors and patterns. Both of them have grids and both of them have blue and white. Also, the color distributions are </a:t>
            </a:r>
            <a:r>
              <a:rPr lang="en-US" dirty="0" smtClean="0"/>
              <a:t>similar</a:t>
            </a:r>
            <a:r>
              <a:rPr lang="en-US" baseline="0" dirty="0" smtClean="0"/>
              <a:t> – a kind of normal distribution.  </a:t>
            </a:r>
          </a:p>
          <a:p>
            <a:pPr defTabSz="924458">
              <a:defRPr/>
            </a:pPr>
            <a:endParaRPr lang="en-US" dirty="0"/>
          </a:p>
          <a:p>
            <a:pPr defTabSz="924458">
              <a:defRPr/>
            </a:pPr>
            <a:r>
              <a:rPr lang="en-US" dirty="0"/>
              <a:t>To be conservative, in these cases, our system will report unsure. </a:t>
            </a:r>
          </a:p>
          <a:p>
            <a:pPr defTabSz="924458">
              <a:defRPr/>
            </a:pPr>
            <a:endParaRPr lang="en-US" dirty="0"/>
          </a:p>
          <a:p>
            <a:pPr defTabSz="924458">
              <a:defRPr/>
            </a:pPr>
            <a:r>
              <a:rPr lang="en-US" dirty="0" smtClean="0"/>
              <a:t>One may</a:t>
            </a:r>
            <a:r>
              <a:rPr lang="en-US" baseline="0" dirty="0" smtClean="0"/>
              <a:t> expect, as the number of people increase, the matching accuracy will go down. (If there are only 3 people around, the accuracy should be higher than 10 people cases. </a:t>
            </a:r>
            <a:r>
              <a:rPr lang="en-US" dirty="0" smtClean="0"/>
              <a:t>Now let’s take a look</a:t>
            </a:r>
            <a:r>
              <a:rPr lang="en-US" baseline="0" dirty="0" smtClean="0"/>
              <a:t> at matching performance with different numbers of people. ) </a:t>
            </a:r>
            <a:endParaRPr lang="en-US" dirty="0" smtClean="0"/>
          </a:p>
          <a:p>
            <a:pPr defTabSz="924458">
              <a:defRPr/>
            </a:pPr>
            <a:r>
              <a:rPr lang="en-US" dirty="0"/>
              <a:t>(No change to the slide but emphasize how well the combination works and then carefully explain the failure case. Also, someone may ask how do we plan to address this case.)</a:t>
            </a:r>
            <a:endParaRPr lang="en-US" dirty="0" smtClean="0"/>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17</a:t>
            </a:fld>
            <a:endParaRPr lang="en-US"/>
          </a:p>
        </p:txBody>
      </p:sp>
    </p:spTree>
    <p:extLst>
      <p:ext uri="{BB962C8B-B14F-4D97-AF65-F5344CB8AC3E}">
        <p14:creationId xmlns:p14="http://schemas.microsoft.com/office/powerpoint/2010/main" val="45650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investigate this</a:t>
            </a:r>
            <a:r>
              <a:rPr lang="en-US" baseline="0" dirty="0" smtClean="0"/>
              <a:t>, we conduct experiments with different numbers of people. X-axle are the number of people. Take 2 people cases for example, we try all the combinations of 2 out of 15. And with 3, we try all the combination of 3 people and so on.  Y-axle shows average correct, incorrect, unsure rates. As we mentioned, to be conservative, when we have more than one competitive high similarity sores, we will report unsure.  </a:t>
            </a:r>
          </a:p>
          <a:p>
            <a:endParaRPr lang="en-US" baseline="0" dirty="0" smtClean="0"/>
          </a:p>
          <a:p>
            <a:r>
              <a:rPr lang="en-US" baseline="0" dirty="0" smtClean="0"/>
              <a:t>From the graph, we can see, as the number of people increases, the correct rates go down a little bit and unsure rates go up. </a:t>
            </a:r>
          </a:p>
          <a:p>
            <a:endParaRPr lang="en-US" baseline="0" dirty="0" smtClean="0"/>
          </a:p>
          <a:p>
            <a:r>
              <a:rPr lang="en-US" baseline="0" dirty="0" smtClean="0"/>
              <a:t>But overall the performance does not decrease too much. However, these are from matching front view to self-fingerprints cases. </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18</a:t>
            </a:fld>
            <a:endParaRPr lang="en-US"/>
          </a:p>
        </p:txBody>
      </p:sp>
    </p:spTree>
    <p:extLst>
      <p:ext uri="{BB962C8B-B14F-4D97-AF65-F5344CB8AC3E}">
        <p14:creationId xmlns:p14="http://schemas.microsoft.com/office/powerpoint/2010/main" val="384965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Self-fingerprints may not be Sufficient</a:t>
            </a:r>
            <a:r>
              <a:rPr lang="en-US" baseline="0" dirty="0" smtClean="0"/>
              <a:t> in some cases. </a:t>
            </a:r>
            <a:r>
              <a:rPr lang="en-US" dirty="0" smtClean="0"/>
              <a:t>C</a:t>
            </a:r>
            <a:r>
              <a:rPr lang="en-US" baseline="0" dirty="0" smtClean="0"/>
              <a:t>lothes could be similar and it’s possible that the phone’s cameras miss the different parts. For example, both Dan and Paul wear white shirts and theirs cameras didn’t capture enough difference. So, we cannot recognize them.</a:t>
            </a:r>
          </a:p>
          <a:p>
            <a:endParaRPr lang="en-US" dirty="0" smtClean="0"/>
          </a:p>
          <a:p>
            <a:r>
              <a:rPr lang="en-US" dirty="0" smtClean="0"/>
              <a:t>Also, </a:t>
            </a:r>
            <a:r>
              <a:rPr lang="en-US" baseline="0" dirty="0" smtClean="0"/>
              <a:t>some clothes have different colors and patterns at the back. Since we build the user’s profile from the front, when we see the users from the back, recognizing the user could be a problem.</a:t>
            </a:r>
            <a:endParaRPr lang="en-US" dirty="0" smtClean="0"/>
          </a:p>
          <a:p>
            <a:endParaRPr lang="en-US" dirty="0" smtClean="0"/>
          </a:p>
          <a:p>
            <a:r>
              <a:rPr lang="en-US" dirty="0" smtClean="0"/>
              <a:t>However, there</a:t>
            </a:r>
            <a:r>
              <a:rPr lang="en-US" baseline="0" dirty="0" smtClean="0"/>
              <a:t> are opportunities to address these challenges. </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19</a:t>
            </a:fld>
            <a:endParaRPr lang="en-US"/>
          </a:p>
        </p:txBody>
      </p:sp>
    </p:spTree>
    <p:extLst>
      <p:ext uri="{BB962C8B-B14F-4D97-AF65-F5344CB8AC3E}">
        <p14:creationId xmlns:p14="http://schemas.microsoft.com/office/powerpoint/2010/main" val="3039762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application scenario. </a:t>
            </a:r>
            <a:r>
              <a:rPr lang="en-US" dirty="0" smtClean="0"/>
              <a:t>Imagine</a:t>
            </a:r>
            <a:r>
              <a:rPr lang="en-US" baseline="0" dirty="0" smtClean="0"/>
              <a:t> in a conference lobby, people are chatting and walking around. we want to design an application such that When you look at them through Google glass, their virtual name tags will pop up on the display. Even better, you can see the messages they want to share around them. To enable this, we need human recognition. Face recognition could be one method. However, sometimes it is hard to see faces. But if we have seen these guys before, we can recognize them even from back. So, we believe some other visual information such as clothing and moving patters could be used to recognize humans as well.  In this talk, we focus on clothing.</a:t>
            </a:r>
          </a:p>
          <a:p>
            <a:endParaRPr lang="en-US" baseline="0" dirty="0" smtClean="0"/>
          </a:p>
          <a:p>
            <a:endParaRPr lang="en-US" baseline="0" dirty="0" smtClean="0"/>
          </a:p>
          <a:p>
            <a:r>
              <a:rPr lang="en-US" baseline="0" dirty="0" smtClean="0"/>
              <a:t>(1) Another </a:t>
            </a:r>
            <a:r>
              <a:rPr lang="en-US" baseline="0" dirty="0" err="1" smtClean="0"/>
              <a:t>sce</a:t>
            </a:r>
            <a:r>
              <a:rPr lang="en-US" baseline="0" dirty="0" smtClean="0"/>
              <a:t>, T-shirt  (2) simulate humans: human can do it. Saw before… Can we do this? Observation (3) talk about motions in conclusion or beginning    I see somebody with red. They are </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a:t>
            </a:fld>
            <a:endParaRPr lang="en-US"/>
          </a:p>
        </p:txBody>
      </p:sp>
    </p:spTree>
    <p:extLst>
      <p:ext uri="{BB962C8B-B14F-4D97-AF65-F5344CB8AC3E}">
        <p14:creationId xmlns:p14="http://schemas.microsoft.com/office/powerpoint/2010/main" val="1818980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one is similar clothes example: Dan and Paul are wearing similar white shirts. Their cameras haven’t captured enough differences. The uploaded pictures that only says: “white shirts, no patterns”. Later, when you see them in your glass, even your glass can see the cute hearts on Dan’s shirt, because the cloud doesn’t have enough information, we still cannot recognize them.</a:t>
            </a:r>
          </a:p>
          <a:p>
            <a:endParaRPr lang="en-US" baseline="0" dirty="0" smtClean="0"/>
          </a:p>
          <a:p>
            <a:endParaRPr lang="en-US" baseline="0" dirty="0" smtClean="0"/>
          </a:p>
          <a:p>
            <a:r>
              <a:rPr lang="en-US" baseline="0" dirty="0" smtClean="0"/>
              <a:t>(remove)</a:t>
            </a:r>
          </a:p>
        </p:txBody>
      </p:sp>
      <p:sp>
        <p:nvSpPr>
          <p:cNvPr id="4" name="Slide Number Placeholder 3"/>
          <p:cNvSpPr>
            <a:spLocks noGrp="1"/>
          </p:cNvSpPr>
          <p:nvPr>
            <p:ph type="sldNum" sz="quarter" idx="10"/>
          </p:nvPr>
        </p:nvSpPr>
        <p:spPr/>
        <p:txBody>
          <a:bodyPr/>
          <a:lstStyle/>
          <a:p>
            <a:fld id="{F8646707-6BBD-41A9-B4DF-0C76A73A2D2A}" type="slidenum">
              <a:rPr lang="en-US" smtClean="0"/>
              <a:t>20</a:t>
            </a:fld>
            <a:endParaRPr lang="en-US"/>
          </a:p>
        </p:txBody>
      </p:sp>
    </p:spTree>
    <p:extLst>
      <p:ext uri="{BB962C8B-B14F-4D97-AF65-F5344CB8AC3E}">
        <p14:creationId xmlns:p14="http://schemas.microsoft.com/office/powerpoint/2010/main" val="3591462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people are</a:t>
            </a:r>
            <a:r>
              <a:rPr lang="en-US" baseline="0" dirty="0" smtClean="0"/>
              <a:t> moving naturally. Next time, when Dan hang out with Bob and John. Since Paul is not around, he will not confuse us. Now, we are able to recognize Dan. Even better, we can upload these new fingerprints for Dan to the cloud.</a:t>
            </a:r>
          </a:p>
          <a:p>
            <a:endParaRPr lang="en-US" baseline="0" dirty="0" smtClean="0"/>
          </a:p>
          <a:p>
            <a:r>
              <a:rPr lang="en-US" baseline="0" dirty="0" smtClean="0"/>
              <a:t>Now, we have an enriched version of fingerprints for Dan in the cloud.  We should be able to do better in recognizing Dan.</a:t>
            </a:r>
          </a:p>
          <a:p>
            <a:endParaRPr lang="en-US" baseline="0" dirty="0" smtClean="0"/>
          </a:p>
        </p:txBody>
      </p:sp>
      <p:sp>
        <p:nvSpPr>
          <p:cNvPr id="4" name="Slide Number Placeholder 3"/>
          <p:cNvSpPr>
            <a:spLocks noGrp="1"/>
          </p:cNvSpPr>
          <p:nvPr>
            <p:ph type="sldNum" sz="quarter" idx="10"/>
          </p:nvPr>
        </p:nvSpPr>
        <p:spPr/>
        <p:txBody>
          <a:bodyPr/>
          <a:lstStyle/>
          <a:p>
            <a:fld id="{F8646707-6BBD-41A9-B4DF-0C76A73A2D2A}" type="slidenum">
              <a:rPr lang="en-US" smtClean="0"/>
              <a:t>21</a:t>
            </a:fld>
            <a:endParaRPr lang="en-US"/>
          </a:p>
        </p:txBody>
      </p:sp>
    </p:spTree>
    <p:extLst>
      <p:ext uri="{BB962C8B-B14F-4D97-AF65-F5344CB8AC3E}">
        <p14:creationId xmlns:p14="http://schemas.microsoft.com/office/powerpoint/2010/main" val="861490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say, </a:t>
            </a:r>
            <a:r>
              <a:rPr lang="en-US" baseline="0" dirty="0" smtClean="0"/>
              <a:t>Dan and Paul came together again. This time, we can recognize Dan, since we already have enriched fingerprints for Dan in the cloud.</a:t>
            </a:r>
          </a:p>
          <a:p>
            <a:endParaRPr lang="en-US" baseline="0" dirty="0" smtClean="0"/>
          </a:p>
          <a:p>
            <a:r>
              <a:rPr lang="en-US" baseline="0" dirty="0" smtClean="0"/>
              <a:t>This is a simple case of refining fingerprints. </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22</a:t>
            </a:fld>
            <a:endParaRPr lang="en-US"/>
          </a:p>
        </p:txBody>
      </p:sp>
    </p:spTree>
    <p:extLst>
      <p:ext uri="{BB962C8B-B14F-4D97-AF65-F5344CB8AC3E}">
        <p14:creationId xmlns:p14="http://schemas.microsoft.com/office/powerpoint/2010/main" val="2032099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general, when we recognize people with some features , we can also regard other features to refine the fingerprint. </a:t>
            </a:r>
          </a:p>
          <a:p>
            <a:endParaRPr lang="en-US" baseline="0" dirty="0" smtClean="0"/>
          </a:p>
          <a:p>
            <a:r>
              <a:rPr lang="en-US" baseline="0" dirty="0" smtClean="0"/>
              <a:t>Names to feature… voice …</a:t>
            </a:r>
          </a:p>
          <a:p>
            <a:endParaRPr lang="en-US" baseline="0" dirty="0" smtClean="0"/>
          </a:p>
          <a:p>
            <a:r>
              <a:rPr lang="en-US" baseline="0" dirty="0" smtClean="0"/>
              <a:t>For example, you get a chance to recognize Dan by feature F1. At the same time you can see more -- you see feature F2. Now Dan can be represented by a feature vector of &lt;F1, F2&gt;. Later, in some situations, we cannot see F1, however, we see F2 and at the same time we see F3. Thus we still can recognize Dan and enrich his feature vector as &lt;F1, F2, F3&gt;.  Over time, we will be able to build a better and better version of fingerprints.</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23</a:t>
            </a:fld>
            <a:endParaRPr lang="en-US"/>
          </a:p>
        </p:txBody>
      </p:sp>
    </p:spTree>
    <p:extLst>
      <p:ext uri="{BB962C8B-B14F-4D97-AF65-F5344CB8AC3E}">
        <p14:creationId xmlns:p14="http://schemas.microsoft.com/office/powerpoint/2010/main" val="2032099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fingerprint</a:t>
            </a:r>
            <a:r>
              <a:rPr lang="en-US" baseline="0" dirty="0" smtClean="0"/>
              <a:t> refinement idea will also help us to solve the problem that clothes have different colors and patterns at the back.  </a:t>
            </a:r>
          </a:p>
          <a:p>
            <a:endParaRPr lang="en-US" baseline="0" dirty="0" smtClean="0"/>
          </a:p>
          <a:p>
            <a:r>
              <a:rPr lang="en-US" baseline="0" dirty="0" smtClean="0"/>
              <a:t>Sometimes, people near Bret could wear very different clothes, so even we see him from back, we still can recognize him and enrich Bret’s back fingerprint and upload the back fingerprint to the cloud. </a:t>
            </a:r>
          </a:p>
          <a:p>
            <a:endParaRPr lang="en-US" baseline="0" dirty="0" smtClean="0"/>
          </a:p>
          <a:p>
            <a:r>
              <a:rPr lang="en-US" dirty="0" smtClean="0"/>
              <a:t>Since</a:t>
            </a:r>
            <a:r>
              <a:rPr lang="en-US" baseline="0" dirty="0" smtClean="0"/>
              <a:t> over time, we should be able to learn more and more back view fingerprints, the accuracy of matching back view should improve.</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24</a:t>
            </a:fld>
            <a:endParaRPr lang="en-US"/>
          </a:p>
        </p:txBody>
      </p:sp>
    </p:spTree>
    <p:extLst>
      <p:ext uri="{BB962C8B-B14F-4D97-AF65-F5344CB8AC3E}">
        <p14:creationId xmlns:p14="http://schemas.microsoft.com/office/powerpoint/2010/main" val="1496709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Before we look at the performance with fingerprint refinement,</a:t>
            </a:r>
          </a:p>
          <a:p>
            <a:endParaRPr lang="en-US" baseline="0" dirty="0" smtClean="0"/>
          </a:p>
          <a:p>
            <a:r>
              <a:rPr lang="en-US" baseline="0" dirty="0" smtClean="0"/>
              <a:t>let’s take a look at the performance without fingerprint refinement. The graph shows the performance of matching back view to self-fingerprint. We can see that as number of people increases, the correct rates drop significantly. And at the same time, unsure rates increase significantly.</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25</a:t>
            </a:fld>
            <a:endParaRPr lang="en-US"/>
          </a:p>
        </p:txBody>
      </p:sp>
    </p:spTree>
    <p:extLst>
      <p:ext uri="{BB962C8B-B14F-4D97-AF65-F5344CB8AC3E}">
        <p14:creationId xmlns:p14="http://schemas.microsoft.com/office/powerpoint/2010/main" val="3726151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a:t>
            </a:r>
            <a:r>
              <a:rPr lang="en-US" baseline="0" dirty="0" smtClean="0"/>
              <a:t>s see how much refined fingerprints helps. </a:t>
            </a:r>
            <a:r>
              <a:rPr lang="en-US" dirty="0" smtClean="0"/>
              <a:t>To simulate different</a:t>
            </a:r>
            <a:r>
              <a:rPr lang="en-US" baseline="0" dirty="0" smtClean="0"/>
              <a:t> people encounters, we randomly choose 4 people from 15 for 200 times. Each time, if we have chance, we will enrich back fingerprint and use that in later matching. So, over time, more and more users are associated with a back-fingerprint. </a:t>
            </a:r>
          </a:p>
          <a:p>
            <a:endParaRPr lang="en-US" baseline="0" dirty="0" smtClean="0"/>
          </a:p>
          <a:p>
            <a:r>
              <a:rPr lang="en-US" baseline="0" dirty="0" smtClean="0"/>
              <a:t>We can see the performance increased over time because of fingerprint refinement. </a:t>
            </a:r>
          </a:p>
          <a:p>
            <a:endParaRPr lang="en-US" baseline="0" dirty="0" smtClean="0"/>
          </a:p>
        </p:txBody>
      </p:sp>
      <p:sp>
        <p:nvSpPr>
          <p:cNvPr id="4" name="Slide Number Placeholder 3"/>
          <p:cNvSpPr>
            <a:spLocks noGrp="1"/>
          </p:cNvSpPr>
          <p:nvPr>
            <p:ph type="sldNum" sz="quarter" idx="10"/>
          </p:nvPr>
        </p:nvSpPr>
        <p:spPr/>
        <p:txBody>
          <a:bodyPr/>
          <a:lstStyle/>
          <a:p>
            <a:fld id="{F8646707-6BBD-41A9-B4DF-0C76A73A2D2A}" type="slidenum">
              <a:rPr lang="en-US" smtClean="0"/>
              <a:t>26</a:t>
            </a:fld>
            <a:endParaRPr lang="en-US"/>
          </a:p>
        </p:txBody>
      </p:sp>
    </p:spTree>
    <p:extLst>
      <p:ext uri="{BB962C8B-B14F-4D97-AF65-F5344CB8AC3E}">
        <p14:creationId xmlns:p14="http://schemas.microsoft.com/office/powerpoint/2010/main" val="3181687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 far, we have only focused on a small part, there are many more challenges and opportunities. We discuss a few here.</a:t>
            </a:r>
          </a:p>
          <a:p>
            <a:endParaRPr lang="en-US" sz="1200" b="0" i="0" u="none" strike="noStrike" kern="1200" baseline="0" dirty="0" smtClean="0">
              <a:solidFill>
                <a:schemeClr val="tx1"/>
              </a:solidFill>
              <a:latin typeface="+mn-lt"/>
              <a:ea typeface="+mn-ea"/>
              <a:cs typeface="+mn-cs"/>
            </a:endParaRPr>
          </a:p>
          <a:p>
            <a:r>
              <a:rPr lang="en-US" baseline="0" dirty="0" smtClean="0"/>
              <a:t>The first is incremental deployment, some people are not participants. These non-participants </a:t>
            </a:r>
            <a:r>
              <a:rPr lang="en-US" sz="1200" b="0" i="0" u="none" strike="noStrike" kern="1200" baseline="0" dirty="0" smtClean="0">
                <a:solidFill>
                  <a:schemeClr val="tx1"/>
                </a:solidFill>
                <a:latin typeface="+mn-lt"/>
                <a:ea typeface="+mn-ea"/>
                <a:cs typeface="+mn-cs"/>
              </a:rPr>
              <a:t>are likely to be </a:t>
            </a:r>
            <a:r>
              <a:rPr lang="en-US" sz="1200" b="0" i="0" u="none" strike="noStrike" kern="1200" baseline="0" dirty="0" err="1" smtClean="0">
                <a:solidFill>
                  <a:schemeClr val="tx1"/>
                </a:solidFill>
                <a:latin typeface="+mn-lt"/>
                <a:ea typeface="+mn-ea"/>
                <a:cs typeface="+mn-cs"/>
              </a:rPr>
              <a:t>mis</a:t>
            </a:r>
            <a:r>
              <a:rPr lang="en-US" sz="1200" b="0" i="0" u="none" strike="noStrike" kern="1200" baseline="0" dirty="0" smtClean="0">
                <a:solidFill>
                  <a:schemeClr val="tx1"/>
                </a:solidFill>
                <a:latin typeface="+mn-lt"/>
                <a:ea typeface="+mn-ea"/>
                <a:cs typeface="+mn-cs"/>
              </a:rPr>
              <a:t>-recognized. Thus </a:t>
            </a:r>
            <a:r>
              <a:rPr lang="en-US" sz="1200" b="0" i="0" u="none" strike="noStrike" kern="1200" baseline="0" dirty="0" err="1" smtClean="0">
                <a:solidFill>
                  <a:schemeClr val="tx1"/>
                </a:solidFill>
                <a:latin typeface="+mn-lt"/>
                <a:ea typeface="+mn-ea"/>
                <a:cs typeface="+mn-cs"/>
              </a:rPr>
              <a:t>InSight</a:t>
            </a:r>
            <a:r>
              <a:rPr lang="en-US" sz="1200" b="0" i="0" u="none" strike="noStrike" kern="1200" baseline="0" dirty="0" smtClean="0">
                <a:solidFill>
                  <a:schemeClr val="tx1"/>
                </a:solidFill>
                <a:latin typeface="+mn-lt"/>
                <a:ea typeface="+mn-ea"/>
                <a:cs typeface="+mn-cs"/>
              </a:rPr>
              <a:t> may enrich wrong fingerprints to cloud. To address, we need to wait for more chances to label non-participants as unknown.  Time and mobility will help.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Second is privacy of opportunistic pictures. Taking opportunistic pictures, while creating the self-fingerprint, may raise privacy issues. If Insight is used in some events, we can collect self-fingerprints by explicitly asking for pictures. If </a:t>
            </a:r>
            <a:r>
              <a:rPr lang="en-US" sz="1200" b="0" i="0" u="none" strike="noStrike" kern="1200" baseline="0" dirty="0" err="1" smtClean="0">
                <a:solidFill>
                  <a:schemeClr val="tx1"/>
                </a:solidFill>
                <a:latin typeface="+mn-lt"/>
                <a:ea typeface="+mn-ea"/>
                <a:cs typeface="+mn-cs"/>
              </a:rPr>
              <a:t>InSight</a:t>
            </a:r>
            <a:r>
              <a:rPr lang="en-US" sz="1200" b="0" i="0" u="none" strike="noStrike" kern="1200" baseline="0" dirty="0" smtClean="0">
                <a:solidFill>
                  <a:schemeClr val="tx1"/>
                </a:solidFill>
                <a:latin typeface="+mn-lt"/>
                <a:ea typeface="+mn-ea"/>
                <a:cs typeface="+mn-cs"/>
              </a:rPr>
              <a:t> is in regular use, one simple way to solve privacy issue is to ask users’ permission before uploading the profile.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Overlapping users in view is another challenge. For example, in some crowded gathering, maybe only a small part of their clothes are available. The refining fingerprint process may give some hope here. We need to evaluate this further.  (delete this?)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Take pictures</a:t>
            </a:r>
          </a:p>
          <a:p>
            <a:endParaRPr lang="en-US" sz="1200" b="0" i="0" u="none" strike="noStrike"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sz="1800" dirty="0" smtClean="0"/>
              <a:t>nfrastructure </a:t>
            </a:r>
            <a:r>
              <a:rPr lang="en-US" sz="1800" dirty="0" err="1" smtClean="0"/>
              <a:t>vs</a:t>
            </a:r>
            <a:r>
              <a:rPr lang="en-US" sz="1800" dirty="0" smtClean="0"/>
              <a:t> ad-hoc,</a:t>
            </a:r>
            <a:r>
              <a:rPr lang="en-US" sz="1800" baseline="0" dirty="0" smtClean="0"/>
              <a:t> both are reasonable in different settings.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Another open question is cloud </a:t>
            </a:r>
            <a:r>
              <a:rPr lang="en-US" sz="1200" b="0" i="0" u="none" strike="noStrike" kern="1200" baseline="0" dirty="0" err="1" smtClean="0">
                <a:solidFill>
                  <a:schemeClr val="tx1"/>
                </a:solidFill>
                <a:latin typeface="+mn-lt"/>
                <a:ea typeface="+mn-ea"/>
                <a:cs typeface="+mn-cs"/>
              </a:rPr>
              <a:t>vs</a:t>
            </a:r>
            <a:r>
              <a:rPr lang="en-US" sz="1200" b="0" i="0" u="none" strike="noStrike" kern="1200" baseline="0" dirty="0" smtClean="0">
                <a:solidFill>
                  <a:schemeClr val="tx1"/>
                </a:solidFill>
                <a:latin typeface="+mn-lt"/>
                <a:ea typeface="+mn-ea"/>
                <a:cs typeface="+mn-cs"/>
              </a:rPr>
              <a:t> p2p. In our talk, we use cloud as a central manager. However, cloud requires infrastructures. P2p … both of them are reasonable in different settings. We need to investigate these trade-offs. </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27</a:t>
            </a:fld>
            <a:endParaRPr lang="en-US"/>
          </a:p>
        </p:txBody>
      </p:sp>
    </p:spTree>
    <p:extLst>
      <p:ext uri="{BB962C8B-B14F-4D97-AF65-F5344CB8AC3E}">
        <p14:creationId xmlns:p14="http://schemas.microsoft.com/office/powerpoint/2010/main" val="1536638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work,</a:t>
            </a:r>
            <a:r>
              <a:rPr lang="en-US" baseline="0" dirty="0" smtClean="0"/>
              <a:t> we show that colors and patterns on </a:t>
            </a:r>
            <a:r>
              <a:rPr lang="en-US" dirty="0" smtClean="0"/>
              <a:t>clothes are distinguishable ﬁngerprints.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preliminary experiment with 15 people, </a:t>
            </a:r>
            <a:r>
              <a:rPr lang="en-US" sz="1200" b="0" i="0" u="none" strike="noStrike" kern="1200" baseline="0" dirty="0" smtClean="0">
                <a:solidFill>
                  <a:schemeClr val="tx1"/>
                </a:solidFill>
                <a:latin typeface="+mn-lt"/>
                <a:ea typeface="+mn-ea"/>
                <a:cs typeface="+mn-cs"/>
              </a:rPr>
              <a:t>wearing natural clothes, </a:t>
            </a:r>
            <a:r>
              <a:rPr lang="en-US" dirty="0" smtClean="0"/>
              <a:t>suggest promise.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can use visual</a:t>
            </a:r>
            <a:r>
              <a:rPr lang="en-US" baseline="0" dirty="0" smtClean="0"/>
              <a:t> fingerprints in human-centric </a:t>
            </a:r>
            <a:r>
              <a:rPr lang="en-US" dirty="0" smtClean="0"/>
              <a:t>augmented reality. Thes</a:t>
            </a:r>
            <a:r>
              <a:rPr lang="en-US" baseline="0" dirty="0" smtClean="0"/>
              <a:t>e visual fingerprints are not limited to clothes. For example moving patterns might also contain valuable information. We will work on this in the future.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Goal of this work is to provide an new …: broadcast to </a:t>
            </a:r>
            <a:r>
              <a:rPr lang="en-US" dirty="0" smtClean="0"/>
              <a:t>visible vicinity. Apart from normal broadcast,</a:t>
            </a:r>
            <a:r>
              <a:rPr lang="en-US" baseline="0" dirty="0" smtClean="0"/>
              <a:t> multicast or unicast, one can say “broadcast the message to the people who can see me!”</a:t>
            </a:r>
            <a:endParaRPr lang="en-US" dirty="0" smtClean="0"/>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28</a:t>
            </a:fld>
            <a:endParaRPr lang="en-US"/>
          </a:p>
        </p:txBody>
      </p:sp>
    </p:spTree>
    <p:extLst>
      <p:ext uri="{BB962C8B-B14F-4D97-AF65-F5344CB8AC3E}">
        <p14:creationId xmlns:p14="http://schemas.microsoft.com/office/powerpoint/2010/main" val="1834144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29</a:t>
            </a:fld>
            <a:endParaRPr lang="en-US"/>
          </a:p>
        </p:txBody>
      </p:sp>
    </p:spTree>
    <p:extLst>
      <p:ext uri="{BB962C8B-B14F-4D97-AF65-F5344CB8AC3E}">
        <p14:creationId xmlns:p14="http://schemas.microsoft.com/office/powerpoint/2010/main" val="181898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enable the application we described,</a:t>
            </a:r>
            <a:r>
              <a:rPr lang="en-US" baseline="0" dirty="0" smtClean="0"/>
              <a:t> we first collect the profile for each user while they are using their phones, for example, checking email. Bret, Bob, John and Elle’ phones will take pictures of them and wirelessly upload the visual information to the cloud.  We call these information self-fingerprints.</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3</a:t>
            </a:fld>
            <a:endParaRPr lang="en-US"/>
          </a:p>
        </p:txBody>
      </p:sp>
    </p:spTree>
    <p:extLst>
      <p:ext uri="{BB962C8B-B14F-4D97-AF65-F5344CB8AC3E}">
        <p14:creationId xmlns:p14="http://schemas.microsoft.com/office/powerpoint/2010/main" val="3832834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646707-6BBD-41A9-B4DF-0C76A73A2D2A}" type="slidenum">
              <a:rPr lang="en-US" smtClean="0"/>
              <a:t>30</a:t>
            </a:fld>
            <a:endParaRPr lang="en-US"/>
          </a:p>
        </p:txBody>
      </p:sp>
    </p:spTree>
    <p:extLst>
      <p:ext uri="{BB962C8B-B14F-4D97-AF65-F5344CB8AC3E}">
        <p14:creationId xmlns:p14="http://schemas.microsoft.com/office/powerpoint/2010/main" val="2316066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 when</a:t>
            </a:r>
            <a:r>
              <a:rPr lang="en-US" baseline="0" dirty="0" smtClean="0"/>
              <a:t> you see these guys through your glass. Your glass will also extract visual information in the glass view. Then we can match the visual information from the cloud and the visual information from the glass. Let’s see who is this guy.</a:t>
            </a:r>
          </a:p>
        </p:txBody>
      </p:sp>
      <p:sp>
        <p:nvSpPr>
          <p:cNvPr id="4" name="Slide Number Placeholder 3"/>
          <p:cNvSpPr>
            <a:spLocks noGrp="1"/>
          </p:cNvSpPr>
          <p:nvPr>
            <p:ph type="sldNum" sz="quarter" idx="10"/>
          </p:nvPr>
        </p:nvSpPr>
        <p:spPr/>
        <p:txBody>
          <a:bodyPr/>
          <a:lstStyle/>
          <a:p>
            <a:fld id="{F8646707-6BBD-41A9-B4DF-0C76A73A2D2A}" type="slidenum">
              <a:rPr lang="en-US" smtClean="0"/>
              <a:t>4</a:t>
            </a:fld>
            <a:endParaRPr lang="en-US"/>
          </a:p>
        </p:txBody>
      </p:sp>
    </p:spTree>
    <p:extLst>
      <p:ext uri="{BB962C8B-B14F-4D97-AF65-F5344CB8AC3E}">
        <p14:creationId xmlns:p14="http://schemas.microsoft.com/office/powerpoint/2010/main" val="376566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this match? No. Does</a:t>
            </a:r>
            <a:r>
              <a:rPr lang="en-US" baseline="0" dirty="0" smtClean="0"/>
              <a:t> this match? No. Does this match? Yes!</a:t>
            </a:r>
          </a:p>
          <a:p>
            <a:endParaRPr lang="en-US" baseline="0" dirty="0" smtClean="0"/>
          </a:p>
        </p:txBody>
      </p:sp>
      <p:sp>
        <p:nvSpPr>
          <p:cNvPr id="4" name="Slide Number Placeholder 3"/>
          <p:cNvSpPr>
            <a:spLocks noGrp="1"/>
          </p:cNvSpPr>
          <p:nvPr>
            <p:ph type="sldNum" sz="quarter" idx="10"/>
          </p:nvPr>
        </p:nvSpPr>
        <p:spPr/>
        <p:txBody>
          <a:bodyPr/>
          <a:lstStyle/>
          <a:p>
            <a:fld id="{F8646707-6BBD-41A9-B4DF-0C76A73A2D2A}" type="slidenum">
              <a:rPr lang="en-US" smtClean="0"/>
              <a:t>5</a:t>
            </a:fld>
            <a:endParaRPr lang="en-US"/>
          </a:p>
        </p:txBody>
      </p:sp>
    </p:spTree>
    <p:extLst>
      <p:ext uri="{BB962C8B-B14F-4D97-AF65-F5344CB8AC3E}">
        <p14:creationId xmlns:p14="http://schemas.microsoft.com/office/powerpoint/2010/main" val="376566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guy is bob.</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8646707-6BBD-41A9-B4DF-0C76A73A2D2A}" type="slidenum">
              <a:rPr lang="en-US" smtClean="0"/>
              <a:t>6</a:t>
            </a:fld>
            <a:endParaRPr lang="en-US"/>
          </a:p>
        </p:txBody>
      </p:sp>
    </p:spTree>
    <p:extLst>
      <p:ext uri="{BB962C8B-B14F-4D97-AF65-F5344CB8AC3E}">
        <p14:creationId xmlns:p14="http://schemas.microsoft.com/office/powerpoint/2010/main" val="376566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This may</a:t>
            </a:r>
            <a:r>
              <a:rPr lang="en-US" baseline="0" dirty="0" smtClean="0"/>
              <a:t> seem conceptually </a:t>
            </a:r>
            <a:r>
              <a:rPr lang="en-US" dirty="0" smtClean="0"/>
              <a:t>simple.</a:t>
            </a:r>
            <a:r>
              <a:rPr lang="en-US" baseline="0" dirty="0" smtClean="0"/>
              <a:t> However, there are a couple of challenges: p</a:t>
            </a:r>
            <a:r>
              <a:rPr lang="en-US" dirty="0" smtClean="0"/>
              <a:t>erspectives (distances and angles) are different, because</a:t>
            </a:r>
            <a:r>
              <a:rPr lang="en-US" baseline="0" dirty="0" smtClean="0"/>
              <a:t> self-profile is taken close to user and glass view is always taken far from user. Another challenge is that </a:t>
            </a:r>
            <a:r>
              <a:rPr lang="en-US" dirty="0" smtClean="0"/>
              <a:t>clothes have wrinkles</a:t>
            </a:r>
            <a:r>
              <a:rPr lang="en-US" baseline="0" dirty="0" smtClean="0"/>
              <a:t> and these wrinkles are not stable</a:t>
            </a:r>
            <a:r>
              <a:rPr lang="en-US" dirty="0" smtClean="0"/>
              <a:t>;</a:t>
            </a:r>
            <a:r>
              <a:rPr lang="en-US" baseline="0" dirty="0" smtClean="0"/>
              <a:t>  Also, </a:t>
            </a:r>
            <a:r>
              <a:rPr lang="en-US" dirty="0" smtClean="0"/>
              <a:t> lighting conditions may change.</a:t>
            </a:r>
          </a:p>
          <a:p>
            <a:pPr defTabSz="924458">
              <a:defRPr/>
            </a:pPr>
            <a:endParaRPr lang="en-US" dirty="0" smtClean="0"/>
          </a:p>
          <a:p>
            <a:pPr defTabSz="924458">
              <a:defRPr/>
            </a:pPr>
            <a:r>
              <a:rPr lang="en-US" baseline="0" dirty="0" smtClean="0"/>
              <a:t>To cope with this, we have to carefully design features which are both effective and robust.  </a:t>
            </a:r>
          </a:p>
        </p:txBody>
      </p:sp>
      <p:sp>
        <p:nvSpPr>
          <p:cNvPr id="4" name="Slide Number Placeholder 3"/>
          <p:cNvSpPr>
            <a:spLocks noGrp="1"/>
          </p:cNvSpPr>
          <p:nvPr>
            <p:ph type="sldNum" sz="quarter" idx="10"/>
          </p:nvPr>
        </p:nvSpPr>
        <p:spPr/>
        <p:txBody>
          <a:bodyPr/>
          <a:lstStyle/>
          <a:p>
            <a:fld id="{F8646707-6BBD-41A9-B4DF-0C76A73A2D2A}" type="slidenum">
              <a:rPr lang="en-US" smtClean="0"/>
              <a:t>7</a:t>
            </a:fld>
            <a:endParaRPr lang="en-US"/>
          </a:p>
        </p:txBody>
      </p:sp>
    </p:spTree>
    <p:extLst>
      <p:ext uri="{BB962C8B-B14F-4D97-AF65-F5344CB8AC3E}">
        <p14:creationId xmlns:p14="http://schemas.microsoft.com/office/powerpoint/2010/main" val="40548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features we use </a:t>
            </a:r>
            <a:r>
              <a:rPr lang="en-US" baseline="0" dirty="0" smtClean="0"/>
              <a:t>fall into two aspects: colors and patterns. To represent color fingerprints, we use </a:t>
            </a:r>
            <a:r>
              <a:rPr lang="en-US" baseline="0" dirty="0" err="1" smtClean="0"/>
              <a:t>spatiograms</a:t>
            </a:r>
            <a:r>
              <a:rPr lang="en-US" baseline="0" dirty="0" smtClean="0"/>
              <a:t>. To capture pattern fingerprints, we use wavelets. </a:t>
            </a:r>
          </a:p>
          <a:p>
            <a:endParaRPr lang="en-US" baseline="0" dirty="0" smtClean="0"/>
          </a:p>
          <a:p>
            <a:r>
              <a:rPr lang="en-US" baseline="0" dirty="0" smtClean="0"/>
              <a:t>Colors are very intuitive fingerprints.  However, before calculating </a:t>
            </a:r>
            <a:r>
              <a:rPr lang="en-US" baseline="0" dirty="0" err="1" smtClean="0"/>
              <a:t>spatiograms</a:t>
            </a:r>
            <a:r>
              <a:rPr lang="en-US" baseline="0" dirty="0" smtClean="0"/>
              <a:t>, we need to perform color conversion. </a:t>
            </a:r>
          </a:p>
          <a:p>
            <a:endParaRPr lang="en-US" baseline="0" dirty="0" smtClean="0"/>
          </a:p>
          <a:p>
            <a:endParaRPr lang="en-US" baseline="0" dirty="0" smtClean="0"/>
          </a:p>
          <a:p>
            <a:r>
              <a:rPr lang="en-US" baseline="0" dirty="0" smtClean="0"/>
              <a:t>Use a tech called ….</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8</a:t>
            </a:fld>
            <a:endParaRPr lang="en-US"/>
          </a:p>
        </p:txBody>
      </p:sp>
    </p:spTree>
    <p:extLst>
      <p:ext uri="{BB962C8B-B14F-4D97-AF65-F5344CB8AC3E}">
        <p14:creationId xmlns:p14="http://schemas.microsoft.com/office/powerpoint/2010/main" val="182918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we mentioned before, lighting conditions may change. The brighter red and darker red could from same clothes under different lighting conditions. To improve the robustness to different lighting conditions, we covert the color from RGB domain to HSV domain. The key idea is to decouple lighting from the other two dimensions.  </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9</a:t>
            </a:fld>
            <a:endParaRPr lang="en-US"/>
          </a:p>
        </p:txBody>
      </p:sp>
    </p:spTree>
    <p:extLst>
      <p:ext uri="{BB962C8B-B14F-4D97-AF65-F5344CB8AC3E}">
        <p14:creationId xmlns:p14="http://schemas.microsoft.com/office/powerpoint/2010/main" val="188415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4D2C0632-9DB8-46F0-8746-2453820AFD5C}" type="datetime1">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AFBAF4-D2CA-487B-B48E-07846432661A}" type="datetime1">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5A86A-9C60-4DD8-BA2D-E7FDF7CBEF25}" type="datetime1">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E936B2-56E7-4E9C-B1C5-A4ABD7DEAE1C}" type="datetime1">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chor="t">
            <a:normAutofit/>
          </a:bodyPr>
          <a:lstStyle>
            <a:lvl1pPr algn="l">
              <a:defRPr sz="28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297363"/>
          </a:xfrm>
        </p:spPr>
        <p:txBody>
          <a:bodyPr>
            <a:normAutofit/>
          </a:bodyPr>
          <a:lstStyle>
            <a:lvl1pPr marL="342900" indent="-342900">
              <a:lnSpc>
                <a:spcPct val="150000"/>
              </a:lnSpc>
              <a:spcBef>
                <a:spcPts val="0"/>
              </a:spcBef>
              <a:buSzPct val="130000"/>
              <a:buFont typeface="Arial" pitchFamily="34" charset="0"/>
              <a:buChar char="•"/>
              <a:defRPr sz="2000">
                <a:latin typeface="Arial" pitchFamily="34" charset="0"/>
                <a:cs typeface="Arial" pitchFamily="34" charset="0"/>
              </a:defRPr>
            </a:lvl1pPr>
            <a:lvl2pPr marL="571500" indent="-228600">
              <a:lnSpc>
                <a:spcPct val="150000"/>
              </a:lnSpc>
              <a:spcBef>
                <a:spcPts val="0"/>
              </a:spcBef>
              <a:buSzPct val="60000"/>
              <a:buFont typeface="Courier New" pitchFamily="49" charset="0"/>
              <a:buChar char="o"/>
              <a:defRPr sz="1800">
                <a:latin typeface="Arial" pitchFamily="34" charset="0"/>
                <a:cs typeface="Arial" pitchFamily="34" charset="0"/>
              </a:defRPr>
            </a:lvl2pPr>
            <a:lvl3pPr>
              <a:defRPr sz="20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25717837-5DE0-4486-B06A-0AB2F0DE23AA}" type="datetime1">
              <a:rPr lang="en-US" smtClean="0"/>
              <a:t>10/11/2013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45A75D-3228-4880-B50B-97F217563D8A}" type="datetime1">
              <a:rPr lang="en-US" smtClean="0"/>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CC1FF1-83EF-4904-BA84-46519EE8E0CE}" type="datetime1">
              <a:rPr lang="en-US" smtClean="0"/>
              <a:t>10/11/2013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F78067-0350-4BE8-A98B-48E700285ED4}" type="datetime1">
              <a:rPr lang="en-US" smtClean="0"/>
              <a:t>10/11/2013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011822-5AC4-499A-9A1B-E80FD2E3FC87}" type="datetime1">
              <a:rPr lang="en-US" smtClean="0"/>
              <a:t>10/11/2013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38CEA-320C-4323-BAED-2550F8FD1198}" type="datetime1">
              <a:rPr lang="en-US" smtClean="0"/>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5DA4D4-3AF8-420E-82FD-BD151C0C1C4E}" type="datetime1">
              <a:rPr lang="en-US" smtClean="0"/>
              <a:t>10/11/2013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1AD76-BC92-4401-9265-4BA8D859CFCD}" type="datetime1">
              <a:rPr lang="en-US" smtClean="0"/>
              <a:t>10/11/2013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1"/>
            <a:ext cx="9157252" cy="533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2.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23.jpe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23.jpeg"/><Relationship Id="rId7" Type="http://schemas.openxmlformats.org/officeDocument/2006/relationships/image" Target="../media/image73.png"/><Relationship Id="rId12"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image" Target="../media/image82.png"/><Relationship Id="rId5" Type="http://schemas.openxmlformats.org/officeDocument/2006/relationships/image" Target="../media/image71.png"/><Relationship Id="rId10" Type="http://schemas.openxmlformats.org/officeDocument/2006/relationships/image" Target="../media/image79.png"/><Relationship Id="rId4" Type="http://schemas.openxmlformats.org/officeDocument/2006/relationships/image" Target="../media/image70.png"/><Relationship Id="rId9" Type="http://schemas.openxmlformats.org/officeDocument/2006/relationships/image" Target="../media/image75.png"/></Relationships>
</file>

<file path=ppt/slides/_rels/slide1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4.png"/><Relationship Id="rId7"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6.png"/><Relationship Id="rId11" Type="http://schemas.openxmlformats.org/officeDocument/2006/relationships/image" Target="../media/image21.png"/><Relationship Id="rId5" Type="http://schemas.openxmlformats.org/officeDocument/2006/relationships/image" Target="../media/image55.png"/><Relationship Id="rId10" Type="http://schemas.openxmlformats.org/officeDocument/2006/relationships/image" Target="../media/image87.png"/><Relationship Id="rId4" Type="http://schemas.openxmlformats.org/officeDocument/2006/relationships/image" Target="../media/image54.png"/><Relationship Id="rId9" Type="http://schemas.openxmlformats.org/officeDocument/2006/relationships/image" Target="../media/image86.jpeg"/></Relationships>
</file>

<file path=ppt/slides/_rels/slide1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66.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9.png"/><Relationship Id="rId11" Type="http://schemas.openxmlformats.org/officeDocument/2006/relationships/image" Target="../media/image87.png"/><Relationship Id="rId5" Type="http://schemas.openxmlformats.org/officeDocument/2006/relationships/image" Target="../media/image68.png"/><Relationship Id="rId10" Type="http://schemas.openxmlformats.org/officeDocument/2006/relationships/image" Target="../media/image86.jpeg"/><Relationship Id="rId4" Type="http://schemas.openxmlformats.org/officeDocument/2006/relationships/image" Target="../media/image67.png"/><Relationship Id="rId9" Type="http://schemas.openxmlformats.org/officeDocument/2006/relationships/image" Target="../media/image85.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1.png"/><Relationship Id="rId18" Type="http://schemas.openxmlformats.org/officeDocument/2006/relationships/image" Target="../media/image87.png"/><Relationship Id="rId3" Type="http://schemas.openxmlformats.org/officeDocument/2006/relationships/image" Target="../media/image89.png"/><Relationship Id="rId7" Type="http://schemas.openxmlformats.org/officeDocument/2006/relationships/image" Target="../media/image56.png"/><Relationship Id="rId12" Type="http://schemas.openxmlformats.org/officeDocument/2006/relationships/image" Target="../media/image69.png"/><Relationship Id="rId17" Type="http://schemas.openxmlformats.org/officeDocument/2006/relationships/image" Target="../media/image86.jpeg"/><Relationship Id="rId2" Type="http://schemas.openxmlformats.org/officeDocument/2006/relationships/notesSlide" Target="../notesSlides/notesSlide17.xml"/><Relationship Id="rId16" Type="http://schemas.openxmlformats.org/officeDocument/2006/relationships/image" Target="../media/image85.png"/><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8.png"/><Relationship Id="rId5" Type="http://schemas.openxmlformats.org/officeDocument/2006/relationships/image" Target="../media/image54.png"/><Relationship Id="rId15" Type="http://schemas.openxmlformats.org/officeDocument/2006/relationships/image" Target="../media/image92.jpeg"/><Relationship Id="rId10" Type="http://schemas.openxmlformats.org/officeDocument/2006/relationships/image" Target="../media/image67.png"/><Relationship Id="rId4" Type="http://schemas.openxmlformats.org/officeDocument/2006/relationships/image" Target="../media/image90.png"/><Relationship Id="rId9" Type="http://schemas.openxmlformats.org/officeDocument/2006/relationships/image" Target="../media/image66.png"/><Relationship Id="rId14" Type="http://schemas.openxmlformats.org/officeDocument/2006/relationships/image" Target="../media/image91.jpeg"/></Relationships>
</file>

<file path=ppt/slides/_rels/slide1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95.png"/><Relationship Id="rId4" Type="http://schemas.openxmlformats.org/officeDocument/2006/relationships/image" Target="../media/image94.png"/></Relationships>
</file>

<file path=ppt/slides/_rels/slide1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0.png"/><Relationship Id="rId7"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 Id="rId9" Type="http://schemas.openxmlformats.org/officeDocument/2006/relationships/image" Target="../media/image105.png"/></Relationships>
</file>

<file path=ppt/slides/_rels/slide2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3" Type="http://schemas.openxmlformats.org/officeDocument/2006/relationships/image" Target="../media/image106.png"/><Relationship Id="rId7" Type="http://schemas.openxmlformats.org/officeDocument/2006/relationships/image" Target="../media/image102.png"/><Relationship Id="rId12" Type="http://schemas.openxmlformats.org/officeDocument/2006/relationships/image" Target="../media/image79.png"/><Relationship Id="rId17" Type="http://schemas.openxmlformats.org/officeDocument/2006/relationships/image" Target="../media/image112.png"/><Relationship Id="rId2" Type="http://schemas.openxmlformats.org/officeDocument/2006/relationships/notesSlide" Target="../notesSlides/notesSlide21.xml"/><Relationship Id="rId16" Type="http://schemas.openxmlformats.org/officeDocument/2006/relationships/image" Target="../media/image111.png"/><Relationship Id="rId1" Type="http://schemas.openxmlformats.org/officeDocument/2006/relationships/slideLayout" Target="../slideLayouts/slideLayout3.xml"/><Relationship Id="rId6" Type="http://schemas.openxmlformats.org/officeDocument/2006/relationships/image" Target="../media/image71.png"/><Relationship Id="rId11" Type="http://schemas.openxmlformats.org/officeDocument/2006/relationships/image" Target="../media/image74.png"/><Relationship Id="rId5" Type="http://schemas.openxmlformats.org/officeDocument/2006/relationships/image" Target="../media/image70.png"/><Relationship Id="rId15" Type="http://schemas.openxmlformats.org/officeDocument/2006/relationships/image" Target="../media/image110.png"/><Relationship Id="rId10" Type="http://schemas.openxmlformats.org/officeDocument/2006/relationships/image" Target="../media/image105.png"/><Relationship Id="rId4" Type="http://schemas.openxmlformats.org/officeDocument/2006/relationships/image" Target="../media/image107.png"/><Relationship Id="rId9" Type="http://schemas.openxmlformats.org/officeDocument/2006/relationships/image" Target="../media/image23.jpeg"/><Relationship Id="rId14" Type="http://schemas.openxmlformats.org/officeDocument/2006/relationships/image" Target="../media/image109.png"/></Relationships>
</file>

<file path=ppt/slides/_rels/slide22.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00.png"/><Relationship Id="rId7"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01.png"/><Relationship Id="rId11" Type="http://schemas.openxmlformats.org/officeDocument/2006/relationships/image" Target="../media/image111.png"/><Relationship Id="rId5" Type="http://schemas.openxmlformats.org/officeDocument/2006/relationships/image" Target="../media/image113.png"/><Relationship Id="rId10" Type="http://schemas.openxmlformats.org/officeDocument/2006/relationships/image" Target="../media/image114.png"/><Relationship Id="rId4" Type="http://schemas.openxmlformats.org/officeDocument/2006/relationships/image" Target="../media/image103.png"/><Relationship Id="rId9" Type="http://schemas.openxmlformats.org/officeDocument/2006/relationships/image" Target="../media/image105.png"/></Relationships>
</file>

<file path=ppt/slides/_rels/slide2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73.png"/><Relationship Id="rId3" Type="http://schemas.openxmlformats.org/officeDocument/2006/relationships/image" Target="../media/image115.png"/><Relationship Id="rId7" Type="http://schemas.openxmlformats.org/officeDocument/2006/relationships/image" Target="../media/image81.png"/><Relationship Id="rId12" Type="http://schemas.openxmlformats.org/officeDocument/2006/relationships/image" Target="../media/image120.png"/><Relationship Id="rId17" Type="http://schemas.openxmlformats.org/officeDocument/2006/relationships/image" Target="../media/image123.png"/><Relationship Id="rId2" Type="http://schemas.openxmlformats.org/officeDocument/2006/relationships/notesSlide" Target="../notesSlides/notesSlide24.xml"/><Relationship Id="rId16" Type="http://schemas.openxmlformats.org/officeDocument/2006/relationships/image" Target="../media/image122.png"/><Relationship Id="rId1" Type="http://schemas.openxmlformats.org/officeDocument/2006/relationships/slideLayout" Target="../slideLayouts/slideLayout3.xml"/><Relationship Id="rId6" Type="http://schemas.openxmlformats.org/officeDocument/2006/relationships/image" Target="../media/image70.png"/><Relationship Id="rId11" Type="http://schemas.openxmlformats.org/officeDocument/2006/relationships/image" Target="../media/image119.png"/><Relationship Id="rId5" Type="http://schemas.openxmlformats.org/officeDocument/2006/relationships/image" Target="../media/image74.png"/><Relationship Id="rId15" Type="http://schemas.openxmlformats.org/officeDocument/2006/relationships/image" Target="../media/image121.png"/><Relationship Id="rId10" Type="http://schemas.openxmlformats.org/officeDocument/2006/relationships/image" Target="../media/image118.png"/><Relationship Id="rId4" Type="http://schemas.openxmlformats.org/officeDocument/2006/relationships/image" Target="../media/image23.jpeg"/><Relationship Id="rId9" Type="http://schemas.openxmlformats.org/officeDocument/2006/relationships/image" Target="../media/image117.png"/><Relationship Id="rId1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25.png"/><Relationship Id="rId4" Type="http://schemas.openxmlformats.org/officeDocument/2006/relationships/image" Target="../media/image95.png"/></Relationships>
</file>

<file path=ppt/slides/_rels/slide2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27.png"/><Relationship Id="rId5" Type="http://schemas.openxmlformats.org/officeDocument/2006/relationships/image" Target="../media/image126.jpeg"/><Relationship Id="rId4" Type="http://schemas.openxmlformats.org/officeDocument/2006/relationships/image" Target="../media/image9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6.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8.png"/><Relationship Id="rId18" Type="http://schemas.openxmlformats.org/officeDocument/2006/relationships/image" Target="../media/image52.png"/><Relationship Id="rId3" Type="http://schemas.openxmlformats.org/officeDocument/2006/relationships/image" Target="../media/image41.jpeg"/><Relationship Id="rId7" Type="http://schemas.openxmlformats.org/officeDocument/2006/relationships/image" Target="../media/image26.png"/><Relationship Id="rId12" Type="http://schemas.openxmlformats.org/officeDocument/2006/relationships/image" Target="../media/image47.png"/><Relationship Id="rId17" Type="http://schemas.openxmlformats.org/officeDocument/2006/relationships/image" Target="../media/image51.png"/><Relationship Id="rId2" Type="http://schemas.openxmlformats.org/officeDocument/2006/relationships/notesSlide" Target="../notesSlides/notesSlide8.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46.png"/><Relationship Id="rId5" Type="http://schemas.openxmlformats.org/officeDocument/2006/relationships/image" Target="../media/image43.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42.jpeg"/><Relationship Id="rId9" Type="http://schemas.openxmlformats.org/officeDocument/2006/relationships/image" Target="../media/image44.png"/><Relationship Id="rId1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609600" y="1524000"/>
            <a:ext cx="7772400" cy="1470025"/>
          </a:xfrm>
        </p:spPr>
        <p:txBody>
          <a:bodyPr>
            <a:noAutofit/>
          </a:bodyPr>
          <a:lstStyle/>
          <a:p>
            <a:pPr algn="ctr"/>
            <a:r>
              <a:rPr lang="en-US" sz="4000" b="1" i="1" dirty="0" err="1">
                <a:latin typeface="Calibri" pitchFamily="34" charset="0"/>
              </a:rPr>
              <a:t>InSight</a:t>
            </a:r>
            <a:r>
              <a:rPr lang="en-US" sz="4000" b="1" dirty="0">
                <a:latin typeface="Calibri" pitchFamily="34" charset="0"/>
              </a:rPr>
              <a:t>: Recognizing Humans without </a:t>
            </a:r>
            <a:r>
              <a:rPr lang="en-US" sz="4000" b="1" dirty="0" smtClean="0">
                <a:latin typeface="Calibri" pitchFamily="34" charset="0"/>
              </a:rPr>
              <a:t>Face </a:t>
            </a:r>
            <a:r>
              <a:rPr lang="en-US" sz="4000" b="1" dirty="0">
                <a:latin typeface="Calibri" pitchFamily="34" charset="0"/>
              </a:rPr>
              <a:t>Recognition</a:t>
            </a:r>
          </a:p>
        </p:txBody>
      </p:sp>
      <p:sp>
        <p:nvSpPr>
          <p:cNvPr id="2" name="TextBox 1"/>
          <p:cNvSpPr txBox="1"/>
          <p:nvPr/>
        </p:nvSpPr>
        <p:spPr>
          <a:xfrm>
            <a:off x="1130300" y="4038600"/>
            <a:ext cx="7010400" cy="892552"/>
          </a:xfrm>
          <a:prstGeom prst="rect">
            <a:avLst/>
          </a:prstGeom>
          <a:noFill/>
        </p:spPr>
        <p:txBody>
          <a:bodyPr wrap="square" rtlCol="0">
            <a:spAutoFit/>
          </a:bodyPr>
          <a:lstStyle/>
          <a:p>
            <a:pPr algn="ctr"/>
            <a:r>
              <a:rPr lang="en-US" sz="2700" b="1" dirty="0">
                <a:latin typeface="Calibri" pitchFamily="34" charset="0"/>
              </a:rPr>
              <a:t>He Wang</a:t>
            </a:r>
            <a:r>
              <a:rPr lang="en-US" sz="2400" dirty="0">
                <a:latin typeface="Calibri" pitchFamily="34" charset="0"/>
              </a:rPr>
              <a:t>, </a:t>
            </a:r>
            <a:endParaRPr lang="en-US" sz="2400" dirty="0" smtClean="0">
              <a:latin typeface="Calibri" pitchFamily="34" charset="0"/>
            </a:endParaRPr>
          </a:p>
          <a:p>
            <a:pPr algn="ctr"/>
            <a:r>
              <a:rPr lang="en-US" sz="2400" dirty="0" err="1" smtClean="0">
                <a:solidFill>
                  <a:schemeClr val="tx1">
                    <a:lumMod val="75000"/>
                    <a:lumOff val="25000"/>
                  </a:schemeClr>
                </a:solidFill>
                <a:latin typeface="Calibri" pitchFamily="34" charset="0"/>
              </a:rPr>
              <a:t>Xuan</a:t>
            </a:r>
            <a:r>
              <a:rPr lang="en-US" sz="2400" dirty="0" smtClean="0">
                <a:solidFill>
                  <a:schemeClr val="tx1">
                    <a:lumMod val="75000"/>
                    <a:lumOff val="25000"/>
                  </a:schemeClr>
                </a:solidFill>
                <a:latin typeface="Calibri" pitchFamily="34" charset="0"/>
              </a:rPr>
              <a:t> </a:t>
            </a:r>
            <a:r>
              <a:rPr lang="en-US" sz="2400" dirty="0" err="1">
                <a:solidFill>
                  <a:schemeClr val="tx1">
                    <a:lumMod val="75000"/>
                    <a:lumOff val="25000"/>
                  </a:schemeClr>
                </a:solidFill>
                <a:latin typeface="Calibri" pitchFamily="34" charset="0"/>
              </a:rPr>
              <a:t>Bao</a:t>
            </a:r>
            <a:r>
              <a:rPr lang="en-US" sz="2400" dirty="0">
                <a:solidFill>
                  <a:schemeClr val="tx1">
                    <a:lumMod val="75000"/>
                    <a:lumOff val="25000"/>
                  </a:schemeClr>
                </a:solidFill>
                <a:latin typeface="Calibri" pitchFamily="34" charset="0"/>
              </a:rPr>
              <a:t>, </a:t>
            </a:r>
            <a:r>
              <a:rPr lang="en-US" sz="2400" dirty="0" err="1">
                <a:solidFill>
                  <a:schemeClr val="tx1">
                    <a:lumMod val="75000"/>
                    <a:lumOff val="25000"/>
                  </a:schemeClr>
                </a:solidFill>
                <a:latin typeface="Calibri" pitchFamily="34" charset="0"/>
              </a:rPr>
              <a:t>Romit</a:t>
            </a:r>
            <a:r>
              <a:rPr lang="en-US" sz="2400" dirty="0">
                <a:solidFill>
                  <a:schemeClr val="tx1">
                    <a:lumMod val="75000"/>
                    <a:lumOff val="25000"/>
                  </a:schemeClr>
                </a:solidFill>
                <a:latin typeface="Calibri" pitchFamily="34" charset="0"/>
              </a:rPr>
              <a:t> Roy </a:t>
            </a:r>
            <a:r>
              <a:rPr lang="en-US" sz="2400" dirty="0" err="1" smtClean="0">
                <a:solidFill>
                  <a:schemeClr val="tx1">
                    <a:lumMod val="75000"/>
                    <a:lumOff val="25000"/>
                  </a:schemeClr>
                </a:solidFill>
                <a:latin typeface="Calibri" pitchFamily="34" charset="0"/>
              </a:rPr>
              <a:t>Choudhury</a:t>
            </a:r>
            <a:r>
              <a:rPr lang="en-US" sz="2400" dirty="0" smtClean="0">
                <a:solidFill>
                  <a:schemeClr val="tx1">
                    <a:lumMod val="75000"/>
                    <a:lumOff val="25000"/>
                  </a:schemeClr>
                </a:solidFill>
                <a:latin typeface="Calibri" pitchFamily="34" charset="0"/>
              </a:rPr>
              <a:t>, </a:t>
            </a:r>
            <a:r>
              <a:rPr lang="en-US" sz="2400" dirty="0" err="1" smtClean="0">
                <a:solidFill>
                  <a:schemeClr val="tx1">
                    <a:lumMod val="75000"/>
                    <a:lumOff val="25000"/>
                  </a:schemeClr>
                </a:solidFill>
                <a:latin typeface="Calibri" pitchFamily="34" charset="0"/>
              </a:rPr>
              <a:t>Srihari</a:t>
            </a:r>
            <a:r>
              <a:rPr lang="en-US" sz="2400" dirty="0" smtClean="0">
                <a:solidFill>
                  <a:schemeClr val="tx1">
                    <a:lumMod val="75000"/>
                    <a:lumOff val="25000"/>
                  </a:schemeClr>
                </a:solidFill>
                <a:latin typeface="Calibri" pitchFamily="34" charset="0"/>
              </a:rPr>
              <a:t> </a:t>
            </a:r>
            <a:r>
              <a:rPr lang="en-US" sz="2400" dirty="0" err="1" smtClean="0">
                <a:solidFill>
                  <a:schemeClr val="tx1">
                    <a:lumMod val="75000"/>
                    <a:lumOff val="25000"/>
                  </a:schemeClr>
                </a:solidFill>
                <a:latin typeface="Calibri" pitchFamily="34" charset="0"/>
              </a:rPr>
              <a:t>Nelakuditi</a:t>
            </a:r>
            <a:endParaRPr lang="en-US" sz="2400" dirty="0">
              <a:solidFill>
                <a:schemeClr val="tx1">
                  <a:lumMod val="75000"/>
                  <a:lumOff val="25000"/>
                </a:schemeClr>
              </a:solidFill>
              <a:latin typeface="Calibri" pitchFamily="34" charset="0"/>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43062" y="5638800"/>
            <a:ext cx="1976338" cy="90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29200" y="5553857"/>
            <a:ext cx="3582987" cy="98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Extracting </a:t>
            </a:r>
            <a:r>
              <a:rPr lang="en-US" dirty="0"/>
              <a:t>Fingerprints – </a:t>
            </a:r>
            <a:r>
              <a:rPr lang="en-US" dirty="0" smtClean="0"/>
              <a:t>Colors</a:t>
            </a:r>
            <a:endParaRPr lang="en-US" dirty="0"/>
          </a:p>
        </p:txBody>
      </p:sp>
      <p:pic>
        <p:nvPicPr>
          <p:cNvPr id="33" name="Picture 6" descr="D:\2_color.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8306" y="1219942"/>
            <a:ext cx="407721" cy="41670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4" name="Picture 11" descr="D:\3_colo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27132" y="1219200"/>
            <a:ext cx="413219" cy="4132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6" name="Picture 12" descr="D:\4_color.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80040" y="1219942"/>
            <a:ext cx="422650" cy="4226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5" name="Picture 2" descr="D:\1_color.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6195" y="1219200"/>
            <a:ext cx="418205" cy="4124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69" name="Picture 2" descr="D:\rgb.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89092" y="2983468"/>
            <a:ext cx="1997731" cy="182292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1" descr="D:\3_colo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35598" y="3288268"/>
            <a:ext cx="585216" cy="5852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71" name="Picture 11" descr="D:\3_color.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14400" y="3969283"/>
            <a:ext cx="585216" cy="5852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72" name="Picture 3" descr="D:\800px-HSV_color_solid_cylinder_alpha_lowgamma.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751492" y="3028694"/>
            <a:ext cx="2249508" cy="1732479"/>
          </a:xfrm>
          <a:prstGeom prst="rect">
            <a:avLst/>
          </a:prstGeom>
          <a:noFill/>
          <a:extLst>
            <a:ext uri="{909E8E84-426E-40DD-AFC4-6F175D3DCCD1}">
              <a14:hiddenFill xmlns:a14="http://schemas.microsoft.com/office/drawing/2010/main">
                <a:solidFill>
                  <a:srgbClr val="FFFFFF"/>
                </a:solidFill>
              </a14:hiddenFill>
            </a:ext>
          </a:extLst>
        </p:spPr>
      </p:pic>
      <p:sp>
        <p:nvSpPr>
          <p:cNvPr id="73" name="Right Arrow 72"/>
          <p:cNvSpPr/>
          <p:nvPr/>
        </p:nvSpPr>
        <p:spPr>
          <a:xfrm>
            <a:off x="4379892" y="3684146"/>
            <a:ext cx="801654" cy="53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2496728" y="4888468"/>
            <a:ext cx="663964" cy="369332"/>
          </a:xfrm>
          <a:prstGeom prst="rect">
            <a:avLst/>
          </a:prstGeom>
          <a:noFill/>
        </p:spPr>
        <p:txBody>
          <a:bodyPr wrap="none" rtlCol="0">
            <a:spAutoFit/>
          </a:bodyPr>
          <a:lstStyle/>
          <a:p>
            <a:r>
              <a:rPr lang="en-US" dirty="0" smtClean="0"/>
              <a:t>RGB</a:t>
            </a:r>
            <a:endParaRPr lang="en-US" dirty="0"/>
          </a:p>
        </p:txBody>
      </p:sp>
      <p:sp>
        <p:nvSpPr>
          <p:cNvPr id="75" name="TextBox 74"/>
          <p:cNvSpPr txBox="1"/>
          <p:nvPr/>
        </p:nvSpPr>
        <p:spPr>
          <a:xfrm>
            <a:off x="6665891" y="4888468"/>
            <a:ext cx="655949" cy="369332"/>
          </a:xfrm>
          <a:prstGeom prst="rect">
            <a:avLst/>
          </a:prstGeom>
          <a:noFill/>
        </p:spPr>
        <p:txBody>
          <a:bodyPr wrap="none" rtlCol="0">
            <a:spAutoFit/>
          </a:bodyPr>
          <a:lstStyle/>
          <a:p>
            <a:r>
              <a:rPr lang="en-US" dirty="0" smtClean="0"/>
              <a:t>HSV</a:t>
            </a:r>
            <a:endParaRPr lang="en-US" dirty="0"/>
          </a:p>
        </p:txBody>
      </p:sp>
      <p:sp>
        <p:nvSpPr>
          <p:cNvPr id="4" name="Slide Number Placeholder 3"/>
          <p:cNvSpPr>
            <a:spLocks noGrp="1"/>
          </p:cNvSpPr>
          <p:nvPr>
            <p:ph type="sldNum" sz="quarter" idx="12"/>
          </p:nvPr>
        </p:nvSpPr>
        <p:spPr>
          <a:xfrm>
            <a:off x="6047382" y="6132246"/>
            <a:ext cx="2133600" cy="365125"/>
          </a:xfrm>
        </p:spPr>
        <p:txBody>
          <a:bodyPr/>
          <a:lstStyle/>
          <a:p>
            <a:fld id="{515FC477-0A05-4F3E-8EE9-E015C9089D56}" type="slidenum">
              <a:rPr lang="en-US" smtClean="0"/>
              <a:pPr/>
              <a:t>10</a:t>
            </a:fld>
            <a:endParaRPr lang="en-US" dirty="0"/>
          </a:p>
        </p:txBody>
      </p:sp>
      <p:pic>
        <p:nvPicPr>
          <p:cNvPr id="11268" name="Picture 4" descr="C:\Users\hewang\Desktop\800px-Travel_time_histogram_total_n_Stata.png"/>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4222046" y="3500105"/>
            <a:ext cx="1619445" cy="410173"/>
          </a:xfrm>
          <a:prstGeom prst="rect">
            <a:avLst/>
          </a:prstGeom>
          <a:noFill/>
          <a:extLst>
            <a:ext uri="{909E8E84-426E-40DD-AFC4-6F175D3DCCD1}">
              <a14:hiddenFill xmlns:a14="http://schemas.microsoft.com/office/drawing/2010/main">
                <a:solidFill>
                  <a:srgbClr val="FFFFFF"/>
                </a:solidFill>
              </a14:hiddenFill>
            </a:ext>
          </a:extLst>
        </p:spPr>
      </p:pic>
      <p:sp>
        <p:nvSpPr>
          <p:cNvPr id="40" name="Left Brace 39"/>
          <p:cNvSpPr/>
          <p:nvPr/>
        </p:nvSpPr>
        <p:spPr>
          <a:xfrm>
            <a:off x="3310541" y="2912496"/>
            <a:ext cx="237886" cy="22860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3" name="Straight Connector 52"/>
          <p:cNvCxnSpPr/>
          <p:nvPr/>
        </p:nvCxnSpPr>
        <p:spPr>
          <a:xfrm flipH="1">
            <a:off x="3554940" y="4008359"/>
            <a:ext cx="4895571" cy="47137"/>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3861078" y="2944903"/>
            <a:ext cx="2459890" cy="5334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c</a:t>
            </a:r>
            <a:r>
              <a:rPr lang="en-US" dirty="0" smtClean="0">
                <a:solidFill>
                  <a:schemeClr val="tx1"/>
                </a:solidFill>
              </a:rPr>
              <a:t>olor histogram</a:t>
            </a:r>
            <a:endParaRPr lang="en-US" dirty="0">
              <a:solidFill>
                <a:schemeClr val="tx1"/>
              </a:solidFill>
            </a:endParaRPr>
          </a:p>
        </p:txBody>
      </p:sp>
      <p:sp>
        <p:nvSpPr>
          <p:cNvPr id="59" name="Rounded Rectangle 58"/>
          <p:cNvSpPr/>
          <p:nvPr/>
        </p:nvSpPr>
        <p:spPr>
          <a:xfrm>
            <a:off x="3861078" y="4259712"/>
            <a:ext cx="2459890" cy="533400"/>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a:t>
            </a:r>
            <a:r>
              <a:rPr lang="en-US" dirty="0" smtClean="0"/>
              <a:t>patial distribution</a:t>
            </a:r>
            <a:endParaRPr lang="en-US" dirty="0"/>
          </a:p>
        </p:txBody>
      </p:sp>
      <p:sp>
        <p:nvSpPr>
          <p:cNvPr id="55" name="Rectangle 54"/>
          <p:cNvSpPr/>
          <p:nvPr/>
        </p:nvSpPr>
        <p:spPr>
          <a:xfrm>
            <a:off x="4222047" y="4920096"/>
            <a:ext cx="276322" cy="76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374447" y="4920096"/>
            <a:ext cx="276322" cy="2286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730960" y="4920096"/>
            <a:ext cx="276322" cy="76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106803" y="4925980"/>
            <a:ext cx="300808" cy="2286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650769" y="5102976"/>
            <a:ext cx="356513" cy="4571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11" descr="D:\3_colo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93008" y="2912496"/>
            <a:ext cx="587610" cy="5876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50" name="Picture 6" descr="D:\2_color.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72238" y="2923099"/>
            <a:ext cx="564571" cy="5770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51" name="Picture 6" descr="D:\2_color.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8524" y="4216105"/>
            <a:ext cx="564571" cy="57700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28" name="Picture 4" descr="D:\spatiograms_2.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flipV="1">
            <a:off x="7669407" y="4207896"/>
            <a:ext cx="592624" cy="5852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25" name="Rectangle 24"/>
          <p:cNvSpPr/>
          <p:nvPr/>
        </p:nvSpPr>
        <p:spPr>
          <a:xfrm>
            <a:off x="2342491" y="3692325"/>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25" idx="3"/>
            <a:endCxn id="40" idx="1"/>
          </p:cNvCxnSpPr>
          <p:nvPr/>
        </p:nvCxnSpPr>
        <p:spPr>
          <a:xfrm>
            <a:off x="2571091" y="3806625"/>
            <a:ext cx="739450" cy="24887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048000" y="1220765"/>
            <a:ext cx="2876024" cy="738664"/>
          </a:xfrm>
          <a:prstGeom prst="rect">
            <a:avLst/>
          </a:prstGeom>
          <a:noFill/>
        </p:spPr>
        <p:txBody>
          <a:bodyPr wrap="square" rtlCol="0">
            <a:spAutoFit/>
          </a:bodyPr>
          <a:lstStyle/>
          <a:p>
            <a:r>
              <a:rPr lang="en-US" sz="2400" dirty="0" err="1"/>
              <a:t>Spatiograms</a:t>
            </a:r>
            <a:endParaRPr lang="en-US" sz="2400" dirty="0"/>
          </a:p>
          <a:p>
            <a:endParaRPr lang="en-US" dirty="0"/>
          </a:p>
        </p:txBody>
      </p:sp>
    </p:spTree>
    <p:extLst>
      <p:ext uri="{BB962C8B-B14F-4D97-AF65-F5344CB8AC3E}">
        <p14:creationId xmlns:p14="http://schemas.microsoft.com/office/powerpoint/2010/main" val="317500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50"/>
                                        <p:tgtEl>
                                          <p:spTgt spid="70"/>
                                        </p:tgtEl>
                                      </p:cBhvr>
                                    </p:animEffect>
                                    <p:set>
                                      <p:cBhvr>
                                        <p:cTn id="7" dur="1" fill="hold">
                                          <p:stCondLst>
                                            <p:cond delay="249"/>
                                          </p:stCondLst>
                                        </p:cTn>
                                        <p:tgtEl>
                                          <p:spTgt spid="7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50"/>
                                        <p:tgtEl>
                                          <p:spTgt spid="71"/>
                                        </p:tgtEl>
                                      </p:cBhvr>
                                    </p:animEffect>
                                    <p:set>
                                      <p:cBhvr>
                                        <p:cTn id="10" dur="1" fill="hold">
                                          <p:stCondLst>
                                            <p:cond delay="249"/>
                                          </p:stCondLst>
                                        </p:cTn>
                                        <p:tgtEl>
                                          <p:spTgt spid="71"/>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50"/>
                                        <p:tgtEl>
                                          <p:spTgt spid="69"/>
                                        </p:tgtEl>
                                      </p:cBhvr>
                                    </p:animEffect>
                                    <p:set>
                                      <p:cBhvr>
                                        <p:cTn id="13" dur="1" fill="hold">
                                          <p:stCondLst>
                                            <p:cond delay="249"/>
                                          </p:stCondLst>
                                        </p:cTn>
                                        <p:tgtEl>
                                          <p:spTgt spid="6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50"/>
                                        <p:tgtEl>
                                          <p:spTgt spid="73"/>
                                        </p:tgtEl>
                                      </p:cBhvr>
                                    </p:animEffect>
                                    <p:set>
                                      <p:cBhvr>
                                        <p:cTn id="16" dur="1" fill="hold">
                                          <p:stCondLst>
                                            <p:cond delay="249"/>
                                          </p:stCondLst>
                                        </p:cTn>
                                        <p:tgtEl>
                                          <p:spTgt spid="7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50"/>
                                        <p:tgtEl>
                                          <p:spTgt spid="74"/>
                                        </p:tgtEl>
                                      </p:cBhvr>
                                    </p:animEffect>
                                    <p:set>
                                      <p:cBhvr>
                                        <p:cTn id="19" dur="1" fill="hold">
                                          <p:stCondLst>
                                            <p:cond delay="249"/>
                                          </p:stCondLst>
                                        </p:cTn>
                                        <p:tgtEl>
                                          <p:spTgt spid="74"/>
                                        </p:tgtEl>
                                        <p:attrNameLst>
                                          <p:attrName>style.visibility</p:attrName>
                                        </p:attrNameLst>
                                      </p:cBhvr>
                                      <p:to>
                                        <p:strVal val="hidden"/>
                                      </p:to>
                                    </p:set>
                                  </p:childTnLst>
                                </p:cTn>
                              </p:par>
                              <p:par>
                                <p:cTn id="20" presetID="42" presetClass="path" presetSubtype="0" accel="50667" decel="49333" fill="hold" nodeType="withEffect">
                                  <p:stCondLst>
                                    <p:cond delay="250"/>
                                  </p:stCondLst>
                                  <p:childTnLst>
                                    <p:animMotion origin="layout" path="M 2.77778E-7 -4.07407E-6 L -0.56024 -0.00115 " pathEditMode="relative" rAng="0" ptsTypes="AA">
                                      <p:cBhvr>
                                        <p:cTn id="21" dur="750" fill="hold"/>
                                        <p:tgtEl>
                                          <p:spTgt spid="72"/>
                                        </p:tgtEl>
                                        <p:attrNameLst>
                                          <p:attrName>ppt_x</p:attrName>
                                          <p:attrName>ppt_y</p:attrName>
                                        </p:attrNameLst>
                                      </p:cBhvr>
                                      <p:rCtr x="-28021" y="-69"/>
                                    </p:animMotion>
                                  </p:childTnLst>
                                </p:cTn>
                              </p:par>
                              <p:par>
                                <p:cTn id="22" presetID="42" presetClass="path" presetSubtype="0" accel="50667" decel="49333" fill="hold" grpId="0" nodeType="withEffect">
                                  <p:stCondLst>
                                    <p:cond delay="250"/>
                                  </p:stCondLst>
                                  <p:childTnLst>
                                    <p:animMotion origin="layout" path="M 3.05556E-6 -3.33333E-6 L -0.57309 -0.00625 " pathEditMode="relative" rAng="0" ptsTypes="AA">
                                      <p:cBhvr>
                                        <p:cTn id="23" dur="750" fill="hold"/>
                                        <p:tgtEl>
                                          <p:spTgt spid="75"/>
                                        </p:tgtEl>
                                        <p:attrNameLst>
                                          <p:attrName>ppt_x</p:attrName>
                                          <p:attrName>ppt_y</p:attrName>
                                        </p:attrNameLst>
                                      </p:cBhvr>
                                      <p:rCtr x="-28663" y="-324"/>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126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5" grpId="0"/>
      <p:bldP spid="40" grpId="0" animBg="1"/>
      <p:bldP spid="54" grpId="0" animBg="1"/>
      <p:bldP spid="59" grpId="0" animBg="1"/>
      <p:bldP spid="55" grpId="0" animBg="1"/>
      <p:bldP spid="61" grpId="0" animBg="1"/>
      <p:bldP spid="62" grpId="0" animBg="1"/>
      <p:bldP spid="63" grpId="0" animBg="1"/>
      <p:bldP spid="6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Extracting Fingerprints – Patterns</a:t>
            </a:r>
          </a:p>
        </p:txBody>
      </p:sp>
      <p:sp>
        <p:nvSpPr>
          <p:cNvPr id="4" name="Slide Number Placeholder 3"/>
          <p:cNvSpPr>
            <a:spLocks noGrp="1"/>
          </p:cNvSpPr>
          <p:nvPr>
            <p:ph type="sldNum" sz="quarter" idx="12"/>
          </p:nvPr>
        </p:nvSpPr>
        <p:spPr/>
        <p:txBody>
          <a:bodyPr/>
          <a:lstStyle/>
          <a:p>
            <a:fld id="{515FC477-0A05-4F3E-8EE9-E015C9089D56}" type="slidenum">
              <a:rPr lang="en-US" smtClean="0"/>
              <a:pPr/>
              <a:t>11</a:t>
            </a:fld>
            <a:endParaRPr lang="en-US" dirty="0"/>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181599" y="4136842"/>
            <a:ext cx="3060127" cy="110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81600" y="2756044"/>
            <a:ext cx="3060127" cy="101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D:\research\synrg\insight\data\self\up\figs\9_2_up.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3400" y="4136842"/>
            <a:ext cx="2883779" cy="110011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D:\research\synrg\insight\data\self\up\figs\11_4_up.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0572" y="2756044"/>
            <a:ext cx="2876607" cy="95886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3962400" y="2967826"/>
            <a:ext cx="609600" cy="590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962400" y="4391541"/>
            <a:ext cx="609600" cy="590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D:\2_t.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42005" y="1233427"/>
            <a:ext cx="384022" cy="38402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7" name="Picture 9" descr="D:\3_t.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732456" y="1226098"/>
            <a:ext cx="402570" cy="3972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8" name="Picture 10" descr="D:\4_t.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388538" y="1233427"/>
            <a:ext cx="405653" cy="41277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9" name="Picture 3" descr="D:\1_t.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06556" y="1233216"/>
            <a:ext cx="397481" cy="3901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048000" y="1220765"/>
            <a:ext cx="2876024" cy="738664"/>
          </a:xfrm>
          <a:prstGeom prst="rect">
            <a:avLst/>
          </a:prstGeom>
          <a:noFill/>
        </p:spPr>
        <p:txBody>
          <a:bodyPr wrap="square" rtlCol="0">
            <a:spAutoFit/>
          </a:bodyPr>
          <a:lstStyle/>
          <a:p>
            <a:r>
              <a:rPr lang="en-US" sz="2400" dirty="0"/>
              <a:t>Wavelets</a:t>
            </a:r>
          </a:p>
          <a:p>
            <a:endParaRPr lang="en-US" dirty="0"/>
          </a:p>
        </p:txBody>
      </p:sp>
      <p:sp>
        <p:nvSpPr>
          <p:cNvPr id="5" name="TextBox 4"/>
          <p:cNvSpPr txBox="1"/>
          <p:nvPr/>
        </p:nvSpPr>
        <p:spPr>
          <a:xfrm>
            <a:off x="540572" y="2063234"/>
            <a:ext cx="6859570" cy="369332"/>
          </a:xfrm>
          <a:prstGeom prst="rect">
            <a:avLst/>
          </a:prstGeom>
          <a:noFill/>
        </p:spPr>
        <p:txBody>
          <a:bodyPr wrap="none" rtlCol="0">
            <a:spAutoFit/>
          </a:bodyPr>
          <a:lstStyle/>
          <a:p>
            <a:r>
              <a:rPr lang="en-US" dirty="0" smtClean="0"/>
              <a:t>Wavelet sub-bands: vertical, horizontal and diagonal dimensions.</a:t>
            </a:r>
            <a:endParaRPr lang="en-US" dirty="0"/>
          </a:p>
        </p:txBody>
      </p:sp>
    </p:spTree>
    <p:extLst>
      <p:ext uri="{BB962C8B-B14F-4D97-AF65-F5344CB8AC3E}">
        <p14:creationId xmlns:p14="http://schemas.microsoft.com/office/powerpoint/2010/main" val="1905811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1" presetClass="entr" presetSubtype="0" fill="hold" nodeType="withEffect">
                                  <p:stCondLst>
                                    <p:cond delay="500"/>
                                  </p:stCondLst>
                                  <p:childTnLst>
                                    <p:set>
                                      <p:cBhvr>
                                        <p:cTn id="12" dur="1" fill="hold">
                                          <p:stCondLst>
                                            <p:cond delay="0"/>
                                          </p:stCondLst>
                                        </p:cTn>
                                        <p:tgtEl>
                                          <p:spTgt spid="5123"/>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Fingerprint </a:t>
            </a:r>
            <a:r>
              <a:rPr lang="en-US" dirty="0"/>
              <a:t>Matching </a:t>
            </a:r>
          </a:p>
        </p:txBody>
      </p:sp>
      <p:sp>
        <p:nvSpPr>
          <p:cNvPr id="4" name="Slide Number Placeholder 3"/>
          <p:cNvSpPr>
            <a:spLocks noGrp="1"/>
          </p:cNvSpPr>
          <p:nvPr>
            <p:ph type="sldNum" sz="quarter" idx="12"/>
          </p:nvPr>
        </p:nvSpPr>
        <p:spPr/>
        <p:txBody>
          <a:bodyPr/>
          <a:lstStyle/>
          <a:p>
            <a:fld id="{515FC477-0A05-4F3E-8EE9-E015C9089D56}" type="slidenum">
              <a:rPr lang="en-US" smtClean="0"/>
              <a:pPr/>
              <a:t>12</a:t>
            </a:fld>
            <a:endParaRPr lang="en-US" dirty="0"/>
          </a:p>
        </p:txBody>
      </p:sp>
      <p:pic>
        <p:nvPicPr>
          <p:cNvPr id="3082" name="Picture 10" descr="D:\google glas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flipH="1">
            <a:off x="4299008" y="5612270"/>
            <a:ext cx="4114801" cy="113382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463127" y="838199"/>
            <a:ext cx="6188119" cy="2362201"/>
            <a:chOff x="4890518" y="1289070"/>
            <a:chExt cx="2504712" cy="1046462"/>
          </a:xfrm>
        </p:grpSpPr>
        <p:grpSp>
          <p:nvGrpSpPr>
            <p:cNvPr id="19" name="Group 18"/>
            <p:cNvGrpSpPr/>
            <p:nvPr/>
          </p:nvGrpSpPr>
          <p:grpSpPr>
            <a:xfrm>
              <a:off x="4890518" y="1344932"/>
              <a:ext cx="2504712" cy="990600"/>
              <a:chOff x="5953488" y="1600200"/>
              <a:chExt cx="2504712" cy="990600"/>
            </a:xfrm>
          </p:grpSpPr>
          <p:sp>
            <p:nvSpPr>
              <p:cNvPr id="21" name="AutoShape 27"/>
              <p:cNvSpPr>
                <a:spLocks noChangeArrowheads="1"/>
              </p:cNvSpPr>
              <p:nvPr/>
            </p:nvSpPr>
            <p:spPr bwMode="auto">
              <a:xfrm>
                <a:off x="6940946" y="1600200"/>
                <a:ext cx="1517254" cy="990600"/>
              </a:xfrm>
              <a:prstGeom prst="cloudCallout">
                <a:avLst>
                  <a:gd name="adj1" fmla="val -108650"/>
                  <a:gd name="adj2" fmla="val 3464"/>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ctr">
                  <a:defRPr/>
                </a:pPr>
                <a:endParaRPr lang="en-US">
                  <a:latin typeface="Century Gothic" charset="0"/>
                </a:endParaRPr>
              </a:p>
            </p:txBody>
          </p:sp>
          <p:sp>
            <p:nvSpPr>
              <p:cNvPr id="22" name="Rectangle 21"/>
              <p:cNvSpPr/>
              <p:nvPr/>
            </p:nvSpPr>
            <p:spPr bwMode="auto">
              <a:xfrm>
                <a:off x="5953488" y="1729004"/>
                <a:ext cx="949357" cy="8617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20" name="TextBox 95"/>
            <p:cNvSpPr txBox="1"/>
            <p:nvPr/>
          </p:nvSpPr>
          <p:spPr>
            <a:xfrm>
              <a:off x="5733846" y="1289070"/>
              <a:ext cx="877163"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1800" b="1" dirty="0">
                  <a:latin typeface="Lucida Bright"/>
                  <a:cs typeface="Lucida Bright"/>
                </a:rPr>
                <a:t>Cloud</a:t>
              </a:r>
            </a:p>
          </p:txBody>
        </p:sp>
      </p:grpSp>
      <p:pic>
        <p:nvPicPr>
          <p:cNvPr id="6" name="Picture 4" descr="D:\2_f_wNam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75587" y="1435009"/>
            <a:ext cx="1785888" cy="6739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3_f_wName.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66008" y="2099480"/>
            <a:ext cx="1642804" cy="61992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D:\4_f_wName.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725500" y="2088698"/>
            <a:ext cx="1754275" cy="66199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4_f_woName.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279088" y="4305635"/>
            <a:ext cx="1613267" cy="60878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020483" y="6182267"/>
            <a:ext cx="825867" cy="369332"/>
          </a:xfrm>
          <a:prstGeom prst="rect">
            <a:avLst/>
          </a:prstGeom>
          <a:noFill/>
        </p:spPr>
        <p:txBody>
          <a:bodyPr wrap="none" rtlCol="0">
            <a:spAutoFit/>
          </a:bodyPr>
          <a:lstStyle/>
          <a:p>
            <a:r>
              <a:rPr lang="en-US" b="1" dirty="0" smtClean="0">
                <a:latin typeface="Lucida Bright" pitchFamily="18" charset="0"/>
              </a:rPr>
              <a:t>Glass</a:t>
            </a:r>
            <a:endParaRPr lang="en-US" b="1" dirty="0">
              <a:latin typeface="Lucida Bright" pitchFamily="18" charset="0"/>
            </a:endParaRPr>
          </a:p>
        </p:txBody>
      </p:sp>
      <p:pic>
        <p:nvPicPr>
          <p:cNvPr id="8" name="Picture 10" descr="D:\2_f_woNam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887410" y="4294998"/>
            <a:ext cx="1551934" cy="5810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D:\1_f_woName.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343400" y="4914876"/>
            <a:ext cx="1479924" cy="53162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C:\Users\hewang\Desktop\mark.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233601" y="1519349"/>
            <a:ext cx="411486" cy="42701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C:\Users\hewang\Desktop\mark.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487219" y="2152874"/>
            <a:ext cx="411486" cy="42701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C:\Users\hewang\Desktop\mark.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179407" y="2177336"/>
            <a:ext cx="423229" cy="439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C:\Users\hewang\Desktop\mark.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692225" y="4343400"/>
            <a:ext cx="397628" cy="47294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3" descr="C:\Users\hewang\Desktop\mark.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294253" y="4324350"/>
            <a:ext cx="397628" cy="47294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3" descr="C:\Users\hewang\Desktop\mark.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703918" y="4944217"/>
            <a:ext cx="397628" cy="4729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D:\3_f_woName.pn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917777" y="4914876"/>
            <a:ext cx="1491200" cy="56097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3" descr="C:\Users\hewang\Desktop\mark.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319491" y="4925167"/>
            <a:ext cx="397628" cy="47294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a:stretch/>
        </p:blipFill>
        <p:spPr bwMode="auto">
          <a:xfrm>
            <a:off x="2058017" y="3377976"/>
            <a:ext cx="4633864" cy="669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61673" y="1360816"/>
            <a:ext cx="3262432" cy="738664"/>
          </a:xfrm>
          <a:prstGeom prst="rect">
            <a:avLst/>
          </a:prstGeom>
          <a:noFill/>
        </p:spPr>
        <p:txBody>
          <a:bodyPr wrap="none" rtlCol="0">
            <a:spAutoFit/>
          </a:bodyPr>
          <a:lstStyle/>
          <a:p>
            <a:r>
              <a:rPr lang="en-US" sz="2400" dirty="0">
                <a:solidFill>
                  <a:srgbClr val="FF0000"/>
                </a:solidFill>
              </a:rPr>
              <a:t>Matching</a:t>
            </a:r>
            <a:r>
              <a:rPr lang="en-US" sz="2400" dirty="0"/>
              <a:t> </a:t>
            </a:r>
            <a:r>
              <a:rPr lang="en-US" sz="2400" dirty="0" err="1"/>
              <a:t>Spatiograms</a:t>
            </a:r>
            <a:endParaRPr lang="en-US" sz="2400" dirty="0"/>
          </a:p>
          <a:p>
            <a:endParaRPr lang="en-US" dirty="0"/>
          </a:p>
        </p:txBody>
      </p:sp>
      <p:sp>
        <p:nvSpPr>
          <p:cNvPr id="17" name="TextBox 16"/>
          <p:cNvSpPr txBox="1"/>
          <p:nvPr/>
        </p:nvSpPr>
        <p:spPr>
          <a:xfrm>
            <a:off x="518140" y="2745692"/>
            <a:ext cx="2159566" cy="400110"/>
          </a:xfrm>
          <a:prstGeom prst="rect">
            <a:avLst/>
          </a:prstGeom>
          <a:noFill/>
        </p:spPr>
        <p:txBody>
          <a:bodyPr wrap="none" rtlCol="0">
            <a:spAutoFit/>
          </a:bodyPr>
          <a:lstStyle/>
          <a:p>
            <a:r>
              <a:rPr lang="en-US" sz="2000" dirty="0" smtClean="0"/>
              <a:t>S</a:t>
            </a:r>
            <a:r>
              <a:rPr lang="en-US" sz="2000" dirty="0"/>
              <a:t> </a:t>
            </a:r>
            <a:r>
              <a:rPr lang="en-US" sz="2000" dirty="0" smtClean="0"/>
              <a:t>       = {n’, µ</a:t>
            </a:r>
            <a:r>
              <a:rPr lang="en-US" sz="2000" dirty="0" smtClean="0">
                <a:latin typeface="Georgia"/>
              </a:rPr>
              <a:t>’, </a:t>
            </a:r>
            <a:r>
              <a:rPr lang="el-GR" sz="2000" dirty="0" smtClean="0">
                <a:latin typeface="Georgia"/>
              </a:rPr>
              <a:t>σ</a:t>
            </a:r>
            <a:r>
              <a:rPr lang="en-US" sz="2000" dirty="0" smtClean="0">
                <a:latin typeface="Georgia"/>
              </a:rPr>
              <a:t>’</a:t>
            </a:r>
            <a:r>
              <a:rPr lang="en-US" sz="2000" dirty="0" smtClean="0"/>
              <a:t>}</a:t>
            </a:r>
            <a:endParaRPr lang="en-US" sz="2000" dirty="0"/>
          </a:p>
        </p:txBody>
      </p:sp>
      <p:sp>
        <p:nvSpPr>
          <p:cNvPr id="64" name="TextBox 63"/>
          <p:cNvSpPr txBox="1"/>
          <p:nvPr/>
        </p:nvSpPr>
        <p:spPr>
          <a:xfrm>
            <a:off x="518140" y="2050361"/>
            <a:ext cx="2111475" cy="400110"/>
          </a:xfrm>
          <a:prstGeom prst="rect">
            <a:avLst/>
          </a:prstGeom>
          <a:noFill/>
        </p:spPr>
        <p:txBody>
          <a:bodyPr wrap="none" rtlCol="0">
            <a:spAutoFit/>
          </a:bodyPr>
          <a:lstStyle/>
          <a:p>
            <a:r>
              <a:rPr lang="en-US" sz="2000" dirty="0" smtClean="0"/>
              <a:t>S         = {n, µ</a:t>
            </a:r>
            <a:r>
              <a:rPr lang="en-US" sz="2000" dirty="0" smtClean="0">
                <a:latin typeface="Georgia"/>
              </a:rPr>
              <a:t>, </a:t>
            </a:r>
            <a:r>
              <a:rPr lang="el-GR" sz="2000" dirty="0" smtClean="0">
                <a:latin typeface="Georgia"/>
              </a:rPr>
              <a:t>σ</a:t>
            </a:r>
            <a:r>
              <a:rPr lang="en-US" sz="2000" dirty="0" smtClean="0"/>
              <a:t>}</a:t>
            </a:r>
            <a:endParaRPr lang="en-US" sz="2000" dirty="0"/>
          </a:p>
        </p:txBody>
      </p:sp>
      <p:pic>
        <p:nvPicPr>
          <p:cNvPr id="6146" name="Picture 2" descr="D:\1_f_wName.png"/>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024626" y="1462000"/>
            <a:ext cx="1667255" cy="6374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hewang\Desktop\mark.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481860" y="1519349"/>
            <a:ext cx="412305" cy="4270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6797" y="2197104"/>
            <a:ext cx="619080" cy="307777"/>
          </a:xfrm>
          <a:prstGeom prst="rect">
            <a:avLst/>
          </a:prstGeom>
          <a:noFill/>
        </p:spPr>
        <p:txBody>
          <a:bodyPr wrap="none" rtlCol="0">
            <a:spAutoFit/>
          </a:bodyPr>
          <a:lstStyle/>
          <a:p>
            <a:r>
              <a:rPr lang="en-US" sz="1400" dirty="0" smtClean="0"/>
              <a:t>cloud</a:t>
            </a:r>
            <a:endParaRPr lang="en-US" sz="1400" dirty="0"/>
          </a:p>
        </p:txBody>
      </p:sp>
      <p:sp>
        <p:nvSpPr>
          <p:cNvPr id="36" name="TextBox 35"/>
          <p:cNvSpPr txBox="1"/>
          <p:nvPr/>
        </p:nvSpPr>
        <p:spPr>
          <a:xfrm>
            <a:off x="686797" y="2861846"/>
            <a:ext cx="570990" cy="307777"/>
          </a:xfrm>
          <a:prstGeom prst="rect">
            <a:avLst/>
          </a:prstGeom>
          <a:noFill/>
        </p:spPr>
        <p:txBody>
          <a:bodyPr wrap="none" rtlCol="0">
            <a:spAutoFit/>
          </a:bodyPr>
          <a:lstStyle/>
          <a:p>
            <a:r>
              <a:rPr lang="en-US" sz="1400" dirty="0" smtClean="0"/>
              <a:t>glass</a:t>
            </a:r>
            <a:endParaRPr lang="en-US" sz="1400" dirty="0"/>
          </a:p>
        </p:txBody>
      </p:sp>
      <p:sp>
        <p:nvSpPr>
          <p:cNvPr id="3" name="TextBox 2"/>
          <p:cNvSpPr txBox="1"/>
          <p:nvPr/>
        </p:nvSpPr>
        <p:spPr>
          <a:xfrm>
            <a:off x="528563" y="3512469"/>
            <a:ext cx="1595309" cy="400110"/>
          </a:xfrm>
          <a:prstGeom prst="rect">
            <a:avLst/>
          </a:prstGeom>
          <a:noFill/>
        </p:spPr>
        <p:txBody>
          <a:bodyPr wrap="none" rtlCol="0">
            <a:spAutoFit/>
          </a:bodyPr>
          <a:lstStyle/>
          <a:p>
            <a:r>
              <a:rPr lang="en-US" sz="2000" dirty="0" smtClean="0"/>
              <a:t>Similarity = </a:t>
            </a:r>
            <a:endParaRPr lang="en-US" sz="2000" dirty="0"/>
          </a:p>
        </p:txBody>
      </p:sp>
      <p:sp>
        <p:nvSpPr>
          <p:cNvPr id="7" name="Rectangle 6"/>
          <p:cNvSpPr/>
          <p:nvPr/>
        </p:nvSpPr>
        <p:spPr>
          <a:xfrm>
            <a:off x="2463127" y="3377976"/>
            <a:ext cx="737273" cy="5346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92055" y="3962400"/>
            <a:ext cx="2082621" cy="400110"/>
          </a:xfrm>
          <a:prstGeom prst="rect">
            <a:avLst/>
          </a:prstGeom>
          <a:noFill/>
        </p:spPr>
        <p:txBody>
          <a:bodyPr wrap="none" rtlCol="0">
            <a:spAutoFit/>
          </a:bodyPr>
          <a:lstStyle/>
          <a:p>
            <a:r>
              <a:rPr lang="en-US" sz="2000" dirty="0">
                <a:solidFill>
                  <a:srgbClr val="C00000"/>
                </a:solidFill>
              </a:rPr>
              <a:t>c</a:t>
            </a:r>
            <a:r>
              <a:rPr lang="en-US" sz="2000" dirty="0" smtClean="0">
                <a:solidFill>
                  <a:srgbClr val="C00000"/>
                </a:solidFill>
              </a:rPr>
              <a:t>olor histograms</a:t>
            </a:r>
            <a:endParaRPr lang="en-US" sz="2000" dirty="0">
              <a:solidFill>
                <a:srgbClr val="C00000"/>
              </a:solidFill>
            </a:endParaRPr>
          </a:p>
        </p:txBody>
      </p:sp>
      <p:sp>
        <p:nvSpPr>
          <p:cNvPr id="11" name="Rectangle 10"/>
          <p:cNvSpPr/>
          <p:nvPr/>
        </p:nvSpPr>
        <p:spPr>
          <a:xfrm>
            <a:off x="3429000" y="3377976"/>
            <a:ext cx="3296500" cy="53460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322672" y="3940834"/>
            <a:ext cx="2459328" cy="677108"/>
          </a:xfrm>
          <a:prstGeom prst="rect">
            <a:avLst/>
          </a:prstGeom>
          <a:noFill/>
        </p:spPr>
        <p:txBody>
          <a:bodyPr wrap="none" rtlCol="0">
            <a:spAutoFit/>
          </a:bodyPr>
          <a:lstStyle/>
          <a:p>
            <a:r>
              <a:rPr lang="en-US" sz="2000" dirty="0">
                <a:solidFill>
                  <a:srgbClr val="C00000"/>
                </a:solidFill>
              </a:rPr>
              <a:t>s</a:t>
            </a:r>
            <a:r>
              <a:rPr lang="en-US" sz="2000" dirty="0" smtClean="0">
                <a:solidFill>
                  <a:srgbClr val="C00000"/>
                </a:solidFill>
              </a:rPr>
              <a:t>patial distributions</a:t>
            </a:r>
            <a:endParaRPr lang="en-US" sz="2000" dirty="0">
              <a:solidFill>
                <a:srgbClr val="C00000"/>
              </a:solidFill>
            </a:endParaRPr>
          </a:p>
          <a:p>
            <a:endParaRPr lang="en-US" dirty="0"/>
          </a:p>
        </p:txBody>
      </p:sp>
    </p:spTree>
    <p:extLst>
      <p:ext uri="{BB962C8B-B14F-4D97-AF65-F5344CB8AC3E}">
        <p14:creationId xmlns:p14="http://schemas.microsoft.com/office/powerpoint/2010/main" val="70273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64" grpId="0"/>
      <p:bldP spid="5" grpId="0"/>
      <p:bldP spid="36" grpId="0"/>
      <p:bldP spid="3" grpId="0"/>
      <p:bldP spid="7" grpId="0" animBg="1"/>
      <p:bldP spid="10" grpId="0"/>
      <p:bldP spid="11"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Fingerprint </a:t>
            </a:r>
            <a:r>
              <a:rPr lang="en-US" dirty="0"/>
              <a:t>Matching </a:t>
            </a:r>
          </a:p>
        </p:txBody>
      </p:sp>
      <p:sp>
        <p:nvSpPr>
          <p:cNvPr id="4" name="Slide Number Placeholder 3"/>
          <p:cNvSpPr>
            <a:spLocks noGrp="1"/>
          </p:cNvSpPr>
          <p:nvPr>
            <p:ph type="sldNum" sz="quarter" idx="12"/>
          </p:nvPr>
        </p:nvSpPr>
        <p:spPr/>
        <p:txBody>
          <a:bodyPr/>
          <a:lstStyle/>
          <a:p>
            <a:fld id="{515FC477-0A05-4F3E-8EE9-E015C9089D56}" type="slidenum">
              <a:rPr lang="en-US" smtClean="0"/>
              <a:pPr/>
              <a:t>13</a:t>
            </a:fld>
            <a:endParaRPr lang="en-US" dirty="0"/>
          </a:p>
        </p:txBody>
      </p:sp>
      <p:pic>
        <p:nvPicPr>
          <p:cNvPr id="3082" name="Picture 10" descr="D:\google glas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flipH="1">
            <a:off x="4299008" y="5612270"/>
            <a:ext cx="4114801" cy="113382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463127" y="838199"/>
            <a:ext cx="6188119" cy="2362201"/>
            <a:chOff x="4890518" y="1289070"/>
            <a:chExt cx="2504712" cy="1046462"/>
          </a:xfrm>
        </p:grpSpPr>
        <p:grpSp>
          <p:nvGrpSpPr>
            <p:cNvPr id="19" name="Group 18"/>
            <p:cNvGrpSpPr/>
            <p:nvPr/>
          </p:nvGrpSpPr>
          <p:grpSpPr>
            <a:xfrm>
              <a:off x="4890518" y="1344932"/>
              <a:ext cx="2504712" cy="990600"/>
              <a:chOff x="5953488" y="1600200"/>
              <a:chExt cx="2504712" cy="990600"/>
            </a:xfrm>
          </p:grpSpPr>
          <p:sp>
            <p:nvSpPr>
              <p:cNvPr id="21" name="AutoShape 27"/>
              <p:cNvSpPr>
                <a:spLocks noChangeArrowheads="1"/>
              </p:cNvSpPr>
              <p:nvPr/>
            </p:nvSpPr>
            <p:spPr bwMode="auto">
              <a:xfrm>
                <a:off x="6940946" y="1600200"/>
                <a:ext cx="1517254" cy="990600"/>
              </a:xfrm>
              <a:prstGeom prst="cloudCallout">
                <a:avLst>
                  <a:gd name="adj1" fmla="val -108650"/>
                  <a:gd name="adj2" fmla="val 3464"/>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ctr">
                  <a:defRPr/>
                </a:pPr>
                <a:endParaRPr lang="en-US">
                  <a:latin typeface="Century Gothic" charset="0"/>
                </a:endParaRPr>
              </a:p>
            </p:txBody>
          </p:sp>
          <p:sp>
            <p:nvSpPr>
              <p:cNvPr id="22" name="Rectangle 21"/>
              <p:cNvSpPr/>
              <p:nvPr/>
            </p:nvSpPr>
            <p:spPr bwMode="auto">
              <a:xfrm>
                <a:off x="5953488" y="1729004"/>
                <a:ext cx="949357" cy="8617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20" name="TextBox 95"/>
            <p:cNvSpPr txBox="1"/>
            <p:nvPr/>
          </p:nvSpPr>
          <p:spPr>
            <a:xfrm>
              <a:off x="5733846" y="1289070"/>
              <a:ext cx="877163"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1800" b="1" dirty="0">
                  <a:latin typeface="Lucida Bright"/>
                  <a:cs typeface="Lucida Bright"/>
                </a:rPr>
                <a:t>Cloud</a:t>
              </a:r>
            </a:p>
          </p:txBody>
        </p:sp>
      </p:grpSp>
      <p:pic>
        <p:nvPicPr>
          <p:cNvPr id="6" name="Picture 4" descr="D:\2_f_wNam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75587" y="1435009"/>
            <a:ext cx="1785888" cy="6739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3_f_wName.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66008" y="2099480"/>
            <a:ext cx="1642804" cy="61992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D:\4_f_wName.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725500" y="2088698"/>
            <a:ext cx="1754275" cy="66199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4_f_woName.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279088" y="4305635"/>
            <a:ext cx="1613267" cy="60878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4020483" y="6182267"/>
            <a:ext cx="825867" cy="369332"/>
          </a:xfrm>
          <a:prstGeom prst="rect">
            <a:avLst/>
          </a:prstGeom>
          <a:noFill/>
        </p:spPr>
        <p:txBody>
          <a:bodyPr wrap="none" rtlCol="0">
            <a:spAutoFit/>
          </a:bodyPr>
          <a:lstStyle/>
          <a:p>
            <a:r>
              <a:rPr lang="en-US" b="1" dirty="0" smtClean="0">
                <a:latin typeface="Lucida Bright" pitchFamily="18" charset="0"/>
              </a:rPr>
              <a:t>Glass</a:t>
            </a:r>
            <a:endParaRPr lang="en-US" b="1" dirty="0">
              <a:latin typeface="Lucida Bright" pitchFamily="18" charset="0"/>
            </a:endParaRPr>
          </a:p>
        </p:txBody>
      </p:sp>
      <p:pic>
        <p:nvPicPr>
          <p:cNvPr id="8" name="Picture 10" descr="D:\2_f_woNam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887410" y="4294998"/>
            <a:ext cx="1551934" cy="5810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D:\1_f_woName.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343400" y="4914876"/>
            <a:ext cx="1479924" cy="5316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D:\3_f_woName.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917777" y="4914876"/>
            <a:ext cx="1491200" cy="56097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3" descr="D:\mark.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775587" y="1497970"/>
            <a:ext cx="527203" cy="5474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D:\mark.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039839" y="2135703"/>
            <a:ext cx="527203" cy="54748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D:\mark.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725500" y="2147779"/>
            <a:ext cx="527203" cy="54748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D:\mark.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266034" y="4350199"/>
            <a:ext cx="484294" cy="50292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D:\mark.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301853" y="4967989"/>
            <a:ext cx="462891" cy="48069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D:\mark.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917778" y="4959200"/>
            <a:ext cx="454994" cy="47249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D:\mark.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845568" y="4327919"/>
            <a:ext cx="527203" cy="54748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461673" y="1360816"/>
            <a:ext cx="2784737" cy="461665"/>
          </a:xfrm>
          <a:prstGeom prst="rect">
            <a:avLst/>
          </a:prstGeom>
          <a:noFill/>
        </p:spPr>
        <p:txBody>
          <a:bodyPr wrap="none" rtlCol="0">
            <a:spAutoFit/>
          </a:bodyPr>
          <a:lstStyle/>
          <a:p>
            <a:r>
              <a:rPr lang="en-US" sz="2400" dirty="0">
                <a:solidFill>
                  <a:srgbClr val="FF0000"/>
                </a:solidFill>
              </a:rPr>
              <a:t>Matching</a:t>
            </a:r>
            <a:r>
              <a:rPr lang="en-US" sz="2400" dirty="0"/>
              <a:t> </a:t>
            </a:r>
            <a:r>
              <a:rPr lang="en-US" sz="2400" dirty="0" smtClean="0"/>
              <a:t>Wavelets</a:t>
            </a:r>
            <a:endParaRPr lang="en-US" dirty="0"/>
          </a:p>
        </p:txBody>
      </p:sp>
      <p:sp>
        <p:nvSpPr>
          <p:cNvPr id="38" name="Rectangle 37"/>
          <p:cNvSpPr/>
          <p:nvPr/>
        </p:nvSpPr>
        <p:spPr>
          <a:xfrm>
            <a:off x="518140" y="3512469"/>
            <a:ext cx="3408305" cy="400110"/>
          </a:xfrm>
          <a:prstGeom prst="rect">
            <a:avLst/>
          </a:prstGeom>
        </p:spPr>
        <p:txBody>
          <a:bodyPr wrap="none">
            <a:spAutoFit/>
          </a:bodyPr>
          <a:lstStyle/>
          <a:p>
            <a:r>
              <a:rPr lang="en-US" sz="2000" dirty="0"/>
              <a:t>B</a:t>
            </a:r>
            <a:r>
              <a:rPr lang="en-US" sz="2000" dirty="0" smtClean="0"/>
              <a:t>agged </a:t>
            </a:r>
            <a:r>
              <a:rPr lang="en-US" sz="2000" dirty="0"/>
              <a:t>D</a:t>
            </a:r>
            <a:r>
              <a:rPr lang="en-US" sz="2000" dirty="0" smtClean="0"/>
              <a:t>ecision </a:t>
            </a:r>
            <a:r>
              <a:rPr lang="en-US" sz="2000" dirty="0"/>
              <a:t>T</a:t>
            </a:r>
            <a:r>
              <a:rPr lang="en-US" sz="2000" dirty="0" smtClean="0"/>
              <a:t>ree </a:t>
            </a:r>
            <a:r>
              <a:rPr lang="en-US" sz="2000" dirty="0"/>
              <a:t>(BDT)</a:t>
            </a:r>
          </a:p>
        </p:txBody>
      </p:sp>
      <p:pic>
        <p:nvPicPr>
          <p:cNvPr id="39" name="Picture 2" descr="D:\1_f_wName.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024626" y="1462000"/>
            <a:ext cx="1667255" cy="63748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D:\mark.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049078" y="1500212"/>
            <a:ext cx="527203" cy="54748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518140" y="2050361"/>
            <a:ext cx="2773516" cy="400110"/>
          </a:xfrm>
          <a:prstGeom prst="rect">
            <a:avLst/>
          </a:prstGeom>
          <a:noFill/>
        </p:spPr>
        <p:txBody>
          <a:bodyPr wrap="none" rtlCol="0">
            <a:spAutoFit/>
          </a:bodyPr>
          <a:lstStyle/>
          <a:p>
            <a:r>
              <a:rPr lang="en-US" sz="2000" dirty="0"/>
              <a:t>W</a:t>
            </a:r>
            <a:r>
              <a:rPr lang="en-US" sz="2000" dirty="0" smtClean="0"/>
              <a:t>          </a:t>
            </a:r>
            <a:r>
              <a:rPr lang="en-US" sz="2000" dirty="0"/>
              <a:t>= {</a:t>
            </a:r>
            <a:r>
              <a:rPr lang="en-US" sz="2000" dirty="0" smtClean="0"/>
              <a:t>f</a:t>
            </a:r>
            <a:r>
              <a:rPr lang="en-US" sz="1600" dirty="0" smtClean="0"/>
              <a:t>1</a:t>
            </a:r>
            <a:r>
              <a:rPr lang="en-US" sz="2000" dirty="0" smtClean="0"/>
              <a:t>, f</a:t>
            </a:r>
            <a:r>
              <a:rPr lang="en-US" sz="1600" dirty="0" smtClean="0"/>
              <a:t>2</a:t>
            </a:r>
            <a:r>
              <a:rPr lang="en-US" sz="2000" dirty="0" smtClean="0"/>
              <a:t>, f</a:t>
            </a:r>
            <a:r>
              <a:rPr lang="en-US" sz="1600" dirty="0" smtClean="0"/>
              <a:t>3</a:t>
            </a:r>
            <a:r>
              <a:rPr lang="en-US" sz="2000" dirty="0" smtClean="0"/>
              <a:t>,…} </a:t>
            </a:r>
            <a:endParaRPr lang="en-US" sz="2000" dirty="0"/>
          </a:p>
        </p:txBody>
      </p:sp>
      <p:sp>
        <p:nvSpPr>
          <p:cNvPr id="41" name="TextBox 40"/>
          <p:cNvSpPr txBox="1"/>
          <p:nvPr/>
        </p:nvSpPr>
        <p:spPr>
          <a:xfrm>
            <a:off x="518140" y="2745692"/>
            <a:ext cx="2725426" cy="400110"/>
          </a:xfrm>
          <a:prstGeom prst="rect">
            <a:avLst/>
          </a:prstGeom>
          <a:noFill/>
        </p:spPr>
        <p:txBody>
          <a:bodyPr wrap="none" rtlCol="0">
            <a:spAutoFit/>
          </a:bodyPr>
          <a:lstStyle/>
          <a:p>
            <a:r>
              <a:rPr lang="en-US" sz="2000" dirty="0"/>
              <a:t>W</a:t>
            </a:r>
            <a:r>
              <a:rPr lang="en-US" sz="2000" dirty="0" smtClean="0"/>
              <a:t>         </a:t>
            </a:r>
            <a:r>
              <a:rPr lang="en-US" sz="2000" dirty="0"/>
              <a:t>= {f</a:t>
            </a:r>
            <a:r>
              <a:rPr lang="en-US" sz="1600" dirty="0"/>
              <a:t>1</a:t>
            </a:r>
            <a:r>
              <a:rPr lang="en-US" sz="2000" dirty="0"/>
              <a:t>’, f</a:t>
            </a:r>
            <a:r>
              <a:rPr lang="en-US" sz="1600" dirty="0"/>
              <a:t>2</a:t>
            </a:r>
            <a:r>
              <a:rPr lang="en-US" sz="2000" dirty="0"/>
              <a:t>’, f</a:t>
            </a:r>
            <a:r>
              <a:rPr lang="en-US" sz="1600" dirty="0"/>
              <a:t>3</a:t>
            </a:r>
            <a:r>
              <a:rPr lang="en-US" sz="2000" dirty="0" smtClean="0">
                <a:latin typeface="Georgia"/>
              </a:rPr>
              <a:t>’,…</a:t>
            </a:r>
            <a:r>
              <a:rPr lang="en-US" sz="2000" dirty="0" smtClean="0"/>
              <a:t>}</a:t>
            </a:r>
            <a:endParaRPr lang="en-US" sz="2000" dirty="0"/>
          </a:p>
        </p:txBody>
      </p:sp>
      <p:sp>
        <p:nvSpPr>
          <p:cNvPr id="43" name="TextBox 42"/>
          <p:cNvSpPr txBox="1"/>
          <p:nvPr/>
        </p:nvSpPr>
        <p:spPr>
          <a:xfrm>
            <a:off x="762000" y="2197104"/>
            <a:ext cx="619080" cy="307777"/>
          </a:xfrm>
          <a:prstGeom prst="rect">
            <a:avLst/>
          </a:prstGeom>
          <a:noFill/>
        </p:spPr>
        <p:txBody>
          <a:bodyPr wrap="none" rtlCol="0">
            <a:spAutoFit/>
          </a:bodyPr>
          <a:lstStyle/>
          <a:p>
            <a:r>
              <a:rPr lang="en-US" sz="1400" dirty="0" smtClean="0"/>
              <a:t>cloud</a:t>
            </a:r>
            <a:endParaRPr lang="en-US" sz="1400" dirty="0"/>
          </a:p>
        </p:txBody>
      </p:sp>
      <p:sp>
        <p:nvSpPr>
          <p:cNvPr id="44" name="TextBox 43"/>
          <p:cNvSpPr txBox="1"/>
          <p:nvPr/>
        </p:nvSpPr>
        <p:spPr>
          <a:xfrm>
            <a:off x="762000" y="2861846"/>
            <a:ext cx="570990" cy="307777"/>
          </a:xfrm>
          <a:prstGeom prst="rect">
            <a:avLst/>
          </a:prstGeom>
          <a:noFill/>
        </p:spPr>
        <p:txBody>
          <a:bodyPr wrap="none" rtlCol="0">
            <a:spAutoFit/>
          </a:bodyPr>
          <a:lstStyle/>
          <a:p>
            <a:r>
              <a:rPr lang="en-US" sz="1400" dirty="0" smtClean="0"/>
              <a:t>glass</a:t>
            </a:r>
            <a:endParaRPr lang="en-US" sz="1400" dirty="0"/>
          </a:p>
        </p:txBody>
      </p:sp>
    </p:spTree>
    <p:extLst>
      <p:ext uri="{BB962C8B-B14F-4D97-AF65-F5344CB8AC3E}">
        <p14:creationId xmlns:p14="http://schemas.microsoft.com/office/powerpoint/2010/main" val="4136395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Setting</a:t>
            </a:r>
          </a:p>
        </p:txBody>
      </p:sp>
      <p:sp>
        <p:nvSpPr>
          <p:cNvPr id="3" name="Content Placeholder 2"/>
          <p:cNvSpPr>
            <a:spLocks noGrp="1"/>
          </p:cNvSpPr>
          <p:nvPr>
            <p:ph idx="1"/>
          </p:nvPr>
        </p:nvSpPr>
        <p:spPr>
          <a:xfrm>
            <a:off x="457200" y="1447800"/>
            <a:ext cx="8229600" cy="4648200"/>
          </a:xfrm>
        </p:spPr>
        <p:txBody>
          <a:bodyPr>
            <a:normAutofit lnSpcReduction="10000"/>
          </a:bodyPr>
          <a:lstStyle/>
          <a:p>
            <a:r>
              <a:rPr lang="en-US" dirty="0" err="1"/>
              <a:t>PivotHead</a:t>
            </a:r>
            <a:r>
              <a:rPr lang="en-US" dirty="0"/>
              <a:t> glass captured users from the front.</a:t>
            </a:r>
          </a:p>
          <a:p>
            <a:endParaRPr lang="en-US" dirty="0" smtClean="0"/>
          </a:p>
          <a:p>
            <a:endParaRPr lang="en-US" dirty="0"/>
          </a:p>
          <a:p>
            <a:endParaRPr lang="en-US" dirty="0" smtClean="0"/>
          </a:p>
          <a:p>
            <a:endParaRPr lang="en-US" dirty="0" smtClean="0"/>
          </a:p>
          <a:p>
            <a:endParaRPr lang="en-US" dirty="0" smtClean="0"/>
          </a:p>
          <a:p>
            <a:endParaRPr lang="en-US" dirty="0" smtClean="0"/>
          </a:p>
          <a:p>
            <a:r>
              <a:rPr lang="en-US" dirty="0" smtClean="0"/>
              <a:t>15 users was </a:t>
            </a:r>
            <a:r>
              <a:rPr lang="en-US" dirty="0"/>
              <a:t>dressed in </a:t>
            </a:r>
            <a:r>
              <a:rPr lang="en-US" dirty="0" smtClean="0"/>
              <a:t>their regular attires.</a:t>
            </a:r>
          </a:p>
          <a:p>
            <a:r>
              <a:rPr lang="en-US" dirty="0" smtClean="0"/>
              <a:t>Users actively used their smartphones.</a:t>
            </a:r>
          </a:p>
          <a:p>
            <a:r>
              <a:rPr lang="en-US" dirty="0" smtClean="0"/>
              <a:t>Phone opportunistically took “proﬁle</a:t>
            </a:r>
            <a:r>
              <a:rPr lang="en-US" dirty="0"/>
              <a:t>” pictures of the </a:t>
            </a:r>
            <a:r>
              <a:rPr lang="en-US" dirty="0" smtClean="0"/>
              <a:t>user.</a:t>
            </a:r>
          </a:p>
        </p:txBody>
      </p:sp>
      <p:sp>
        <p:nvSpPr>
          <p:cNvPr id="4" name="Slide Number Placeholder 3"/>
          <p:cNvSpPr>
            <a:spLocks noGrp="1"/>
          </p:cNvSpPr>
          <p:nvPr>
            <p:ph type="sldNum" sz="quarter" idx="12"/>
          </p:nvPr>
        </p:nvSpPr>
        <p:spPr/>
        <p:txBody>
          <a:bodyPr/>
          <a:lstStyle/>
          <a:p>
            <a:fld id="{515FC477-0A05-4F3E-8EE9-E015C9089D56}" type="slidenum">
              <a:rPr lang="en-US" smtClean="0"/>
              <a:pPr/>
              <a:t>14</a:t>
            </a:fld>
            <a:endParaRPr lang="en-US" dirty="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62577" y="2057400"/>
            <a:ext cx="3834512"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035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research\synrg\HumanRec\peopleTag\figs\spatiograms_heatmap_f2f.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9669" y="1846626"/>
            <a:ext cx="4971103" cy="38683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Evaluation - Matching Color </a:t>
            </a:r>
            <a:r>
              <a:rPr lang="en-US" dirty="0" err="1"/>
              <a:t>Spatiograms</a:t>
            </a:r>
            <a:endParaRPr lang="en-US" dirty="0"/>
          </a:p>
        </p:txBody>
      </p:sp>
      <p:pic>
        <p:nvPicPr>
          <p:cNvPr id="13" name="Picture 6" descr="D:\2_colo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8306" y="1219942"/>
            <a:ext cx="407721" cy="41670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5" name="Picture 11" descr="D:\3_color.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27132" y="1219200"/>
            <a:ext cx="413219" cy="4132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6" name="Picture 12" descr="D:\4_color.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80040" y="1219942"/>
            <a:ext cx="422650" cy="4226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9" name="Picture 2" descr="D:\1_color.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96195" y="1219200"/>
            <a:ext cx="418205" cy="4124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 name="Picture 29" descr="D:\1.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78459" y="5710489"/>
            <a:ext cx="883362" cy="99511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D:\IMG_0209_副本.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754544" y="5712106"/>
            <a:ext cx="1143000" cy="99349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D:\3_self.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048000" y="5703232"/>
            <a:ext cx="995111" cy="995111"/>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2743200" y="3200400"/>
            <a:ext cx="3886200" cy="3810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2" descr="D:\1.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240668" y="2276779"/>
            <a:ext cx="913685" cy="276701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4420140" y="3390900"/>
            <a:ext cx="0" cy="21717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191000" y="3124199"/>
            <a:ext cx="495300" cy="536085"/>
          </a:xfrm>
          <a:prstGeom prst="rect">
            <a:avLst/>
          </a:prstGeom>
          <a:noFill/>
          <a:ln w="571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TextBox 16"/>
          <p:cNvSpPr txBox="1"/>
          <p:nvPr/>
        </p:nvSpPr>
        <p:spPr>
          <a:xfrm>
            <a:off x="1199085" y="5029883"/>
            <a:ext cx="864339" cy="461665"/>
          </a:xfrm>
          <a:prstGeom prst="rect">
            <a:avLst/>
          </a:prstGeom>
          <a:noFill/>
        </p:spPr>
        <p:txBody>
          <a:bodyPr wrap="none" rtlCol="0">
            <a:spAutoFit/>
          </a:bodyPr>
          <a:lstStyle/>
          <a:p>
            <a:r>
              <a:rPr lang="en-US" sz="2400" dirty="0" smtClean="0"/>
              <a:t>front</a:t>
            </a:r>
            <a:endParaRPr lang="en-US" sz="2400" dirty="0"/>
          </a:p>
        </p:txBody>
      </p:sp>
    </p:spTree>
    <p:extLst>
      <p:ext uri="{BB962C8B-B14F-4D97-AF65-F5344CB8AC3E}">
        <p14:creationId xmlns:p14="http://schemas.microsoft.com/office/powerpoint/2010/main" val="2368448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2_t.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2005" y="1233427"/>
            <a:ext cx="384022" cy="38402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9" name="Picture 9" descr="D:\3_t.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32456" y="1226098"/>
            <a:ext cx="402570" cy="3972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 name="Picture 10" descr="D:\4_t.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88538" y="1233427"/>
            <a:ext cx="405653" cy="41277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1" name="Picture 3" descr="D:\1_t.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6556" y="1233216"/>
            <a:ext cx="397481" cy="3901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Evaluation - Matching Wavelets of Patterns</a:t>
            </a:r>
          </a:p>
        </p:txBody>
      </p:sp>
      <p:pic>
        <p:nvPicPr>
          <p:cNvPr id="12" name="Picture 2" descr="D:\1.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240668" y="2276779"/>
            <a:ext cx="913685" cy="27670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12769" y="4953000"/>
            <a:ext cx="777240" cy="649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 descr="D:\research\synrg\HumanRec\peopleTag\figs\wavelet_heatmap_f2f.png"/>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l="-561" b="-188"/>
          <a:stretch/>
        </p:blipFill>
        <p:spPr bwMode="auto">
          <a:xfrm>
            <a:off x="2278381" y="1846626"/>
            <a:ext cx="4956622" cy="386386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898481" y="4914899"/>
            <a:ext cx="777240" cy="649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D:\1.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978459" y="5710489"/>
            <a:ext cx="883362" cy="9951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IMG_0209_副本.jp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754544" y="5712106"/>
            <a:ext cx="1143000" cy="9934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D:\3_self.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048000" y="5703232"/>
            <a:ext cx="995111" cy="9951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199085" y="5029883"/>
            <a:ext cx="864339" cy="461665"/>
          </a:xfrm>
          <a:prstGeom prst="rect">
            <a:avLst/>
          </a:prstGeom>
          <a:noFill/>
        </p:spPr>
        <p:txBody>
          <a:bodyPr wrap="none" rtlCol="0">
            <a:spAutoFit/>
          </a:bodyPr>
          <a:lstStyle/>
          <a:p>
            <a:r>
              <a:rPr lang="en-US" sz="2400" dirty="0" smtClean="0"/>
              <a:t>front</a:t>
            </a:r>
            <a:endParaRPr lang="en-US" sz="2400" dirty="0"/>
          </a:p>
        </p:txBody>
      </p:sp>
    </p:spTree>
    <p:extLst>
      <p:ext uri="{BB962C8B-B14F-4D97-AF65-F5344CB8AC3E}">
        <p14:creationId xmlns:p14="http://schemas.microsoft.com/office/powerpoint/2010/main" val="1648106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D:\research\synrg\HumanRec\peopleTag\figs\wavelet_heatmap_f2f.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94867" y="1840521"/>
            <a:ext cx="4941798" cy="38627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research\synrg\HumanRec\peopleTag\figs\combine_wavelet_spatiograms_heatmap_f2f.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94867" y="1870009"/>
            <a:ext cx="4932644" cy="3840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Evaluation – </a:t>
            </a:r>
            <a:r>
              <a:rPr lang="en-US" dirty="0" smtClean="0"/>
              <a:t>Combining Colors and </a:t>
            </a:r>
            <a:r>
              <a:rPr lang="en-US" dirty="0"/>
              <a:t>Patterns</a:t>
            </a:r>
          </a:p>
        </p:txBody>
      </p:sp>
      <p:sp>
        <p:nvSpPr>
          <p:cNvPr id="4" name="Slide Number Placeholder 3"/>
          <p:cNvSpPr>
            <a:spLocks noGrp="1"/>
          </p:cNvSpPr>
          <p:nvPr>
            <p:ph type="sldNum" sz="quarter" idx="12"/>
          </p:nvPr>
        </p:nvSpPr>
        <p:spPr/>
        <p:txBody>
          <a:bodyPr/>
          <a:lstStyle/>
          <a:p>
            <a:fld id="{515FC477-0A05-4F3E-8EE9-E015C9089D56}" type="slidenum">
              <a:rPr lang="en-US" smtClean="0"/>
              <a:pPr/>
              <a:t>17</a:t>
            </a:fld>
            <a:endParaRPr lang="en-US" dirty="0"/>
          </a:p>
        </p:txBody>
      </p:sp>
      <p:sp>
        <p:nvSpPr>
          <p:cNvPr id="8" name="Title 1"/>
          <p:cNvSpPr txBox="1">
            <a:spLocks/>
          </p:cNvSpPr>
          <p:nvPr/>
        </p:nvSpPr>
        <p:spPr>
          <a:xfrm>
            <a:off x="457200" y="609600"/>
            <a:ext cx="8229600" cy="8382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US" dirty="0" smtClean="0"/>
              <a:t>Evaluation – </a:t>
            </a:r>
            <a:endParaRPr lang="en-US" dirty="0"/>
          </a:p>
        </p:txBody>
      </p:sp>
      <p:pic>
        <p:nvPicPr>
          <p:cNvPr id="9" name="Picture 6" descr="D:\2_color.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18306" y="1219942"/>
            <a:ext cx="407721" cy="41670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 name="Picture 11" descr="D:\3_color.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727132" y="1219200"/>
            <a:ext cx="413219" cy="4132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1" name="Picture 12" descr="D:\4_color.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380040" y="1219942"/>
            <a:ext cx="422650" cy="4226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2" name="Picture 2" descr="D:\1_color.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96195" y="1219200"/>
            <a:ext cx="418205" cy="4124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7" name="Picture 16" descr="D:\2_t.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443814" y="1233427"/>
            <a:ext cx="384022" cy="38402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8" name="Picture 9" descr="D:\3_t.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034265" y="1226098"/>
            <a:ext cx="402570" cy="3972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9" name="Picture 10" descr="D:\4_t.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690347" y="1233427"/>
            <a:ext cx="405653" cy="41277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 name="Picture 3" descr="D:\1_t.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808365" y="1233216"/>
            <a:ext cx="397481" cy="3901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6" name="Picture 2" descr="D:\1.pn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240668" y="2276779"/>
            <a:ext cx="913685" cy="2767013"/>
          </a:xfrm>
          <a:prstGeom prst="rect">
            <a:avLst/>
          </a:prstGeom>
          <a:noFill/>
          <a:extLst>
            <a:ext uri="{909E8E84-426E-40DD-AFC4-6F175D3DCCD1}">
              <a14:hiddenFill xmlns:a14="http://schemas.microsoft.com/office/drawing/2010/main">
                <a:solidFill>
                  <a:srgbClr val="FFFFFF"/>
                </a:solidFill>
              </a14:hiddenFill>
            </a:ext>
          </a:extLst>
        </p:spPr>
      </p:pic>
      <p:sp>
        <p:nvSpPr>
          <p:cNvPr id="28" name="Line Callout 2 27"/>
          <p:cNvSpPr/>
          <p:nvPr/>
        </p:nvSpPr>
        <p:spPr>
          <a:xfrm>
            <a:off x="6400800" y="2845838"/>
            <a:ext cx="2423554" cy="1707029"/>
          </a:xfrm>
          <a:prstGeom prst="borderCallout2">
            <a:avLst>
              <a:gd name="adj1" fmla="val 50695"/>
              <a:gd name="adj2" fmla="val -642"/>
              <a:gd name="adj3" fmla="val 51373"/>
              <a:gd name="adj4" fmla="val -116628"/>
              <a:gd name="adj5" fmla="val 116484"/>
              <a:gd name="adj6" fmla="val -123558"/>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D:\research\synrg\HumanRec\others\unsure cases\3_1_self.jpg"/>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a:stretch/>
        </p:blipFill>
        <p:spPr bwMode="auto">
          <a:xfrm>
            <a:off x="6517464" y="2936312"/>
            <a:ext cx="2209800" cy="7132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research\synrg\HumanRec\others\unsure cases\14_1_front.jpg"/>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6542865" y="3733572"/>
            <a:ext cx="2209800" cy="73291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6870525" y="4952999"/>
            <a:ext cx="777240" cy="649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D:\1.pn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978459" y="5710489"/>
            <a:ext cx="883362" cy="99511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D:\IMG_0209_副本.jpg"/>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4754544" y="5712106"/>
            <a:ext cx="1143000" cy="99349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D:\3_self.png"/>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048000" y="5703232"/>
            <a:ext cx="995111" cy="99511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200400" y="4648200"/>
            <a:ext cx="495300" cy="455991"/>
          </a:xfrm>
          <a:prstGeom prst="rect">
            <a:avLst/>
          </a:prstGeom>
          <a:noFill/>
          <a:ln w="571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5905500" y="4648200"/>
            <a:ext cx="495300" cy="455991"/>
          </a:xfrm>
          <a:prstGeom prst="rect">
            <a:avLst/>
          </a:prstGeom>
          <a:noFill/>
          <a:ln w="5715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TextBox 32"/>
          <p:cNvSpPr txBox="1"/>
          <p:nvPr/>
        </p:nvSpPr>
        <p:spPr>
          <a:xfrm>
            <a:off x="1199085" y="5029883"/>
            <a:ext cx="864339" cy="461665"/>
          </a:xfrm>
          <a:prstGeom prst="rect">
            <a:avLst/>
          </a:prstGeom>
          <a:noFill/>
        </p:spPr>
        <p:txBody>
          <a:bodyPr wrap="none" rtlCol="0">
            <a:spAutoFit/>
          </a:bodyPr>
          <a:lstStyle/>
          <a:p>
            <a:r>
              <a:rPr lang="en-US" sz="2400" dirty="0" smtClean="0"/>
              <a:t>front</a:t>
            </a:r>
            <a:endParaRPr lang="en-US" sz="2400" dirty="0"/>
          </a:p>
        </p:txBody>
      </p:sp>
    </p:spTree>
    <p:extLst>
      <p:ext uri="{BB962C8B-B14F-4D97-AF65-F5344CB8AC3E}">
        <p14:creationId xmlns:p14="http://schemas.microsoft.com/office/powerpoint/2010/main" val="357045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10922" y="3023999"/>
            <a:ext cx="6791678" cy="356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Evaluation – Performance with Self-Fingerprints</a:t>
            </a:r>
          </a:p>
        </p:txBody>
      </p:sp>
      <p:sp>
        <p:nvSpPr>
          <p:cNvPr id="3" name="Content Placeholder 2"/>
          <p:cNvSpPr>
            <a:spLocks noGrp="1"/>
          </p:cNvSpPr>
          <p:nvPr>
            <p:ph idx="1"/>
          </p:nvPr>
        </p:nvSpPr>
        <p:spPr/>
        <p:txBody>
          <a:bodyPr/>
          <a:lstStyle/>
          <a:p>
            <a:r>
              <a:rPr lang="en-US" dirty="0"/>
              <a:t>Matching</a:t>
            </a:r>
            <a:r>
              <a:rPr lang="en-US" dirty="0" smtClean="0"/>
              <a:t> front view</a:t>
            </a:r>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pPr/>
              <a:t>18</a:t>
            </a:fld>
            <a:endParaRPr lang="en-US" dirty="0"/>
          </a:p>
        </p:txBody>
      </p:sp>
      <p:pic>
        <p:nvPicPr>
          <p:cNvPr id="5" name="Picture 2" descr="D:\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2008848"/>
            <a:ext cx="752122" cy="22777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35908" y="2057400"/>
            <a:ext cx="811714"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1285522" y="2485914"/>
            <a:ext cx="533400" cy="377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3061" y="4337382"/>
            <a:ext cx="696024" cy="369332"/>
          </a:xfrm>
          <a:prstGeom prst="rect">
            <a:avLst/>
          </a:prstGeom>
          <a:noFill/>
        </p:spPr>
        <p:txBody>
          <a:bodyPr wrap="none" rtlCol="0">
            <a:spAutoFit/>
          </a:bodyPr>
          <a:lstStyle/>
          <a:p>
            <a:r>
              <a:rPr lang="en-US" dirty="0" smtClean="0"/>
              <a:t>front</a:t>
            </a:r>
            <a:endParaRPr lang="en-US" dirty="0"/>
          </a:p>
        </p:txBody>
      </p:sp>
    </p:spTree>
    <p:extLst>
      <p:ext uri="{BB962C8B-B14F-4D97-AF65-F5344CB8AC3E}">
        <p14:creationId xmlns:p14="http://schemas.microsoft.com/office/powerpoint/2010/main" val="1920470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Self-fingerprints may not be Sufficient</a:t>
            </a:r>
            <a:endParaRPr lang="en-US" dirty="0"/>
          </a:p>
        </p:txBody>
      </p:sp>
      <p:sp>
        <p:nvSpPr>
          <p:cNvPr id="3" name="Content Placeholder 2"/>
          <p:cNvSpPr>
            <a:spLocks noGrp="1"/>
          </p:cNvSpPr>
          <p:nvPr>
            <p:ph idx="1"/>
          </p:nvPr>
        </p:nvSpPr>
        <p:spPr/>
        <p:txBody>
          <a:bodyPr/>
          <a:lstStyle/>
          <a:p>
            <a:r>
              <a:rPr lang="en-US" dirty="0"/>
              <a:t>C</a:t>
            </a:r>
            <a:r>
              <a:rPr lang="en-US" dirty="0" smtClean="0"/>
              <a:t>lothes’ difference is not captured when clothes are similar?</a:t>
            </a:r>
          </a:p>
          <a:p>
            <a:endParaRPr lang="en-US" dirty="0"/>
          </a:p>
          <a:p>
            <a:endParaRPr lang="en-US" dirty="0" smtClean="0"/>
          </a:p>
          <a:p>
            <a:endParaRPr lang="en-US" dirty="0" smtClean="0"/>
          </a:p>
          <a:p>
            <a:endParaRPr lang="en-US" dirty="0" smtClean="0"/>
          </a:p>
          <a:p>
            <a:r>
              <a:rPr lang="en-US" dirty="0" smtClean="0"/>
              <a:t>Clothes </a:t>
            </a:r>
            <a:r>
              <a:rPr lang="en-US" dirty="0"/>
              <a:t>have different </a:t>
            </a:r>
            <a:r>
              <a:rPr lang="en-US" dirty="0" smtClean="0"/>
              <a:t>colors/patterns </a:t>
            </a:r>
            <a:r>
              <a:rPr lang="en-US" dirty="0"/>
              <a:t>at the back?</a:t>
            </a:r>
          </a:p>
        </p:txBody>
      </p:sp>
      <p:sp>
        <p:nvSpPr>
          <p:cNvPr id="4" name="Slide Number Placeholder 3"/>
          <p:cNvSpPr>
            <a:spLocks noGrp="1"/>
          </p:cNvSpPr>
          <p:nvPr>
            <p:ph type="sldNum" sz="quarter" idx="12"/>
          </p:nvPr>
        </p:nvSpPr>
        <p:spPr/>
        <p:txBody>
          <a:bodyPr/>
          <a:lstStyle/>
          <a:p>
            <a:fld id="{515FC477-0A05-4F3E-8EE9-E015C9089D56}" type="slidenum">
              <a:rPr lang="en-US" smtClean="0"/>
              <a:pPr/>
              <a:t>19</a:t>
            </a:fld>
            <a:endParaRPr lang="en-US" dirty="0"/>
          </a:p>
        </p:txBody>
      </p:sp>
      <p:pic>
        <p:nvPicPr>
          <p:cNvPr id="11" name="Picture 2" descr="D:\1_back.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233519" y="4495800"/>
            <a:ext cx="1109881" cy="15576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D:\6p.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627191" y="2021378"/>
            <a:ext cx="1204641" cy="14779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D:\5.pn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100000"/>
          <a:stretch/>
        </p:blipFill>
        <p:spPr bwMode="auto">
          <a:xfrm>
            <a:off x="3235064" y="609600"/>
            <a:ext cx="1080742" cy="28516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688213" y="2743200"/>
            <a:ext cx="1039809"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03591" y="2768600"/>
            <a:ext cx="1039809"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1f.pn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1690866" y="4343400"/>
            <a:ext cx="1161653" cy="17100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942114" y="6053436"/>
            <a:ext cx="659155" cy="369332"/>
          </a:xfrm>
          <a:prstGeom prst="rect">
            <a:avLst/>
          </a:prstGeom>
          <a:noFill/>
        </p:spPr>
        <p:txBody>
          <a:bodyPr wrap="none" rtlCol="0">
            <a:spAutoFit/>
          </a:bodyPr>
          <a:lstStyle/>
          <a:p>
            <a:r>
              <a:rPr lang="en-US" b="1" dirty="0" smtClean="0">
                <a:latin typeface="Lucida Bright"/>
                <a:ea typeface="ＭＳ Ｐゴシック" charset="-128"/>
                <a:cs typeface="Lucida Bright"/>
              </a:rPr>
              <a:t>Bret</a:t>
            </a:r>
            <a:endParaRPr lang="en-US" b="1" dirty="0">
              <a:latin typeface="Lucida Bright"/>
              <a:ea typeface="ＭＳ Ｐゴシック" charset="-128"/>
              <a:cs typeface="Lucida Bright"/>
            </a:endParaRPr>
          </a:p>
        </p:txBody>
      </p:sp>
      <p:sp>
        <p:nvSpPr>
          <p:cNvPr id="17" name="TextBox 16"/>
          <p:cNvSpPr txBox="1"/>
          <p:nvPr/>
        </p:nvSpPr>
        <p:spPr>
          <a:xfrm>
            <a:off x="3535539" y="3505177"/>
            <a:ext cx="679994" cy="369332"/>
          </a:xfrm>
          <a:prstGeom prst="rect">
            <a:avLst/>
          </a:prstGeom>
          <a:noFill/>
        </p:spPr>
        <p:txBody>
          <a:bodyPr wrap="none" rtlCol="0">
            <a:spAutoFit/>
          </a:bodyPr>
          <a:lstStyle/>
          <a:p>
            <a:r>
              <a:rPr lang="en-US" b="1" dirty="0">
                <a:latin typeface="Lucida Bright"/>
                <a:ea typeface="ＭＳ Ｐゴシック" charset="-128"/>
                <a:cs typeface="Lucida Bright"/>
              </a:rPr>
              <a:t>Paul</a:t>
            </a:r>
          </a:p>
        </p:txBody>
      </p:sp>
      <p:sp>
        <p:nvSpPr>
          <p:cNvPr id="18" name="TextBox 17"/>
          <p:cNvSpPr txBox="1"/>
          <p:nvPr/>
        </p:nvSpPr>
        <p:spPr>
          <a:xfrm>
            <a:off x="2008950" y="3514011"/>
            <a:ext cx="646331" cy="369332"/>
          </a:xfrm>
          <a:prstGeom prst="rect">
            <a:avLst/>
          </a:prstGeom>
          <a:noFill/>
        </p:spPr>
        <p:txBody>
          <a:bodyPr wrap="none" rtlCol="0">
            <a:spAutoFit/>
          </a:bodyPr>
          <a:lstStyle/>
          <a:p>
            <a:r>
              <a:rPr lang="en-US" b="1" dirty="0">
                <a:latin typeface="Lucida Bright"/>
                <a:ea typeface="ＭＳ Ｐゴシック" charset="-128"/>
                <a:cs typeface="Lucida Bright"/>
              </a:rPr>
              <a:t>Dan</a:t>
            </a:r>
          </a:p>
        </p:txBody>
      </p:sp>
      <p:sp>
        <p:nvSpPr>
          <p:cNvPr id="19" name="TextBox 18"/>
          <p:cNvSpPr txBox="1"/>
          <p:nvPr/>
        </p:nvSpPr>
        <p:spPr>
          <a:xfrm>
            <a:off x="3458881" y="6053436"/>
            <a:ext cx="659155" cy="369332"/>
          </a:xfrm>
          <a:prstGeom prst="rect">
            <a:avLst/>
          </a:prstGeom>
          <a:noFill/>
        </p:spPr>
        <p:txBody>
          <a:bodyPr wrap="none" rtlCol="0">
            <a:spAutoFit/>
          </a:bodyPr>
          <a:lstStyle/>
          <a:p>
            <a:r>
              <a:rPr lang="en-US" b="1" dirty="0" smtClean="0">
                <a:latin typeface="Lucida Bright"/>
                <a:ea typeface="ＭＳ Ｐゴシック" charset="-128"/>
                <a:cs typeface="Lucida Bright"/>
              </a:rPr>
              <a:t>Bret</a:t>
            </a:r>
            <a:endParaRPr lang="en-US" b="1" dirty="0">
              <a:latin typeface="Lucida Bright"/>
              <a:ea typeface="ＭＳ Ｐゴシック" charset="-128"/>
              <a:cs typeface="Lucida Bright"/>
            </a:endParaRPr>
          </a:p>
        </p:txBody>
      </p:sp>
    </p:spTree>
    <p:extLst>
      <p:ext uri="{BB962C8B-B14F-4D97-AF65-F5344CB8AC3E}">
        <p14:creationId xmlns:p14="http://schemas.microsoft.com/office/powerpoint/2010/main" val="1062329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lots-of-discussion-took-place-during-the-networking-coffee-break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697" y="768940"/>
            <a:ext cx="7742007" cy="6172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Motivation – Application Scenarios</a:t>
            </a:r>
          </a:p>
        </p:txBody>
      </p:sp>
      <p:sp>
        <p:nvSpPr>
          <p:cNvPr id="4" name="Slide Number Placeholder 3"/>
          <p:cNvSpPr>
            <a:spLocks noGrp="1"/>
          </p:cNvSpPr>
          <p:nvPr>
            <p:ph type="sldNum" sz="quarter" idx="12"/>
          </p:nvPr>
        </p:nvSpPr>
        <p:spPr/>
        <p:txBody>
          <a:bodyPr/>
          <a:lstStyle/>
          <a:p>
            <a:fld id="{515FC477-0A05-4F3E-8EE9-E015C9089D56}" type="slidenum">
              <a:rPr lang="en-US" smtClean="0"/>
              <a:pPr/>
              <a:t>2</a:t>
            </a:fld>
            <a:endParaRPr lang="en-US" dirty="0"/>
          </a:p>
        </p:txBody>
      </p:sp>
      <p:sp>
        <p:nvSpPr>
          <p:cNvPr id="5" name="Slide Number Placeholder 3"/>
          <p:cNvSpPr txBox="1">
            <a:spLocks/>
          </p:cNvSpPr>
          <p:nvPr/>
        </p:nvSpPr>
        <p:spPr>
          <a:xfrm>
            <a:off x="3457575" y="5813606"/>
            <a:ext cx="2074800" cy="3464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5FC477-0A05-4F3E-8EE9-E015C9089D56}" type="slidenum">
              <a:rPr lang="en-US" smtClean="0"/>
              <a:pPr/>
              <a:t>2</a:t>
            </a:fld>
            <a:endParaRPr lang="en-US" dirty="0"/>
          </a:p>
        </p:txBody>
      </p:sp>
      <p:sp>
        <p:nvSpPr>
          <p:cNvPr id="7" name="Cloud Callout 6"/>
          <p:cNvSpPr/>
          <p:nvPr/>
        </p:nvSpPr>
        <p:spPr>
          <a:xfrm>
            <a:off x="2216534" y="1828800"/>
            <a:ext cx="1407900" cy="953680"/>
          </a:xfrm>
          <a:prstGeom prst="cloudCallout">
            <a:avLst>
              <a:gd name="adj1" fmla="val -33462"/>
              <a:gd name="adj2" fmla="val 81144"/>
            </a:avLst>
          </a:prstGeom>
          <a:solidFill>
            <a:schemeClr val="bg1">
              <a:alpha val="53725"/>
            </a:schemeClr>
          </a:solidFill>
          <a:ln>
            <a:noFill/>
          </a:ln>
          <a:effectLst>
            <a:outerShdw blurRad="190500" dist="228600" dir="2700000" algn="ctr">
              <a:srgbClr val="000000">
                <a:alpha val="30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500" b="1" dirty="0">
                <a:solidFill>
                  <a:schemeClr val="tx1">
                    <a:lumMod val="75000"/>
                    <a:lumOff val="25000"/>
                  </a:schemeClr>
                </a:solidFill>
              </a:rPr>
              <a:t>s</a:t>
            </a:r>
            <a:r>
              <a:rPr lang="en-US" sz="1500" b="1" dirty="0" smtClean="0">
                <a:solidFill>
                  <a:schemeClr val="tx1">
                    <a:lumMod val="75000"/>
                    <a:lumOff val="25000"/>
                  </a:schemeClr>
                </a:solidFill>
              </a:rPr>
              <a:t>hare a ride to airport</a:t>
            </a:r>
            <a:endParaRPr lang="en-US" sz="1500" b="1" dirty="0">
              <a:solidFill>
                <a:schemeClr val="tx1">
                  <a:lumMod val="75000"/>
                  <a:lumOff val="25000"/>
                </a:schemeClr>
              </a:solidFill>
            </a:endParaRPr>
          </a:p>
        </p:txBody>
      </p:sp>
      <p:sp>
        <p:nvSpPr>
          <p:cNvPr id="8" name="Round Diagonal Corner Rectangle 7"/>
          <p:cNvSpPr/>
          <p:nvPr/>
        </p:nvSpPr>
        <p:spPr>
          <a:xfrm>
            <a:off x="4020494" y="4233863"/>
            <a:ext cx="849956" cy="407608"/>
          </a:xfrm>
          <a:prstGeom prst="round2DiagRect">
            <a:avLst/>
          </a:prstGeom>
          <a:solidFill>
            <a:schemeClr val="bg1">
              <a:alpha val="54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tx1">
                    <a:lumMod val="75000"/>
                    <a:lumOff val="25000"/>
                  </a:schemeClr>
                </a:solidFill>
              </a:rPr>
              <a:t>Bob</a:t>
            </a:r>
            <a:endParaRPr lang="en-US" b="1" dirty="0">
              <a:solidFill>
                <a:schemeClr val="tx1">
                  <a:lumMod val="75000"/>
                  <a:lumOff val="25000"/>
                </a:schemeClr>
              </a:solidFill>
            </a:endParaRPr>
          </a:p>
        </p:txBody>
      </p:sp>
      <p:sp>
        <p:nvSpPr>
          <p:cNvPr id="14" name="Round Diagonal Corner Rectangle 13"/>
          <p:cNvSpPr/>
          <p:nvPr/>
        </p:nvSpPr>
        <p:spPr>
          <a:xfrm>
            <a:off x="2070528" y="3832226"/>
            <a:ext cx="849956" cy="407608"/>
          </a:xfrm>
          <a:prstGeom prst="round2DiagRect">
            <a:avLst/>
          </a:prstGeom>
          <a:solidFill>
            <a:schemeClr val="bg1">
              <a:alpha val="54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tx1">
                    <a:lumMod val="75000"/>
                    <a:lumOff val="25000"/>
                  </a:schemeClr>
                </a:solidFill>
              </a:rPr>
              <a:t>Elle</a:t>
            </a:r>
            <a:endParaRPr lang="en-US" b="1" dirty="0">
              <a:solidFill>
                <a:schemeClr val="tx1">
                  <a:lumMod val="75000"/>
                  <a:lumOff val="25000"/>
                </a:schemeClr>
              </a:solidFill>
            </a:endParaRPr>
          </a:p>
        </p:txBody>
      </p:sp>
      <p:sp>
        <p:nvSpPr>
          <p:cNvPr id="15" name="Round Diagonal Corner Rectangle 14"/>
          <p:cNvSpPr/>
          <p:nvPr/>
        </p:nvSpPr>
        <p:spPr>
          <a:xfrm>
            <a:off x="5813523" y="4036030"/>
            <a:ext cx="849956" cy="407608"/>
          </a:xfrm>
          <a:prstGeom prst="round2DiagRect">
            <a:avLst/>
          </a:prstGeom>
          <a:solidFill>
            <a:schemeClr val="bg1">
              <a:alpha val="54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solidFill>
                  <a:schemeClr val="tx1">
                    <a:lumMod val="75000"/>
                    <a:lumOff val="25000"/>
                  </a:schemeClr>
                </a:solidFill>
              </a:rPr>
              <a:t>Bret</a:t>
            </a:r>
            <a:endParaRPr lang="en-US" b="1" dirty="0">
              <a:solidFill>
                <a:schemeClr val="tx1">
                  <a:lumMod val="75000"/>
                  <a:lumOff val="25000"/>
                </a:schemeClr>
              </a:solidFill>
            </a:endParaRPr>
          </a:p>
        </p:txBody>
      </p:sp>
      <p:pic>
        <p:nvPicPr>
          <p:cNvPr id="11" name="Picture 2" descr="C:\Users\hewang\Downloads\google-glasses.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36703" y="4246769"/>
            <a:ext cx="2127987" cy="22841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143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subTnLst>
                                    <p:audio>
                                      <p:cMediaNode vol="91000">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Refining </a:t>
            </a:r>
            <a:r>
              <a:rPr lang="en-US" dirty="0"/>
              <a:t>the Self-Fingerprint (Similar Clothes)</a:t>
            </a:r>
          </a:p>
        </p:txBody>
      </p:sp>
      <p:pic>
        <p:nvPicPr>
          <p:cNvPr id="1030" name="Picture 6" descr="D:\6p.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2108965"/>
            <a:ext cx="1509441" cy="37246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685799" y="3014249"/>
            <a:ext cx="1357041" cy="38100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28" name="Group 27"/>
          <p:cNvGrpSpPr/>
          <p:nvPr/>
        </p:nvGrpSpPr>
        <p:grpSpPr>
          <a:xfrm>
            <a:off x="2508847" y="1163226"/>
            <a:ext cx="5873153" cy="1851023"/>
            <a:chOff x="4890518" y="1289070"/>
            <a:chExt cx="2504712" cy="1046462"/>
          </a:xfrm>
        </p:grpSpPr>
        <p:grpSp>
          <p:nvGrpSpPr>
            <p:cNvPr id="29" name="Group 28"/>
            <p:cNvGrpSpPr/>
            <p:nvPr/>
          </p:nvGrpSpPr>
          <p:grpSpPr>
            <a:xfrm>
              <a:off x="4890518" y="1344932"/>
              <a:ext cx="2504712" cy="990600"/>
              <a:chOff x="5953488" y="1600200"/>
              <a:chExt cx="2504712" cy="990600"/>
            </a:xfrm>
          </p:grpSpPr>
          <p:sp>
            <p:nvSpPr>
              <p:cNvPr id="31" name="AutoShape 27"/>
              <p:cNvSpPr>
                <a:spLocks noChangeArrowheads="1"/>
              </p:cNvSpPr>
              <p:nvPr/>
            </p:nvSpPr>
            <p:spPr bwMode="auto">
              <a:xfrm>
                <a:off x="6940946" y="1600200"/>
                <a:ext cx="1517254" cy="990600"/>
              </a:xfrm>
              <a:prstGeom prst="cloudCallout">
                <a:avLst>
                  <a:gd name="adj1" fmla="val -108650"/>
                  <a:gd name="adj2" fmla="val 3464"/>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ctr">
                  <a:defRPr/>
                </a:pPr>
                <a:endParaRPr lang="en-US">
                  <a:latin typeface="Century Gothic" charset="0"/>
                </a:endParaRPr>
              </a:p>
            </p:txBody>
          </p:sp>
          <p:sp>
            <p:nvSpPr>
              <p:cNvPr id="32" name="Rectangle 31"/>
              <p:cNvSpPr/>
              <p:nvPr/>
            </p:nvSpPr>
            <p:spPr bwMode="auto">
              <a:xfrm>
                <a:off x="5953488" y="1729004"/>
                <a:ext cx="949357" cy="8617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30" name="TextBox 95"/>
            <p:cNvSpPr txBox="1"/>
            <p:nvPr/>
          </p:nvSpPr>
          <p:spPr>
            <a:xfrm>
              <a:off x="5733846" y="1289070"/>
              <a:ext cx="877163"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1800" b="1" dirty="0">
                  <a:latin typeface="Lucida Bright"/>
                  <a:cs typeface="Lucida Bright"/>
                </a:rPr>
                <a:t>Cloud</a:t>
              </a:r>
            </a:p>
          </p:txBody>
        </p:sp>
      </p:grpSp>
      <p:pic>
        <p:nvPicPr>
          <p:cNvPr id="1031" name="Picture 7" descr="D:\5.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08847" y="2108965"/>
            <a:ext cx="1403727" cy="370389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2508847" y="3014249"/>
            <a:ext cx="1357041" cy="381000"/>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36" name="Picture 12" descr="D:\6_f_wName_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2339" y="2969796"/>
            <a:ext cx="1571592" cy="59612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5_f_wName_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19333" y="2936171"/>
            <a:ext cx="1582753" cy="61594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34547" y="5866508"/>
            <a:ext cx="646331" cy="369332"/>
          </a:xfrm>
          <a:prstGeom prst="rect">
            <a:avLst/>
          </a:prstGeom>
          <a:noFill/>
        </p:spPr>
        <p:txBody>
          <a:bodyPr wrap="none" rtlCol="0">
            <a:spAutoFit/>
          </a:bodyPr>
          <a:lstStyle/>
          <a:p>
            <a:r>
              <a:rPr lang="en-US" b="1" dirty="0">
                <a:latin typeface="Lucida Bright"/>
                <a:ea typeface="ＭＳ Ｐゴシック" charset="-128"/>
                <a:cs typeface="Lucida Bright"/>
              </a:rPr>
              <a:t>Dan</a:t>
            </a:r>
          </a:p>
        </p:txBody>
      </p:sp>
      <p:sp>
        <p:nvSpPr>
          <p:cNvPr id="20" name="TextBox 19"/>
          <p:cNvSpPr txBox="1"/>
          <p:nvPr/>
        </p:nvSpPr>
        <p:spPr>
          <a:xfrm>
            <a:off x="2743200" y="5879051"/>
            <a:ext cx="679994" cy="369332"/>
          </a:xfrm>
          <a:prstGeom prst="rect">
            <a:avLst/>
          </a:prstGeom>
          <a:noFill/>
        </p:spPr>
        <p:txBody>
          <a:bodyPr wrap="none" rtlCol="0">
            <a:spAutoFit/>
          </a:bodyPr>
          <a:lstStyle/>
          <a:p>
            <a:r>
              <a:rPr lang="en-US" b="1" dirty="0">
                <a:latin typeface="Lucida Bright"/>
                <a:ea typeface="ＭＳ Ｐゴシック" charset="-128"/>
                <a:cs typeface="Lucida Bright"/>
              </a:rPr>
              <a:t>Paul</a:t>
            </a:r>
          </a:p>
        </p:txBody>
      </p:sp>
      <p:pic>
        <p:nvPicPr>
          <p:cNvPr id="39" name="Picture 10" descr="D:\google glass.jp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flipH="1">
            <a:off x="4758558" y="5724178"/>
            <a:ext cx="4114801" cy="1133822"/>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4567825" y="6106423"/>
            <a:ext cx="825867" cy="369332"/>
          </a:xfrm>
          <a:prstGeom prst="rect">
            <a:avLst/>
          </a:prstGeom>
          <a:noFill/>
        </p:spPr>
        <p:txBody>
          <a:bodyPr wrap="none" rtlCol="0">
            <a:spAutoFit/>
          </a:bodyPr>
          <a:lstStyle/>
          <a:p>
            <a:r>
              <a:rPr lang="en-US" b="1" dirty="0" smtClean="0">
                <a:latin typeface="Lucida Bright" pitchFamily="18" charset="0"/>
              </a:rPr>
              <a:t>Glass</a:t>
            </a:r>
            <a:endParaRPr lang="en-US" b="1" dirty="0">
              <a:latin typeface="Lucida Bright" pitchFamily="18" charset="0"/>
            </a:endParaRPr>
          </a:p>
        </p:txBody>
      </p:sp>
      <p:pic>
        <p:nvPicPr>
          <p:cNvPr id="1039" name="Picture 15" descr="D:\6_f_woNam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3126" y="4597666"/>
            <a:ext cx="19431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5_f_woName_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2142" y="4597666"/>
            <a:ext cx="1943100" cy="9715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5393692" y="3395249"/>
            <a:ext cx="2835908" cy="576058"/>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Cannot recognize!</a:t>
            </a:r>
            <a:endParaRPr lang="en-US" sz="2000" b="1" dirty="0">
              <a:solidFill>
                <a:srgbClr val="C00000"/>
              </a:solidFill>
            </a:endParaRPr>
          </a:p>
        </p:txBody>
      </p:sp>
      <p:sp>
        <p:nvSpPr>
          <p:cNvPr id="47" name="Rectangle 46"/>
          <p:cNvSpPr/>
          <p:nvPr/>
        </p:nvSpPr>
        <p:spPr>
          <a:xfrm>
            <a:off x="4953000" y="1896976"/>
            <a:ext cx="914400" cy="48233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592302" y="1904560"/>
            <a:ext cx="914400" cy="48233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475663" y="4590163"/>
            <a:ext cx="914400" cy="48233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592302" y="4590163"/>
            <a:ext cx="914400" cy="48233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86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6"/>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1.66667E-6 -1.15607E-7 L 0.45729 -0.15561 " pathEditMode="relative" rAng="0" ptsTypes="AA">
                                      <p:cBhvr>
                                        <p:cTn id="16" dur="2000" fill="hold"/>
                                        <p:tgtEl>
                                          <p:spTgt spid="1037"/>
                                        </p:tgtEl>
                                        <p:attrNameLst>
                                          <p:attrName>ppt_x</p:attrName>
                                          <p:attrName>ppt_y</p:attrName>
                                        </p:attrNameLst>
                                      </p:cBhvr>
                                      <p:rCtr x="22865" y="-7792"/>
                                    </p:animMotion>
                                  </p:childTnLst>
                                </p:cTn>
                              </p:par>
                              <p:par>
                                <p:cTn id="17" presetID="42" presetClass="path" presetSubtype="0" accel="50000" decel="50000" fill="hold" nodeType="withEffect">
                                  <p:stCondLst>
                                    <p:cond delay="0"/>
                                  </p:stCondLst>
                                  <p:childTnLst>
                                    <p:animMotion origin="layout" path="M 3.88889E-6 1.6763E-6 L 0.47326 -0.15908 " pathEditMode="relative" rAng="0" ptsTypes="AA">
                                      <p:cBhvr>
                                        <p:cTn id="18" dur="2000" fill="hold"/>
                                        <p:tgtEl>
                                          <p:spTgt spid="1036"/>
                                        </p:tgtEl>
                                        <p:attrNameLst>
                                          <p:attrName>ppt_x</p:attrName>
                                          <p:attrName>ppt_y</p:attrName>
                                        </p:attrNameLst>
                                      </p:cBhvr>
                                      <p:rCtr x="23663" y="-7954"/>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par>
                                <p:cTn id="26" presetID="42" presetClass="entr" presetSubtype="0" fill="hold" nodeType="withEffect">
                                  <p:stCondLst>
                                    <p:cond delay="500"/>
                                  </p:stCondLst>
                                  <p:childTnLst>
                                    <p:set>
                                      <p:cBhvr>
                                        <p:cTn id="27" dur="1" fill="hold">
                                          <p:stCondLst>
                                            <p:cond delay="0"/>
                                          </p:stCondLst>
                                        </p:cTn>
                                        <p:tgtEl>
                                          <p:spTgt spid="1040"/>
                                        </p:tgtEl>
                                        <p:attrNameLst>
                                          <p:attrName>style.visibility</p:attrName>
                                        </p:attrNameLst>
                                      </p:cBhvr>
                                      <p:to>
                                        <p:strVal val="visible"/>
                                      </p:to>
                                    </p:set>
                                    <p:animEffect transition="in" filter="fade">
                                      <p:cBhvr>
                                        <p:cTn id="28" dur="1000"/>
                                        <p:tgtEl>
                                          <p:spTgt spid="1040"/>
                                        </p:tgtEl>
                                      </p:cBhvr>
                                    </p:animEffect>
                                    <p:anim calcmode="lin" valueType="num">
                                      <p:cBhvr>
                                        <p:cTn id="29" dur="1000" fill="hold"/>
                                        <p:tgtEl>
                                          <p:spTgt spid="1040"/>
                                        </p:tgtEl>
                                        <p:attrNameLst>
                                          <p:attrName>ppt_x</p:attrName>
                                        </p:attrNameLst>
                                      </p:cBhvr>
                                      <p:tavLst>
                                        <p:tav tm="0">
                                          <p:val>
                                            <p:strVal val="#ppt_x"/>
                                          </p:val>
                                        </p:tav>
                                        <p:tav tm="100000">
                                          <p:val>
                                            <p:strVal val="#ppt_x"/>
                                          </p:val>
                                        </p:tav>
                                      </p:tavLst>
                                    </p:anim>
                                    <p:anim calcmode="lin" valueType="num">
                                      <p:cBhvr>
                                        <p:cTn id="30" dur="1000" fill="hold"/>
                                        <p:tgtEl>
                                          <p:spTgt spid="104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1039"/>
                                        </p:tgtEl>
                                        <p:attrNameLst>
                                          <p:attrName>style.visibility</p:attrName>
                                        </p:attrNameLst>
                                      </p:cBhvr>
                                      <p:to>
                                        <p:strVal val="visible"/>
                                      </p:to>
                                    </p:set>
                                    <p:animEffect transition="in" filter="fade">
                                      <p:cBhvr>
                                        <p:cTn id="33" dur="1000"/>
                                        <p:tgtEl>
                                          <p:spTgt spid="1039"/>
                                        </p:tgtEl>
                                      </p:cBhvr>
                                    </p:animEffect>
                                    <p:anim calcmode="lin" valueType="num">
                                      <p:cBhvr>
                                        <p:cTn id="34" dur="1000" fill="hold"/>
                                        <p:tgtEl>
                                          <p:spTgt spid="1039"/>
                                        </p:tgtEl>
                                        <p:attrNameLst>
                                          <p:attrName>ppt_x</p:attrName>
                                        </p:attrNameLst>
                                      </p:cBhvr>
                                      <p:tavLst>
                                        <p:tav tm="0">
                                          <p:val>
                                            <p:strVal val="#ppt_x"/>
                                          </p:val>
                                        </p:tav>
                                        <p:tav tm="100000">
                                          <p:val>
                                            <p:strVal val="#ppt_x"/>
                                          </p:val>
                                        </p:tav>
                                      </p:tavLst>
                                    </p:anim>
                                    <p:anim calcmode="lin" valueType="num">
                                      <p:cBhvr>
                                        <p:cTn id="35" dur="1000" fill="hold"/>
                                        <p:tgtEl>
                                          <p:spTgt spid="103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40" grpId="0"/>
      <p:bldP spid="21" grpId="0" animBg="1"/>
      <p:bldP spid="47" grpId="0" animBg="1"/>
      <p:bldP spid="50" grpId="0" animBg="1"/>
      <p:bldP spid="51"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113190" y="4081049"/>
            <a:ext cx="3888420" cy="164312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Refining the Self-Fingerprint (Similar Clothes)</a:t>
            </a:r>
          </a:p>
        </p:txBody>
      </p:sp>
      <p:sp>
        <p:nvSpPr>
          <p:cNvPr id="4" name="Slide Number Placeholder 3"/>
          <p:cNvSpPr>
            <a:spLocks noGrp="1"/>
          </p:cNvSpPr>
          <p:nvPr>
            <p:ph type="sldNum" sz="quarter" idx="12"/>
          </p:nvPr>
        </p:nvSpPr>
        <p:spPr>
          <a:xfrm>
            <a:off x="6553200" y="6474999"/>
            <a:ext cx="2133600" cy="365125"/>
          </a:xfrm>
        </p:spPr>
        <p:txBody>
          <a:bodyPr/>
          <a:lstStyle/>
          <a:p>
            <a:fld id="{515FC477-0A05-4F3E-8EE9-E015C9089D56}" type="slidenum">
              <a:rPr lang="en-US" smtClean="0"/>
              <a:pPr/>
              <a:t>21</a:t>
            </a:fld>
            <a:endParaRPr lang="en-US" dirty="0"/>
          </a:p>
        </p:txBody>
      </p:sp>
      <p:grpSp>
        <p:nvGrpSpPr>
          <p:cNvPr id="10" name="Group 9"/>
          <p:cNvGrpSpPr/>
          <p:nvPr/>
        </p:nvGrpSpPr>
        <p:grpSpPr>
          <a:xfrm>
            <a:off x="2508847" y="1134300"/>
            <a:ext cx="5873153" cy="1879951"/>
            <a:chOff x="4890518" y="1272716"/>
            <a:chExt cx="2504712" cy="1062816"/>
          </a:xfrm>
        </p:grpSpPr>
        <p:grpSp>
          <p:nvGrpSpPr>
            <p:cNvPr id="11" name="Group 10"/>
            <p:cNvGrpSpPr/>
            <p:nvPr/>
          </p:nvGrpSpPr>
          <p:grpSpPr>
            <a:xfrm>
              <a:off x="4890518" y="1344932"/>
              <a:ext cx="2504712" cy="990600"/>
              <a:chOff x="5953488" y="1600200"/>
              <a:chExt cx="2504712" cy="990600"/>
            </a:xfrm>
          </p:grpSpPr>
          <p:sp>
            <p:nvSpPr>
              <p:cNvPr id="13" name="AutoShape 27"/>
              <p:cNvSpPr>
                <a:spLocks noChangeArrowheads="1"/>
              </p:cNvSpPr>
              <p:nvPr/>
            </p:nvSpPr>
            <p:spPr bwMode="auto">
              <a:xfrm>
                <a:off x="6940946" y="1600200"/>
                <a:ext cx="1517254" cy="990600"/>
              </a:xfrm>
              <a:prstGeom prst="cloudCallout">
                <a:avLst>
                  <a:gd name="adj1" fmla="val -108650"/>
                  <a:gd name="adj2" fmla="val 3464"/>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ctr">
                  <a:defRPr/>
                </a:pPr>
                <a:endParaRPr lang="en-US">
                  <a:latin typeface="Century Gothic" charset="0"/>
                </a:endParaRPr>
              </a:p>
            </p:txBody>
          </p:sp>
          <p:sp>
            <p:nvSpPr>
              <p:cNvPr id="14" name="Rectangle 13"/>
              <p:cNvSpPr/>
              <p:nvPr/>
            </p:nvSpPr>
            <p:spPr bwMode="auto">
              <a:xfrm>
                <a:off x="5953488" y="1729004"/>
                <a:ext cx="949357" cy="8617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12" name="TextBox 95"/>
            <p:cNvSpPr txBox="1"/>
            <p:nvPr/>
          </p:nvSpPr>
          <p:spPr>
            <a:xfrm>
              <a:off x="5860267" y="1272716"/>
              <a:ext cx="877163"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1800" b="1" dirty="0">
                  <a:latin typeface="Lucida Bright"/>
                  <a:cs typeface="Lucida Bright"/>
                </a:rPr>
                <a:t>Cloud</a:t>
              </a:r>
            </a:p>
          </p:txBody>
        </p:sp>
      </p:grpSp>
      <p:pic>
        <p:nvPicPr>
          <p:cNvPr id="9" name="Picture 6" descr="D:\6p.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19520" y="1978494"/>
            <a:ext cx="1282090" cy="31636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D:\3f.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0563" y="2015156"/>
            <a:ext cx="1198957" cy="30333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2_f_wName.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78813" y="1553658"/>
            <a:ext cx="1785888" cy="6739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3_f_wName.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66008" y="2218129"/>
            <a:ext cx="1642804" cy="6199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6_f_wName_1.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33798" y="2208235"/>
            <a:ext cx="1571592" cy="5961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D:\5_f_wName_1.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789320" y="1553658"/>
            <a:ext cx="1582753" cy="6159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D:\google glass.jpg"/>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flipH="1">
            <a:off x="5105399" y="5724178"/>
            <a:ext cx="4114801" cy="113382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914666" y="6106423"/>
            <a:ext cx="825867" cy="369332"/>
          </a:xfrm>
          <a:prstGeom prst="rect">
            <a:avLst/>
          </a:prstGeom>
          <a:noFill/>
        </p:spPr>
        <p:txBody>
          <a:bodyPr wrap="none" rtlCol="0">
            <a:spAutoFit/>
          </a:bodyPr>
          <a:lstStyle/>
          <a:p>
            <a:r>
              <a:rPr lang="en-US" b="1" dirty="0" smtClean="0">
                <a:latin typeface="Lucida Bright" pitchFamily="18" charset="0"/>
              </a:rPr>
              <a:t>Glass</a:t>
            </a:r>
            <a:endParaRPr lang="en-US" b="1" dirty="0">
              <a:latin typeface="Lucida Bright" pitchFamily="18" charset="0"/>
            </a:endParaRPr>
          </a:p>
        </p:txBody>
      </p:sp>
      <p:pic>
        <p:nvPicPr>
          <p:cNvPr id="21" name="Picture 16" descr="D:\5_f_woName_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3140" y="4562741"/>
            <a:ext cx="19431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D:\2_f_woNam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978813" y="4989644"/>
            <a:ext cx="1551934" cy="58105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D:\3_f_woName.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978813" y="4384697"/>
            <a:ext cx="1491200" cy="56097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2669" y="5105400"/>
            <a:ext cx="646331" cy="369332"/>
          </a:xfrm>
          <a:prstGeom prst="rect">
            <a:avLst/>
          </a:prstGeom>
          <a:noFill/>
        </p:spPr>
        <p:txBody>
          <a:bodyPr wrap="none" rtlCol="0">
            <a:spAutoFit/>
          </a:bodyPr>
          <a:lstStyle/>
          <a:p>
            <a:r>
              <a:rPr lang="en-US" b="1" dirty="0">
                <a:latin typeface="Lucida Bright"/>
                <a:ea typeface="ＭＳ Ｐゴシック" charset="-128"/>
                <a:cs typeface="Lucida Bright"/>
              </a:rPr>
              <a:t>Dan</a:t>
            </a:r>
          </a:p>
        </p:txBody>
      </p:sp>
      <p:sp>
        <p:nvSpPr>
          <p:cNvPr id="27" name="TextBox 26"/>
          <p:cNvSpPr txBox="1"/>
          <p:nvPr/>
        </p:nvSpPr>
        <p:spPr>
          <a:xfrm>
            <a:off x="520714" y="5095506"/>
            <a:ext cx="622286" cy="369332"/>
          </a:xfrm>
          <a:prstGeom prst="rect">
            <a:avLst/>
          </a:prstGeom>
          <a:noFill/>
        </p:spPr>
        <p:txBody>
          <a:bodyPr wrap="none" rtlCol="0">
            <a:spAutoFit/>
          </a:bodyPr>
          <a:lstStyle/>
          <a:p>
            <a:r>
              <a:rPr lang="en-US" b="1" dirty="0" smtClean="0">
                <a:latin typeface="Lucida Bright"/>
                <a:ea typeface="ＭＳ Ｐゴシック" charset="-128"/>
                <a:cs typeface="Lucida Bright"/>
              </a:rPr>
              <a:t>Bob</a:t>
            </a:r>
            <a:endParaRPr lang="en-US" b="1" dirty="0">
              <a:latin typeface="Lucida Bright"/>
              <a:ea typeface="ＭＳ Ｐゴシック" charset="-128"/>
              <a:cs typeface="Lucida Bright"/>
            </a:endParaRPr>
          </a:p>
        </p:txBody>
      </p:sp>
      <p:sp>
        <p:nvSpPr>
          <p:cNvPr id="28" name="TextBox 27"/>
          <p:cNvSpPr txBox="1"/>
          <p:nvPr/>
        </p:nvSpPr>
        <p:spPr>
          <a:xfrm>
            <a:off x="1520563" y="5090845"/>
            <a:ext cx="732893" cy="369332"/>
          </a:xfrm>
          <a:prstGeom prst="rect">
            <a:avLst/>
          </a:prstGeom>
          <a:noFill/>
        </p:spPr>
        <p:txBody>
          <a:bodyPr wrap="none" rtlCol="0">
            <a:spAutoFit/>
          </a:bodyPr>
          <a:lstStyle/>
          <a:p>
            <a:r>
              <a:rPr lang="en-US" b="1" dirty="0" smtClean="0">
                <a:latin typeface="Lucida Bright"/>
                <a:ea typeface="ＭＳ Ｐゴシック" charset="-128"/>
                <a:cs typeface="Lucida Bright"/>
              </a:rPr>
              <a:t>John</a:t>
            </a:r>
            <a:endParaRPr lang="en-US" b="1" dirty="0">
              <a:latin typeface="Lucida Bright"/>
              <a:ea typeface="ＭＳ Ｐゴシック" charset="-128"/>
              <a:cs typeface="Lucida Bright"/>
            </a:endParaRPr>
          </a:p>
        </p:txBody>
      </p:sp>
      <p:pic>
        <p:nvPicPr>
          <p:cNvPr id="2050" name="Picture 2" descr="D:\6f.pn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33094" y="2015157"/>
            <a:ext cx="1164991" cy="3058882"/>
          </a:xfrm>
          <a:prstGeom prst="rect">
            <a:avLst/>
          </a:prstGeom>
          <a:noFill/>
          <a:extLst>
            <a:ext uri="{909E8E84-426E-40DD-AFC4-6F175D3DCCD1}">
              <a14:hiddenFill xmlns:a14="http://schemas.microsoft.com/office/drawing/2010/main">
                <a:solidFill>
                  <a:srgbClr val="FFFFFF"/>
                </a:solidFill>
              </a14:hiddenFill>
            </a:ext>
          </a:extLst>
        </p:spPr>
      </p:pic>
      <p:sp>
        <p:nvSpPr>
          <p:cNvPr id="2051" name="L-Shape 2050"/>
          <p:cNvSpPr/>
          <p:nvPr/>
        </p:nvSpPr>
        <p:spPr>
          <a:xfrm>
            <a:off x="4838057" y="1170221"/>
            <a:ext cx="3467333" cy="1988043"/>
          </a:xfrm>
          <a:prstGeom prst="corner">
            <a:avLst>
              <a:gd name="adj1" fmla="val 51079"/>
              <a:gd name="adj2" fmla="val 95595"/>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4" descr="D:\2_f_wName.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78813" y="1531845"/>
            <a:ext cx="1785888" cy="6739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D:\3_f_wName.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60618" y="2218129"/>
            <a:ext cx="1642804" cy="61992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D:\6_f_wName_1.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33798" y="2205765"/>
            <a:ext cx="1571592" cy="59612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742549" y="5071649"/>
            <a:ext cx="639307" cy="27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8"/>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754780" y="4451994"/>
            <a:ext cx="593100" cy="31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3" descr="C:\Users\hewang\Desktop\Da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64011" y="4846894"/>
            <a:ext cx="619125" cy="295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5" descr="D:\refinenment.png"/>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6675030" y="4694645"/>
            <a:ext cx="1831186" cy="669946"/>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4114800" y="3395249"/>
            <a:ext cx="2332354" cy="6858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r</a:t>
            </a:r>
            <a:r>
              <a:rPr lang="en-US" sz="2000" b="1" dirty="0" smtClean="0">
                <a:solidFill>
                  <a:srgbClr val="C00000"/>
                </a:solidFill>
              </a:rPr>
              <a:t>efining self-fingerprint</a:t>
            </a:r>
            <a:endParaRPr lang="en-US" sz="2000" b="1" dirty="0">
              <a:solidFill>
                <a:srgbClr val="C00000"/>
              </a:solidFill>
            </a:endParaRPr>
          </a:p>
        </p:txBody>
      </p:sp>
      <p:pic>
        <p:nvPicPr>
          <p:cNvPr id="2056" name="Picture 7" descr="D:\afterrefine.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43298" y="2205765"/>
            <a:ext cx="16002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234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heel(1)">
                                      <p:cBhvr>
                                        <p:cTn id="7" dur="1000"/>
                                        <p:tgtEl>
                                          <p:spTgt spid="205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heel(1)">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42" presetClass="entr" presetSubtype="0" fill="hold"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36"/>
                                        </p:tgtEl>
                                      </p:cBhvr>
                                    </p:animEffect>
                                    <p:set>
                                      <p:cBhvr>
                                        <p:cTn id="37" dur="1" fill="hold">
                                          <p:stCondLst>
                                            <p:cond delay="1999"/>
                                          </p:stCondLst>
                                        </p:cTn>
                                        <p:tgtEl>
                                          <p:spTgt spid="36"/>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000"/>
                                        <p:tgtEl>
                                          <p:spTgt spid="37"/>
                                        </p:tgtEl>
                                      </p:cBhvr>
                                    </p:animEffect>
                                    <p:set>
                                      <p:cBhvr>
                                        <p:cTn id="40" dur="1" fill="hold">
                                          <p:stCondLst>
                                            <p:cond delay="1999"/>
                                          </p:stCondLst>
                                        </p:cTn>
                                        <p:tgtEl>
                                          <p:spTgt spid="3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38"/>
                                        </p:tgtEl>
                                      </p:cBhvr>
                                    </p:animEffect>
                                    <p:set>
                                      <p:cBhvr>
                                        <p:cTn id="43" dur="1" fill="hold">
                                          <p:stCondLst>
                                            <p:cond delay="1999"/>
                                          </p:stCondLst>
                                        </p:cTn>
                                        <p:tgtEl>
                                          <p:spTgt spid="38"/>
                                        </p:tgtEl>
                                        <p:attrNameLst>
                                          <p:attrName>style.visibility</p:attrName>
                                        </p:attrNameLst>
                                      </p:cBhvr>
                                      <p:to>
                                        <p:strVal val="hidden"/>
                                      </p:to>
                                    </p:set>
                                  </p:childTnLst>
                                </p:cTn>
                              </p:par>
                              <p:par>
                                <p:cTn id="44" presetID="42" presetClass="path" presetSubtype="0" accel="50000" decel="50000" fill="hold" nodeType="withEffect">
                                  <p:stCondLst>
                                    <p:cond delay="0"/>
                                  </p:stCondLst>
                                  <p:childTnLst>
                                    <p:animMotion origin="layout" path="M -3.88889E-6 -2.59259E-6 L -0.00034 0.50047 " pathEditMode="relative" rAng="0" ptsTypes="AA">
                                      <p:cBhvr>
                                        <p:cTn id="45" dur="2000" fill="hold"/>
                                        <p:tgtEl>
                                          <p:spTgt spid="36"/>
                                        </p:tgtEl>
                                        <p:attrNameLst>
                                          <p:attrName>ppt_x</p:attrName>
                                          <p:attrName>ppt_y</p:attrName>
                                        </p:attrNameLst>
                                      </p:cBhvr>
                                      <p:rCtr x="-17" y="25023"/>
                                    </p:animMotion>
                                  </p:childTnLst>
                                </p:cTn>
                              </p:par>
                              <p:par>
                                <p:cTn id="46" presetID="42" presetClass="path" presetSubtype="0" accel="50000" decel="50000" fill="hold" nodeType="withEffect">
                                  <p:stCondLst>
                                    <p:cond delay="0"/>
                                  </p:stCondLst>
                                  <p:childTnLst>
                                    <p:animMotion origin="layout" path="M 8.33333E-7 1.11111E-6 L -0.0099 0.31528 " pathEditMode="relative" rAng="0" ptsTypes="AA">
                                      <p:cBhvr>
                                        <p:cTn id="47" dur="2000" fill="hold"/>
                                        <p:tgtEl>
                                          <p:spTgt spid="37"/>
                                        </p:tgtEl>
                                        <p:attrNameLst>
                                          <p:attrName>ppt_x</p:attrName>
                                          <p:attrName>ppt_y</p:attrName>
                                        </p:attrNameLst>
                                      </p:cBhvr>
                                      <p:rCtr x="-503" y="15764"/>
                                    </p:animMotion>
                                  </p:childTnLst>
                                </p:cTn>
                              </p:par>
                              <p:par>
                                <p:cTn id="48" presetID="42" presetClass="path" presetSubtype="0" accel="50000" decel="50000" fill="hold" nodeType="withEffect">
                                  <p:stCondLst>
                                    <p:cond delay="0"/>
                                  </p:stCondLst>
                                  <p:childTnLst>
                                    <p:animMotion origin="layout" path="M 0.0026 4.81481E-6 L -0.01129 0.3412 " pathEditMode="relative" rAng="0" ptsTypes="AA">
                                      <p:cBhvr>
                                        <p:cTn id="49" dur="2000" fill="hold"/>
                                        <p:tgtEl>
                                          <p:spTgt spid="38"/>
                                        </p:tgtEl>
                                        <p:attrNameLst>
                                          <p:attrName>ppt_x</p:attrName>
                                          <p:attrName>ppt_y</p:attrName>
                                        </p:attrNameLst>
                                      </p:cBhvr>
                                      <p:rCtr x="-694" y="17060"/>
                                    </p:animMotion>
                                  </p:childTnLst>
                                </p:cTn>
                              </p:par>
                              <p:par>
                                <p:cTn id="50" presetID="10" presetClass="entr" presetSubtype="0" fill="hold" nodeType="withEffect">
                                  <p:stCondLst>
                                    <p:cond delay="200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nodeType="withEffect">
                                  <p:stCondLst>
                                    <p:cond delay="200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1" presetClass="entr" presetSubtype="0" fill="hold" nodeType="withEffect">
                                  <p:stCondLst>
                                    <p:cond delay="2000"/>
                                  </p:stCondLst>
                                  <p:childTnLst>
                                    <p:set>
                                      <p:cBhvr>
                                        <p:cTn id="57" dur="1" fill="hold">
                                          <p:stCondLst>
                                            <p:cond delay="0"/>
                                          </p:stCondLst>
                                        </p:cTn>
                                        <p:tgtEl>
                                          <p:spTgt spid="205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54"/>
                                        </p:tgtEl>
                                        <p:attrNameLst>
                                          <p:attrName>style.visibility</p:attrName>
                                        </p:attrNameLst>
                                      </p:cBhvr>
                                      <p:to>
                                        <p:strVal val="visible"/>
                                      </p:to>
                                    </p:set>
                                    <p:animEffect transition="in" filter="fade">
                                      <p:cBhvr>
                                        <p:cTn id="62" dur="500"/>
                                        <p:tgtEl>
                                          <p:spTgt spid="2054"/>
                                        </p:tgtEl>
                                      </p:cBhvr>
                                    </p:animEffect>
                                  </p:childTnLst>
                                </p:cTn>
                              </p:par>
                              <p:par>
                                <p:cTn id="63" presetID="42" presetClass="path" presetSubtype="0" accel="50000" decel="50000" fill="hold" nodeType="withEffect">
                                  <p:stCondLst>
                                    <p:cond delay="0"/>
                                  </p:stCondLst>
                                  <p:childTnLst>
                                    <p:animMotion origin="layout" path="M -0.01737 -0.02983 L -0.01806 -0.19288 " pathEditMode="relative" rAng="0" ptsTypes="AA">
                                      <p:cBhvr>
                                        <p:cTn id="64" dur="2000" fill="hold"/>
                                        <p:tgtEl>
                                          <p:spTgt spid="2054"/>
                                        </p:tgtEl>
                                        <p:attrNameLst>
                                          <p:attrName>ppt_x</p:attrName>
                                          <p:attrName>ppt_y</p:attrName>
                                        </p:attrNameLst>
                                      </p:cBhvr>
                                      <p:rCtr x="-35" y="-8164"/>
                                    </p:animMotion>
                                  </p:childTnLst>
                                </p:cTn>
                              </p:par>
                              <p:par>
                                <p:cTn id="65" presetID="1" presetClass="entr" presetSubtype="0" fill="hold" grpId="0" nodeType="withEffect">
                                  <p:stCondLst>
                                    <p:cond delay="1000"/>
                                  </p:stCondLst>
                                  <p:childTnLst>
                                    <p:set>
                                      <p:cBhvr>
                                        <p:cTn id="66" dur="1" fill="hold">
                                          <p:stCondLst>
                                            <p:cond delay="0"/>
                                          </p:stCondLst>
                                        </p:cTn>
                                        <p:tgtEl>
                                          <p:spTgt spid="44"/>
                                        </p:tgtEl>
                                        <p:attrNameLst>
                                          <p:attrName>style.visibility</p:attrName>
                                        </p:attrNameLst>
                                      </p:cBhvr>
                                      <p:to>
                                        <p:strVal val="visible"/>
                                      </p:to>
                                    </p:set>
                                  </p:childTnLst>
                                </p:cTn>
                              </p:par>
                              <p:par>
                                <p:cTn id="67" presetID="22" presetClass="entr" presetSubtype="1" fill="hold" nodeType="withEffect">
                                  <p:stCondLst>
                                    <p:cond delay="2000"/>
                                  </p:stCondLst>
                                  <p:childTnLst>
                                    <p:set>
                                      <p:cBhvr>
                                        <p:cTn id="68" dur="1" fill="hold">
                                          <p:stCondLst>
                                            <p:cond delay="0"/>
                                          </p:stCondLst>
                                        </p:cTn>
                                        <p:tgtEl>
                                          <p:spTgt spid="2056"/>
                                        </p:tgtEl>
                                        <p:attrNameLst>
                                          <p:attrName>style.visibility</p:attrName>
                                        </p:attrNameLst>
                                      </p:cBhvr>
                                      <p:to>
                                        <p:strVal val="visible"/>
                                      </p:to>
                                    </p:set>
                                    <p:animEffect transition="in" filter="wipe(up)">
                                      <p:cBhvr>
                                        <p:cTn id="69"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0" grpId="0"/>
      <p:bldP spid="205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Refining the </a:t>
            </a:r>
            <a:r>
              <a:rPr lang="en-US" dirty="0" smtClean="0"/>
              <a:t>Self-Fingerprint (</a:t>
            </a:r>
            <a:r>
              <a:rPr lang="en-US" dirty="0"/>
              <a:t>Similar Clothes)</a:t>
            </a:r>
          </a:p>
        </p:txBody>
      </p:sp>
      <p:sp>
        <p:nvSpPr>
          <p:cNvPr id="4" name="Slide Number Placeholder 3"/>
          <p:cNvSpPr>
            <a:spLocks noGrp="1"/>
          </p:cNvSpPr>
          <p:nvPr>
            <p:ph type="sldNum" sz="quarter" idx="12"/>
          </p:nvPr>
        </p:nvSpPr>
        <p:spPr>
          <a:xfrm>
            <a:off x="6553200" y="6474999"/>
            <a:ext cx="2133600" cy="365125"/>
          </a:xfrm>
        </p:spPr>
        <p:txBody>
          <a:bodyPr/>
          <a:lstStyle/>
          <a:p>
            <a:fld id="{515FC477-0A05-4F3E-8EE9-E015C9089D56}" type="slidenum">
              <a:rPr lang="en-US" smtClean="0"/>
              <a:pPr/>
              <a:t>22</a:t>
            </a:fld>
            <a:endParaRPr lang="en-US" dirty="0"/>
          </a:p>
        </p:txBody>
      </p:sp>
      <p:pic>
        <p:nvPicPr>
          <p:cNvPr id="5" name="Picture 6" descr="D:\6p.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2108965"/>
            <a:ext cx="1509441" cy="37246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4547" y="5866508"/>
            <a:ext cx="646331" cy="369332"/>
          </a:xfrm>
          <a:prstGeom prst="rect">
            <a:avLst/>
          </a:prstGeom>
          <a:noFill/>
        </p:spPr>
        <p:txBody>
          <a:bodyPr wrap="none" rtlCol="0">
            <a:spAutoFit/>
          </a:bodyPr>
          <a:lstStyle/>
          <a:p>
            <a:r>
              <a:rPr lang="en-US" b="1" dirty="0">
                <a:latin typeface="Lucida Bright"/>
                <a:ea typeface="ＭＳ Ｐゴシック" charset="-128"/>
                <a:cs typeface="Lucida Bright"/>
              </a:rPr>
              <a:t>Dan</a:t>
            </a:r>
          </a:p>
        </p:txBody>
      </p:sp>
      <p:sp>
        <p:nvSpPr>
          <p:cNvPr id="8" name="TextBox 7"/>
          <p:cNvSpPr txBox="1"/>
          <p:nvPr/>
        </p:nvSpPr>
        <p:spPr>
          <a:xfrm>
            <a:off x="2743200" y="5879051"/>
            <a:ext cx="679994" cy="369332"/>
          </a:xfrm>
          <a:prstGeom prst="rect">
            <a:avLst/>
          </a:prstGeom>
          <a:noFill/>
        </p:spPr>
        <p:txBody>
          <a:bodyPr wrap="none" rtlCol="0">
            <a:spAutoFit/>
          </a:bodyPr>
          <a:lstStyle/>
          <a:p>
            <a:r>
              <a:rPr lang="en-US" b="1" dirty="0">
                <a:latin typeface="Lucida Bright"/>
                <a:ea typeface="ＭＳ Ｐゴシック" charset="-128"/>
                <a:cs typeface="Lucida Bright"/>
              </a:rPr>
              <a:t>Paul</a:t>
            </a:r>
          </a:p>
        </p:txBody>
      </p:sp>
      <p:grpSp>
        <p:nvGrpSpPr>
          <p:cNvPr id="9" name="Group 8"/>
          <p:cNvGrpSpPr/>
          <p:nvPr/>
        </p:nvGrpSpPr>
        <p:grpSpPr>
          <a:xfrm>
            <a:off x="2508847" y="1134300"/>
            <a:ext cx="5873153" cy="1879951"/>
            <a:chOff x="4890518" y="1272716"/>
            <a:chExt cx="2504712" cy="1062816"/>
          </a:xfrm>
        </p:grpSpPr>
        <p:grpSp>
          <p:nvGrpSpPr>
            <p:cNvPr id="10" name="Group 9"/>
            <p:cNvGrpSpPr/>
            <p:nvPr/>
          </p:nvGrpSpPr>
          <p:grpSpPr>
            <a:xfrm>
              <a:off x="4890518" y="1344932"/>
              <a:ext cx="2504712" cy="990600"/>
              <a:chOff x="5953488" y="1600200"/>
              <a:chExt cx="2504712" cy="990600"/>
            </a:xfrm>
          </p:grpSpPr>
          <p:sp>
            <p:nvSpPr>
              <p:cNvPr id="12" name="AutoShape 27"/>
              <p:cNvSpPr>
                <a:spLocks noChangeArrowheads="1"/>
              </p:cNvSpPr>
              <p:nvPr/>
            </p:nvSpPr>
            <p:spPr bwMode="auto">
              <a:xfrm>
                <a:off x="6940946" y="1600200"/>
                <a:ext cx="1517254" cy="990600"/>
              </a:xfrm>
              <a:prstGeom prst="cloudCallout">
                <a:avLst>
                  <a:gd name="adj1" fmla="val -108650"/>
                  <a:gd name="adj2" fmla="val 3464"/>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ctr">
                  <a:defRPr/>
                </a:pPr>
                <a:endParaRPr lang="en-US">
                  <a:latin typeface="Century Gothic" charset="0"/>
                </a:endParaRPr>
              </a:p>
            </p:txBody>
          </p:sp>
          <p:sp>
            <p:nvSpPr>
              <p:cNvPr id="13" name="Rectangle 12"/>
              <p:cNvSpPr/>
              <p:nvPr/>
            </p:nvSpPr>
            <p:spPr bwMode="auto">
              <a:xfrm>
                <a:off x="5953488" y="1729004"/>
                <a:ext cx="949357" cy="8617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11" name="TextBox 95"/>
            <p:cNvSpPr txBox="1"/>
            <p:nvPr/>
          </p:nvSpPr>
          <p:spPr>
            <a:xfrm>
              <a:off x="5860267" y="1272716"/>
              <a:ext cx="877163"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1800" b="1" dirty="0">
                  <a:latin typeface="Lucida Bright"/>
                  <a:cs typeface="Lucida Bright"/>
                </a:rPr>
                <a:t>Cloud</a:t>
              </a:r>
            </a:p>
          </p:txBody>
        </p:sp>
      </p:grpSp>
      <p:pic>
        <p:nvPicPr>
          <p:cNvPr id="14" name="Picture 13" descr="D:\5_f_wName_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99247" y="1693356"/>
            <a:ext cx="1582753" cy="6159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D:\afterrefi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098" y="1693356"/>
            <a:ext cx="16002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D:\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08847" y="2108965"/>
            <a:ext cx="1403727" cy="37038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D:\google glass.jp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flipH="1">
            <a:off x="4758558" y="5724178"/>
            <a:ext cx="4114801" cy="113382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567825" y="6106423"/>
            <a:ext cx="825867" cy="369332"/>
          </a:xfrm>
          <a:prstGeom prst="rect">
            <a:avLst/>
          </a:prstGeom>
          <a:noFill/>
        </p:spPr>
        <p:txBody>
          <a:bodyPr wrap="none" rtlCol="0">
            <a:spAutoFit/>
          </a:bodyPr>
          <a:lstStyle/>
          <a:p>
            <a:r>
              <a:rPr lang="en-US" b="1" dirty="0" smtClean="0">
                <a:latin typeface="Lucida Bright" pitchFamily="18" charset="0"/>
              </a:rPr>
              <a:t>Glass</a:t>
            </a:r>
            <a:endParaRPr lang="en-US" b="1" dirty="0">
              <a:latin typeface="Lucida Bright" pitchFamily="18" charset="0"/>
            </a:endParaRPr>
          </a:p>
        </p:txBody>
      </p:sp>
      <p:pic>
        <p:nvPicPr>
          <p:cNvPr id="18" name="Picture 15" descr="D:\6_f_woName_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3126" y="4597666"/>
            <a:ext cx="19431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D:\5_f_woName_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2142" y="4597666"/>
            <a:ext cx="1943100" cy="9715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D:\afterrefin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098" y="1693356"/>
            <a:ext cx="16002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D:\5_f_wName_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05696" y="1693356"/>
            <a:ext cx="1582753" cy="6159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hewang\Desktop\Pau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0" y="4950090"/>
            <a:ext cx="5524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hewang\Desktop\Da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1596" y="4897879"/>
            <a:ext cx="619125" cy="2952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5029200" y="3395249"/>
            <a:ext cx="3143250" cy="6858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Can </a:t>
            </a:r>
            <a:r>
              <a:rPr lang="en-US" sz="2000" b="1" dirty="0">
                <a:solidFill>
                  <a:srgbClr val="C00000"/>
                </a:solidFill>
              </a:rPr>
              <a:t>recognize</a:t>
            </a:r>
            <a:r>
              <a:rPr lang="en-US" sz="2000" b="1" dirty="0" smtClean="0">
                <a:solidFill>
                  <a:srgbClr val="C00000"/>
                </a:solidFill>
              </a:rPr>
              <a:t> after </a:t>
            </a:r>
            <a:r>
              <a:rPr lang="en-US" sz="2000" b="1" dirty="0">
                <a:solidFill>
                  <a:srgbClr val="C00000"/>
                </a:solidFill>
              </a:rPr>
              <a:t>refinement!</a:t>
            </a:r>
          </a:p>
        </p:txBody>
      </p:sp>
    </p:spTree>
    <p:extLst>
      <p:ext uri="{BB962C8B-B14F-4D97-AF65-F5344CB8AC3E}">
        <p14:creationId xmlns:p14="http://schemas.microsoft.com/office/powerpoint/2010/main" val="4164054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par>
                                <p:cTn id="10" presetID="42" presetClass="entr" presetSubtype="0" fill="hold" nodeType="withEffect">
                                  <p:stCondLst>
                                    <p:cond delay="5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42" presetClass="path" presetSubtype="0" accel="50000" decel="50000" fill="hold" nodeType="withEffect">
                                  <p:stCondLst>
                                    <p:cond delay="0"/>
                                  </p:stCondLst>
                                  <p:childTnLst>
                                    <p:animMotion origin="layout" path="M 8.33333E-7 -3.07123E-6 L -0.0224 0.42507 " pathEditMode="relative" rAng="0" ptsTypes="AA">
                                      <p:cBhvr>
                                        <p:cTn id="27" dur="2000" fill="hold"/>
                                        <p:tgtEl>
                                          <p:spTgt spid="23"/>
                                        </p:tgtEl>
                                        <p:attrNameLst>
                                          <p:attrName>ppt_x</p:attrName>
                                          <p:attrName>ppt_y</p:attrName>
                                        </p:attrNameLst>
                                      </p:cBhvr>
                                      <p:rCtr x="-1128" y="21253"/>
                                    </p:animMotion>
                                  </p:childTnLst>
                                </p:cTn>
                              </p:par>
                              <p:par>
                                <p:cTn id="28" presetID="42" presetClass="path" presetSubtype="0" accel="50000" decel="50000" fill="hold" nodeType="withEffect">
                                  <p:stCondLst>
                                    <p:cond delay="0"/>
                                  </p:stCondLst>
                                  <p:childTnLst>
                                    <p:animMotion origin="layout" path="M 1.11022E-16 2.59019E-6 L -0.075 0.42275 " pathEditMode="relative" rAng="0" ptsTypes="AA">
                                      <p:cBhvr>
                                        <p:cTn id="29" dur="2000" fill="hold"/>
                                        <p:tgtEl>
                                          <p:spTgt spid="22"/>
                                        </p:tgtEl>
                                        <p:attrNameLst>
                                          <p:attrName>ppt_x</p:attrName>
                                          <p:attrName>ppt_y</p:attrName>
                                        </p:attrNameLst>
                                      </p:cBhvr>
                                      <p:rCtr x="-3750" y="21138"/>
                                    </p:animMotion>
                                  </p:childTnLst>
                                </p:cTn>
                              </p:par>
                              <p:par>
                                <p:cTn id="30" presetID="10" presetClass="exit" presetSubtype="0" fill="hold" nodeType="withEffect">
                                  <p:stCondLst>
                                    <p:cond delay="0"/>
                                  </p:stCondLst>
                                  <p:childTnLst>
                                    <p:animEffect transition="out" filter="fade">
                                      <p:cBhvr>
                                        <p:cTn id="31" dur="2000"/>
                                        <p:tgtEl>
                                          <p:spTgt spid="23"/>
                                        </p:tgtEl>
                                      </p:cBhvr>
                                    </p:animEffect>
                                    <p:set>
                                      <p:cBhvr>
                                        <p:cTn id="32" dur="1" fill="hold">
                                          <p:stCondLst>
                                            <p:cond delay="1999"/>
                                          </p:stCondLst>
                                        </p:cTn>
                                        <p:tgtEl>
                                          <p:spTgt spid="23"/>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000"/>
                                        <p:tgtEl>
                                          <p:spTgt spid="22"/>
                                        </p:tgtEl>
                                      </p:cBhvr>
                                    </p:animEffect>
                                    <p:set>
                                      <p:cBhvr>
                                        <p:cTn id="35" dur="1" fill="hold">
                                          <p:stCondLst>
                                            <p:cond delay="1999"/>
                                          </p:stCondLst>
                                        </p:cTn>
                                        <p:tgtEl>
                                          <p:spTgt spid="22"/>
                                        </p:tgtEl>
                                        <p:attrNameLst>
                                          <p:attrName>style.visibility</p:attrName>
                                        </p:attrNameLst>
                                      </p:cBhvr>
                                      <p:to>
                                        <p:strVal val="hidden"/>
                                      </p:to>
                                    </p:set>
                                  </p:childTnLst>
                                </p:cTn>
                              </p:par>
                              <p:par>
                                <p:cTn id="36" presetID="1" presetClass="entr" presetSubtype="0" fill="hold" nodeType="withEffect">
                                  <p:stCondLst>
                                    <p:cond delay="2000"/>
                                  </p:stCondLst>
                                  <p:childTnLst>
                                    <p:set>
                                      <p:cBhvr>
                                        <p:cTn id="37" dur="1" fill="hold">
                                          <p:stCondLst>
                                            <p:cond delay="0"/>
                                          </p:stCondLst>
                                        </p:cTn>
                                        <p:tgtEl>
                                          <p:spTgt spid="3075"/>
                                        </p:tgtEl>
                                        <p:attrNameLst>
                                          <p:attrName>style.visibility</p:attrName>
                                        </p:attrNameLst>
                                      </p:cBhvr>
                                      <p:to>
                                        <p:strVal val="visible"/>
                                      </p:to>
                                    </p:set>
                                  </p:childTnLst>
                                </p:cTn>
                              </p:par>
                              <p:par>
                                <p:cTn id="38" presetID="1" presetClass="entr" presetSubtype="0" fill="hold" nodeType="withEffect">
                                  <p:stCondLst>
                                    <p:cond delay="2000"/>
                                  </p:stCondLst>
                                  <p:childTnLst>
                                    <p:set>
                                      <p:cBhvr>
                                        <p:cTn id="39" dur="1" fill="hold">
                                          <p:stCondLst>
                                            <p:cond delay="0"/>
                                          </p:stCondLst>
                                        </p:cTn>
                                        <p:tgtEl>
                                          <p:spTgt spid="3074"/>
                                        </p:tgtEl>
                                        <p:attrNameLst>
                                          <p:attrName>style.visibility</p:attrName>
                                        </p:attrNameLst>
                                      </p:cBhvr>
                                      <p:to>
                                        <p:strVal val="visible"/>
                                      </p:to>
                                    </p:set>
                                  </p:childTnLst>
                                </p:cTn>
                              </p:par>
                              <p:par>
                                <p:cTn id="40" presetID="1" presetClass="entr" presetSubtype="0" fill="hold" grpId="0" nodeType="withEffect">
                                  <p:stCondLst>
                                    <p:cond delay="250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Refining the </a:t>
            </a:r>
            <a:r>
              <a:rPr lang="en-US" dirty="0" smtClean="0"/>
              <a:t>Self-Fingerprint</a:t>
            </a:r>
            <a:endParaRPr lang="en-US" dirty="0"/>
          </a:p>
        </p:txBody>
      </p:sp>
      <p:sp>
        <p:nvSpPr>
          <p:cNvPr id="4" name="Slide Number Placeholder 3"/>
          <p:cNvSpPr>
            <a:spLocks noGrp="1"/>
          </p:cNvSpPr>
          <p:nvPr>
            <p:ph type="sldNum" sz="quarter" idx="12"/>
          </p:nvPr>
        </p:nvSpPr>
        <p:spPr>
          <a:xfrm>
            <a:off x="6553200" y="6474999"/>
            <a:ext cx="2133600" cy="365125"/>
          </a:xfrm>
        </p:spPr>
        <p:txBody>
          <a:bodyPr/>
          <a:lstStyle/>
          <a:p>
            <a:fld id="{515FC477-0A05-4F3E-8EE9-E015C9089D56}" type="slidenum">
              <a:rPr lang="en-US" smtClean="0"/>
              <a:pPr/>
              <a:t>23</a:t>
            </a:fld>
            <a:endParaRPr lang="en-US" dirty="0"/>
          </a:p>
        </p:txBody>
      </p:sp>
      <p:pic>
        <p:nvPicPr>
          <p:cNvPr id="5" name="Picture 6" descr="D:\6p.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2108965"/>
            <a:ext cx="1509441" cy="37246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4547" y="5866508"/>
            <a:ext cx="646331" cy="369332"/>
          </a:xfrm>
          <a:prstGeom prst="rect">
            <a:avLst/>
          </a:prstGeom>
          <a:noFill/>
        </p:spPr>
        <p:txBody>
          <a:bodyPr wrap="none" rtlCol="0">
            <a:spAutoFit/>
          </a:bodyPr>
          <a:lstStyle/>
          <a:p>
            <a:r>
              <a:rPr lang="en-US" b="1" dirty="0">
                <a:latin typeface="Lucida Bright"/>
                <a:ea typeface="ＭＳ Ｐゴシック" charset="-128"/>
                <a:cs typeface="Lucida Bright"/>
              </a:rPr>
              <a:t>Dan</a:t>
            </a:r>
          </a:p>
        </p:txBody>
      </p:sp>
      <p:sp>
        <p:nvSpPr>
          <p:cNvPr id="3" name="TextBox 2"/>
          <p:cNvSpPr txBox="1"/>
          <p:nvPr/>
        </p:nvSpPr>
        <p:spPr>
          <a:xfrm>
            <a:off x="4178207" y="1779768"/>
            <a:ext cx="1680268" cy="461665"/>
          </a:xfrm>
          <a:prstGeom prst="rect">
            <a:avLst/>
          </a:prstGeom>
          <a:noFill/>
        </p:spPr>
        <p:txBody>
          <a:bodyPr wrap="none" rtlCol="0">
            <a:spAutoFit/>
          </a:bodyPr>
          <a:lstStyle/>
          <a:p>
            <a:r>
              <a:rPr lang="en-US" sz="2400" dirty="0" smtClean="0"/>
              <a:t>Dan = {F1}</a:t>
            </a:r>
            <a:endParaRPr lang="en-US" sz="2400" dirty="0"/>
          </a:p>
        </p:txBody>
      </p:sp>
      <p:sp>
        <p:nvSpPr>
          <p:cNvPr id="20" name="Down Arrow 19"/>
          <p:cNvSpPr/>
          <p:nvPr/>
        </p:nvSpPr>
        <p:spPr>
          <a:xfrm>
            <a:off x="4789741" y="24384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229613" y="3415607"/>
            <a:ext cx="2193229" cy="461665"/>
          </a:xfrm>
          <a:prstGeom prst="rect">
            <a:avLst/>
          </a:prstGeom>
          <a:noFill/>
        </p:spPr>
        <p:txBody>
          <a:bodyPr wrap="none" rtlCol="0">
            <a:spAutoFit/>
          </a:bodyPr>
          <a:lstStyle/>
          <a:p>
            <a:r>
              <a:rPr lang="en-US" sz="2400" dirty="0" smtClean="0"/>
              <a:t>Dan = {F1, F2}</a:t>
            </a:r>
            <a:endParaRPr lang="en-US" sz="2400" dirty="0"/>
          </a:p>
        </p:txBody>
      </p:sp>
      <p:sp>
        <p:nvSpPr>
          <p:cNvPr id="28" name="Down Arrow 27"/>
          <p:cNvSpPr/>
          <p:nvPr/>
        </p:nvSpPr>
        <p:spPr>
          <a:xfrm>
            <a:off x="4789741" y="4038600"/>
            <a:ext cx="457200" cy="8146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229613" y="4948535"/>
            <a:ext cx="2704587" cy="461665"/>
          </a:xfrm>
          <a:prstGeom prst="rect">
            <a:avLst/>
          </a:prstGeom>
          <a:noFill/>
        </p:spPr>
        <p:txBody>
          <a:bodyPr wrap="none" rtlCol="0">
            <a:spAutoFit/>
          </a:bodyPr>
          <a:lstStyle/>
          <a:p>
            <a:r>
              <a:rPr lang="en-US" sz="2400" dirty="0" smtClean="0"/>
              <a:t>Dan = {F1, F2, F3}</a:t>
            </a:r>
            <a:endParaRPr lang="en-US" sz="2400" dirty="0"/>
          </a:p>
        </p:txBody>
      </p:sp>
      <p:sp>
        <p:nvSpPr>
          <p:cNvPr id="21" name="TextBox 20"/>
          <p:cNvSpPr txBox="1"/>
          <p:nvPr/>
        </p:nvSpPr>
        <p:spPr>
          <a:xfrm>
            <a:off x="3025741" y="2590353"/>
            <a:ext cx="1079142" cy="461665"/>
          </a:xfrm>
          <a:prstGeom prst="rect">
            <a:avLst/>
          </a:prstGeom>
          <a:noFill/>
        </p:spPr>
        <p:txBody>
          <a:bodyPr wrap="none" rtlCol="0">
            <a:spAutoFit/>
          </a:bodyPr>
          <a:lstStyle/>
          <a:p>
            <a:r>
              <a:rPr lang="en-US" sz="2400" dirty="0" smtClean="0"/>
              <a:t>F1   F2</a:t>
            </a:r>
            <a:endParaRPr lang="en-US" sz="2400" dirty="0"/>
          </a:p>
        </p:txBody>
      </p:sp>
      <p:sp>
        <p:nvSpPr>
          <p:cNvPr id="24" name="Oval 23"/>
          <p:cNvSpPr/>
          <p:nvPr/>
        </p:nvSpPr>
        <p:spPr>
          <a:xfrm>
            <a:off x="2590800" y="2514600"/>
            <a:ext cx="1905000" cy="6131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025741" y="4215110"/>
            <a:ext cx="1116011" cy="461665"/>
          </a:xfrm>
          <a:prstGeom prst="rect">
            <a:avLst/>
          </a:prstGeom>
          <a:noFill/>
        </p:spPr>
        <p:txBody>
          <a:bodyPr wrap="none" rtlCol="0">
            <a:spAutoFit/>
          </a:bodyPr>
          <a:lstStyle/>
          <a:p>
            <a:r>
              <a:rPr lang="en-US" sz="2400" dirty="0" smtClean="0"/>
              <a:t>F2   F3</a:t>
            </a:r>
            <a:endParaRPr lang="en-US" sz="2400" dirty="0"/>
          </a:p>
        </p:txBody>
      </p:sp>
      <p:sp>
        <p:nvSpPr>
          <p:cNvPr id="33" name="Oval 32"/>
          <p:cNvSpPr/>
          <p:nvPr/>
        </p:nvSpPr>
        <p:spPr>
          <a:xfrm>
            <a:off x="2590800" y="4139357"/>
            <a:ext cx="1905000" cy="6131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4721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par>
                                <p:cTn id="14" presetID="1" presetClass="entr" presetSubtype="0" fill="hold" grpId="0" nodeType="withEffect">
                                  <p:stCondLst>
                                    <p:cond delay="50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par>
                                <p:cTn id="27" presetID="1" presetClass="entr" presetSubtype="0" fill="hold" grpId="0" nodeType="withEffect">
                                  <p:stCondLst>
                                    <p:cond delay="50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p:bldP spid="28" grpId="0" animBg="1"/>
      <p:bldP spid="29" grpId="0"/>
      <p:bldP spid="21" grpId="0"/>
      <p:bldP spid="24" grpId="0" animBg="1"/>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Refining the Self-Fingerprint (Back View)</a:t>
            </a:r>
          </a:p>
        </p:txBody>
      </p:sp>
      <p:sp>
        <p:nvSpPr>
          <p:cNvPr id="4" name="Slide Number Placeholder 3"/>
          <p:cNvSpPr>
            <a:spLocks noGrp="1"/>
          </p:cNvSpPr>
          <p:nvPr>
            <p:ph type="sldNum" sz="quarter" idx="12"/>
          </p:nvPr>
        </p:nvSpPr>
        <p:spPr/>
        <p:txBody>
          <a:bodyPr/>
          <a:lstStyle/>
          <a:p>
            <a:fld id="{515FC477-0A05-4F3E-8EE9-E015C9089D56}" type="slidenum">
              <a:rPr lang="en-US" smtClean="0"/>
              <a:pPr/>
              <a:t>24</a:t>
            </a:fld>
            <a:endParaRPr lang="en-US" dirty="0"/>
          </a:p>
        </p:txBody>
      </p:sp>
      <p:pic>
        <p:nvPicPr>
          <p:cNvPr id="11" name="Picture 9" descr="D:\3f.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2302151"/>
            <a:ext cx="1104593" cy="279461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google glass.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flipH="1">
            <a:off x="5105399" y="5605529"/>
            <a:ext cx="4114801" cy="113382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4914666" y="5987774"/>
            <a:ext cx="825867" cy="369332"/>
          </a:xfrm>
          <a:prstGeom prst="rect">
            <a:avLst/>
          </a:prstGeom>
          <a:noFill/>
        </p:spPr>
        <p:txBody>
          <a:bodyPr wrap="none" rtlCol="0">
            <a:spAutoFit/>
          </a:bodyPr>
          <a:lstStyle/>
          <a:p>
            <a:r>
              <a:rPr lang="en-US" b="1" dirty="0" smtClean="0">
                <a:latin typeface="Lucida Bright" pitchFamily="18" charset="0"/>
              </a:rPr>
              <a:t>Glass</a:t>
            </a:r>
            <a:endParaRPr lang="en-US" b="1" dirty="0">
              <a:latin typeface="Lucida Bright" pitchFamily="18" charset="0"/>
            </a:endParaRPr>
          </a:p>
        </p:txBody>
      </p:sp>
      <p:pic>
        <p:nvPicPr>
          <p:cNvPr id="34" name="Picture 10" descr="D:\2_f_woName.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78813" y="4870995"/>
            <a:ext cx="1551934" cy="581056"/>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2508847" y="1219200"/>
            <a:ext cx="5873153" cy="1879951"/>
            <a:chOff x="4890518" y="1272716"/>
            <a:chExt cx="2504712" cy="1062816"/>
          </a:xfrm>
        </p:grpSpPr>
        <p:grpSp>
          <p:nvGrpSpPr>
            <p:cNvPr id="44" name="Group 43"/>
            <p:cNvGrpSpPr/>
            <p:nvPr/>
          </p:nvGrpSpPr>
          <p:grpSpPr>
            <a:xfrm>
              <a:off x="4890518" y="1344932"/>
              <a:ext cx="2504712" cy="990600"/>
              <a:chOff x="5953488" y="1600200"/>
              <a:chExt cx="2504712" cy="990600"/>
            </a:xfrm>
          </p:grpSpPr>
          <p:sp>
            <p:nvSpPr>
              <p:cNvPr id="46" name="AutoShape 27"/>
              <p:cNvSpPr>
                <a:spLocks noChangeArrowheads="1"/>
              </p:cNvSpPr>
              <p:nvPr/>
            </p:nvSpPr>
            <p:spPr bwMode="auto">
              <a:xfrm>
                <a:off x="6940946" y="1600200"/>
                <a:ext cx="1517254" cy="990600"/>
              </a:xfrm>
              <a:prstGeom prst="cloudCallout">
                <a:avLst>
                  <a:gd name="adj1" fmla="val -108650"/>
                  <a:gd name="adj2" fmla="val 3464"/>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ctr">
                  <a:defRPr/>
                </a:pPr>
                <a:endParaRPr lang="en-US">
                  <a:latin typeface="Century Gothic" charset="0"/>
                </a:endParaRPr>
              </a:p>
            </p:txBody>
          </p:sp>
          <p:sp>
            <p:nvSpPr>
              <p:cNvPr id="47" name="Rectangle 46"/>
              <p:cNvSpPr/>
              <p:nvPr/>
            </p:nvSpPr>
            <p:spPr bwMode="auto">
              <a:xfrm>
                <a:off x="5953488" y="1729004"/>
                <a:ext cx="949357" cy="8617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45" name="TextBox 95"/>
            <p:cNvSpPr txBox="1"/>
            <p:nvPr/>
          </p:nvSpPr>
          <p:spPr>
            <a:xfrm>
              <a:off x="5860267" y="1272716"/>
              <a:ext cx="877163"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1800" b="1" dirty="0">
                  <a:latin typeface="Lucida Bright"/>
                  <a:cs typeface="Lucida Bright"/>
                </a:rPr>
                <a:t>Cloud</a:t>
              </a:r>
            </a:p>
          </p:txBody>
        </p:sp>
      </p:grpSp>
      <p:pic>
        <p:nvPicPr>
          <p:cNvPr id="48" name="Picture 4" descr="D:\2_f_wName.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78813" y="1616745"/>
            <a:ext cx="1785888" cy="6739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D:\1_f_wName.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64701" y="1585565"/>
            <a:ext cx="1667255" cy="63748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1_b_woNam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554231" y="4265312"/>
            <a:ext cx="1625475" cy="61148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D:\2_f_wName.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978813" y="1612080"/>
            <a:ext cx="1785888" cy="67392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D:\1_f_wName.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59057" y="1604205"/>
            <a:ext cx="1667255" cy="63748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5"/>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458075" y="4391734"/>
            <a:ext cx="619125" cy="30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16"/>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754679" y="4957741"/>
            <a:ext cx="720822" cy="315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5" descr="D:\4.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215221" y="2260967"/>
            <a:ext cx="935733" cy="273955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D:\1_back.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505099" y="3048000"/>
            <a:ext cx="1027788" cy="271193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D:\4_f_woName.pn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917480" y="4262215"/>
            <a:ext cx="1613267" cy="60878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7" descr="D:\4_f_wName.png"/>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010426" y="2286000"/>
            <a:ext cx="1754275" cy="66199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7" descr="D:\4_f_wName.png"/>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004782" y="2286000"/>
            <a:ext cx="1754275" cy="66199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7"/>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811159" y="4343400"/>
            <a:ext cx="607863" cy="335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D:\afterrefine-Back.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59057" y="1616870"/>
            <a:ext cx="1695450" cy="1000125"/>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a:xfrm>
            <a:off x="3429000" y="3276600"/>
            <a:ext cx="3018154" cy="685800"/>
          </a:xfrm>
          <a:prstGeom prst="rect">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C00000"/>
                </a:solidFill>
              </a:rPr>
              <a:t>r</a:t>
            </a:r>
            <a:r>
              <a:rPr lang="en-US" sz="2000" b="1" dirty="0" smtClean="0">
                <a:solidFill>
                  <a:srgbClr val="C00000"/>
                </a:solidFill>
              </a:rPr>
              <a:t>efining back view fingerprint</a:t>
            </a:r>
            <a:endParaRPr lang="en-US" sz="2000" b="1" dirty="0">
              <a:solidFill>
                <a:srgbClr val="C00000"/>
              </a:solidFill>
            </a:endParaRPr>
          </a:p>
        </p:txBody>
      </p:sp>
      <p:pic>
        <p:nvPicPr>
          <p:cNvPr id="8197" name="Picture 5" descr="D:\1_b_wName.png"/>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6567344" y="4279304"/>
            <a:ext cx="1617008" cy="6083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39914" y="5791200"/>
            <a:ext cx="622286" cy="369332"/>
          </a:xfrm>
          <a:prstGeom prst="rect">
            <a:avLst/>
          </a:prstGeom>
          <a:noFill/>
        </p:spPr>
        <p:txBody>
          <a:bodyPr wrap="none" rtlCol="0">
            <a:spAutoFit/>
          </a:bodyPr>
          <a:lstStyle/>
          <a:p>
            <a:r>
              <a:rPr lang="en-US" dirty="0" smtClean="0"/>
              <a:t>Bret</a:t>
            </a:r>
            <a:endParaRPr lang="en-US" dirty="0"/>
          </a:p>
        </p:txBody>
      </p:sp>
    </p:spTree>
    <p:extLst>
      <p:ext uri="{BB962C8B-B14F-4D97-AF65-F5344CB8AC3E}">
        <p14:creationId xmlns:p14="http://schemas.microsoft.com/office/powerpoint/2010/main" val="77300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childTnLst>
                                </p:cTn>
                              </p:par>
                              <p:par>
                                <p:cTn id="10" presetID="42" presetClass="entr" presetSubtype="0" fill="hold" nodeType="withEffect">
                                  <p:stCondLst>
                                    <p:cond delay="50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anim calcmode="lin" valueType="num">
                                      <p:cBhvr>
                                        <p:cTn id="23" dur="1000" fill="hold"/>
                                        <p:tgtEl>
                                          <p:spTgt spid="58"/>
                                        </p:tgtEl>
                                        <p:attrNameLst>
                                          <p:attrName>ppt_x</p:attrName>
                                        </p:attrNameLst>
                                      </p:cBhvr>
                                      <p:tavLst>
                                        <p:tav tm="0">
                                          <p:val>
                                            <p:strVal val="#ppt_x"/>
                                          </p:val>
                                        </p:tav>
                                        <p:tav tm="100000">
                                          <p:val>
                                            <p:strVal val="#ppt_x"/>
                                          </p:val>
                                        </p:tav>
                                      </p:tavLst>
                                    </p:anim>
                                    <p:anim calcmode="lin" valueType="num">
                                      <p:cBhvr>
                                        <p:cTn id="2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0" presetClass="exit" presetSubtype="0" fill="hold" nodeType="withEffect">
                                  <p:stCondLst>
                                    <p:cond delay="0"/>
                                  </p:stCondLst>
                                  <p:childTnLst>
                                    <p:animEffect transition="out" filter="fade">
                                      <p:cBhvr>
                                        <p:cTn id="34" dur="2000"/>
                                        <p:tgtEl>
                                          <p:spTgt spid="51"/>
                                        </p:tgtEl>
                                      </p:cBhvr>
                                    </p:animEffect>
                                    <p:set>
                                      <p:cBhvr>
                                        <p:cTn id="35" dur="1" fill="hold">
                                          <p:stCondLst>
                                            <p:cond delay="1999"/>
                                          </p:stCondLst>
                                        </p:cTn>
                                        <p:tgtEl>
                                          <p:spTgt spid="5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52"/>
                                        </p:tgtEl>
                                      </p:cBhvr>
                                    </p:animEffect>
                                    <p:set>
                                      <p:cBhvr>
                                        <p:cTn id="38" dur="1" fill="hold">
                                          <p:stCondLst>
                                            <p:cond delay="1999"/>
                                          </p:stCondLst>
                                        </p:cTn>
                                        <p:tgtEl>
                                          <p:spTgt spid="5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2000"/>
                                        <p:tgtEl>
                                          <p:spTgt spid="60"/>
                                        </p:tgtEl>
                                      </p:cBhvr>
                                    </p:animEffect>
                                    <p:set>
                                      <p:cBhvr>
                                        <p:cTn id="41" dur="1" fill="hold">
                                          <p:stCondLst>
                                            <p:cond delay="1999"/>
                                          </p:stCondLst>
                                        </p:cTn>
                                        <p:tgtEl>
                                          <p:spTgt spid="60"/>
                                        </p:tgtEl>
                                        <p:attrNameLst>
                                          <p:attrName>style.visibility</p:attrName>
                                        </p:attrNameLst>
                                      </p:cBhvr>
                                      <p:to>
                                        <p:strVal val="hidden"/>
                                      </p:to>
                                    </p:set>
                                  </p:childTnLst>
                                </p:cTn>
                              </p:par>
                              <p:par>
                                <p:cTn id="42" presetID="42" presetClass="path" presetSubtype="0" accel="50000" decel="50000" fill="hold" nodeType="withEffect">
                                  <p:stCondLst>
                                    <p:cond delay="0"/>
                                  </p:stCondLst>
                                  <p:childTnLst>
                                    <p:animMotion origin="layout" path="M -3.88889E-6 4.96762E-6 L -0.00868 0.47109 " pathEditMode="relative" rAng="0" ptsTypes="AA">
                                      <p:cBhvr>
                                        <p:cTn id="43" dur="2000" fill="hold"/>
                                        <p:tgtEl>
                                          <p:spTgt spid="51"/>
                                        </p:tgtEl>
                                        <p:attrNameLst>
                                          <p:attrName>ppt_x</p:attrName>
                                          <p:attrName>ppt_y</p:attrName>
                                        </p:attrNameLst>
                                      </p:cBhvr>
                                      <p:rCtr x="-434" y="23543"/>
                                    </p:animMotion>
                                  </p:childTnLst>
                                </p:cTn>
                              </p:par>
                              <p:par>
                                <p:cTn id="44" presetID="42" presetClass="path" presetSubtype="0" accel="50000" decel="50000" fill="hold" nodeType="withEffect">
                                  <p:stCondLst>
                                    <p:cond delay="0"/>
                                  </p:stCondLst>
                                  <p:childTnLst>
                                    <p:animMotion origin="layout" path="M -1.94444E-6 -4.75486E-6 L -0.02205 0.38599 " pathEditMode="relative" rAng="0" ptsTypes="AA">
                                      <p:cBhvr>
                                        <p:cTn id="45" dur="2000" fill="hold"/>
                                        <p:tgtEl>
                                          <p:spTgt spid="52"/>
                                        </p:tgtEl>
                                        <p:attrNameLst>
                                          <p:attrName>ppt_x</p:attrName>
                                          <p:attrName>ppt_y</p:attrName>
                                        </p:attrNameLst>
                                      </p:cBhvr>
                                      <p:rCtr x="-1111" y="19288"/>
                                    </p:animMotion>
                                  </p:childTnLst>
                                </p:cTn>
                              </p:par>
                              <p:par>
                                <p:cTn id="46" presetID="42" presetClass="path" presetSubtype="0" accel="50000" decel="50000" fill="hold" nodeType="withEffect">
                                  <p:stCondLst>
                                    <p:cond delay="0"/>
                                  </p:stCondLst>
                                  <p:childTnLst>
                                    <p:animMotion origin="layout" path="M 8.33333E-7 1.41536E-6 L -0.0099 0.28492 " pathEditMode="relative" rAng="0" ptsTypes="AA">
                                      <p:cBhvr>
                                        <p:cTn id="47" dur="2000" fill="hold"/>
                                        <p:tgtEl>
                                          <p:spTgt spid="60"/>
                                        </p:tgtEl>
                                        <p:attrNameLst>
                                          <p:attrName>ppt_x</p:attrName>
                                          <p:attrName>ppt_y</p:attrName>
                                        </p:attrNameLst>
                                      </p:cBhvr>
                                      <p:rCtr x="-503" y="14246"/>
                                    </p:animMotion>
                                  </p:childTnLst>
                                </p:cTn>
                              </p:par>
                              <p:par>
                                <p:cTn id="48" presetID="1" presetClass="entr" presetSubtype="0" fill="hold" nodeType="withEffect">
                                  <p:stCondLst>
                                    <p:cond delay="2000"/>
                                  </p:stCondLst>
                                  <p:childTnLst>
                                    <p:set>
                                      <p:cBhvr>
                                        <p:cTn id="49" dur="1" fill="hold">
                                          <p:stCondLst>
                                            <p:cond delay="0"/>
                                          </p:stCondLst>
                                        </p:cTn>
                                        <p:tgtEl>
                                          <p:spTgt spid="54"/>
                                        </p:tgtEl>
                                        <p:attrNameLst>
                                          <p:attrName>style.visibility</p:attrName>
                                        </p:attrNameLst>
                                      </p:cBhvr>
                                      <p:to>
                                        <p:strVal val="visible"/>
                                      </p:to>
                                    </p:set>
                                  </p:childTnLst>
                                </p:cTn>
                              </p:par>
                              <p:par>
                                <p:cTn id="50" presetID="1" presetClass="entr" presetSubtype="0" fill="hold" nodeType="withEffect">
                                  <p:stCondLst>
                                    <p:cond delay="2000"/>
                                  </p:stCondLst>
                                  <p:childTnLst>
                                    <p:set>
                                      <p:cBhvr>
                                        <p:cTn id="51" dur="1" fill="hold">
                                          <p:stCondLst>
                                            <p:cond delay="0"/>
                                          </p:stCondLst>
                                        </p:cTn>
                                        <p:tgtEl>
                                          <p:spTgt spid="55"/>
                                        </p:tgtEl>
                                        <p:attrNameLst>
                                          <p:attrName>style.visibility</p:attrName>
                                        </p:attrNameLst>
                                      </p:cBhvr>
                                      <p:to>
                                        <p:strVal val="visible"/>
                                      </p:to>
                                    </p:set>
                                  </p:childTnLst>
                                </p:cTn>
                              </p:par>
                              <p:par>
                                <p:cTn id="52" presetID="1" presetClass="entr" presetSubtype="0" fill="hold" nodeType="withEffect">
                                  <p:stCondLst>
                                    <p:cond delay="2000"/>
                                  </p:stCondLst>
                                  <p:childTnLst>
                                    <p:set>
                                      <p:cBhvr>
                                        <p:cTn id="53" dur="1" fill="hold">
                                          <p:stCondLst>
                                            <p:cond delay="0"/>
                                          </p:stCondLst>
                                        </p:cTn>
                                        <p:tgtEl>
                                          <p:spTgt spid="6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197"/>
                                        </p:tgtEl>
                                        <p:attrNameLst>
                                          <p:attrName>style.visibility</p:attrName>
                                        </p:attrNameLst>
                                      </p:cBhvr>
                                      <p:to>
                                        <p:strVal val="visible"/>
                                      </p:to>
                                    </p:set>
                                    <p:animEffect transition="in" filter="fade">
                                      <p:cBhvr>
                                        <p:cTn id="58" dur="500"/>
                                        <p:tgtEl>
                                          <p:spTgt spid="8197"/>
                                        </p:tgtEl>
                                      </p:cBhvr>
                                    </p:animEffect>
                                  </p:childTnLst>
                                </p:cTn>
                              </p:par>
                              <p:par>
                                <p:cTn id="59" presetID="42" presetClass="path" presetSubtype="0" accel="50000" decel="50000" fill="hold" nodeType="withEffect">
                                  <p:stCondLst>
                                    <p:cond delay="0"/>
                                  </p:stCondLst>
                                  <p:childTnLst>
                                    <p:animMotion origin="layout" path="M -3.33333E-6 4.62535E-8 L -3.33333E-6 -0.14431 " pathEditMode="relative" rAng="0" ptsTypes="AA">
                                      <p:cBhvr>
                                        <p:cTn id="60" dur="2000" fill="hold"/>
                                        <p:tgtEl>
                                          <p:spTgt spid="8197"/>
                                        </p:tgtEl>
                                        <p:attrNameLst>
                                          <p:attrName>ppt_x</p:attrName>
                                          <p:attrName>ppt_y</p:attrName>
                                        </p:attrNameLst>
                                      </p:cBhvr>
                                      <p:rCtr x="0" y="-7216"/>
                                    </p:animMotion>
                                  </p:childTnLst>
                                </p:cTn>
                              </p:par>
                              <p:par>
                                <p:cTn id="61" presetID="1" presetClass="entr" presetSubtype="0" fill="hold" grpId="0" nodeType="withEffect">
                                  <p:stCondLst>
                                    <p:cond delay="1000"/>
                                  </p:stCondLst>
                                  <p:childTnLst>
                                    <p:set>
                                      <p:cBhvr>
                                        <p:cTn id="62" dur="1" fill="hold">
                                          <p:stCondLst>
                                            <p:cond delay="0"/>
                                          </p:stCondLst>
                                        </p:cTn>
                                        <p:tgtEl>
                                          <p:spTgt spid="64"/>
                                        </p:tgtEl>
                                        <p:attrNameLst>
                                          <p:attrName>style.visibility</p:attrName>
                                        </p:attrNameLst>
                                      </p:cBhvr>
                                      <p:to>
                                        <p:strVal val="visible"/>
                                      </p:to>
                                    </p:set>
                                  </p:childTnLst>
                                </p:cTn>
                              </p:par>
                              <p:par>
                                <p:cTn id="63" presetID="22" presetClass="entr" presetSubtype="1" fill="hold" nodeType="withEffect">
                                  <p:stCondLst>
                                    <p:cond delay="2000"/>
                                  </p:stCondLst>
                                  <p:childTnLst>
                                    <p:set>
                                      <p:cBhvr>
                                        <p:cTn id="64" dur="1" fill="hold">
                                          <p:stCondLst>
                                            <p:cond delay="0"/>
                                          </p:stCondLst>
                                        </p:cTn>
                                        <p:tgtEl>
                                          <p:spTgt spid="8196"/>
                                        </p:tgtEl>
                                        <p:attrNameLst>
                                          <p:attrName>style.visibility</p:attrName>
                                        </p:attrNameLst>
                                      </p:cBhvr>
                                      <p:to>
                                        <p:strVal val="visible"/>
                                      </p:to>
                                    </p:set>
                                    <p:animEffect transition="in" filter="wipe(up)">
                                      <p:cBhvr>
                                        <p:cTn id="65"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1_ba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2057400"/>
            <a:ext cx="844831" cy="2229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Evaluation – Performance with Self-Fingerprints</a:t>
            </a:r>
          </a:p>
        </p:txBody>
      </p:sp>
      <p:sp>
        <p:nvSpPr>
          <p:cNvPr id="3" name="Content Placeholder 2"/>
          <p:cNvSpPr>
            <a:spLocks noGrp="1"/>
          </p:cNvSpPr>
          <p:nvPr>
            <p:ph idx="1"/>
          </p:nvPr>
        </p:nvSpPr>
        <p:spPr/>
        <p:txBody>
          <a:bodyPr/>
          <a:lstStyle/>
          <a:p>
            <a:r>
              <a:rPr lang="en-US" dirty="0"/>
              <a:t>Matching</a:t>
            </a:r>
            <a:r>
              <a:rPr lang="en-US" dirty="0" smtClean="0"/>
              <a:t> back </a:t>
            </a:r>
            <a:r>
              <a:rPr lang="en-US" dirty="0"/>
              <a:t>view</a:t>
            </a:r>
          </a:p>
        </p:txBody>
      </p:sp>
      <p:sp>
        <p:nvSpPr>
          <p:cNvPr id="4" name="Slide Number Placeholder 3"/>
          <p:cNvSpPr>
            <a:spLocks noGrp="1"/>
          </p:cNvSpPr>
          <p:nvPr>
            <p:ph type="sldNum" sz="quarter" idx="12"/>
          </p:nvPr>
        </p:nvSpPr>
        <p:spPr/>
        <p:txBody>
          <a:bodyPr/>
          <a:lstStyle/>
          <a:p>
            <a:fld id="{515FC477-0A05-4F3E-8EE9-E015C9089D56}" type="slidenum">
              <a:rPr lang="en-US" smtClean="0"/>
              <a:pPr/>
              <a:t>25</a:t>
            </a:fld>
            <a:endParaRPr lang="en-US" dirty="0"/>
          </a:p>
        </p:txBody>
      </p:sp>
      <p:pic>
        <p:nvPicPr>
          <p:cNvPr id="7" name="Picture 6" descr="D:\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35908" y="2057400"/>
            <a:ext cx="811714"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1285522" y="2485914"/>
            <a:ext cx="533400" cy="377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95438" y="3129952"/>
            <a:ext cx="6481762" cy="349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66676" y="4387334"/>
            <a:ext cx="659155" cy="369332"/>
          </a:xfrm>
          <a:prstGeom prst="rect">
            <a:avLst/>
          </a:prstGeom>
          <a:noFill/>
        </p:spPr>
        <p:txBody>
          <a:bodyPr wrap="none" rtlCol="0">
            <a:spAutoFit/>
          </a:bodyPr>
          <a:lstStyle/>
          <a:p>
            <a:r>
              <a:rPr lang="en-US" dirty="0" smtClean="0"/>
              <a:t>back</a:t>
            </a:r>
            <a:endParaRPr lang="en-US" dirty="0"/>
          </a:p>
        </p:txBody>
      </p:sp>
    </p:spTree>
    <p:extLst>
      <p:ext uri="{BB962C8B-B14F-4D97-AF65-F5344CB8AC3E}">
        <p14:creationId xmlns:p14="http://schemas.microsoft.com/office/powerpoint/2010/main" val="2586656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9525000" cy="1447800"/>
          </a:xfrm>
        </p:spPr>
        <p:txBody>
          <a:bodyPr>
            <a:normAutofit/>
          </a:bodyPr>
          <a:lstStyle/>
          <a:p>
            <a:r>
              <a:rPr lang="en-US" dirty="0"/>
              <a:t>Evaluation – Performance with Refined Fingerprints</a:t>
            </a:r>
          </a:p>
        </p:txBody>
      </p:sp>
      <p:sp>
        <p:nvSpPr>
          <p:cNvPr id="3" name="Content Placeholder 2"/>
          <p:cNvSpPr>
            <a:spLocks noGrp="1"/>
          </p:cNvSpPr>
          <p:nvPr>
            <p:ph idx="1"/>
          </p:nvPr>
        </p:nvSpPr>
        <p:spPr/>
        <p:txBody>
          <a:bodyPr/>
          <a:lstStyle/>
          <a:p>
            <a:r>
              <a:rPr lang="en-US" dirty="0" smtClean="0"/>
              <a:t>Matching back </a:t>
            </a:r>
            <a:r>
              <a:rPr lang="en-US" dirty="0"/>
              <a:t>view after refining fingerprints</a:t>
            </a:r>
          </a:p>
        </p:txBody>
      </p:sp>
      <p:sp>
        <p:nvSpPr>
          <p:cNvPr id="4" name="Slide Number Placeholder 3"/>
          <p:cNvSpPr>
            <a:spLocks noGrp="1"/>
          </p:cNvSpPr>
          <p:nvPr>
            <p:ph type="sldNum" sz="quarter" idx="12"/>
          </p:nvPr>
        </p:nvSpPr>
        <p:spPr/>
        <p:txBody>
          <a:bodyPr/>
          <a:lstStyle/>
          <a:p>
            <a:fld id="{515FC477-0A05-4F3E-8EE9-E015C9089D56}" type="slidenum">
              <a:rPr lang="en-US" smtClean="0"/>
              <a:pPr/>
              <a:t>26</a:t>
            </a:fld>
            <a:endParaRPr lang="en-US" dirty="0"/>
          </a:p>
        </p:txBody>
      </p:sp>
      <p:pic>
        <p:nvPicPr>
          <p:cNvPr id="6" name="Picture 2" descr="D:\1_bac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2057400"/>
            <a:ext cx="844831" cy="22291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35908" y="2057400"/>
            <a:ext cx="811714"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1285522" y="2485914"/>
            <a:ext cx="533400" cy="377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D:\1_back.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2881912" y="2023764"/>
            <a:ext cx="675515" cy="9480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56984" y="2971800"/>
            <a:ext cx="6672616" cy="3621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6676" y="4387334"/>
            <a:ext cx="659155" cy="369332"/>
          </a:xfrm>
          <a:prstGeom prst="rect">
            <a:avLst/>
          </a:prstGeom>
          <a:noFill/>
        </p:spPr>
        <p:txBody>
          <a:bodyPr wrap="none" rtlCol="0">
            <a:spAutoFit/>
          </a:bodyPr>
          <a:lstStyle/>
          <a:p>
            <a:r>
              <a:rPr lang="en-US" dirty="0" smtClean="0"/>
              <a:t>back</a:t>
            </a:r>
            <a:endParaRPr lang="en-US" dirty="0"/>
          </a:p>
        </p:txBody>
      </p:sp>
    </p:spTree>
    <p:extLst>
      <p:ext uri="{BB962C8B-B14F-4D97-AF65-F5344CB8AC3E}">
        <p14:creationId xmlns:p14="http://schemas.microsoft.com/office/powerpoint/2010/main" val="308902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Privacy of opportunistic pictures</a:t>
            </a:r>
          </a:p>
          <a:p>
            <a:pPr lvl="1"/>
            <a:r>
              <a:rPr lang="en-US" dirty="0" smtClean="0"/>
              <a:t>User consent before uploading</a:t>
            </a:r>
            <a:endParaRPr lang="en-US" dirty="0"/>
          </a:p>
          <a:p>
            <a:r>
              <a:rPr lang="en-US" dirty="0"/>
              <a:t>Overlapping </a:t>
            </a:r>
            <a:r>
              <a:rPr lang="en-US" dirty="0" smtClean="0"/>
              <a:t>users </a:t>
            </a:r>
            <a:r>
              <a:rPr lang="en-US" dirty="0"/>
              <a:t>in </a:t>
            </a:r>
            <a:r>
              <a:rPr lang="en-US" dirty="0" smtClean="0"/>
              <a:t>view</a:t>
            </a:r>
          </a:p>
          <a:p>
            <a:pPr lvl="1"/>
            <a:r>
              <a:rPr lang="en-US" dirty="0" smtClean="0"/>
              <a:t>Fingerprint refinement helps</a:t>
            </a:r>
          </a:p>
          <a:p>
            <a:r>
              <a:rPr lang="en-US" dirty="0"/>
              <a:t>Incremental deployment with some non-participants</a:t>
            </a:r>
          </a:p>
          <a:p>
            <a:pPr lvl="1"/>
            <a:r>
              <a:rPr lang="en-US" dirty="0"/>
              <a:t>More time and mobility help	</a:t>
            </a:r>
            <a:endParaRPr lang="en-US" dirty="0" smtClean="0"/>
          </a:p>
          <a:p>
            <a:r>
              <a:rPr lang="en-US" dirty="0"/>
              <a:t>Cloud </a:t>
            </a:r>
            <a:r>
              <a:rPr lang="en-US" dirty="0" err="1"/>
              <a:t>vs</a:t>
            </a:r>
            <a:r>
              <a:rPr lang="en-US" dirty="0"/>
              <a:t> </a:t>
            </a:r>
            <a:r>
              <a:rPr lang="en-US" dirty="0" smtClean="0"/>
              <a:t>p2p</a:t>
            </a:r>
          </a:p>
          <a:p>
            <a:pPr lvl="1"/>
            <a:r>
              <a:rPr lang="en-US" dirty="0" smtClean="0"/>
              <a:t>Different trade-offs</a:t>
            </a:r>
            <a:endParaRPr lang="en-US" sz="1800" dirty="0"/>
          </a:p>
        </p:txBody>
      </p:sp>
      <p:sp>
        <p:nvSpPr>
          <p:cNvPr id="4" name="Slide Number Placeholder 3"/>
          <p:cNvSpPr>
            <a:spLocks noGrp="1"/>
          </p:cNvSpPr>
          <p:nvPr>
            <p:ph type="sldNum" sz="quarter" idx="12"/>
          </p:nvPr>
        </p:nvSpPr>
        <p:spPr/>
        <p:txBody>
          <a:bodyPr/>
          <a:lstStyle/>
          <a:p>
            <a:fld id="{515FC477-0A05-4F3E-8EE9-E015C9089D56}" type="slidenum">
              <a:rPr lang="en-US" smtClean="0"/>
              <a:pPr/>
              <a:t>27</a:t>
            </a:fld>
            <a:endParaRPr lang="en-US" dirty="0"/>
          </a:p>
        </p:txBody>
      </p:sp>
    </p:spTree>
    <p:extLst>
      <p:ext uri="{BB962C8B-B14F-4D97-AF65-F5344CB8AC3E}">
        <p14:creationId xmlns:p14="http://schemas.microsoft.com/office/powerpoint/2010/main" val="1579288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Colors </a:t>
            </a:r>
            <a:r>
              <a:rPr lang="en-US" dirty="0"/>
              <a:t>and patterns </a:t>
            </a:r>
            <a:r>
              <a:rPr lang="en-US" dirty="0" smtClean="0"/>
              <a:t>on clothes help ﬁngerprint humans.</a:t>
            </a:r>
          </a:p>
          <a:p>
            <a:endParaRPr lang="en-US" dirty="0" smtClean="0"/>
          </a:p>
          <a:p>
            <a:r>
              <a:rPr lang="en-US" dirty="0"/>
              <a:t>Preliminary evaluation with 15 people </a:t>
            </a:r>
            <a:r>
              <a:rPr lang="en-US" dirty="0" smtClean="0"/>
              <a:t>provides promising results.</a:t>
            </a:r>
            <a:endParaRPr lang="en-US" dirty="0"/>
          </a:p>
          <a:p>
            <a:endParaRPr lang="en-US" dirty="0"/>
          </a:p>
          <a:p>
            <a:r>
              <a:rPr lang="en-US" dirty="0" smtClean="0"/>
              <a:t>Other type of fingerprints exists such as motion.</a:t>
            </a:r>
          </a:p>
          <a:p>
            <a:pPr marL="342900" lvl="1" indent="0">
              <a:buNone/>
            </a:pPr>
            <a:r>
              <a:rPr lang="en-US" dirty="0" smtClean="0"/>
              <a:t>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pPr/>
              <a:t>28</a:t>
            </a:fld>
            <a:endParaRPr lang="en-US" dirty="0"/>
          </a:p>
        </p:txBody>
      </p:sp>
    </p:spTree>
    <p:extLst>
      <p:ext uri="{BB962C8B-B14F-4D97-AF65-F5344CB8AC3E}">
        <p14:creationId xmlns:p14="http://schemas.microsoft.com/office/powerpoint/2010/main" val="2656391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15FC477-0A05-4F3E-8EE9-E015C9089D56}" type="slidenum">
              <a:rPr lang="en-US" smtClean="0"/>
              <a:pPr/>
              <a:t>29</a:t>
            </a:fld>
            <a:endParaRPr lang="en-US" dirty="0"/>
          </a:p>
        </p:txBody>
      </p:sp>
      <p:sp>
        <p:nvSpPr>
          <p:cNvPr id="5" name="Slide Number Placeholder 3"/>
          <p:cNvSpPr txBox="1">
            <a:spLocks/>
          </p:cNvSpPr>
          <p:nvPr/>
        </p:nvSpPr>
        <p:spPr>
          <a:xfrm>
            <a:off x="3457575" y="5813606"/>
            <a:ext cx="2074800" cy="34645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5FC477-0A05-4F3E-8EE9-E015C9089D56}" type="slidenum">
              <a:rPr lang="en-US" smtClean="0"/>
              <a:pPr/>
              <a:t>29</a:t>
            </a:fld>
            <a:endParaRPr lang="en-US" dirty="0"/>
          </a:p>
        </p:txBody>
      </p:sp>
      <p:pic>
        <p:nvPicPr>
          <p:cNvPr id="12" name="Picture 2" descr="D:\back - Copy.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19916" y="1614902"/>
            <a:ext cx="3476084" cy="5021420"/>
          </a:xfrm>
          <a:prstGeom prst="rect">
            <a:avLst/>
          </a:prstGeom>
          <a:noFill/>
          <a:extLst>
            <a:ext uri="{909E8E84-426E-40DD-AFC4-6F175D3DCCD1}">
              <a14:hiddenFill xmlns:a14="http://schemas.microsoft.com/office/drawing/2010/main">
                <a:solidFill>
                  <a:srgbClr val="FFFFFF"/>
                </a:solidFill>
              </a14:hiddenFill>
            </a:ext>
          </a:extLst>
        </p:spPr>
      </p:pic>
      <p:sp>
        <p:nvSpPr>
          <p:cNvPr id="16" name="Cloud Callout 15"/>
          <p:cNvSpPr/>
          <p:nvPr/>
        </p:nvSpPr>
        <p:spPr>
          <a:xfrm>
            <a:off x="5257800" y="635034"/>
            <a:ext cx="2590800" cy="1166181"/>
          </a:xfrm>
          <a:prstGeom prst="cloudCallout">
            <a:avLst>
              <a:gd name="adj1" fmla="val -68935"/>
              <a:gd name="adj2" fmla="val 56848"/>
            </a:avLst>
          </a:prstGeom>
          <a:solidFill>
            <a:srgbClr val="FF0000">
              <a:alpha val="53725"/>
            </a:srgbClr>
          </a:solidFill>
          <a:ln>
            <a:noFill/>
          </a:ln>
          <a:effectLst>
            <a:outerShdw blurRad="190500" dist="228600" dir="2700000" algn="ctr">
              <a:srgbClr val="000000">
                <a:alpha val="30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solidFill>
                  <a:schemeClr val="bg1"/>
                </a:solidFill>
              </a:rPr>
              <a:t>Looking for interns</a:t>
            </a:r>
            <a:endParaRPr lang="en-US" sz="1600" b="1" dirty="0">
              <a:solidFill>
                <a:schemeClr val="bg1"/>
              </a:solidFill>
            </a:endParaRPr>
          </a:p>
        </p:txBody>
      </p:sp>
      <p:sp>
        <p:nvSpPr>
          <p:cNvPr id="13" name="Cloud Callout 12"/>
          <p:cNvSpPr/>
          <p:nvPr/>
        </p:nvSpPr>
        <p:spPr>
          <a:xfrm>
            <a:off x="1036034" y="532325"/>
            <a:ext cx="2421541" cy="1371600"/>
          </a:xfrm>
          <a:prstGeom prst="cloudCallout">
            <a:avLst>
              <a:gd name="adj1" fmla="val 57416"/>
              <a:gd name="adj2" fmla="val 51764"/>
            </a:avLst>
          </a:prstGeom>
          <a:solidFill>
            <a:schemeClr val="tx1">
              <a:alpha val="53725"/>
            </a:schemeClr>
          </a:solidFill>
          <a:ln>
            <a:noFill/>
          </a:ln>
          <a:effectLst>
            <a:outerShdw blurRad="190500" dist="228600" dir="2700000" algn="ctr">
              <a:srgbClr val="000000">
                <a:alpha val="30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b="1" dirty="0" smtClean="0">
                <a:solidFill>
                  <a:schemeClr val="bg1"/>
                </a:solidFill>
              </a:rPr>
              <a:t>Anyone for beer after this talk?</a:t>
            </a:r>
          </a:p>
        </p:txBody>
      </p:sp>
      <p:sp>
        <p:nvSpPr>
          <p:cNvPr id="7" name="TextBox 6"/>
          <p:cNvSpPr txBox="1"/>
          <p:nvPr/>
        </p:nvSpPr>
        <p:spPr>
          <a:xfrm>
            <a:off x="412767" y="5725221"/>
            <a:ext cx="8164415" cy="523220"/>
          </a:xfrm>
          <a:prstGeom prst="rect">
            <a:avLst/>
          </a:prstGeom>
          <a:solidFill>
            <a:schemeClr val="bg2">
              <a:lumMod val="50000"/>
            </a:schemeClr>
          </a:solidFill>
        </p:spPr>
        <p:txBody>
          <a:bodyPr wrap="none" rtlCol="0">
            <a:spAutoFit/>
          </a:bodyPr>
          <a:lstStyle/>
          <a:p>
            <a:r>
              <a:rPr lang="en-US" sz="2800" dirty="0"/>
              <a:t>New Primitive for Broadcasting to Visible Vicinity.</a:t>
            </a:r>
          </a:p>
        </p:txBody>
      </p:sp>
    </p:spTree>
    <p:extLst>
      <p:ext uri="{BB962C8B-B14F-4D97-AF65-F5344CB8AC3E}">
        <p14:creationId xmlns:p14="http://schemas.microsoft.com/office/powerpoint/2010/main" val="1927275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D:\4_self.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00386" y="4915301"/>
            <a:ext cx="1246185" cy="1409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Overview</a:t>
            </a:r>
            <a:r>
              <a:rPr lang="en-US" dirty="0"/>
              <a:t> – </a:t>
            </a:r>
            <a:r>
              <a:rPr lang="en-US" dirty="0" smtClean="0"/>
              <a:t>Self-Fingerprints</a:t>
            </a:r>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pPr/>
              <a:t>3</a:t>
            </a:fld>
            <a:endParaRPr lang="en-US" dirty="0"/>
          </a:p>
        </p:txBody>
      </p:sp>
      <p:pic>
        <p:nvPicPr>
          <p:cNvPr id="4098" name="Picture 2" descr="D:\IMG_0209_副本.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86597" y="4821137"/>
            <a:ext cx="1729710" cy="150346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3_self.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55624" y="4818689"/>
            <a:ext cx="1505909" cy="150590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60454" y="1257914"/>
            <a:ext cx="6297546" cy="1640508"/>
            <a:chOff x="4690527" y="1344932"/>
            <a:chExt cx="2704703" cy="990600"/>
          </a:xfrm>
        </p:grpSpPr>
        <p:grpSp>
          <p:nvGrpSpPr>
            <p:cNvPr id="9" name="Group 8"/>
            <p:cNvGrpSpPr/>
            <p:nvPr/>
          </p:nvGrpSpPr>
          <p:grpSpPr>
            <a:xfrm>
              <a:off x="4690527" y="1344932"/>
              <a:ext cx="2704703" cy="990600"/>
              <a:chOff x="5753497" y="1600200"/>
              <a:chExt cx="2704703" cy="990600"/>
            </a:xfrm>
          </p:grpSpPr>
          <p:sp>
            <p:nvSpPr>
              <p:cNvPr id="12" name="AutoShape 27"/>
              <p:cNvSpPr>
                <a:spLocks noChangeArrowheads="1"/>
              </p:cNvSpPr>
              <p:nvPr/>
            </p:nvSpPr>
            <p:spPr bwMode="auto">
              <a:xfrm>
                <a:off x="6940946" y="1600200"/>
                <a:ext cx="1517254" cy="990600"/>
              </a:xfrm>
              <a:prstGeom prst="cloudCallout">
                <a:avLst>
                  <a:gd name="adj1" fmla="val -108650"/>
                  <a:gd name="adj2" fmla="val 3464"/>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ctr">
                  <a:defRPr/>
                </a:pPr>
                <a:endParaRPr lang="en-US">
                  <a:latin typeface="Century Gothic" charset="0"/>
                </a:endParaRPr>
              </a:p>
            </p:txBody>
          </p:sp>
          <p:sp>
            <p:nvSpPr>
              <p:cNvPr id="13" name="Rectangle 12"/>
              <p:cNvSpPr/>
              <p:nvPr/>
            </p:nvSpPr>
            <p:spPr bwMode="auto">
              <a:xfrm>
                <a:off x="5753497" y="1600200"/>
                <a:ext cx="1149349"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10" name="TextBox 95"/>
            <p:cNvSpPr txBox="1"/>
            <p:nvPr/>
          </p:nvSpPr>
          <p:spPr>
            <a:xfrm>
              <a:off x="5640372" y="1354190"/>
              <a:ext cx="877163"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1800" b="1" dirty="0">
                  <a:latin typeface="Lucida Bright"/>
                  <a:cs typeface="Lucida Bright"/>
                </a:rPr>
                <a:t>Cloud</a:t>
              </a:r>
            </a:p>
          </p:txBody>
        </p:sp>
      </p:grpSp>
      <p:pic>
        <p:nvPicPr>
          <p:cNvPr id="22" name="Picture 5" descr="D:\wireless-connection-icon.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24088" y="4267200"/>
            <a:ext cx="630660" cy="3790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D:\wireless-connection-icon.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24315" y="4267200"/>
            <a:ext cx="630660" cy="37908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D:\wireless-connection-icon.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86718" y="4282392"/>
            <a:ext cx="630660" cy="37908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D:\wireless-connection-icon.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41740" y="4297322"/>
            <a:ext cx="630660" cy="379085"/>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D:\3_name.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191678" y="5891945"/>
            <a:ext cx="1291675" cy="485166"/>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D:\2_nam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122784" y="5912452"/>
            <a:ext cx="1293524" cy="485860"/>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descr="D:\4_name.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271032" y="5934321"/>
            <a:ext cx="1263368" cy="47453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1.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84071" y="4776383"/>
            <a:ext cx="1364330" cy="15369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1_nam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016835" y="5890864"/>
            <a:ext cx="1307503" cy="47835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PhoneLandingHero - Copy.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676400" y="1733908"/>
            <a:ext cx="1524000" cy="23695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research\synrg\insight\peopleTag\figs\up2.jpg"/>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a:stretch/>
        </p:blipFill>
        <p:spPr bwMode="auto">
          <a:xfrm>
            <a:off x="1752600" y="2178325"/>
            <a:ext cx="1333499" cy="12994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16835" y="6380921"/>
            <a:ext cx="670376" cy="400110"/>
          </a:xfrm>
          <a:prstGeom prst="rect">
            <a:avLst/>
          </a:prstGeom>
          <a:noFill/>
        </p:spPr>
        <p:txBody>
          <a:bodyPr wrap="none" rtlCol="0">
            <a:spAutoFit/>
          </a:bodyPr>
          <a:lstStyle/>
          <a:p>
            <a:r>
              <a:rPr lang="en-US" sz="2000" dirty="0" smtClean="0"/>
              <a:t>Bret</a:t>
            </a:r>
            <a:endParaRPr lang="en-US" sz="2000" dirty="0"/>
          </a:p>
        </p:txBody>
      </p:sp>
      <p:sp>
        <p:nvSpPr>
          <p:cNvPr id="24" name="TextBox 23"/>
          <p:cNvSpPr txBox="1"/>
          <p:nvPr/>
        </p:nvSpPr>
        <p:spPr>
          <a:xfrm>
            <a:off x="3181962" y="6369219"/>
            <a:ext cx="635110" cy="400110"/>
          </a:xfrm>
          <a:prstGeom prst="rect">
            <a:avLst/>
          </a:prstGeom>
          <a:noFill/>
        </p:spPr>
        <p:txBody>
          <a:bodyPr wrap="none" rtlCol="0">
            <a:spAutoFit/>
          </a:bodyPr>
          <a:lstStyle/>
          <a:p>
            <a:r>
              <a:rPr lang="en-US" sz="2000" dirty="0" smtClean="0"/>
              <a:t>Bob</a:t>
            </a:r>
            <a:endParaRPr lang="en-US" sz="2000" dirty="0"/>
          </a:p>
        </p:txBody>
      </p:sp>
      <p:sp>
        <p:nvSpPr>
          <p:cNvPr id="28" name="TextBox 27"/>
          <p:cNvSpPr txBox="1"/>
          <p:nvPr/>
        </p:nvSpPr>
        <p:spPr>
          <a:xfrm>
            <a:off x="5186662" y="6398312"/>
            <a:ext cx="756938" cy="400110"/>
          </a:xfrm>
          <a:prstGeom prst="rect">
            <a:avLst/>
          </a:prstGeom>
          <a:noFill/>
        </p:spPr>
        <p:txBody>
          <a:bodyPr wrap="none" rtlCol="0">
            <a:spAutoFit/>
          </a:bodyPr>
          <a:lstStyle/>
          <a:p>
            <a:r>
              <a:rPr lang="en-US" sz="2000" dirty="0" smtClean="0"/>
              <a:t>John</a:t>
            </a:r>
            <a:endParaRPr lang="en-US" sz="2000" dirty="0"/>
          </a:p>
        </p:txBody>
      </p:sp>
      <p:sp>
        <p:nvSpPr>
          <p:cNvPr id="30" name="TextBox 29"/>
          <p:cNvSpPr txBox="1"/>
          <p:nvPr/>
        </p:nvSpPr>
        <p:spPr>
          <a:xfrm>
            <a:off x="7278827" y="6380921"/>
            <a:ext cx="623889" cy="400110"/>
          </a:xfrm>
          <a:prstGeom prst="rect">
            <a:avLst/>
          </a:prstGeom>
          <a:noFill/>
        </p:spPr>
        <p:txBody>
          <a:bodyPr wrap="none" rtlCol="0">
            <a:spAutoFit/>
          </a:bodyPr>
          <a:lstStyle/>
          <a:p>
            <a:r>
              <a:rPr lang="en-US" sz="2000" dirty="0" smtClean="0"/>
              <a:t>Elle</a:t>
            </a:r>
            <a:endParaRPr lang="en-US" sz="2000" dirty="0"/>
          </a:p>
        </p:txBody>
      </p:sp>
      <p:sp>
        <p:nvSpPr>
          <p:cNvPr id="7" name="Rectangle 6"/>
          <p:cNvSpPr/>
          <p:nvPr/>
        </p:nvSpPr>
        <p:spPr>
          <a:xfrm>
            <a:off x="6409671" y="2612461"/>
            <a:ext cx="2362200" cy="6124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Self-Fingerprints</a:t>
            </a:r>
          </a:p>
        </p:txBody>
      </p:sp>
      <p:pic>
        <p:nvPicPr>
          <p:cNvPr id="1027" name="Picture 3" descr="C:\Users\hewang\Desktop\New folder (2)\IMG_0450.JPG"/>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a:stretch/>
        </p:blipFill>
        <p:spPr bwMode="auto">
          <a:xfrm rot="5400000">
            <a:off x="-329735" y="2099342"/>
            <a:ext cx="2410030" cy="159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057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xit" presetSubtype="32" fill="hold" nodeType="withEffect">
                                  <p:stCondLst>
                                    <p:cond delay="500"/>
                                  </p:stCondLst>
                                  <p:childTnLst>
                                    <p:anim calcmode="lin" valueType="num">
                                      <p:cBhvr>
                                        <p:cTn id="40" dur="500"/>
                                        <p:tgtEl>
                                          <p:spTgt spid="25"/>
                                        </p:tgtEl>
                                        <p:attrNameLst>
                                          <p:attrName>ppt_w</p:attrName>
                                        </p:attrNameLst>
                                      </p:cBhvr>
                                      <p:tavLst>
                                        <p:tav tm="0">
                                          <p:val>
                                            <p:strVal val="ppt_w"/>
                                          </p:val>
                                        </p:tav>
                                        <p:tav tm="100000">
                                          <p:val>
                                            <p:fltVal val="0"/>
                                          </p:val>
                                        </p:tav>
                                      </p:tavLst>
                                    </p:anim>
                                    <p:anim calcmode="lin" valueType="num">
                                      <p:cBhvr>
                                        <p:cTn id="41" dur="500"/>
                                        <p:tgtEl>
                                          <p:spTgt spid="25"/>
                                        </p:tgtEl>
                                        <p:attrNameLst>
                                          <p:attrName>ppt_h</p:attrName>
                                        </p:attrNameLst>
                                      </p:cBhvr>
                                      <p:tavLst>
                                        <p:tav tm="0">
                                          <p:val>
                                            <p:strVal val="ppt_h"/>
                                          </p:val>
                                        </p:tav>
                                        <p:tav tm="100000">
                                          <p:val>
                                            <p:fltVal val="0"/>
                                          </p:val>
                                        </p:tav>
                                      </p:tavLst>
                                    </p:anim>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53" presetClass="exit" presetSubtype="32" fill="hold" nodeType="withEffect">
                                  <p:stCondLst>
                                    <p:cond delay="500"/>
                                  </p:stCondLst>
                                  <p:childTnLst>
                                    <p:anim calcmode="lin" valueType="num">
                                      <p:cBhvr>
                                        <p:cTn id="45" dur="500"/>
                                        <p:tgtEl>
                                          <p:spTgt spid="22"/>
                                        </p:tgtEl>
                                        <p:attrNameLst>
                                          <p:attrName>ppt_w</p:attrName>
                                        </p:attrNameLst>
                                      </p:cBhvr>
                                      <p:tavLst>
                                        <p:tav tm="0">
                                          <p:val>
                                            <p:strVal val="ppt_w"/>
                                          </p:val>
                                        </p:tav>
                                        <p:tav tm="100000">
                                          <p:val>
                                            <p:fltVal val="0"/>
                                          </p:val>
                                        </p:tav>
                                      </p:tavLst>
                                    </p:anim>
                                    <p:anim calcmode="lin" valueType="num">
                                      <p:cBhvr>
                                        <p:cTn id="46" dur="500"/>
                                        <p:tgtEl>
                                          <p:spTgt spid="22"/>
                                        </p:tgtEl>
                                        <p:attrNameLst>
                                          <p:attrName>ppt_h</p:attrName>
                                        </p:attrNameLst>
                                      </p:cBhvr>
                                      <p:tavLst>
                                        <p:tav tm="0">
                                          <p:val>
                                            <p:strVal val="ppt_h"/>
                                          </p:val>
                                        </p:tav>
                                        <p:tav tm="100000">
                                          <p:val>
                                            <p:fltVal val="0"/>
                                          </p:val>
                                        </p:tav>
                                      </p:tavLst>
                                    </p:anim>
                                    <p:animEffect transition="out" filter="fad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53" presetClass="exit" presetSubtype="32" fill="hold" nodeType="withEffect">
                                  <p:stCondLst>
                                    <p:cond delay="500"/>
                                  </p:stCondLst>
                                  <p:childTnLst>
                                    <p:anim calcmode="lin" valueType="num">
                                      <p:cBhvr>
                                        <p:cTn id="50" dur="500"/>
                                        <p:tgtEl>
                                          <p:spTgt spid="26"/>
                                        </p:tgtEl>
                                        <p:attrNameLst>
                                          <p:attrName>ppt_w</p:attrName>
                                        </p:attrNameLst>
                                      </p:cBhvr>
                                      <p:tavLst>
                                        <p:tav tm="0">
                                          <p:val>
                                            <p:strVal val="ppt_w"/>
                                          </p:val>
                                        </p:tav>
                                        <p:tav tm="100000">
                                          <p:val>
                                            <p:fltVal val="0"/>
                                          </p:val>
                                        </p:tav>
                                      </p:tavLst>
                                    </p:anim>
                                    <p:anim calcmode="lin" valueType="num">
                                      <p:cBhvr>
                                        <p:cTn id="51" dur="500"/>
                                        <p:tgtEl>
                                          <p:spTgt spid="26"/>
                                        </p:tgtEl>
                                        <p:attrNameLst>
                                          <p:attrName>ppt_h</p:attrName>
                                        </p:attrNameLst>
                                      </p:cBhvr>
                                      <p:tavLst>
                                        <p:tav tm="0">
                                          <p:val>
                                            <p:strVal val="ppt_h"/>
                                          </p:val>
                                        </p:tav>
                                        <p:tav tm="100000">
                                          <p:val>
                                            <p:fltVal val="0"/>
                                          </p:val>
                                        </p:tav>
                                      </p:tavLst>
                                    </p:anim>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par>
                                <p:cTn id="54" presetID="53" presetClass="exit" presetSubtype="32" fill="hold" nodeType="withEffect">
                                  <p:stCondLst>
                                    <p:cond delay="500"/>
                                  </p:stCondLst>
                                  <p:childTnLst>
                                    <p:anim calcmode="lin" valueType="num">
                                      <p:cBhvr>
                                        <p:cTn id="55" dur="500"/>
                                        <p:tgtEl>
                                          <p:spTgt spid="27"/>
                                        </p:tgtEl>
                                        <p:attrNameLst>
                                          <p:attrName>ppt_w</p:attrName>
                                        </p:attrNameLst>
                                      </p:cBhvr>
                                      <p:tavLst>
                                        <p:tav tm="0">
                                          <p:val>
                                            <p:strVal val="ppt_w"/>
                                          </p:val>
                                        </p:tav>
                                        <p:tav tm="100000">
                                          <p:val>
                                            <p:fltVal val="0"/>
                                          </p:val>
                                        </p:tav>
                                      </p:tavLst>
                                    </p:anim>
                                    <p:anim calcmode="lin" valueType="num">
                                      <p:cBhvr>
                                        <p:cTn id="56" dur="500"/>
                                        <p:tgtEl>
                                          <p:spTgt spid="27"/>
                                        </p:tgtEl>
                                        <p:attrNameLst>
                                          <p:attrName>ppt_h</p:attrName>
                                        </p:attrNameLst>
                                      </p:cBhvr>
                                      <p:tavLst>
                                        <p:tav tm="0">
                                          <p:val>
                                            <p:strVal val="ppt_h"/>
                                          </p:val>
                                        </p:tav>
                                        <p:tav tm="100000">
                                          <p:val>
                                            <p:fltVal val="0"/>
                                          </p:val>
                                        </p:tav>
                                      </p:tavLst>
                                    </p:anim>
                                    <p:animEffect transition="out" filter="fade">
                                      <p:cBhvr>
                                        <p:cTn id="57" dur="500"/>
                                        <p:tgtEl>
                                          <p:spTgt spid="27"/>
                                        </p:tgtEl>
                                      </p:cBhvr>
                                    </p:animEffect>
                                    <p:set>
                                      <p:cBhvr>
                                        <p:cTn id="58" dur="1" fill="hold">
                                          <p:stCondLst>
                                            <p:cond delay="499"/>
                                          </p:stCondLst>
                                        </p:cTn>
                                        <p:tgtEl>
                                          <p:spTgt spid="27"/>
                                        </p:tgtEl>
                                        <p:attrNameLst>
                                          <p:attrName>style.visibility</p:attrName>
                                        </p:attrNameLst>
                                      </p:cBhvr>
                                      <p:to>
                                        <p:strVal val="hidden"/>
                                      </p:to>
                                    </p:set>
                                  </p:childTnLst>
                                </p:cTn>
                              </p:par>
                              <p:par>
                                <p:cTn id="59" presetID="53" presetClass="entr" presetSubtype="16" fill="hold" nodeType="withEffect">
                                  <p:stCondLst>
                                    <p:cond delay="100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par>
                                <p:cTn id="64" presetID="53" presetClass="entr" presetSubtype="16" fill="hold" nodeType="withEffect">
                                  <p:stCondLst>
                                    <p:cond delay="100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nodeType="withEffect">
                                  <p:stCondLst>
                                    <p:cond delay="100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par>
                                <p:cTn id="74" presetID="53" presetClass="entr" presetSubtype="16" fill="hold" nodeType="withEffect">
                                  <p:stCondLst>
                                    <p:cond delay="100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par>
                                <p:cTn id="79" presetID="42" presetClass="path" presetSubtype="0" accel="50000" decel="50000" fill="hold" nodeType="withEffect">
                                  <p:stCondLst>
                                    <p:cond delay="1000"/>
                                  </p:stCondLst>
                                  <p:childTnLst>
                                    <p:animMotion origin="layout" path="M -2.77778E-6 -3.49676E-6 L 0.04618 -0.54139 " pathEditMode="relative" rAng="0" ptsTypes="AA">
                                      <p:cBhvr>
                                        <p:cTn id="80" dur="2000" fill="hold"/>
                                        <p:tgtEl>
                                          <p:spTgt spid="4116"/>
                                        </p:tgtEl>
                                        <p:attrNameLst>
                                          <p:attrName>ppt_x</p:attrName>
                                          <p:attrName>ppt_y</p:attrName>
                                        </p:attrNameLst>
                                      </p:cBhvr>
                                      <p:rCtr x="2309" y="-27081"/>
                                    </p:animMotion>
                                  </p:childTnLst>
                                </p:cTn>
                              </p:par>
                              <p:par>
                                <p:cTn id="81" presetID="42" presetClass="path" presetSubtype="0" accel="50000" decel="50000" fill="hold" nodeType="withEffect">
                                  <p:stCondLst>
                                    <p:cond delay="1000"/>
                                  </p:stCondLst>
                                  <p:childTnLst>
                                    <p:animMotion origin="layout" path="M 1.94444E-6 2.97872E-6 L -0.03004 -0.6383 " pathEditMode="relative" rAng="0" ptsTypes="AA">
                                      <p:cBhvr>
                                        <p:cTn id="82" dur="2000" fill="hold"/>
                                        <p:tgtEl>
                                          <p:spTgt spid="4114"/>
                                        </p:tgtEl>
                                        <p:attrNameLst>
                                          <p:attrName>ppt_x</p:attrName>
                                          <p:attrName>ppt_y</p:attrName>
                                        </p:attrNameLst>
                                      </p:cBhvr>
                                      <p:rCtr x="-1510" y="-31915"/>
                                    </p:animMotion>
                                  </p:childTnLst>
                                </p:cTn>
                              </p:par>
                              <p:par>
                                <p:cTn id="83" presetID="42" presetClass="path" presetSubtype="0" accel="50000" decel="50000" fill="hold" nodeType="withEffect">
                                  <p:stCondLst>
                                    <p:cond delay="1000"/>
                                  </p:stCondLst>
                                  <p:childTnLst>
                                    <p:animMotion origin="layout" path="M 3.88889E-6 3.82979E-6 L -0.25591 -0.54371 " pathEditMode="relative" rAng="0" ptsTypes="AA">
                                      <p:cBhvr>
                                        <p:cTn id="84" dur="2000" fill="hold"/>
                                        <p:tgtEl>
                                          <p:spTgt spid="4117"/>
                                        </p:tgtEl>
                                        <p:attrNameLst>
                                          <p:attrName>ppt_x</p:attrName>
                                          <p:attrName>ppt_y</p:attrName>
                                        </p:attrNameLst>
                                      </p:cBhvr>
                                      <p:rCtr x="-12795" y="-27197"/>
                                    </p:animMotion>
                                  </p:childTnLst>
                                </p:cTn>
                              </p:par>
                              <p:par>
                                <p:cTn id="85" presetID="42" presetClass="path" presetSubtype="0" accel="50000" decel="50000" fill="hold" nodeType="withEffect">
                                  <p:stCondLst>
                                    <p:cond delay="1000"/>
                                  </p:stCondLst>
                                  <p:childTnLst>
                                    <p:animMotion origin="layout" path="M 1.11111E-6 -3.21924E-6 L 0.27569 -0.6376 " pathEditMode="relative" rAng="0" ptsTypes="AA">
                                      <p:cBhvr>
                                        <p:cTn id="86" dur="2000" fill="hold"/>
                                        <p:tgtEl>
                                          <p:spTgt spid="6"/>
                                        </p:tgtEl>
                                        <p:attrNameLst>
                                          <p:attrName>ppt_x</p:attrName>
                                          <p:attrName>ppt_y</p:attrName>
                                        </p:attrNameLst>
                                      </p:cBhvr>
                                      <p:rCtr x="13785" y="-31892"/>
                                    </p:animMotion>
                                  </p:childTnLst>
                                </p:cTn>
                              </p:par>
                              <p:par>
                                <p:cTn id="87" presetID="1" presetClass="entr" presetSubtype="0" fill="hold" grpId="0" nodeType="withEffect">
                                  <p:stCondLst>
                                    <p:cond delay="3000"/>
                                  </p:stCondLst>
                                  <p:childTnLst>
                                    <p:set>
                                      <p:cBhvr>
                                        <p:cTn id="8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866781"/>
            <a:ext cx="6019800" cy="1600438"/>
          </a:xfrm>
          <a:prstGeom prst="rect">
            <a:avLst/>
          </a:prstGeom>
        </p:spPr>
        <p:txBody>
          <a:bodyPr wrap="square">
            <a:spAutoFit/>
          </a:bodyPr>
          <a:lstStyle/>
          <a:p>
            <a:endParaRPr lang="en-US" dirty="0"/>
          </a:p>
          <a:p>
            <a:pPr algn="ctr"/>
            <a:r>
              <a:rPr lang="en-US" sz="4000" dirty="0"/>
              <a:t>Questions, Comments?</a:t>
            </a:r>
          </a:p>
          <a:p>
            <a:pPr algn="ctr"/>
            <a:r>
              <a:rPr lang="en-US" sz="4000" b="1" i="1" dirty="0"/>
              <a:t>Thank You</a:t>
            </a:r>
          </a:p>
        </p:txBody>
      </p:sp>
    </p:spTree>
    <p:extLst>
      <p:ext uri="{BB962C8B-B14F-4D97-AF65-F5344CB8AC3E}">
        <p14:creationId xmlns:p14="http://schemas.microsoft.com/office/powerpoint/2010/main" val="2598581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D:\4.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3312" y="1769953"/>
            <a:ext cx="919634" cy="2669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Overview – Recognition </a:t>
            </a:r>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pPr/>
              <a:t>4</a:t>
            </a:fld>
            <a:endParaRPr lang="en-US" dirty="0"/>
          </a:p>
        </p:txBody>
      </p:sp>
      <p:pic>
        <p:nvPicPr>
          <p:cNvPr id="3074" name="Picture 2" descr="D:\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3443" y="2012229"/>
            <a:ext cx="913685" cy="27670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01380" y="2878283"/>
            <a:ext cx="1161749" cy="280186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google glass.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flipH="1">
            <a:off x="4337862" y="5724178"/>
            <a:ext cx="4114801" cy="113382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918474" y="838200"/>
            <a:ext cx="5732772" cy="2519066"/>
            <a:chOff x="4885157" y="1289070"/>
            <a:chExt cx="2510073" cy="1165998"/>
          </a:xfrm>
        </p:grpSpPr>
        <p:grpSp>
          <p:nvGrpSpPr>
            <p:cNvPr id="19" name="Group 18"/>
            <p:cNvGrpSpPr/>
            <p:nvPr/>
          </p:nvGrpSpPr>
          <p:grpSpPr>
            <a:xfrm>
              <a:off x="4885157" y="1344932"/>
              <a:ext cx="2510073" cy="1110136"/>
              <a:chOff x="5948127" y="1600200"/>
              <a:chExt cx="2510073" cy="1110136"/>
            </a:xfrm>
          </p:grpSpPr>
          <p:sp>
            <p:nvSpPr>
              <p:cNvPr id="21" name="AutoShape 27"/>
              <p:cNvSpPr>
                <a:spLocks noChangeArrowheads="1"/>
              </p:cNvSpPr>
              <p:nvPr/>
            </p:nvSpPr>
            <p:spPr bwMode="auto">
              <a:xfrm>
                <a:off x="6940946" y="1600200"/>
                <a:ext cx="1517254" cy="990600"/>
              </a:xfrm>
              <a:prstGeom prst="cloudCallout">
                <a:avLst>
                  <a:gd name="adj1" fmla="val -108650"/>
                  <a:gd name="adj2" fmla="val 3464"/>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ctr">
                  <a:defRPr/>
                </a:pPr>
                <a:endParaRPr lang="en-US">
                  <a:latin typeface="Century Gothic" charset="0"/>
                </a:endParaRPr>
              </a:p>
            </p:txBody>
          </p:sp>
          <p:sp>
            <p:nvSpPr>
              <p:cNvPr id="22" name="Rectangle 21"/>
              <p:cNvSpPr/>
              <p:nvPr/>
            </p:nvSpPr>
            <p:spPr bwMode="auto">
              <a:xfrm>
                <a:off x="5948127" y="1719736"/>
                <a:ext cx="949357"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20" name="TextBox 95"/>
            <p:cNvSpPr txBox="1"/>
            <p:nvPr/>
          </p:nvSpPr>
          <p:spPr>
            <a:xfrm>
              <a:off x="5733846" y="1289070"/>
              <a:ext cx="877163"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1800" b="1" dirty="0">
                  <a:latin typeface="Lucida Bright"/>
                  <a:cs typeface="Lucida Bright"/>
                </a:rPr>
                <a:t>Cloud</a:t>
              </a:r>
            </a:p>
          </p:txBody>
        </p:sp>
      </p:grpSp>
      <p:pic>
        <p:nvPicPr>
          <p:cNvPr id="3076" name="Picture 4" descr="D:\3.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2762378" y="2367830"/>
            <a:ext cx="848985" cy="291941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D:\3_nam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66618" y="1433322"/>
            <a:ext cx="1496947" cy="5622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D:\2_name.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313017" y="2021430"/>
            <a:ext cx="1499088" cy="56307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1" descr="D:\4_name.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883022" y="2021430"/>
            <a:ext cx="1464140" cy="5499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20483" y="6182267"/>
            <a:ext cx="825867" cy="369332"/>
          </a:xfrm>
          <a:prstGeom prst="rect">
            <a:avLst/>
          </a:prstGeom>
          <a:noFill/>
        </p:spPr>
        <p:txBody>
          <a:bodyPr wrap="none" rtlCol="0">
            <a:spAutoFit/>
          </a:bodyPr>
          <a:lstStyle/>
          <a:p>
            <a:r>
              <a:rPr lang="en-US" b="1" dirty="0" smtClean="0">
                <a:latin typeface="Lucida Bright" pitchFamily="18" charset="0"/>
              </a:rPr>
              <a:t>Glass</a:t>
            </a:r>
            <a:endParaRPr lang="en-US" b="1" dirty="0">
              <a:latin typeface="Lucida Bright" pitchFamily="18" charset="0"/>
            </a:endParaRPr>
          </a:p>
        </p:txBody>
      </p:sp>
      <p:pic>
        <p:nvPicPr>
          <p:cNvPr id="32" name="Picture 20" descr="D:\2_name.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332426" y="2021430"/>
            <a:ext cx="1499088" cy="5630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1" descr="D:\4_name.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899425" y="2012229"/>
            <a:ext cx="1464140" cy="54994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D:\3_nam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72262" y="1435639"/>
            <a:ext cx="1496947" cy="5622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D:\1_nam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304915" y="1433322"/>
            <a:ext cx="1515291" cy="5543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D:\1_nam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296814" y="1429035"/>
            <a:ext cx="1515291" cy="55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blank pattern.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433416" y="4301228"/>
            <a:ext cx="1507613" cy="55620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D:\1.png"/>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a:stretch/>
        </p:blipFill>
        <p:spPr bwMode="auto">
          <a:xfrm>
            <a:off x="4573750" y="3805128"/>
            <a:ext cx="480406"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D:\blank pattern.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265606" y="4279215"/>
            <a:ext cx="1507613" cy="55620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D:\4.png"/>
          <p:cNvPicPr>
            <a:picLocks noChangeAspect="1" noChangeArrowheads="1"/>
          </p:cNvPicPr>
          <p:nvPr/>
        </p:nvPicPr>
        <p:blipFill rotWithShape="1">
          <a:blip r:embed="rId14" cstate="email">
            <a:extLst>
              <a:ext uri="{28A0092B-C50C-407E-A947-70E740481C1C}">
                <a14:useLocalDpi xmlns:a14="http://schemas.microsoft.com/office/drawing/2010/main" val="0"/>
              </a:ext>
            </a:extLst>
          </a:blip>
          <a:srcRect/>
          <a:stretch/>
        </p:blipFill>
        <p:spPr bwMode="auto">
          <a:xfrm>
            <a:off x="6378343" y="3803688"/>
            <a:ext cx="597047"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D:\blank pattern.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265606" y="5227784"/>
            <a:ext cx="1507613" cy="55620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D:\blank pattern.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432173" y="5167971"/>
            <a:ext cx="1507613" cy="55620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D:\2.png"/>
          <p:cNvPicPr>
            <a:picLocks noChangeAspect="1" noChangeArrowheads="1"/>
          </p:cNvPicPr>
          <p:nvPr/>
        </p:nvPicPr>
        <p:blipFill rotWithShape="1">
          <a:blip r:embed="rId15" cstate="email">
            <a:extLst>
              <a:ext uri="{28A0092B-C50C-407E-A947-70E740481C1C}">
                <a14:useLocalDpi xmlns:a14="http://schemas.microsoft.com/office/drawing/2010/main" val="0"/>
              </a:ext>
            </a:extLst>
          </a:blip>
          <a:srcRect/>
          <a:stretch/>
        </p:blipFill>
        <p:spPr bwMode="auto">
          <a:xfrm>
            <a:off x="4532363" y="4761442"/>
            <a:ext cx="573298" cy="82296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D:\3.png"/>
          <p:cNvPicPr>
            <a:picLocks noChangeAspect="1" noChangeArrowheads="1"/>
          </p:cNvPicPr>
          <p:nvPr/>
        </p:nvPicPr>
        <p:blipFill rotWithShape="1">
          <a:blip r:embed="rId16" cstate="email">
            <a:extLst>
              <a:ext uri="{28A0092B-C50C-407E-A947-70E740481C1C}">
                <a14:useLocalDpi xmlns:a14="http://schemas.microsoft.com/office/drawing/2010/main" val="0"/>
              </a:ext>
            </a:extLst>
          </a:blip>
          <a:srcRect/>
          <a:stretch/>
        </p:blipFill>
        <p:spPr bwMode="auto">
          <a:xfrm flipH="1">
            <a:off x="6384335" y="4811468"/>
            <a:ext cx="410899" cy="86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695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500"/>
                                        <p:tgtEl>
                                          <p:spTgt spid="308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42" presetClass="entr" presetSubtype="0" fill="hold"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anim calcmode="lin" valueType="num">
                                      <p:cBhvr>
                                        <p:cTn id="23" dur="500" fill="hold"/>
                                        <p:tgtEl>
                                          <p:spTgt spid="41"/>
                                        </p:tgtEl>
                                        <p:attrNameLst>
                                          <p:attrName>ppt_x</p:attrName>
                                        </p:attrNameLst>
                                      </p:cBhvr>
                                      <p:tavLst>
                                        <p:tav tm="0">
                                          <p:val>
                                            <p:strVal val="#ppt_x"/>
                                          </p:val>
                                        </p:tav>
                                        <p:tav tm="100000">
                                          <p:val>
                                            <p:strVal val="#ppt_x"/>
                                          </p:val>
                                        </p:tav>
                                      </p:tavLst>
                                    </p:anim>
                                    <p:anim calcmode="lin" valueType="num">
                                      <p:cBhvr>
                                        <p:cTn id="24" dur="5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anim calcmode="lin" valueType="num">
                                      <p:cBhvr>
                                        <p:cTn id="28" dur="500" fill="hold"/>
                                        <p:tgtEl>
                                          <p:spTgt spid="43"/>
                                        </p:tgtEl>
                                        <p:attrNameLst>
                                          <p:attrName>ppt_x</p:attrName>
                                        </p:attrNameLst>
                                      </p:cBhvr>
                                      <p:tavLst>
                                        <p:tav tm="0">
                                          <p:val>
                                            <p:strVal val="#ppt_x"/>
                                          </p:val>
                                        </p:tav>
                                        <p:tav tm="100000">
                                          <p:val>
                                            <p:strVal val="#ppt_x"/>
                                          </p:val>
                                        </p:tav>
                                      </p:tavLst>
                                    </p:anim>
                                    <p:anim calcmode="lin" valueType="num">
                                      <p:cBhvr>
                                        <p:cTn id="29" dur="5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anim calcmode="lin" valueType="num">
                                      <p:cBhvr>
                                        <p:cTn id="33" dur="500" fill="hold"/>
                                        <p:tgtEl>
                                          <p:spTgt spid="44"/>
                                        </p:tgtEl>
                                        <p:attrNameLst>
                                          <p:attrName>ppt_x</p:attrName>
                                        </p:attrNameLst>
                                      </p:cBhvr>
                                      <p:tavLst>
                                        <p:tav tm="0">
                                          <p:val>
                                            <p:strVal val="#ppt_x"/>
                                          </p:val>
                                        </p:tav>
                                        <p:tav tm="100000">
                                          <p:val>
                                            <p:strVal val="#ppt_x"/>
                                          </p:val>
                                        </p:tav>
                                      </p:tavLst>
                                    </p:anim>
                                    <p:anim calcmode="lin" valueType="num">
                                      <p:cBhvr>
                                        <p:cTn id="34" dur="5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strVal val="#ppt_x"/>
                                          </p:val>
                                        </p:tav>
                                        <p:tav tm="100000">
                                          <p:val>
                                            <p:strVal val="#ppt_x"/>
                                          </p:val>
                                        </p:tav>
                                      </p:tavLst>
                                    </p:anim>
                                    <p:anim calcmode="lin" valueType="num">
                                      <p:cBhvr>
                                        <p:cTn id="39" dur="500" fill="hold"/>
                                        <p:tgtEl>
                                          <p:spTgt spid="4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50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anim calcmode="lin" valueType="num">
                                      <p:cBhvr>
                                        <p:cTn id="43" dur="500" fill="hold"/>
                                        <p:tgtEl>
                                          <p:spTgt spid="40"/>
                                        </p:tgtEl>
                                        <p:attrNameLst>
                                          <p:attrName>ppt_x</p:attrName>
                                        </p:attrNameLst>
                                      </p:cBhvr>
                                      <p:tavLst>
                                        <p:tav tm="0">
                                          <p:val>
                                            <p:strVal val="#ppt_x"/>
                                          </p:val>
                                        </p:tav>
                                        <p:tav tm="100000">
                                          <p:val>
                                            <p:strVal val="#ppt_x"/>
                                          </p:val>
                                        </p:tav>
                                      </p:tavLst>
                                    </p:anim>
                                    <p:anim calcmode="lin" valueType="num">
                                      <p:cBhvr>
                                        <p:cTn id="44" dur="500" fill="hold"/>
                                        <p:tgtEl>
                                          <p:spTgt spid="4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50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anim calcmode="lin" valueType="num">
                                      <p:cBhvr>
                                        <p:cTn id="48" dur="500" fill="hold"/>
                                        <p:tgtEl>
                                          <p:spTgt spid="34"/>
                                        </p:tgtEl>
                                        <p:attrNameLst>
                                          <p:attrName>ppt_x</p:attrName>
                                        </p:attrNameLst>
                                      </p:cBhvr>
                                      <p:tavLst>
                                        <p:tav tm="0">
                                          <p:val>
                                            <p:strVal val="#ppt_x"/>
                                          </p:val>
                                        </p:tav>
                                        <p:tav tm="100000">
                                          <p:val>
                                            <p:strVal val="#ppt_x"/>
                                          </p:val>
                                        </p:tav>
                                      </p:tavLst>
                                    </p:anim>
                                    <p:anim calcmode="lin" valueType="num">
                                      <p:cBhvr>
                                        <p:cTn id="4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D:\4.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3312" y="1769953"/>
            <a:ext cx="919634" cy="2669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Overview – Recognition </a:t>
            </a:r>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pPr/>
              <a:t>5</a:t>
            </a:fld>
            <a:endParaRPr lang="en-US" dirty="0"/>
          </a:p>
        </p:txBody>
      </p:sp>
      <p:pic>
        <p:nvPicPr>
          <p:cNvPr id="3074" name="Picture 2" descr="D:\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3443" y="2012229"/>
            <a:ext cx="913685" cy="27670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01380" y="2878283"/>
            <a:ext cx="1161749" cy="280186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google glass.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flipH="1">
            <a:off x="4337862" y="5724178"/>
            <a:ext cx="4114801" cy="113382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918474" y="838200"/>
            <a:ext cx="5732772" cy="2519066"/>
            <a:chOff x="4885157" y="1289070"/>
            <a:chExt cx="2510073" cy="1165998"/>
          </a:xfrm>
        </p:grpSpPr>
        <p:grpSp>
          <p:nvGrpSpPr>
            <p:cNvPr id="19" name="Group 18"/>
            <p:cNvGrpSpPr/>
            <p:nvPr/>
          </p:nvGrpSpPr>
          <p:grpSpPr>
            <a:xfrm>
              <a:off x="4885157" y="1344932"/>
              <a:ext cx="2510073" cy="1110136"/>
              <a:chOff x="5948127" y="1600200"/>
              <a:chExt cx="2510073" cy="1110136"/>
            </a:xfrm>
          </p:grpSpPr>
          <p:sp>
            <p:nvSpPr>
              <p:cNvPr id="21" name="AutoShape 27"/>
              <p:cNvSpPr>
                <a:spLocks noChangeArrowheads="1"/>
              </p:cNvSpPr>
              <p:nvPr/>
            </p:nvSpPr>
            <p:spPr bwMode="auto">
              <a:xfrm>
                <a:off x="6940946" y="1600200"/>
                <a:ext cx="1517254" cy="990600"/>
              </a:xfrm>
              <a:prstGeom prst="cloudCallout">
                <a:avLst>
                  <a:gd name="adj1" fmla="val -108650"/>
                  <a:gd name="adj2" fmla="val 3464"/>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ctr">
                  <a:defRPr/>
                </a:pPr>
                <a:endParaRPr lang="en-US">
                  <a:latin typeface="Century Gothic" charset="0"/>
                </a:endParaRPr>
              </a:p>
            </p:txBody>
          </p:sp>
          <p:sp>
            <p:nvSpPr>
              <p:cNvPr id="22" name="Rectangle 21"/>
              <p:cNvSpPr/>
              <p:nvPr/>
            </p:nvSpPr>
            <p:spPr bwMode="auto">
              <a:xfrm>
                <a:off x="5948127" y="1719736"/>
                <a:ext cx="949357"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20" name="TextBox 95"/>
            <p:cNvSpPr txBox="1"/>
            <p:nvPr/>
          </p:nvSpPr>
          <p:spPr>
            <a:xfrm>
              <a:off x="5733846" y="1289070"/>
              <a:ext cx="877163"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1800" b="1" dirty="0">
                  <a:latin typeface="Lucida Bright"/>
                  <a:cs typeface="Lucida Bright"/>
                </a:rPr>
                <a:t>Cloud</a:t>
              </a:r>
            </a:p>
          </p:txBody>
        </p:sp>
      </p:grpSp>
      <p:pic>
        <p:nvPicPr>
          <p:cNvPr id="3076" name="Picture 4" descr="D:\3.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2762378" y="2367830"/>
            <a:ext cx="848985" cy="291941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D:\3_nam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66618" y="1433322"/>
            <a:ext cx="1496947" cy="5622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D:\2_name.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313017" y="2021430"/>
            <a:ext cx="1499088" cy="56307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1" descr="D:\4_name.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883022" y="2021430"/>
            <a:ext cx="1464140" cy="5499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20483" y="6182267"/>
            <a:ext cx="825867" cy="369332"/>
          </a:xfrm>
          <a:prstGeom prst="rect">
            <a:avLst/>
          </a:prstGeom>
          <a:noFill/>
        </p:spPr>
        <p:txBody>
          <a:bodyPr wrap="none" rtlCol="0">
            <a:spAutoFit/>
          </a:bodyPr>
          <a:lstStyle/>
          <a:p>
            <a:r>
              <a:rPr lang="en-US" b="1" dirty="0" smtClean="0">
                <a:latin typeface="Lucida Bright" pitchFamily="18" charset="0"/>
              </a:rPr>
              <a:t>Glass</a:t>
            </a:r>
            <a:endParaRPr lang="en-US" b="1" dirty="0">
              <a:latin typeface="Lucida Bright" pitchFamily="18" charset="0"/>
            </a:endParaRPr>
          </a:p>
        </p:txBody>
      </p:sp>
      <p:pic>
        <p:nvPicPr>
          <p:cNvPr id="33" name="Picture 21" descr="D:\4_name.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899425" y="2012229"/>
            <a:ext cx="1464140" cy="54994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D:\3_nam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72262" y="1435639"/>
            <a:ext cx="1496947" cy="5622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D:\1_nam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304915" y="1433322"/>
            <a:ext cx="1515291" cy="5543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D:\1_nam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296814" y="1429035"/>
            <a:ext cx="1515291" cy="55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blank pattern.png"/>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3416" y="4301228"/>
            <a:ext cx="1507613" cy="55620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D:\1.png"/>
          <p:cNvPicPr>
            <a:picLocks noChangeAspect="1" noChangeArrowheads="1"/>
          </p:cNvPicPr>
          <p:nvPr/>
        </p:nvPicPr>
        <p:blipFill rotWithShape="1">
          <a:blip r:embed="rId13" cstate="email">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4573750" y="3805128"/>
            <a:ext cx="480406"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D:\blank pattern.png"/>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5606" y="4279215"/>
            <a:ext cx="1507613" cy="55620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D:\4.png"/>
          <p:cNvPicPr>
            <a:picLocks noChangeAspect="1" noChangeArrowheads="1"/>
          </p:cNvPicPr>
          <p:nvPr/>
        </p:nvPicPr>
        <p:blipFill rotWithShape="1">
          <a:blip r:embed="rId14" cstate="email">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6378343" y="3803688"/>
            <a:ext cx="597047"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D:\blank pattern.png"/>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5606" y="5227784"/>
            <a:ext cx="1507613" cy="55620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D:\blank pattern.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432173" y="5167971"/>
            <a:ext cx="1507613" cy="55620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D:\2.png"/>
          <p:cNvPicPr>
            <a:picLocks noChangeAspect="1" noChangeArrowheads="1"/>
          </p:cNvPicPr>
          <p:nvPr/>
        </p:nvPicPr>
        <p:blipFill rotWithShape="1">
          <a:blip r:embed="rId15" cstate="email">
            <a:extLst>
              <a:ext uri="{28A0092B-C50C-407E-A947-70E740481C1C}">
                <a14:useLocalDpi xmlns:a14="http://schemas.microsoft.com/office/drawing/2010/main" val="0"/>
              </a:ext>
            </a:extLst>
          </a:blip>
          <a:srcRect/>
          <a:stretch/>
        </p:blipFill>
        <p:spPr bwMode="auto">
          <a:xfrm>
            <a:off x="4532363" y="4761442"/>
            <a:ext cx="573298" cy="82296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D:\3.png"/>
          <p:cNvPicPr>
            <a:picLocks noChangeAspect="1" noChangeArrowheads="1"/>
          </p:cNvPicPr>
          <p:nvPr/>
        </p:nvPicPr>
        <p:blipFill rotWithShape="1">
          <a:blip r:embed="rId16" cstate="email">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flipH="1">
            <a:off x="6384335" y="4811468"/>
            <a:ext cx="410899" cy="8686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5215758" y="1380891"/>
            <a:ext cx="1596347" cy="60251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flipV="1">
            <a:off x="6795234" y="1380891"/>
            <a:ext cx="1596347" cy="60251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V="1">
            <a:off x="5181600" y="2001707"/>
            <a:ext cx="1596347" cy="60251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003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9" grpId="0" animBg="1"/>
      <p:bldP spid="39" grpId="1"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D:\4.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03312" y="1769953"/>
            <a:ext cx="919634" cy="2669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Overview – Recognition </a:t>
            </a:r>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n-US" smtClean="0"/>
              <a:pPr/>
              <a:t>6</a:t>
            </a:fld>
            <a:endParaRPr lang="en-US" dirty="0"/>
          </a:p>
        </p:txBody>
      </p:sp>
      <p:pic>
        <p:nvPicPr>
          <p:cNvPr id="3074" name="Picture 2" descr="D:\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3443" y="2012229"/>
            <a:ext cx="913685" cy="27670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01380" y="2878283"/>
            <a:ext cx="1161749" cy="280186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google glass.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flipH="1">
            <a:off x="4337862" y="5724178"/>
            <a:ext cx="4114801" cy="1133822"/>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918474" y="838200"/>
            <a:ext cx="5732772" cy="2519066"/>
            <a:chOff x="4885157" y="1289070"/>
            <a:chExt cx="2510073" cy="1165998"/>
          </a:xfrm>
        </p:grpSpPr>
        <p:grpSp>
          <p:nvGrpSpPr>
            <p:cNvPr id="19" name="Group 18"/>
            <p:cNvGrpSpPr/>
            <p:nvPr/>
          </p:nvGrpSpPr>
          <p:grpSpPr>
            <a:xfrm>
              <a:off x="4885157" y="1344932"/>
              <a:ext cx="2510073" cy="1110136"/>
              <a:chOff x="5948127" y="1600200"/>
              <a:chExt cx="2510073" cy="1110136"/>
            </a:xfrm>
          </p:grpSpPr>
          <p:sp>
            <p:nvSpPr>
              <p:cNvPr id="21" name="AutoShape 27"/>
              <p:cNvSpPr>
                <a:spLocks noChangeArrowheads="1"/>
              </p:cNvSpPr>
              <p:nvPr/>
            </p:nvSpPr>
            <p:spPr bwMode="auto">
              <a:xfrm>
                <a:off x="6940946" y="1600200"/>
                <a:ext cx="1517254" cy="990600"/>
              </a:xfrm>
              <a:prstGeom prst="cloudCallout">
                <a:avLst>
                  <a:gd name="adj1" fmla="val -108650"/>
                  <a:gd name="adj2" fmla="val 3464"/>
                </a:avLst>
              </a:prstGeom>
              <a:no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ctr">
                  <a:defRPr/>
                </a:pPr>
                <a:endParaRPr lang="en-US">
                  <a:latin typeface="Century Gothic" charset="0"/>
                </a:endParaRPr>
              </a:p>
            </p:txBody>
          </p:sp>
          <p:sp>
            <p:nvSpPr>
              <p:cNvPr id="22" name="Rectangle 21"/>
              <p:cNvSpPr/>
              <p:nvPr/>
            </p:nvSpPr>
            <p:spPr bwMode="auto">
              <a:xfrm>
                <a:off x="5948127" y="1719736"/>
                <a:ext cx="949357" cy="990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20" name="TextBox 95"/>
            <p:cNvSpPr txBox="1"/>
            <p:nvPr/>
          </p:nvSpPr>
          <p:spPr>
            <a:xfrm>
              <a:off x="5733846" y="1289070"/>
              <a:ext cx="877163" cy="369332"/>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r>
                <a:rPr lang="en-US" sz="1800" b="1" dirty="0">
                  <a:latin typeface="Lucida Bright"/>
                  <a:cs typeface="Lucida Bright"/>
                </a:rPr>
                <a:t>Cloud</a:t>
              </a:r>
            </a:p>
          </p:txBody>
        </p:sp>
      </p:grpSp>
      <p:pic>
        <p:nvPicPr>
          <p:cNvPr id="3076" name="Picture 4" descr="D:\3.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2762378" y="2367830"/>
            <a:ext cx="848985" cy="291941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D:\3_nam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66618" y="1433322"/>
            <a:ext cx="1496947" cy="5622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D:\2_name.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313017" y="2021430"/>
            <a:ext cx="1499088" cy="56307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1" descr="D:\4_name.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883022" y="2021430"/>
            <a:ext cx="1464140" cy="5499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20483" y="6182267"/>
            <a:ext cx="825867" cy="369332"/>
          </a:xfrm>
          <a:prstGeom prst="rect">
            <a:avLst/>
          </a:prstGeom>
          <a:noFill/>
        </p:spPr>
        <p:txBody>
          <a:bodyPr wrap="none" rtlCol="0">
            <a:spAutoFit/>
          </a:bodyPr>
          <a:lstStyle/>
          <a:p>
            <a:r>
              <a:rPr lang="en-US" b="1" dirty="0" smtClean="0">
                <a:latin typeface="Lucida Bright" pitchFamily="18" charset="0"/>
              </a:rPr>
              <a:t>Glass</a:t>
            </a:r>
            <a:endParaRPr lang="en-US" b="1" dirty="0">
              <a:latin typeface="Lucida Bright" pitchFamily="18" charset="0"/>
            </a:endParaRPr>
          </a:p>
        </p:txBody>
      </p:sp>
      <p:pic>
        <p:nvPicPr>
          <p:cNvPr id="32" name="Picture 20" descr="D:\2_name.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332426" y="2021430"/>
            <a:ext cx="1499088" cy="56307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1" descr="D:\4_name.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899425" y="2012229"/>
            <a:ext cx="1464140" cy="54994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8" descr="D:\3_nam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72262" y="1435639"/>
            <a:ext cx="1496947" cy="5622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D:\1_nam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304915" y="1433322"/>
            <a:ext cx="1515291" cy="55437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D:\1_name.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296814" y="1429035"/>
            <a:ext cx="1515291" cy="55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blank pattern.png"/>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33416" y="4301228"/>
            <a:ext cx="1507613" cy="55620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D:\1.png"/>
          <p:cNvPicPr>
            <a:picLocks noChangeAspect="1" noChangeArrowheads="1"/>
          </p:cNvPicPr>
          <p:nvPr/>
        </p:nvPicPr>
        <p:blipFill rotWithShape="1">
          <a:blip r:embed="rId13" cstate="email">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4573750" y="3805128"/>
            <a:ext cx="480406"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D:\blank pattern.png"/>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5606" y="4279215"/>
            <a:ext cx="1507613" cy="55620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D:\4.png"/>
          <p:cNvPicPr>
            <a:picLocks noChangeAspect="1" noChangeArrowheads="1"/>
          </p:cNvPicPr>
          <p:nvPr/>
        </p:nvPicPr>
        <p:blipFill rotWithShape="1">
          <a:blip r:embed="rId14" cstate="email">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a:off x="6378343" y="3803688"/>
            <a:ext cx="597047"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D:\blank pattern.png"/>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65606" y="5227784"/>
            <a:ext cx="1507613" cy="55620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D:\blank pattern.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4432173" y="5167971"/>
            <a:ext cx="1507613" cy="55620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D:\2.png"/>
          <p:cNvPicPr>
            <a:picLocks noChangeAspect="1" noChangeArrowheads="1"/>
          </p:cNvPicPr>
          <p:nvPr/>
        </p:nvPicPr>
        <p:blipFill rotWithShape="1">
          <a:blip r:embed="rId15" cstate="email">
            <a:extLst>
              <a:ext uri="{28A0092B-C50C-407E-A947-70E740481C1C}">
                <a14:useLocalDpi xmlns:a14="http://schemas.microsoft.com/office/drawing/2010/main" val="0"/>
              </a:ext>
            </a:extLst>
          </a:blip>
          <a:srcRect/>
          <a:stretch/>
        </p:blipFill>
        <p:spPr bwMode="auto">
          <a:xfrm>
            <a:off x="4532363" y="4761442"/>
            <a:ext cx="573298" cy="82296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D:\3.png"/>
          <p:cNvPicPr>
            <a:picLocks noChangeAspect="1" noChangeArrowheads="1"/>
          </p:cNvPicPr>
          <p:nvPr/>
        </p:nvPicPr>
        <p:blipFill rotWithShape="1">
          <a:blip r:embed="rId16" cstate="email">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flipH="1">
            <a:off x="6384335" y="4811468"/>
            <a:ext cx="410899" cy="86868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5177842" y="5232150"/>
            <a:ext cx="663545" cy="352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021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32"/>
                                        </p:tgtEl>
                                      </p:cBhvr>
                                    </p:animEffect>
                                    <p:set>
                                      <p:cBhvr>
                                        <p:cTn id="9" dur="1" fill="hold">
                                          <p:stCondLst>
                                            <p:cond delay="1999"/>
                                          </p:stCondLst>
                                        </p:cTn>
                                        <p:tgtEl>
                                          <p:spTgt spid="32"/>
                                        </p:tgtEl>
                                        <p:attrNameLst>
                                          <p:attrName>style.visibility</p:attrName>
                                        </p:attrNameLst>
                                      </p:cBhvr>
                                      <p:to>
                                        <p:strVal val="hidden"/>
                                      </p:to>
                                    </p:set>
                                  </p:childTnLst>
                                </p:cTn>
                              </p:par>
                              <p:par>
                                <p:cTn id="10" presetID="42" presetClass="path" presetSubtype="0" accel="50000" decel="50000" fill="hold" nodeType="withEffect">
                                  <p:stCondLst>
                                    <p:cond delay="0"/>
                                  </p:stCondLst>
                                  <p:childTnLst>
                                    <p:animMotion origin="layout" path="M -4.16667E-6 1.85185E-6 L -0.09843 0.45324 " pathEditMode="relative" rAng="0" ptsTypes="AA">
                                      <p:cBhvr>
                                        <p:cTn id="11" dur="2000" fill="hold"/>
                                        <p:tgtEl>
                                          <p:spTgt spid="32"/>
                                        </p:tgtEl>
                                        <p:attrNameLst>
                                          <p:attrName>ppt_x</p:attrName>
                                          <p:attrName>ppt_y</p:attrName>
                                        </p:attrNameLst>
                                      </p:cBhvr>
                                      <p:rCtr x="-4931" y="22662"/>
                                    </p:animMotion>
                                  </p:childTnLst>
                                </p:cTn>
                              </p:par>
                              <p:par>
                                <p:cTn id="12" presetID="1" presetClass="entr" presetSubtype="0" fill="hold" nodeType="withEffect">
                                  <p:stCondLst>
                                    <p:cond delay="2000"/>
                                  </p:stCondLst>
                                  <p:childTnLst>
                                    <p:set>
                                      <p:cBhvr>
                                        <p:cTn id="13" dur="1" fill="hold">
                                          <p:stCondLst>
                                            <p:cond delay="0"/>
                                          </p:stCondLst>
                                        </p:cTn>
                                        <p:tgtEl>
                                          <p:spTgt spid="3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hallenges</a:t>
            </a:r>
            <a:endParaRPr lang="en-US" dirty="0"/>
          </a:p>
        </p:txBody>
      </p:sp>
      <p:sp>
        <p:nvSpPr>
          <p:cNvPr id="3" name="Content Placeholder 2"/>
          <p:cNvSpPr>
            <a:spLocks noGrp="1"/>
          </p:cNvSpPr>
          <p:nvPr>
            <p:ph idx="1"/>
          </p:nvPr>
        </p:nvSpPr>
        <p:spPr>
          <a:xfrm>
            <a:off x="381000" y="1257300"/>
            <a:ext cx="8229600" cy="4800600"/>
          </a:xfrm>
        </p:spPr>
        <p:txBody>
          <a:bodyPr>
            <a:normAutofit/>
          </a:bodyPr>
          <a:lstStyle/>
          <a:p>
            <a:r>
              <a:rPr lang="en-US" dirty="0"/>
              <a:t>Perspectives are </a:t>
            </a:r>
            <a:r>
              <a:rPr lang="en-US" dirty="0" smtClean="0"/>
              <a:t>different</a:t>
            </a:r>
          </a:p>
          <a:p>
            <a:endParaRPr lang="en-US" dirty="0" smtClean="0"/>
          </a:p>
          <a:p>
            <a:endParaRPr lang="en-US" dirty="0" smtClean="0"/>
          </a:p>
          <a:p>
            <a:endParaRPr lang="en-US" dirty="0" smtClean="0"/>
          </a:p>
          <a:p>
            <a:endParaRPr lang="en-US" dirty="0"/>
          </a:p>
          <a:p>
            <a:r>
              <a:rPr lang="en-US" dirty="0" smtClean="0"/>
              <a:t>Clothes </a:t>
            </a:r>
            <a:r>
              <a:rPr lang="en-US" dirty="0"/>
              <a:t>have </a:t>
            </a:r>
            <a:r>
              <a:rPr lang="en-US" dirty="0" smtClean="0"/>
              <a:t>wrinkles</a:t>
            </a:r>
          </a:p>
          <a:p>
            <a:endParaRPr lang="en-US" dirty="0" smtClean="0"/>
          </a:p>
          <a:p>
            <a:endParaRPr lang="en-US" dirty="0" smtClean="0"/>
          </a:p>
          <a:p>
            <a:r>
              <a:rPr lang="en-US" dirty="0"/>
              <a:t>Lighting conditions </a:t>
            </a:r>
            <a:r>
              <a:rPr lang="en-US" dirty="0" smtClean="0"/>
              <a:t>change</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15FC477-0A05-4F3E-8EE9-E015C9089D56}" type="slidenum">
              <a:rPr lang="en-US" smtClean="0"/>
              <a:pPr/>
              <a:t>7</a:t>
            </a:fld>
            <a:endParaRPr lang="en-US" dirty="0"/>
          </a:p>
        </p:txBody>
      </p:sp>
      <p:pic>
        <p:nvPicPr>
          <p:cNvPr id="1029" name="Picture 5" descr="D:\research\synrg\insight\data\self\up\figs\9_4_up.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803542" y="4114800"/>
            <a:ext cx="17653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research\synrg\insight\data\view\facing\results\9_1_facing.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2895600" y="4114799"/>
            <a:ext cx="1784350" cy="4572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research\synrg\insight\data\self\up\figs\5_1_up.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778660" y="5486401"/>
            <a:ext cx="1815064" cy="4245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D:\research\synrg\insight\data\view\facing\results\5_1_facing.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2881312" y="5486401"/>
            <a:ext cx="1812925" cy="4245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me.png"/>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2881312" y="1860008"/>
            <a:ext cx="1783080" cy="1649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research\synrg\insight\peopleTag\figs\up2.jpg"/>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821438" y="1860008"/>
            <a:ext cx="1693162" cy="164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097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D:\4_self.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07145" y="1444805"/>
            <a:ext cx="1444227" cy="16332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Extracting Fingerprints</a:t>
            </a:r>
          </a:p>
        </p:txBody>
      </p:sp>
      <p:sp>
        <p:nvSpPr>
          <p:cNvPr id="4" name="Slide Number Placeholder 3"/>
          <p:cNvSpPr>
            <a:spLocks noGrp="1"/>
          </p:cNvSpPr>
          <p:nvPr>
            <p:ph type="sldNum" sz="quarter" idx="12"/>
          </p:nvPr>
        </p:nvSpPr>
        <p:spPr/>
        <p:txBody>
          <a:bodyPr/>
          <a:lstStyle/>
          <a:p>
            <a:fld id="{515FC477-0A05-4F3E-8EE9-E015C9089D56}" type="slidenum">
              <a:rPr lang="en-US" smtClean="0"/>
              <a:pPr/>
              <a:t>8</a:t>
            </a:fld>
            <a:endParaRPr lang="en-US" dirty="0"/>
          </a:p>
        </p:txBody>
      </p:sp>
      <p:pic>
        <p:nvPicPr>
          <p:cNvPr id="4098" name="Picture 2" descr="D:\IMG_0209_副本.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86581" y="1335676"/>
            <a:ext cx="2004596" cy="174239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3_self.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49745" y="1332840"/>
            <a:ext cx="1745227" cy="174522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D:\3_name.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419844" y="2568312"/>
            <a:ext cx="1496947" cy="562268"/>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D:\2_name.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492089" y="2588708"/>
            <a:ext cx="1499088" cy="563072"/>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descr="D:\4_nam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375060" y="2612377"/>
            <a:ext cx="1464140" cy="5499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2_color.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555136" y="3836821"/>
            <a:ext cx="776288" cy="79338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55" name="Picture 7" descr="D:\2_t.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555136" y="5078161"/>
            <a:ext cx="865439" cy="8654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57" name="Picture 9" descr="D:\3_t.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419844" y="5097630"/>
            <a:ext cx="857250" cy="84597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58" name="Picture 10" descr="D:\4_t.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7213566" y="5097631"/>
            <a:ext cx="831384" cy="84596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59" name="Picture 11" descr="D:\3_color.png"/>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465911" y="3836821"/>
            <a:ext cx="767194" cy="76719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60" name="Picture 12" descr="D:\4_color.png"/>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7247467" y="3836820"/>
            <a:ext cx="775657" cy="77565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16613" y="4053393"/>
            <a:ext cx="963725" cy="369332"/>
          </a:xfrm>
          <a:prstGeom prst="rect">
            <a:avLst/>
          </a:prstGeom>
          <a:noFill/>
        </p:spPr>
        <p:txBody>
          <a:bodyPr wrap="none" rtlCol="0">
            <a:spAutoFit/>
          </a:bodyPr>
          <a:lstStyle/>
          <a:p>
            <a:r>
              <a:rPr lang="en-US" b="1" dirty="0" smtClean="0"/>
              <a:t>Colors</a:t>
            </a:r>
            <a:endParaRPr lang="en-US" b="1" dirty="0"/>
          </a:p>
        </p:txBody>
      </p:sp>
      <p:sp>
        <p:nvSpPr>
          <p:cNvPr id="16" name="TextBox 15"/>
          <p:cNvSpPr txBox="1"/>
          <p:nvPr/>
        </p:nvSpPr>
        <p:spPr>
          <a:xfrm>
            <a:off x="309156" y="5338280"/>
            <a:ext cx="1196161" cy="369332"/>
          </a:xfrm>
          <a:prstGeom prst="rect">
            <a:avLst/>
          </a:prstGeom>
          <a:noFill/>
        </p:spPr>
        <p:txBody>
          <a:bodyPr wrap="none" rtlCol="0">
            <a:spAutoFit/>
          </a:bodyPr>
          <a:lstStyle/>
          <a:p>
            <a:r>
              <a:rPr lang="en-US" b="1" dirty="0" smtClean="0"/>
              <a:t>Patterns</a:t>
            </a:r>
            <a:endParaRPr lang="en-US" b="1" dirty="0"/>
          </a:p>
        </p:txBody>
      </p:sp>
      <p:sp>
        <p:nvSpPr>
          <p:cNvPr id="48" name="Rectangle 47"/>
          <p:cNvSpPr/>
          <p:nvPr/>
        </p:nvSpPr>
        <p:spPr>
          <a:xfrm>
            <a:off x="3707339" y="4252768"/>
            <a:ext cx="2438400" cy="4866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Spatiograms</a:t>
            </a:r>
            <a:endParaRPr lang="en-US" sz="2400" dirty="0">
              <a:solidFill>
                <a:schemeClr val="tx1"/>
              </a:solidFill>
            </a:endParaRPr>
          </a:p>
        </p:txBody>
      </p:sp>
      <p:sp>
        <p:nvSpPr>
          <p:cNvPr id="50" name="Rectangle 49"/>
          <p:cNvSpPr/>
          <p:nvPr/>
        </p:nvSpPr>
        <p:spPr>
          <a:xfrm>
            <a:off x="3774385" y="6019800"/>
            <a:ext cx="2438400" cy="4866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Wavelets</a:t>
            </a:r>
          </a:p>
        </p:txBody>
      </p:sp>
      <p:sp>
        <p:nvSpPr>
          <p:cNvPr id="19" name="Rectangle 18"/>
          <p:cNvSpPr/>
          <p:nvPr/>
        </p:nvSpPr>
        <p:spPr>
          <a:xfrm>
            <a:off x="309156" y="3276600"/>
            <a:ext cx="8377644"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16613" y="5031113"/>
            <a:ext cx="8370187" cy="159828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D:\1.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3000" y="1296892"/>
            <a:ext cx="15811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D:\1_name.pn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484796" y="2579601"/>
            <a:ext cx="1515291" cy="5543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1_color.png"/>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642486" y="3818082"/>
            <a:ext cx="797305" cy="7863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5123" name="Picture 3" descr="D:\1_t.png"/>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1561590" y="5097631"/>
            <a:ext cx="878201" cy="8620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848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1.11111E-6 L 0.00174 -0.06945 " pathEditMode="relative" rAng="0" ptsTypes="AA">
                                      <p:cBhvr>
                                        <p:cTn id="6" dur="500" fill="hold"/>
                                        <p:tgtEl>
                                          <p:spTgt spid="5122"/>
                                        </p:tgtEl>
                                        <p:attrNameLst>
                                          <p:attrName>ppt_x</p:attrName>
                                          <p:attrName>ppt_y</p:attrName>
                                        </p:attrNameLst>
                                      </p:cBhvr>
                                      <p:rCtr x="87" y="-3472"/>
                                    </p:animMotion>
                                  </p:childTnLst>
                                </p:cTn>
                              </p:par>
                              <p:par>
                                <p:cTn id="7" presetID="42" presetClass="path" presetSubtype="0" accel="50000" decel="50000" fill="hold" nodeType="withEffect">
                                  <p:stCondLst>
                                    <p:cond delay="0"/>
                                  </p:stCondLst>
                                  <p:childTnLst>
                                    <p:animMotion origin="layout" path="M -3.05556E-6 -9.25069E-9 L 0.00226 -0.07285 " pathEditMode="relative" rAng="0" ptsTypes="AA">
                                      <p:cBhvr>
                                        <p:cTn id="8" dur="500" fill="hold"/>
                                        <p:tgtEl>
                                          <p:spTgt spid="2054"/>
                                        </p:tgtEl>
                                        <p:attrNameLst>
                                          <p:attrName>ppt_x</p:attrName>
                                          <p:attrName>ppt_y</p:attrName>
                                        </p:attrNameLst>
                                      </p:cBhvr>
                                      <p:rCtr x="104" y="-3654"/>
                                    </p:animMotion>
                                  </p:childTnLst>
                                </p:cTn>
                              </p:par>
                              <p:par>
                                <p:cTn id="9" presetID="42" presetClass="path" presetSubtype="0" accel="50000" decel="50000" fill="hold" nodeType="withEffect">
                                  <p:stCondLst>
                                    <p:cond delay="0"/>
                                  </p:stCondLst>
                                  <p:childTnLst>
                                    <p:animMotion origin="layout" path="M 1.11022E-16 1.39685E-6 L 0.00208 -0.07077 " pathEditMode="relative" rAng="0" ptsTypes="AA">
                                      <p:cBhvr>
                                        <p:cTn id="10" dur="500" fill="hold"/>
                                        <p:tgtEl>
                                          <p:spTgt spid="2059"/>
                                        </p:tgtEl>
                                        <p:attrNameLst>
                                          <p:attrName>ppt_x</p:attrName>
                                          <p:attrName>ppt_y</p:attrName>
                                        </p:attrNameLst>
                                      </p:cBhvr>
                                      <p:rCtr x="104" y="-3538"/>
                                    </p:animMotion>
                                  </p:childTnLst>
                                </p:cTn>
                              </p:par>
                              <p:par>
                                <p:cTn id="11" presetID="42" presetClass="path" presetSubtype="0" accel="50000" decel="50000" fill="hold" nodeType="withEffect">
                                  <p:stCondLst>
                                    <p:cond delay="0"/>
                                  </p:stCondLst>
                                  <p:childTnLst>
                                    <p:animMotion origin="layout" path="M -2.5E-6 -2.40518E-6 L -0.00156 -0.07146 " pathEditMode="relative" rAng="0" ptsTypes="AA">
                                      <p:cBhvr>
                                        <p:cTn id="12" dur="500" fill="hold"/>
                                        <p:tgtEl>
                                          <p:spTgt spid="2060"/>
                                        </p:tgtEl>
                                        <p:attrNameLst>
                                          <p:attrName>ppt_x</p:attrName>
                                          <p:attrName>ppt_y</p:attrName>
                                        </p:attrNameLst>
                                      </p:cBhvr>
                                      <p:rCtr x="-87" y="-3585"/>
                                    </p:animMotion>
                                  </p:childTnLst>
                                </p:cTn>
                              </p:par>
                              <p:par>
                                <p:cTn id="13" presetID="42" presetClass="path" presetSubtype="0" accel="50000" decel="50000" fill="hold" grpId="0" nodeType="withEffect">
                                  <p:stCondLst>
                                    <p:cond delay="0"/>
                                  </p:stCondLst>
                                  <p:childTnLst>
                                    <p:animMotion origin="layout" path="M 4.16667E-6 -2.54394E-6 L 0.0026 -0.07331 " pathEditMode="relative" rAng="0" ptsTypes="AA">
                                      <p:cBhvr>
                                        <p:cTn id="14" dur="500" fill="hold"/>
                                        <p:tgtEl>
                                          <p:spTgt spid="15"/>
                                        </p:tgtEl>
                                        <p:attrNameLst>
                                          <p:attrName>ppt_x</p:attrName>
                                          <p:attrName>ppt_y</p:attrName>
                                        </p:attrNameLst>
                                      </p:cBhvr>
                                      <p:rCtr x="122" y="-3677"/>
                                    </p:animMotion>
                                  </p:childTnLst>
                                </p:cTn>
                              </p:par>
                              <p:par>
                                <p:cTn id="15" presetID="1" presetClass="entr" presetSubtype="0" fill="hold" grpId="0" nodeType="withEffect">
                                  <p:stCondLst>
                                    <p:cond delay="50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8" grpId="0" animBg="1"/>
      <p:bldP spid="50"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Extracting </a:t>
            </a:r>
            <a:r>
              <a:rPr lang="en-US" dirty="0"/>
              <a:t>Fingerprints – </a:t>
            </a:r>
            <a:r>
              <a:rPr lang="en-US" dirty="0" smtClean="0"/>
              <a:t>Colors</a:t>
            </a:r>
            <a:endParaRPr lang="en-US" dirty="0"/>
          </a:p>
        </p:txBody>
      </p:sp>
      <p:sp>
        <p:nvSpPr>
          <p:cNvPr id="4" name="Slide Number Placeholder 3"/>
          <p:cNvSpPr>
            <a:spLocks noGrp="1"/>
          </p:cNvSpPr>
          <p:nvPr>
            <p:ph type="sldNum" sz="quarter" idx="12"/>
          </p:nvPr>
        </p:nvSpPr>
        <p:spPr>
          <a:xfrm>
            <a:off x="6047382" y="6268426"/>
            <a:ext cx="2133600" cy="365125"/>
          </a:xfrm>
        </p:spPr>
        <p:txBody>
          <a:bodyPr/>
          <a:lstStyle/>
          <a:p>
            <a:fld id="{515FC477-0A05-4F3E-8EE9-E015C9089D56}" type="slidenum">
              <a:rPr lang="en-US" smtClean="0"/>
              <a:pPr/>
              <a:t>9</a:t>
            </a:fld>
            <a:endParaRPr lang="en-US" dirty="0"/>
          </a:p>
        </p:txBody>
      </p:sp>
      <p:pic>
        <p:nvPicPr>
          <p:cNvPr id="1026" name="Picture 2" descr="D:\rgb.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89092" y="2983468"/>
            <a:ext cx="1997731" cy="182292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D:\2_colo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8306" y="1219942"/>
            <a:ext cx="407721" cy="41670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4" name="Picture 11" descr="D:\3_color.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27132" y="1219200"/>
            <a:ext cx="413219" cy="4132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6" name="Picture 12" descr="D:\4_color.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80040" y="1219942"/>
            <a:ext cx="422650" cy="4226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7" name="Picture 11" descr="D:\3_color.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35598" y="3288268"/>
            <a:ext cx="585216" cy="5852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41" name="Picture 11" descr="D:\3_color.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14400" y="3969283"/>
            <a:ext cx="585216" cy="5852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52" name="Picture 3" descr="D:\800px-HSV_color_solid_cylinder_alpha_lowgamma.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51492" y="3028694"/>
            <a:ext cx="2249508" cy="1732479"/>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4379892" y="3684146"/>
            <a:ext cx="801654" cy="5363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1_color.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96195" y="1219200"/>
            <a:ext cx="418205" cy="4124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96728" y="4888468"/>
            <a:ext cx="663964" cy="369332"/>
          </a:xfrm>
          <a:prstGeom prst="rect">
            <a:avLst/>
          </a:prstGeom>
          <a:noFill/>
        </p:spPr>
        <p:txBody>
          <a:bodyPr wrap="none" rtlCol="0">
            <a:spAutoFit/>
          </a:bodyPr>
          <a:lstStyle/>
          <a:p>
            <a:r>
              <a:rPr lang="en-US" dirty="0" smtClean="0"/>
              <a:t>RGB</a:t>
            </a:r>
            <a:endParaRPr lang="en-US" dirty="0"/>
          </a:p>
        </p:txBody>
      </p:sp>
      <p:sp>
        <p:nvSpPr>
          <p:cNvPr id="17" name="TextBox 16"/>
          <p:cNvSpPr txBox="1"/>
          <p:nvPr/>
        </p:nvSpPr>
        <p:spPr>
          <a:xfrm>
            <a:off x="6665891" y="4888468"/>
            <a:ext cx="655949" cy="369332"/>
          </a:xfrm>
          <a:prstGeom prst="rect">
            <a:avLst/>
          </a:prstGeom>
          <a:noFill/>
        </p:spPr>
        <p:txBody>
          <a:bodyPr wrap="none" rtlCol="0">
            <a:spAutoFit/>
          </a:bodyPr>
          <a:lstStyle/>
          <a:p>
            <a:r>
              <a:rPr lang="en-US" dirty="0" smtClean="0"/>
              <a:t>HSV</a:t>
            </a:r>
            <a:endParaRPr lang="en-US" dirty="0"/>
          </a:p>
        </p:txBody>
      </p:sp>
      <p:sp>
        <p:nvSpPr>
          <p:cNvPr id="7" name="TextBox 6"/>
          <p:cNvSpPr txBox="1"/>
          <p:nvPr/>
        </p:nvSpPr>
        <p:spPr>
          <a:xfrm>
            <a:off x="3048000" y="1220765"/>
            <a:ext cx="2876024" cy="738664"/>
          </a:xfrm>
          <a:prstGeom prst="rect">
            <a:avLst/>
          </a:prstGeom>
          <a:noFill/>
        </p:spPr>
        <p:txBody>
          <a:bodyPr wrap="square" rtlCol="0">
            <a:spAutoFit/>
          </a:bodyPr>
          <a:lstStyle/>
          <a:p>
            <a:r>
              <a:rPr lang="en-US" sz="2400" dirty="0" err="1"/>
              <a:t>Spatiograms</a:t>
            </a:r>
            <a:endParaRPr lang="en-US" sz="2400" dirty="0"/>
          </a:p>
          <a:p>
            <a:endParaRPr lang="en-US" dirty="0"/>
          </a:p>
        </p:txBody>
      </p:sp>
      <p:sp>
        <p:nvSpPr>
          <p:cNvPr id="3" name="Rectangle 2"/>
          <p:cNvSpPr/>
          <p:nvPr/>
        </p:nvSpPr>
        <p:spPr>
          <a:xfrm>
            <a:off x="569892" y="1905000"/>
            <a:ext cx="2706708"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Color Conversion</a:t>
            </a:r>
            <a:endParaRPr lang="en-US" dirty="0">
              <a:solidFill>
                <a:srgbClr val="C00000"/>
              </a:solidFill>
            </a:endParaRPr>
          </a:p>
        </p:txBody>
      </p:sp>
    </p:spTree>
    <p:extLst>
      <p:ext uri="{BB962C8B-B14F-4D97-AF65-F5344CB8AC3E}">
        <p14:creationId xmlns:p14="http://schemas.microsoft.com/office/powerpoint/2010/main" val="3813475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 presetClass="entr" presetSubtype="0" fill="hold" nodeType="withEffect">
                                  <p:stCondLst>
                                    <p:cond delay="500"/>
                                  </p:stCondLst>
                                  <p:childTnLst>
                                    <p:set>
                                      <p:cBhvr>
                                        <p:cTn id="9" dur="1" fill="hold">
                                          <p:stCondLst>
                                            <p:cond delay="0"/>
                                          </p:stCondLst>
                                        </p:cTn>
                                        <p:tgtEl>
                                          <p:spTgt spid="52"/>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heme/theme1.xml><?xml version="1.0" encoding="utf-8"?>
<a:theme xmlns:a="http://schemas.openxmlformats.org/drawingml/2006/main" name="Widescreen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2934</Words>
  <Application>Microsoft Office PowerPoint</Application>
  <PresentationFormat>On-screen Show (4:3)</PresentationFormat>
  <Paragraphs>338</Paragraphs>
  <Slides>30</Slides>
  <Notes>30</Notes>
  <HiddenSlides>1</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Widescreen Presentation</vt:lpstr>
      <vt:lpstr>InSight: Recognizing Humans without Face Recognition</vt:lpstr>
      <vt:lpstr>Motivation – Application Scenarios</vt:lpstr>
      <vt:lpstr>Overview – Self-Fingerprints</vt:lpstr>
      <vt:lpstr>Overview – Recognition </vt:lpstr>
      <vt:lpstr>Overview – Recognition </vt:lpstr>
      <vt:lpstr>Overview – Recognition </vt:lpstr>
      <vt:lpstr>Challenges</vt:lpstr>
      <vt:lpstr>Extracting Fingerprints</vt:lpstr>
      <vt:lpstr>Extracting Fingerprints – Colors</vt:lpstr>
      <vt:lpstr>Extracting Fingerprints – Colors</vt:lpstr>
      <vt:lpstr>Extracting Fingerprints – Patterns</vt:lpstr>
      <vt:lpstr>Fingerprint Matching </vt:lpstr>
      <vt:lpstr>Fingerprint Matching </vt:lpstr>
      <vt:lpstr>Evaluation Setting</vt:lpstr>
      <vt:lpstr>Evaluation - Matching Color Spatiograms</vt:lpstr>
      <vt:lpstr>Evaluation - Matching Wavelets of Patterns</vt:lpstr>
      <vt:lpstr>Evaluation – Combining Colors and Patterns</vt:lpstr>
      <vt:lpstr>Evaluation – Performance with Self-Fingerprints</vt:lpstr>
      <vt:lpstr>Self-fingerprints may not be Sufficient</vt:lpstr>
      <vt:lpstr>Refining the Self-Fingerprint (Similar Clothes)</vt:lpstr>
      <vt:lpstr>Refining the Self-Fingerprint (Similar Clothes)</vt:lpstr>
      <vt:lpstr>Refining the Self-Fingerprint (Similar Clothes)</vt:lpstr>
      <vt:lpstr>Refining the Self-Fingerprint</vt:lpstr>
      <vt:lpstr>Refining the Self-Fingerprint (Back View)</vt:lpstr>
      <vt:lpstr>Evaluation – Performance with Self-Fingerprints</vt:lpstr>
      <vt:lpstr>Evaluation – Performance with Refined Fingerprints</vt:lpstr>
      <vt:lpstr>Discussion</vt:lpstr>
      <vt:lpstr>Conclusion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2011-08-14T07:05:00Z</dcterms:created>
  <dcterms:modified xsi:type="dcterms:W3CDTF">2013-10-12T00:51:49Z</dcterms:modified>
</cp:coreProperties>
</file>