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glb" ContentType="model/gltf.binary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2"/>
  </p:notesMasterIdLst>
  <p:sldIdLst>
    <p:sldId id="322" r:id="rId2"/>
    <p:sldId id="993" r:id="rId3"/>
    <p:sldId id="1025" r:id="rId4"/>
    <p:sldId id="1024" r:id="rId5"/>
    <p:sldId id="1028" r:id="rId6"/>
    <p:sldId id="1029" r:id="rId7"/>
    <p:sldId id="1030" r:id="rId8"/>
    <p:sldId id="971" r:id="rId9"/>
    <p:sldId id="1033" r:id="rId10"/>
    <p:sldId id="978" r:id="rId11"/>
    <p:sldId id="979" r:id="rId12"/>
    <p:sldId id="980" r:id="rId13"/>
    <p:sldId id="981" r:id="rId14"/>
    <p:sldId id="1036" r:id="rId15"/>
    <p:sldId id="982" r:id="rId16"/>
    <p:sldId id="1037" r:id="rId17"/>
    <p:sldId id="983" r:id="rId18"/>
    <p:sldId id="984" r:id="rId19"/>
    <p:sldId id="985" r:id="rId20"/>
    <p:sldId id="998" r:id="rId21"/>
    <p:sldId id="986" r:id="rId22"/>
    <p:sldId id="1004" r:id="rId23"/>
    <p:sldId id="1054" r:id="rId24"/>
    <p:sldId id="1055" r:id="rId25"/>
    <p:sldId id="987" r:id="rId26"/>
    <p:sldId id="988" r:id="rId27"/>
    <p:sldId id="989" r:id="rId28"/>
    <p:sldId id="1056" r:id="rId29"/>
    <p:sldId id="973" r:id="rId30"/>
    <p:sldId id="1005" r:id="rId31"/>
    <p:sldId id="1039" r:id="rId32"/>
    <p:sldId id="858" r:id="rId33"/>
    <p:sldId id="859" r:id="rId34"/>
    <p:sldId id="927" r:id="rId35"/>
    <p:sldId id="916" r:id="rId36"/>
    <p:sldId id="936" r:id="rId37"/>
    <p:sldId id="1008" r:id="rId38"/>
    <p:sldId id="1010" r:id="rId39"/>
    <p:sldId id="941" r:id="rId40"/>
    <p:sldId id="950" r:id="rId41"/>
    <p:sldId id="951" r:id="rId42"/>
    <p:sldId id="953" r:id="rId43"/>
    <p:sldId id="1011" r:id="rId44"/>
    <p:sldId id="1015" r:id="rId45"/>
    <p:sldId id="1017" r:id="rId46"/>
    <p:sldId id="1018" r:id="rId47"/>
    <p:sldId id="954" r:id="rId48"/>
    <p:sldId id="952" r:id="rId49"/>
    <p:sldId id="957" r:id="rId50"/>
    <p:sldId id="958" r:id="rId51"/>
    <p:sldId id="1041" r:id="rId52"/>
    <p:sldId id="1046" r:id="rId53"/>
    <p:sldId id="1047" r:id="rId54"/>
    <p:sldId id="1044" r:id="rId55"/>
    <p:sldId id="1048" r:id="rId56"/>
    <p:sldId id="1049" r:id="rId57"/>
    <p:sldId id="1050" r:id="rId58"/>
    <p:sldId id="1045" r:id="rId59"/>
    <p:sldId id="964" r:id="rId60"/>
    <p:sldId id="105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1FF01"/>
    <a:srgbClr val="FF0000"/>
    <a:srgbClr val="9FE951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7" autoAdjust="0"/>
    <p:restoredTop sz="86058" autoAdjust="0"/>
  </p:normalViewPr>
  <p:slideViewPr>
    <p:cSldViewPr snapToGrid="0">
      <p:cViewPr varScale="1">
        <p:scale>
          <a:sx n="98" d="100"/>
          <a:sy n="98" d="100"/>
        </p:scale>
        <p:origin x="115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12342-042F-4248-8F70-7684A8F21F19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5818C-B809-4209-82A7-F72EE4CFD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45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94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22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30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33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0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59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40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6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47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6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32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0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54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74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6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2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6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00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48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46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94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81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399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6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297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6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3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97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5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77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7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8EE8-3111-4E46-848D-C535AC2DB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1D539-4298-4F92-B8DB-1B3BA3B92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451A0-7B66-4359-9996-7A2FDF677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14E6B-D724-43FF-A1F9-9BBACBDF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F4E64-7A86-457E-80D0-CE8F3B1E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4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2A8B-9742-48B0-ADA4-811B90E1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9E1A6-4D81-43BA-A420-1715053F6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A4B3E-73F5-4897-83C7-89841B32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9C6BA-ECE3-4F66-A908-1B59759F9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0952F-4499-4650-9240-51846383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7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5E54AD-9B69-4BA8-8365-26A5C913A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8B377-D75F-42B0-9A84-95EA28F74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5726-D0D7-4D16-B753-46578ECC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2E6AF-1730-412D-9866-5D41E2DE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B1214-3B2D-4495-B20E-B03BC1CC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1B340-1574-4B0D-AE56-F0A926F9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2C7DD-F589-4D09-B792-6D69666DC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444A8-67DE-418E-B559-A2732238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543F-B085-49C3-BEF7-83AF7BAC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87C85-9BB2-4088-8A85-237FB79E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CEE7-B1C4-42C9-AE35-CB92DEDD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5E8EE-DB56-4693-82A2-F29FA3F32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29C90-3E38-464F-8E30-FA7ABBB6F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C5701-2E37-417D-80E8-8445C4CA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0B560-1CB5-49C7-AABB-56860122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2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D93F-CC70-4D96-B796-07B5B341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95041-5437-42F2-9A9E-5B32D8F77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A1F8F-D657-415D-8D7A-D476FA77D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34C7D-A5CC-422B-9BDF-26E1F8706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45308-617F-404F-A760-735D406D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890C8-1EAC-422D-A0E1-8AB50F00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6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B7E9-FA83-4BDD-93E4-A94F72F5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21F51-D56B-4B9C-961F-DD61B516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EB715-C220-4A3F-8E36-036E96E2C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4AF31A-BB7E-47BA-9D28-5CFAE6D17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EF959-EAD0-46E5-8515-5ED9E3EF9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7F118-3074-4C9D-852B-7651B79C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B9A13-655D-4E5F-BD1A-7B7713E2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8F719-723C-42E5-8E90-908C9809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6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94AD-C0BB-4B04-AD7E-2B83F9B2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2C903-0F03-49C9-816E-D3CAEC43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3B8C5-8584-41E5-98A3-3A9451C7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DEFE5-1771-47D1-B757-E3207AC2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9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391EB-B21A-41E2-83BE-46A22D224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9FC93-FFD6-4CF5-9EEB-E278507C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41CE5-A8C2-4886-9AA4-8104A018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51F5-FD29-482E-A679-9E8B6F20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E72D-3A88-4FE8-A2F1-F1748AAE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805B0-7830-4E92-A95D-D99F723E0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3205C-83C0-4CB8-B786-911B6D35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E95CC-AC1C-48C6-852E-4431CFF4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2AB85-DA93-4598-A6DF-569E0A0B8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2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8ADB-0E8C-41C3-897B-670F8490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840A11-DFBB-444B-91AA-CA156F329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BEEFC-2A27-4947-9F4B-AB66A71CE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79F97-0F8E-461D-927D-86B1B7CA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B4C80-AF35-4A90-AE3A-829F4ADB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E77D7-9E16-4D4B-8415-0B57FDCA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A8790-00C2-46FC-8062-38227FF4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04912-2292-497D-8C49-216C55E79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C2563-5CFB-4B00-8DC4-5344D2B45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6EBAE-688E-4E10-9E3C-22A2CF0FF531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AAFAC-AC73-4585-B653-C3F8D105C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F36AD-B0C4-499B-BE56-5632A6756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30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17/06/relationships/model3d" Target="../media/model3d2.glb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7.png"/><Relationship Id="rId4" Type="http://schemas.microsoft.com/office/2017/06/relationships/model3d" Target="../media/model3d2.glb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9.png"/><Relationship Id="rId4" Type="http://schemas.microsoft.com/office/2017/06/relationships/model3d" Target="../media/model3d2.glb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Q93M7K" TargetMode="External"/><Relationship Id="rId2" Type="http://schemas.microsoft.com/office/2017/06/relationships/model3d" Target="../media/model3d3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Q93M7K" TargetMode="External"/><Relationship Id="rId2" Type="http://schemas.microsoft.com/office/2017/06/relationships/model3d" Target="../media/model3d3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49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60.png"/><Relationship Id="rId3" Type="http://schemas.microsoft.com/office/2017/06/relationships/model3d" Target="../media/model3d3.glb"/><Relationship Id="rId7" Type="http://schemas.microsoft.com/office/2017/06/relationships/model3d" Target="../media/model3d1.glb"/><Relationship Id="rId12" Type="http://schemas.openxmlformats.org/officeDocument/2006/relationships/image" Target="../media/image4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9.png"/><Relationship Id="rId4" Type="http://schemas.openxmlformats.org/officeDocument/2006/relationships/hyperlink" Target="https://www.remix3d.com/details/G009SXQ93M7K" TargetMode="Externa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www.remix3d.com/details/G009SXQ93M7K" TargetMode="External"/><Relationship Id="rId7" Type="http://schemas.openxmlformats.org/officeDocument/2006/relationships/image" Target="../media/image50.png"/><Relationship Id="rId12" Type="http://schemas.openxmlformats.org/officeDocument/2006/relationships/image" Target="../media/image540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11" Type="http://schemas.openxmlformats.org/officeDocument/2006/relationships/image" Target="../media/image460.png"/><Relationship Id="rId5" Type="http://schemas.openxmlformats.org/officeDocument/2006/relationships/image" Target="../media/image49.png"/><Relationship Id="rId10" Type="http://schemas.openxmlformats.org/officeDocument/2006/relationships/image" Target="../media/image4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17/06/relationships/model3d" Target="../media/model3d3.glb"/><Relationship Id="rId7" Type="http://schemas.microsoft.com/office/2017/06/relationships/model3d" Target="../media/model3d1.glb"/><Relationship Id="rId12" Type="http://schemas.openxmlformats.org/officeDocument/2006/relationships/image" Target="../media/image5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80.png"/><Relationship Id="rId5" Type="http://schemas.openxmlformats.org/officeDocument/2006/relationships/image" Target="../media/image49.png"/><Relationship Id="rId10" Type="http://schemas.openxmlformats.org/officeDocument/2006/relationships/image" Target="../media/image470.png"/><Relationship Id="rId4" Type="http://schemas.openxmlformats.org/officeDocument/2006/relationships/hyperlink" Target="https://www.remix3d.com/details/G009SXQ93M7K" TargetMode="External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00.png"/><Relationship Id="rId3" Type="http://schemas.microsoft.com/office/2017/06/relationships/model3d" Target="../media/model3d3.glb"/><Relationship Id="rId7" Type="http://schemas.microsoft.com/office/2017/06/relationships/model3d" Target="../media/model3d1.glb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80.png"/><Relationship Id="rId5" Type="http://schemas.openxmlformats.org/officeDocument/2006/relationships/image" Target="../media/image49.png"/><Relationship Id="rId10" Type="http://schemas.openxmlformats.org/officeDocument/2006/relationships/image" Target="../media/image470.png"/><Relationship Id="rId4" Type="http://schemas.openxmlformats.org/officeDocument/2006/relationships/hyperlink" Target="https://www.remix3d.com/details/G009SXQ93M7K" TargetMode="External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00.png"/><Relationship Id="rId3" Type="http://schemas.microsoft.com/office/2017/06/relationships/model3d" Target="../media/model3d3.glb"/><Relationship Id="rId7" Type="http://schemas.microsoft.com/office/2017/06/relationships/model3d" Target="../media/model3d1.glb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80.png"/><Relationship Id="rId5" Type="http://schemas.openxmlformats.org/officeDocument/2006/relationships/image" Target="../media/image49.png"/><Relationship Id="rId10" Type="http://schemas.openxmlformats.org/officeDocument/2006/relationships/image" Target="../media/image470.png"/><Relationship Id="rId4" Type="http://schemas.openxmlformats.org/officeDocument/2006/relationships/hyperlink" Target="https://www.remix3d.com/details/G009SXQ93M7K" TargetMode="External"/><Relationship Id="rId9" Type="http://schemas.openxmlformats.org/officeDocument/2006/relationships/image" Target="../media/image50.png"/><Relationship Id="rId1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iff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17/06/relationships/model3d" Target="../media/model3d1.glb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19C3-6085-49D6-9F6F-9974739D0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31965"/>
            <a:ext cx="12192000" cy="1041971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/>
          <a:p>
            <a:r>
              <a:rPr lang="en-US" sz="4800" dirty="0"/>
              <a:t>Closing the Gaps in Inertial Motion Tracking</a:t>
            </a:r>
          </a:p>
        </p:txBody>
      </p:sp>
      <p:sp>
        <p:nvSpPr>
          <p:cNvPr id="13" name="TextBox 36">
            <a:extLst>
              <a:ext uri="{FF2B5EF4-FFF2-40B4-BE49-F238E27FC236}">
                <a16:creationId xmlns:a16="http://schemas.microsoft.com/office/drawing/2014/main" id="{F2C01E28-37E0-4E0B-83F8-6453C5614FEA}"/>
              </a:ext>
            </a:extLst>
          </p:cNvPr>
          <p:cNvSpPr txBox="1"/>
          <p:nvPr/>
        </p:nvSpPr>
        <p:spPr>
          <a:xfrm>
            <a:off x="1531769" y="3500818"/>
            <a:ext cx="912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Sheng Shen, Mahanth Gowda, Romit Roy Choudhury</a:t>
            </a:r>
          </a:p>
        </p:txBody>
      </p:sp>
      <p:pic>
        <p:nvPicPr>
          <p:cNvPr id="1030" name="Picture 6" descr="Image result for uiuc logo">
            <a:extLst>
              <a:ext uri="{FF2B5EF4-FFF2-40B4-BE49-F238E27FC236}">
                <a16:creationId xmlns:a16="http://schemas.microsoft.com/office/drawing/2014/main" id="{EBA10221-506D-4F07-A145-23B958472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731" y="5616544"/>
            <a:ext cx="3772915" cy="11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ennsylvania State University icon">
            <a:extLst>
              <a:ext uri="{FF2B5EF4-FFF2-40B4-BE49-F238E27FC236}">
                <a16:creationId xmlns:a16="http://schemas.microsoft.com/office/drawing/2014/main" id="{9A2DDC48-5E18-4A9C-B028-6B10B69BD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085" y="5649094"/>
            <a:ext cx="3772915" cy="12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0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Let’s Understand the Inputs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19098" y="1571410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5379466" y="1666878"/>
            <a:ext cx="2458868" cy="11525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755900" y="18330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755900" y="26839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/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blipFill>
                <a:blip r:embed="rId3"/>
                <a:stretch>
                  <a:fillRect b="-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36F9608-41C7-423A-A430-0FE93FC09F8D}"/>
              </a:ext>
            </a:extLst>
          </p:cNvPr>
          <p:cNvSpPr/>
          <p:nvPr/>
        </p:nvSpPr>
        <p:spPr>
          <a:xfrm flipV="1">
            <a:off x="681884" y="3342612"/>
            <a:ext cx="10960100" cy="2893079"/>
          </a:xfrm>
          <a:prstGeom prst="wedgeRoundRectCallout">
            <a:avLst>
              <a:gd name="adj1" fmla="val -20485"/>
              <a:gd name="adj2" fmla="val 65876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FB5E47-97D6-4AA1-9FB6-B927FD0AE2C9}"/>
              </a:ext>
            </a:extLst>
          </p:cNvPr>
          <p:cNvSpPr txBox="1"/>
          <p:nvPr/>
        </p:nvSpPr>
        <p:spPr>
          <a:xfrm>
            <a:off x="758083" y="3441100"/>
            <a:ext cx="30138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Zoom into IMU data: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D3B5FBC-E6BE-4024-8F5A-0FC8BAD059B2}"/>
                  </a:ext>
                </a:extLst>
              </p:cNvPr>
              <p:cNvSpPr txBox="1"/>
              <p:nvPr/>
            </p:nvSpPr>
            <p:spPr>
              <a:xfrm>
                <a:off x="1730000" y="4057683"/>
                <a:ext cx="2041899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/>
                  <a:t>Accel</a:t>
                </a:r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D3B5FBC-E6BE-4024-8F5A-0FC8BAD05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00" y="4057683"/>
                <a:ext cx="2041899" cy="1068049"/>
              </a:xfrm>
              <a:prstGeom prst="rect">
                <a:avLst/>
              </a:prstGeom>
              <a:blipFill rotWithShape="0">
                <a:blip r:embed="rId4"/>
                <a:stretch>
                  <a:fillRect l="-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5620958-6D04-41C8-A065-31256FBBB8F7}"/>
                  </a:ext>
                </a:extLst>
              </p:cNvPr>
              <p:cNvSpPr txBox="1"/>
              <p:nvPr/>
            </p:nvSpPr>
            <p:spPr>
              <a:xfrm>
                <a:off x="4995135" y="4057683"/>
                <a:ext cx="2041899" cy="10724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Gyro.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5620958-6D04-41C8-A065-31256FBBB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135" y="4057683"/>
                <a:ext cx="2041899" cy="10724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F14886-ABD3-46F6-80D5-FC403C8255C6}"/>
                  </a:ext>
                </a:extLst>
              </p:cNvPr>
              <p:cNvSpPr txBox="1"/>
              <p:nvPr/>
            </p:nvSpPr>
            <p:spPr>
              <a:xfrm>
                <a:off x="8260270" y="4057683"/>
                <a:ext cx="2041899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Mag.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F14886-ABD3-46F6-80D5-FC403C825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270" y="4057683"/>
                <a:ext cx="2041899" cy="10680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4AEB037D-3362-4571-9390-89B6B3F52844}"/>
              </a:ext>
            </a:extLst>
          </p:cNvPr>
          <p:cNvSpPr txBox="1"/>
          <p:nvPr/>
        </p:nvSpPr>
        <p:spPr>
          <a:xfrm>
            <a:off x="969591" y="5248840"/>
            <a:ext cx="2353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(Linear Acceleration)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D8CB6C-0075-4BA0-B1A0-91EDA2E62236}"/>
              </a:ext>
            </a:extLst>
          </p:cNvPr>
          <p:cNvSpPr txBox="1"/>
          <p:nvPr/>
        </p:nvSpPr>
        <p:spPr>
          <a:xfrm>
            <a:off x="4576391" y="5248840"/>
            <a:ext cx="2353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(Angular Velocity)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73DDB9-170E-4B0F-9D71-199D4EF2149E}"/>
              </a:ext>
            </a:extLst>
          </p:cNvPr>
          <p:cNvSpPr txBox="1"/>
          <p:nvPr/>
        </p:nvSpPr>
        <p:spPr>
          <a:xfrm>
            <a:off x="7825091" y="5248840"/>
            <a:ext cx="28810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(Earth’s Magnetic North)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234C5A-55F0-466C-A042-5C8DD9A7B1EA}"/>
              </a:ext>
            </a:extLst>
          </p:cNvPr>
          <p:cNvSpPr txBox="1"/>
          <p:nvPr/>
        </p:nvSpPr>
        <p:spPr>
          <a:xfrm>
            <a:off x="4576391" y="5746005"/>
            <a:ext cx="29674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Delta rotation in unit time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EBFFEE8-7346-46E1-8E64-4DF55B648E1E}"/>
              </a:ext>
            </a:extLst>
          </p:cNvPr>
          <p:cNvCxnSpPr>
            <a:cxnSpLocks/>
          </p:cNvCxnSpPr>
          <p:nvPr/>
        </p:nvCxnSpPr>
        <p:spPr>
          <a:xfrm flipH="1" flipV="1">
            <a:off x="6913227" y="5248840"/>
            <a:ext cx="123807" cy="49716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36">
            <a:extLst>
              <a:ext uri="{FF2B5EF4-FFF2-40B4-BE49-F238E27FC236}">
                <a16:creationId xmlns:a16="http://schemas.microsoft.com/office/drawing/2014/main" id="{E7A11194-5704-4E5D-8FE0-A66B0EA37ED2}"/>
              </a:ext>
            </a:extLst>
          </p:cNvPr>
          <p:cNvSpPr/>
          <p:nvPr/>
        </p:nvSpPr>
        <p:spPr>
          <a:xfrm>
            <a:off x="1757124" y="2160700"/>
            <a:ext cx="3465959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IMU = </a:t>
            </a:r>
            <a:r>
              <a:rPr lang="en-US" sz="2400" dirty="0" err="1">
                <a:solidFill>
                  <a:schemeClr val="tx1"/>
                </a:solidFill>
              </a:rPr>
              <a:t>Accel</a:t>
            </a:r>
            <a:r>
              <a:rPr lang="en-US" sz="2400" dirty="0">
                <a:solidFill>
                  <a:schemeClr val="tx1"/>
                </a:solidFill>
              </a:rPr>
              <a:t> + Gyro + Mag</a:t>
            </a:r>
          </a:p>
        </p:txBody>
      </p:sp>
    </p:spTree>
    <p:extLst>
      <p:ext uri="{BB962C8B-B14F-4D97-AF65-F5344CB8AC3E}">
        <p14:creationId xmlns:p14="http://schemas.microsoft.com/office/powerpoint/2010/main" val="40589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/>
      <p:bldP spid="53" grpId="0"/>
      <p:bldP spid="55" grpId="0"/>
      <p:bldP spid="56" grpId="0"/>
      <p:bldP spid="57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Can we solve localization with these inputs?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19098" y="1571410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5379466" y="1666878"/>
            <a:ext cx="2458868" cy="11525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755900" y="18330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755900" y="26839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8167991" y="2242423"/>
            <a:ext cx="166370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/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blipFill>
                <a:blip r:embed="rId3"/>
                <a:stretch>
                  <a:fillRect b="-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0161348" y="1606331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48" y="1606331"/>
                <a:ext cx="879728" cy="1233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6238749-97F0-4024-8060-C227BDF48F01}"/>
              </a:ext>
            </a:extLst>
          </p:cNvPr>
          <p:cNvSpPr/>
          <p:nvPr/>
        </p:nvSpPr>
        <p:spPr>
          <a:xfrm>
            <a:off x="8667827" y="1618211"/>
            <a:ext cx="622513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12C031F-204C-4B84-8A1A-5B4C7B0DD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476" y="2878199"/>
            <a:ext cx="5734333" cy="1768325"/>
          </a:xfrm>
          <a:prstGeom prst="rect">
            <a:avLst/>
          </a:prstGeom>
        </p:spPr>
      </p:pic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id="{E7A11194-5704-4E5D-8FE0-A66B0EA37ED2}"/>
              </a:ext>
            </a:extLst>
          </p:cNvPr>
          <p:cNvSpPr/>
          <p:nvPr/>
        </p:nvSpPr>
        <p:spPr>
          <a:xfrm>
            <a:off x="1757124" y="2160700"/>
            <a:ext cx="3465959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IMU = </a:t>
            </a:r>
            <a:r>
              <a:rPr lang="en-US" sz="2400" dirty="0" err="1">
                <a:solidFill>
                  <a:schemeClr val="tx1"/>
                </a:solidFill>
              </a:rPr>
              <a:t>Accel</a:t>
            </a:r>
            <a:r>
              <a:rPr lang="en-US" sz="2400" dirty="0">
                <a:solidFill>
                  <a:schemeClr val="tx1"/>
                </a:solidFill>
              </a:rPr>
              <a:t> + Gyro + Mag</a:t>
            </a:r>
          </a:p>
        </p:txBody>
      </p:sp>
    </p:spTree>
    <p:extLst>
      <p:ext uri="{BB962C8B-B14F-4D97-AF65-F5344CB8AC3E}">
        <p14:creationId xmlns:p14="http://schemas.microsoft.com/office/powerpoint/2010/main" val="3115148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One possibility is: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19098" y="1571410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5437132" y="1472755"/>
            <a:ext cx="3701034" cy="14812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755900" y="18330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755900" y="26839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318915" y="2242423"/>
            <a:ext cx="114588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1024784" y="2456217"/>
            <a:ext cx="8587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/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blipFill>
                <a:blip r:embed="rId3"/>
                <a:stretch>
                  <a:fillRect b="-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7A11194-5704-4E5D-8FE0-A66B0EA37ED2}"/>
              </a:ext>
            </a:extLst>
          </p:cNvPr>
          <p:cNvSpPr/>
          <p:nvPr/>
        </p:nvSpPr>
        <p:spPr>
          <a:xfrm>
            <a:off x="2594919" y="2160700"/>
            <a:ext cx="2683584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Accel., Gyro., Mag.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0575672" y="1606331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5672" y="1606331"/>
                <a:ext cx="879728" cy="1233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B11971-4D3E-4FC6-B509-DE1254D4CC8D}"/>
                  </a:ext>
                </a:extLst>
              </p:cNvPr>
              <p:cNvSpPr/>
              <p:nvPr/>
            </p:nvSpPr>
            <p:spPr>
              <a:xfrm>
                <a:off x="5459252" y="1606331"/>
                <a:ext cx="3831088" cy="1233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∬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𝐴𝑐𝑐𝑒𝑙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B11971-4D3E-4FC6-B509-DE1254D4CC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252" y="1606331"/>
                <a:ext cx="3831088" cy="12334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872837" y="5230335"/>
            <a:ext cx="45864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But there is one </a:t>
            </a:r>
            <a:r>
              <a:rPr lang="en-US" sz="2800"/>
              <a:t>BIG problem: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B21752-CF74-47D4-8F87-01944F8FDEEC}"/>
                  </a:ext>
                </a:extLst>
              </p:cNvPr>
              <p:cNvSpPr txBox="1"/>
              <p:nvPr/>
            </p:nvSpPr>
            <p:spPr>
              <a:xfrm>
                <a:off x="4971762" y="4963312"/>
                <a:ext cx="6151750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is in local reference frame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B21752-CF74-47D4-8F87-01944F8F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762" y="4963312"/>
                <a:ext cx="6151750" cy="106804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4F1F35EE-F22E-4CF8-BCDF-16DB8DFB2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476" y="2878199"/>
            <a:ext cx="5734333" cy="17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563231" y="374865"/>
            <a:ext cx="45864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But there is one </a:t>
            </a:r>
            <a:r>
              <a:rPr lang="en-US" sz="2800"/>
              <a:t>BIG problem: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B21752-CF74-47D4-8F87-01944F8FDEEC}"/>
                  </a:ext>
                </a:extLst>
              </p:cNvPr>
              <p:cNvSpPr txBox="1"/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is in local reference frame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B21752-CF74-47D4-8F87-01944F8F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345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D96D4A4-16BB-4E75-9E87-1CC28B95978E}"/>
              </a:ext>
            </a:extLst>
          </p:cNvPr>
          <p:cNvSpPr txBox="1"/>
          <p:nvPr/>
        </p:nvSpPr>
        <p:spPr>
          <a:xfrm>
            <a:off x="1" y="1511241"/>
            <a:ext cx="12192000" cy="707886"/>
          </a:xfrm>
          <a:prstGeom prst="rect">
            <a:avLst/>
          </a:prstGeom>
          <a:solidFill>
            <a:srgbClr val="DAE3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As an analogy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82F06E-813F-4F80-B42F-21A250EEFD17}"/>
              </a:ext>
            </a:extLst>
          </p:cNvPr>
          <p:cNvSpPr/>
          <p:nvPr/>
        </p:nvSpPr>
        <p:spPr>
          <a:xfrm>
            <a:off x="5071716" y="2489140"/>
            <a:ext cx="2458868" cy="183989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What is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Frontwards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Rightwards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Upwards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w.r.t. the earth?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307F351-221A-406A-8C51-3DCE029E3019}"/>
              </a:ext>
            </a:extLst>
          </p:cNvPr>
          <p:cNvCxnSpPr>
            <a:cxnSpLocks/>
          </p:cNvCxnSpPr>
          <p:nvPr/>
        </p:nvCxnSpPr>
        <p:spPr>
          <a:xfrm>
            <a:off x="2481494" y="2925859"/>
            <a:ext cx="24511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77CFBA-E475-4D20-905B-BCB01B09FA69}"/>
              </a:ext>
            </a:extLst>
          </p:cNvPr>
          <p:cNvCxnSpPr>
            <a:cxnSpLocks/>
          </p:cNvCxnSpPr>
          <p:nvPr/>
        </p:nvCxnSpPr>
        <p:spPr>
          <a:xfrm>
            <a:off x="2481494" y="3903759"/>
            <a:ext cx="24511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577D05-8B47-4F0F-AB9D-F0505CFEC358}"/>
                  </a:ext>
                </a:extLst>
              </p:cNvPr>
              <p:cNvSpPr txBox="1"/>
              <p:nvPr/>
            </p:nvSpPr>
            <p:spPr>
              <a:xfrm>
                <a:off x="2647814" y="3485716"/>
                <a:ext cx="2086005" cy="1968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Accelerating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dirty="0"/>
                  <a:t>: Frontwards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400" dirty="0"/>
                  <a:t>: Rightwards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: Upwards</a:t>
                </a:r>
              </a:p>
              <a:p>
                <a:pPr algn="ctr"/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B577D05-8B47-4F0F-AB9D-F0505CFEC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814" y="3485716"/>
                <a:ext cx="2086005" cy="1968168"/>
              </a:xfrm>
              <a:prstGeom prst="rect">
                <a:avLst/>
              </a:prstGeom>
              <a:blipFill rotWithShape="0">
                <a:blip r:embed="rId3"/>
                <a:stretch>
                  <a:fillRect l="-2915" t="-2477" r="-3499" b="-1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CB9399-F497-4981-B9BD-1DCA4E463A07}"/>
              </a:ext>
            </a:extLst>
          </p:cNvPr>
          <p:cNvCxnSpPr/>
          <p:nvPr/>
        </p:nvCxnSpPr>
        <p:spPr>
          <a:xfrm>
            <a:off x="7546323" y="3424162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D3C281-7632-4152-AE2A-52993F25AD43}"/>
              </a:ext>
            </a:extLst>
          </p:cNvPr>
          <p:cNvSpPr txBox="1"/>
          <p:nvPr/>
        </p:nvSpPr>
        <p:spPr>
          <a:xfrm>
            <a:off x="9295301" y="2362349"/>
            <a:ext cx="8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Map</a:t>
            </a:r>
          </a:p>
        </p:txBody>
      </p:sp>
      <p:pic>
        <p:nvPicPr>
          <p:cNvPr id="28" name="Picture 6" descr="Image result for earth globe">
            <a:extLst>
              <a:ext uri="{FF2B5EF4-FFF2-40B4-BE49-F238E27FC236}">
                <a16:creationId xmlns:a16="http://schemas.microsoft.com/office/drawing/2014/main" id="{DDF301A6-0163-409A-99DD-DF6EC402B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665" y="2925859"/>
            <a:ext cx="1508258" cy="150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C2C2B036-BB90-4F55-B7B4-EB015EAA0E68}"/>
              </a:ext>
            </a:extLst>
          </p:cNvPr>
          <p:cNvSpPr/>
          <p:nvPr/>
        </p:nvSpPr>
        <p:spPr>
          <a:xfrm rot="20939799">
            <a:off x="9302478" y="3337068"/>
            <a:ext cx="1703103" cy="1406974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140C2CF-6CAE-4390-9981-CD3BE38C27CB}"/>
              </a:ext>
            </a:extLst>
          </p:cNvPr>
          <p:cNvSpPr/>
          <p:nvPr/>
        </p:nvSpPr>
        <p:spPr>
          <a:xfrm>
            <a:off x="9896695" y="3296013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1BB3DA-6BC5-4A2B-8938-493C4FA3A089}"/>
              </a:ext>
            </a:extLst>
          </p:cNvPr>
          <p:cNvSpPr/>
          <p:nvPr/>
        </p:nvSpPr>
        <p:spPr>
          <a:xfrm>
            <a:off x="10895095" y="3741870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12CD8-DDD8-4C60-83A9-4DA074C65491}"/>
              </a:ext>
            </a:extLst>
          </p:cNvPr>
          <p:cNvSpPr txBox="1"/>
          <p:nvPr/>
        </p:nvSpPr>
        <p:spPr>
          <a:xfrm>
            <a:off x="7602057" y="3008663"/>
            <a:ext cx="148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</a:t>
            </a:r>
            <a:br>
              <a:rPr lang="en-US" sz="2400" dirty="0"/>
            </a:br>
            <a:r>
              <a:rPr lang="en-US" sz="2400" dirty="0"/>
              <a:t>Trajectory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97F464-9A86-4D85-9122-7B7CC0C6B481}"/>
              </a:ext>
            </a:extLst>
          </p:cNvPr>
          <p:cNvSpPr txBox="1"/>
          <p:nvPr/>
        </p:nvSpPr>
        <p:spPr>
          <a:xfrm>
            <a:off x="2105217" y="2489140"/>
            <a:ext cx="247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Delhi Airport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563231" y="374865"/>
            <a:ext cx="45864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But there is one </a:t>
            </a:r>
            <a:r>
              <a:rPr lang="en-US" sz="2800"/>
              <a:t>BIG problem: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B21752-CF74-47D4-8F87-01944F8FDEEC}"/>
                  </a:ext>
                </a:extLst>
              </p:cNvPr>
              <p:cNvSpPr txBox="1"/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is in local reference frame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B21752-CF74-47D4-8F87-01944F8F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04" y="3503785"/>
            <a:ext cx="17399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70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rgbClr val="9FE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700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This makes orientation necessary</a:t>
            </a:r>
          </a:p>
        </p:txBody>
      </p:sp>
    </p:spTree>
    <p:extLst>
      <p:ext uri="{BB962C8B-B14F-4D97-AF65-F5344CB8AC3E}">
        <p14:creationId xmlns:p14="http://schemas.microsoft.com/office/powerpoint/2010/main" val="67681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E14C62F-DB3E-4C34-957E-8F54BA1E9C45}"/>
                  </a:ext>
                </a:extLst>
              </p:cNvPr>
              <p:cNvSpPr/>
              <p:nvPr/>
            </p:nvSpPr>
            <p:spPr>
              <a:xfrm>
                <a:off x="5110948" y="1733012"/>
                <a:ext cx="4440129" cy="1266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Plane’s Own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rontwards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ightwards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Upwards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14C62F-DB3E-4C34-957E-8F54BA1E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948" y="1733012"/>
                <a:ext cx="4440129" cy="1266180"/>
              </a:xfrm>
              <a:prstGeom prst="rect">
                <a:avLst/>
              </a:prstGeom>
              <a:blipFill rotWithShape="0">
                <a:blip r:embed="rId3"/>
                <a:stretch>
                  <a:fillRect l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E9E8F7D-F272-4653-B145-4324CBF7ACFC}"/>
              </a:ext>
            </a:extLst>
          </p:cNvPr>
          <p:cNvSpPr txBox="1"/>
          <p:nvPr/>
        </p:nvSpPr>
        <p:spPr>
          <a:xfrm>
            <a:off x="258871" y="1189150"/>
            <a:ext cx="583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What is 3D orientation?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25A33F-6D45-4824-B2B9-EE00F58F7DB7}"/>
              </a:ext>
            </a:extLst>
          </p:cNvPr>
          <p:cNvSpPr txBox="1"/>
          <p:nvPr/>
        </p:nvSpPr>
        <p:spPr>
          <a:xfrm>
            <a:off x="4745778" y="1174670"/>
            <a:ext cx="708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Orientation is the </a:t>
            </a:r>
            <a:r>
              <a:rPr lang="en-US" sz="2800" b="1" dirty="0">
                <a:solidFill>
                  <a:srgbClr val="FF0000"/>
                </a:solidFill>
              </a:rPr>
              <a:t>3D rotation needed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to make: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69E7F0-4A38-4F95-9CDC-0CC29DA388BA}"/>
                  </a:ext>
                </a:extLst>
              </p:cNvPr>
              <p:cNvSpPr/>
              <p:nvPr/>
            </p:nvSpPr>
            <p:spPr>
              <a:xfrm>
                <a:off x="9096331" y="1827845"/>
                <a:ext cx="2730499" cy="1076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Northwards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astwards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Vertical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A69E7F0-4A38-4F95-9CDC-0CC29DA388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31" y="1827845"/>
                <a:ext cx="2730499" cy="10765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4932EC-3C2E-4B8F-A7A8-0B62F50205E0}"/>
              </a:ext>
            </a:extLst>
          </p:cNvPr>
          <p:cNvCxnSpPr>
            <a:cxnSpLocks/>
          </p:cNvCxnSpPr>
          <p:nvPr/>
        </p:nvCxnSpPr>
        <p:spPr>
          <a:xfrm>
            <a:off x="8786725" y="2298856"/>
            <a:ext cx="579293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3D Model 9" descr="Airplane">
            <a:extLst>
              <a:ext uri="{FF2B5EF4-FFF2-40B4-BE49-F238E27FC236}">
                <a16:creationId xmlns:a16="http://schemas.microsoft.com/office/drawing/2014/main" id="{C2A3D608-09C8-4ACE-9D1F-03FD7BACB5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68" y="3539697"/>
            <a:ext cx="3533086" cy="2847419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6" name="3D Model 25" descr="3D-axis">
                <a:extLst>
                  <a:ext uri="{FF2B5EF4-FFF2-40B4-BE49-F238E27FC236}">
                    <a16:creationId xmlns:a16="http://schemas.microsoft.com/office/drawing/2014/main" id="{521034E8-DBEE-41CD-A8B2-BDD48CF870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1268303"/>
                  </p:ext>
                </p:extLst>
              </p:nvPr>
            </p:nvGraphicFramePr>
            <p:xfrm rot="1936115">
              <a:off x="2967289" y="3138264"/>
              <a:ext cx="1489928" cy="1546868"/>
            </p:xfrm>
            <a:graphic>
              <a:graphicData uri="http://schemas.microsoft.com/office/drawing/2017/model3d">
                <am3d:model3d r:embed="rId6">
                  <am3d:spPr>
                    <a:xfrm rot="1936115">
                      <a:off x="0" y="0"/>
                      <a:ext cx="1489928" cy="154686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315372" ay="-161181" az="-1480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6" name="3D Model 25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521034E8-DBEE-41CD-A8B2-BDD48CF870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936115">
                <a:off x="2967289" y="3138264"/>
                <a:ext cx="1489928" cy="1546868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A619B0B-1B4C-4ECA-AB1A-349EA15645F4}"/>
              </a:ext>
            </a:extLst>
          </p:cNvPr>
          <p:cNvSpPr txBox="1"/>
          <p:nvPr/>
        </p:nvSpPr>
        <p:spPr>
          <a:xfrm>
            <a:off x="3907948" y="4382174"/>
            <a:ext cx="94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Right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BC8AC4-94DE-4634-994A-90AAB62C7B94}"/>
              </a:ext>
            </a:extLst>
          </p:cNvPr>
          <p:cNvSpPr txBox="1"/>
          <p:nvPr/>
        </p:nvSpPr>
        <p:spPr>
          <a:xfrm>
            <a:off x="3679442" y="3005081"/>
            <a:ext cx="94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Front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358473-9442-4770-8C87-37960F9D0B20}"/>
              </a:ext>
            </a:extLst>
          </p:cNvPr>
          <p:cNvSpPr txBox="1"/>
          <p:nvPr/>
        </p:nvSpPr>
        <p:spPr>
          <a:xfrm>
            <a:off x="2103286" y="3711643"/>
            <a:ext cx="94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Up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rgbClr val="9FE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700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This makes orientation necessary</a:t>
            </a:r>
          </a:p>
        </p:txBody>
      </p:sp>
    </p:spTree>
    <p:extLst>
      <p:ext uri="{BB962C8B-B14F-4D97-AF65-F5344CB8AC3E}">
        <p14:creationId xmlns:p14="http://schemas.microsoft.com/office/powerpoint/2010/main" val="4747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E9E8F7D-F272-4653-B145-4324CBF7ACFC}"/>
              </a:ext>
            </a:extLst>
          </p:cNvPr>
          <p:cNvSpPr txBox="1"/>
          <p:nvPr/>
        </p:nvSpPr>
        <p:spPr>
          <a:xfrm>
            <a:off x="258871" y="1189150"/>
            <a:ext cx="583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What is 3D orientation?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3D Model 9" descr="Airplane">
                <a:extLst>
                  <a:ext uri="{FF2B5EF4-FFF2-40B4-BE49-F238E27FC236}">
                    <a16:creationId xmlns:a16="http://schemas.microsoft.com/office/drawing/2014/main" id="{C2A3D608-09C8-4ACE-9D1F-03FD7BACB5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7468" y="3539697"/>
              <a:ext cx="3533086" cy="284741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33086" cy="2847419"/>
                    </a:xfrm>
                    <a:prstGeom prst="rect">
                      <a:avLst/>
                    </a:prstGeom>
                  </am3d:spPr>
                  <am3d:camera>
                    <am3d:pos x="0" y="0" z="6428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7" d="1000000"/>
                    <am3d:preTrans dx="1994" dy="-1110332" dz="12411114"/>
                    <am3d:scale>
                      <am3d:sx n="1000000" d="1000000"/>
                      <am3d:sy n="1000000" d="1000000"/>
                      <am3d:sz n="1000000" d="1000000"/>
                    </am3d:scale>
                    <am3d:rot ax="2468159" ay="-1155757" az="-96445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3D Model 9" descr="Airpla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2A3D608-09C8-4ACE-9D1F-03FD7BACB5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468" y="3539697"/>
                <a:ext cx="3533086" cy="28474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3D Model 10" descr="3D-axis">
                <a:extLst>
                  <a:ext uri="{FF2B5EF4-FFF2-40B4-BE49-F238E27FC236}">
                    <a16:creationId xmlns:a16="http://schemas.microsoft.com/office/drawing/2014/main" id="{6B2FD2FB-D34E-422B-BCD0-ACDC13339E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4140661"/>
                  </p:ext>
                </p:extLst>
              </p:nvPr>
            </p:nvGraphicFramePr>
            <p:xfrm rot="5400000">
              <a:off x="4059488" y="4957736"/>
              <a:ext cx="1489928" cy="1546868"/>
            </p:xfrm>
            <a:graphic>
              <a:graphicData uri="http://schemas.microsoft.com/office/drawing/2017/model3d">
                <am3d:model3d r:embed="rId6">
                  <am3d:spPr>
                    <a:xfrm rot="5400000">
                      <a:off x="0" y="0"/>
                      <a:ext cx="1489928" cy="154686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315372" ay="-161181" az="-1480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3D Model 10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6B2FD2FB-D34E-422B-BCD0-ACDC13339E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4059488" y="4957736"/>
                <a:ext cx="1489928" cy="1546868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F6EE8A2-5C7B-4EFF-8F19-F654DF7A821D}"/>
              </a:ext>
            </a:extLst>
          </p:cNvPr>
          <p:cNvSpPr txBox="1"/>
          <p:nvPr/>
        </p:nvSpPr>
        <p:spPr>
          <a:xfrm>
            <a:off x="4520515" y="5922784"/>
            <a:ext cx="1276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Right: East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6CE6E-AF5B-41E4-BFCB-B56CA707A434}"/>
              </a:ext>
            </a:extLst>
          </p:cNvPr>
          <p:cNvSpPr txBox="1"/>
          <p:nvPr/>
        </p:nvSpPr>
        <p:spPr>
          <a:xfrm>
            <a:off x="5392465" y="5054385"/>
            <a:ext cx="1546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Front: North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AD854A-EA83-447E-B3CC-74A613834C4E}"/>
              </a:ext>
            </a:extLst>
          </p:cNvPr>
          <p:cNvSpPr txBox="1"/>
          <p:nvPr/>
        </p:nvSpPr>
        <p:spPr>
          <a:xfrm>
            <a:off x="3965151" y="4517917"/>
            <a:ext cx="14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Up: Vertical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rgbClr val="9FE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700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This makes orientation necessary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E14C62F-DB3E-4C34-957E-8F54BA1E9C45}"/>
                  </a:ext>
                </a:extLst>
              </p:cNvPr>
              <p:cNvSpPr/>
              <p:nvPr/>
            </p:nvSpPr>
            <p:spPr>
              <a:xfrm>
                <a:off x="5110948" y="1733012"/>
                <a:ext cx="4440129" cy="1266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Plane’s Own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rontwards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ightwards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Upwards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14C62F-DB3E-4C34-957E-8F54BA1E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948" y="1733012"/>
                <a:ext cx="4440129" cy="1266180"/>
              </a:xfrm>
              <a:prstGeom prst="rect">
                <a:avLst/>
              </a:prstGeom>
              <a:blipFill rotWithShape="0">
                <a:blip r:embed="rId9"/>
                <a:stretch>
                  <a:fillRect l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A25A33F-6D45-4824-B2B9-EE00F58F7DB7}"/>
              </a:ext>
            </a:extLst>
          </p:cNvPr>
          <p:cNvSpPr txBox="1"/>
          <p:nvPr/>
        </p:nvSpPr>
        <p:spPr>
          <a:xfrm>
            <a:off x="4745778" y="1174670"/>
            <a:ext cx="708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Orientation is the </a:t>
            </a:r>
            <a:r>
              <a:rPr lang="en-US" sz="2800" b="1" dirty="0">
                <a:solidFill>
                  <a:srgbClr val="FF0000"/>
                </a:solidFill>
              </a:rPr>
              <a:t>3D rotation needed</a:t>
            </a:r>
            <a:r>
              <a:rPr lang="en-US" sz="2800" dirty="0"/>
              <a:t> to make: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A69E7F0-4A38-4F95-9CDC-0CC29DA388BA}"/>
                  </a:ext>
                </a:extLst>
              </p:cNvPr>
              <p:cNvSpPr/>
              <p:nvPr/>
            </p:nvSpPr>
            <p:spPr>
              <a:xfrm>
                <a:off x="9096331" y="1827845"/>
                <a:ext cx="2730499" cy="1076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Northwards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astwards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Vertical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A69E7F0-4A38-4F95-9CDC-0CC29DA388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31" y="1827845"/>
                <a:ext cx="2730499" cy="107651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4932EC-3C2E-4B8F-A7A8-0B62F50205E0}"/>
              </a:ext>
            </a:extLst>
          </p:cNvPr>
          <p:cNvCxnSpPr>
            <a:cxnSpLocks/>
          </p:cNvCxnSpPr>
          <p:nvPr/>
        </p:nvCxnSpPr>
        <p:spPr>
          <a:xfrm>
            <a:off x="8786725" y="2298856"/>
            <a:ext cx="579293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1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3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So, how will orientation solve the problem?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241077" y="1716707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3177435" y="1643781"/>
            <a:ext cx="6583031" cy="19684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476500" y="1978317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476500" y="303863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438682" y="2436537"/>
            <a:ext cx="15288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388293" y="2810936"/>
            <a:ext cx="1708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1013082" y="1801910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082" y="1801910"/>
                <a:ext cx="879728" cy="12330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367146" y="849816"/>
            <a:ext cx="583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What we need to do is: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069740-B1B9-495F-AE09-858B78103EB6}"/>
              </a:ext>
            </a:extLst>
          </p:cNvPr>
          <p:cNvCxnSpPr>
            <a:cxnSpLocks/>
          </p:cNvCxnSpPr>
          <p:nvPr/>
        </p:nvCxnSpPr>
        <p:spPr>
          <a:xfrm>
            <a:off x="3177435" y="3038639"/>
            <a:ext cx="145702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4B5AB1-9FF5-4E1F-91C4-F894329DE840}"/>
              </a:ext>
            </a:extLst>
          </p:cNvPr>
          <p:cNvCxnSpPr>
            <a:cxnSpLocks/>
          </p:cNvCxnSpPr>
          <p:nvPr/>
        </p:nvCxnSpPr>
        <p:spPr>
          <a:xfrm>
            <a:off x="3620347" y="2719551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F3BBC9-DBB2-41E7-B0B1-E3CBCAF90BB2}"/>
              </a:ext>
            </a:extLst>
          </p:cNvPr>
          <p:cNvCxnSpPr>
            <a:cxnSpLocks/>
          </p:cNvCxnSpPr>
          <p:nvPr/>
        </p:nvCxnSpPr>
        <p:spPr>
          <a:xfrm>
            <a:off x="3620347" y="3357726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4ECBB7-D336-4863-A75E-D1254B0A4D6D}"/>
              </a:ext>
            </a:extLst>
          </p:cNvPr>
          <p:cNvCxnSpPr>
            <a:cxnSpLocks/>
          </p:cNvCxnSpPr>
          <p:nvPr/>
        </p:nvCxnSpPr>
        <p:spPr>
          <a:xfrm>
            <a:off x="3633047" y="2720729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17B0140-0441-45EA-B6C1-6CAA1D6D652C}"/>
              </a:ext>
            </a:extLst>
          </p:cNvPr>
          <p:cNvSpPr/>
          <p:nvPr/>
        </p:nvSpPr>
        <p:spPr>
          <a:xfrm>
            <a:off x="4634463" y="2580474"/>
            <a:ext cx="1207039" cy="91266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4A504F-E386-4D0F-AFE3-4CF17D6E15AA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841502" y="3036805"/>
            <a:ext cx="164847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DCDE2E-9BF1-4E3C-8E41-50D06D8EEBDD}"/>
              </a:ext>
            </a:extLst>
          </p:cNvPr>
          <p:cNvCxnSpPr>
            <a:cxnSpLocks/>
          </p:cNvCxnSpPr>
          <p:nvPr/>
        </p:nvCxnSpPr>
        <p:spPr>
          <a:xfrm>
            <a:off x="7066041" y="2719551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9C22EEB-023F-4BB1-9FF2-57756AD9A4EB}"/>
              </a:ext>
            </a:extLst>
          </p:cNvPr>
          <p:cNvCxnSpPr>
            <a:cxnSpLocks/>
          </p:cNvCxnSpPr>
          <p:nvPr/>
        </p:nvCxnSpPr>
        <p:spPr>
          <a:xfrm>
            <a:off x="7066041" y="3357726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039569-2364-4B27-BB91-1142499754C3}"/>
              </a:ext>
            </a:extLst>
          </p:cNvPr>
          <p:cNvCxnSpPr>
            <a:cxnSpLocks/>
          </p:cNvCxnSpPr>
          <p:nvPr/>
        </p:nvCxnSpPr>
        <p:spPr>
          <a:xfrm>
            <a:off x="7078741" y="2705012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1E448A3-18C6-4CD6-866D-4CA1E0097017}"/>
                  </a:ext>
                </a:extLst>
              </p:cNvPr>
              <p:cNvSpPr/>
              <p:nvPr/>
            </p:nvSpPr>
            <p:spPr>
              <a:xfrm>
                <a:off x="7988488" y="2481007"/>
                <a:ext cx="708532" cy="65985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E448A3-18C6-4CD6-866D-4CA1E0097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488" y="2481007"/>
                <a:ext cx="708532" cy="6598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7F98341-2946-4B6E-A840-9D5EF566F4D8}"/>
              </a:ext>
            </a:extLst>
          </p:cNvPr>
          <p:cNvCxnSpPr>
            <a:cxnSpLocks/>
          </p:cNvCxnSpPr>
          <p:nvPr/>
        </p:nvCxnSpPr>
        <p:spPr>
          <a:xfrm>
            <a:off x="3177435" y="1978317"/>
            <a:ext cx="6055465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A5E47C8-8745-4872-A8E0-1A2807EFD574}"/>
              </a:ext>
            </a:extLst>
          </p:cNvPr>
          <p:cNvSpPr/>
          <p:nvPr/>
        </p:nvSpPr>
        <p:spPr>
          <a:xfrm>
            <a:off x="3560023" y="2374511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F8F4C41-E91D-468E-8559-3E4D26FC44F8}"/>
              </a:ext>
            </a:extLst>
          </p:cNvPr>
          <p:cNvSpPr/>
          <p:nvPr/>
        </p:nvSpPr>
        <p:spPr>
          <a:xfrm>
            <a:off x="3560023" y="2725118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B4B94A-92FA-4644-B1D8-31523643024F}"/>
              </a:ext>
            </a:extLst>
          </p:cNvPr>
          <p:cNvSpPr/>
          <p:nvPr/>
        </p:nvSpPr>
        <p:spPr>
          <a:xfrm>
            <a:off x="3560023" y="3050657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C19AC3-119F-4EC9-908B-DC92CA6E9F6F}"/>
              </a:ext>
            </a:extLst>
          </p:cNvPr>
          <p:cNvSpPr txBox="1"/>
          <p:nvPr/>
        </p:nvSpPr>
        <p:spPr>
          <a:xfrm>
            <a:off x="5852652" y="2646476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151D828-0A3D-4921-9EC2-53EAB379057C}"/>
              </a:ext>
            </a:extLst>
          </p:cNvPr>
          <p:cNvSpPr/>
          <p:nvPr/>
        </p:nvSpPr>
        <p:spPr>
          <a:xfrm>
            <a:off x="7032780" y="2374511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CAC041A-CB83-4BFC-9610-CCED992BF7E5}"/>
              </a:ext>
            </a:extLst>
          </p:cNvPr>
          <p:cNvSpPr/>
          <p:nvPr/>
        </p:nvSpPr>
        <p:spPr>
          <a:xfrm>
            <a:off x="9018804" y="2226598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1260A99-3583-44D7-8B60-BDE49374FB3A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9228743" y="1961050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9B5BA82-32C2-4ADB-AA38-10CD9DFF5689}"/>
              </a:ext>
            </a:extLst>
          </p:cNvPr>
          <p:cNvCxnSpPr>
            <a:cxnSpLocks/>
          </p:cNvCxnSpPr>
          <p:nvPr/>
        </p:nvCxnSpPr>
        <p:spPr>
          <a:xfrm rot="10800000">
            <a:off x="9228743" y="2646476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61D5EB8-30D6-40D0-B9AD-6649DD885E33}"/>
              </a:ext>
            </a:extLst>
          </p:cNvPr>
          <p:cNvCxnSpPr>
            <a:cxnSpLocks/>
          </p:cNvCxnSpPr>
          <p:nvPr/>
        </p:nvCxnSpPr>
        <p:spPr>
          <a:xfrm>
            <a:off x="8697020" y="2899558"/>
            <a:ext cx="531723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9" name="Left Brace 2048">
            <a:extLst>
              <a:ext uri="{FF2B5EF4-FFF2-40B4-BE49-F238E27FC236}">
                <a16:creationId xmlns:a16="http://schemas.microsoft.com/office/drawing/2014/main" id="{C1B49D3D-6984-42BC-9413-A2A5BBEF9EBC}"/>
              </a:ext>
            </a:extLst>
          </p:cNvPr>
          <p:cNvSpPr/>
          <p:nvPr/>
        </p:nvSpPr>
        <p:spPr>
          <a:xfrm rot="16200000">
            <a:off x="4539419" y="2823738"/>
            <a:ext cx="383012" cy="2221155"/>
          </a:xfrm>
          <a:prstGeom prst="leftBrace">
            <a:avLst>
              <a:gd name="adj1" fmla="val 5152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BFC2BEE-9566-40C2-95CB-222FD6F4FEBA}"/>
              </a:ext>
            </a:extLst>
          </p:cNvPr>
          <p:cNvSpPr txBox="1"/>
          <p:nvPr/>
        </p:nvSpPr>
        <p:spPr>
          <a:xfrm>
            <a:off x="2796435" y="4087553"/>
            <a:ext cx="452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 3D orientation is the key.</a:t>
            </a:r>
          </a:p>
        </p:txBody>
      </p:sp>
    </p:spTree>
    <p:extLst>
      <p:ext uri="{BB962C8B-B14F-4D97-AF65-F5344CB8AC3E}">
        <p14:creationId xmlns:p14="http://schemas.microsoft.com/office/powerpoint/2010/main" val="2818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1" grpId="0"/>
      <p:bldP spid="42" grpId="0"/>
      <p:bldP spid="43" grpId="0"/>
      <p:bldP spid="2049" grpId="0" animBg="1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258871" y="1120561"/>
            <a:ext cx="353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 Main Opportunities: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5F2A85-D1D9-4AE4-B32C-8EFB4C9C9B21}"/>
              </a:ext>
            </a:extLst>
          </p:cNvPr>
          <p:cNvSpPr txBox="1"/>
          <p:nvPr/>
        </p:nvSpPr>
        <p:spPr>
          <a:xfrm>
            <a:off x="4398654" y="1097921"/>
            <a:ext cx="2002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1. </a:t>
            </a:r>
            <a:r>
              <a:rPr lang="en-US" altLang="zh-CN" sz="2800" dirty="0"/>
              <a:t>Gravity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211C10-6B59-4C7F-AFEB-B39CA7C15089}"/>
              </a:ext>
            </a:extLst>
          </p:cNvPr>
          <p:cNvSpPr txBox="1"/>
          <p:nvPr/>
        </p:nvSpPr>
        <p:spPr>
          <a:xfrm>
            <a:off x="7879080" y="1097921"/>
            <a:ext cx="292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2. </a:t>
            </a:r>
            <a:r>
              <a:rPr lang="en-US" altLang="zh-CN" sz="2800" dirty="0"/>
              <a:t>Magnetic North</a:t>
            </a:r>
            <a:endParaRPr lang="en-US" sz="2800" dirty="0"/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A76EFD6D-2821-458E-8444-9F6B7404495E}"/>
              </a:ext>
            </a:extLst>
          </p:cNvPr>
          <p:cNvSpPr/>
          <p:nvPr/>
        </p:nvSpPr>
        <p:spPr>
          <a:xfrm rot="16200000">
            <a:off x="7264272" y="-1474201"/>
            <a:ext cx="523219" cy="6547844"/>
          </a:xfrm>
          <a:prstGeom prst="leftBrace">
            <a:avLst>
              <a:gd name="adj1" fmla="val 49111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ACB496-CFD7-41B3-82EE-85D03327F5D8}"/>
              </a:ext>
            </a:extLst>
          </p:cNvPr>
          <p:cNvSpPr txBox="1"/>
          <p:nvPr/>
        </p:nvSpPr>
        <p:spPr>
          <a:xfrm>
            <a:off x="5735006" y="2029896"/>
            <a:ext cx="390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Both measurable by IMU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03C3AA-2950-46B3-BD94-D89397350C8B}"/>
              </a:ext>
            </a:extLst>
          </p:cNvPr>
          <p:cNvSpPr txBox="1"/>
          <p:nvPr/>
        </p:nvSpPr>
        <p:spPr>
          <a:xfrm>
            <a:off x="1301490" y="2961871"/>
            <a:ext cx="9192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Key idea: What rotation is needed such that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Gravity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downward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North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frontward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111439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7" grpId="0"/>
      <p:bldP spid="45" grpId="0"/>
      <p:bldP spid="46" grpId="0" animBg="1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Inertial Measurement Unit (IMU)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285" y="1268306"/>
            <a:ext cx="2488168" cy="21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8427AA-1B42-4F51-8EB5-A58CA8D5B69B}"/>
              </a:ext>
            </a:extLst>
          </p:cNvPr>
          <p:cNvSpPr txBox="1"/>
          <p:nvPr/>
        </p:nvSpPr>
        <p:spPr>
          <a:xfrm>
            <a:off x="3301969" y="2054325"/>
            <a:ext cx="1439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F3D3F5-0E91-40A8-9FA3-A1F881BABE8B}"/>
              </a:ext>
            </a:extLst>
          </p:cNvPr>
          <p:cNvSpPr txBox="1"/>
          <p:nvPr/>
        </p:nvSpPr>
        <p:spPr>
          <a:xfrm>
            <a:off x="3240066" y="1268306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B061D2-1E1C-42BD-963D-B0F1E9649787}"/>
              </a:ext>
            </a:extLst>
          </p:cNvPr>
          <p:cNvSpPr txBox="1"/>
          <p:nvPr/>
        </p:nvSpPr>
        <p:spPr>
          <a:xfrm>
            <a:off x="3301969" y="2714378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Magnetometer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2838029" y="1150354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3C3AA-2950-46B3-BD94-D89397350C8B}"/>
              </a:ext>
            </a:extLst>
          </p:cNvPr>
          <p:cNvSpPr txBox="1"/>
          <p:nvPr/>
        </p:nvSpPr>
        <p:spPr>
          <a:xfrm>
            <a:off x="1316730" y="1011151"/>
            <a:ext cx="9192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Key idea: What rotation is needed such that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Gravity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downward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North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frontward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31065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7AF82D-D8C9-4B5B-92B8-0B41AC871FA9}"/>
                  </a:ext>
                </a:extLst>
              </p:cNvPr>
              <p:cNvSpPr txBox="1"/>
              <p:nvPr/>
            </p:nvSpPr>
            <p:spPr>
              <a:xfrm>
                <a:off x="862446" y="3030724"/>
                <a:ext cx="3470524" cy="1069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−9.8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7AF82D-D8C9-4B5B-92B8-0B41AC871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46" y="3030724"/>
                <a:ext cx="3470524" cy="10690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3B3CAAF-119A-43C7-86FE-6907BC8088D8}"/>
              </a:ext>
            </a:extLst>
          </p:cNvPr>
          <p:cNvGrpSpPr/>
          <p:nvPr/>
        </p:nvGrpSpPr>
        <p:grpSpPr>
          <a:xfrm rot="21123416">
            <a:off x="6066830" y="4481699"/>
            <a:ext cx="3100845" cy="1163254"/>
            <a:chOff x="7232588" y="4193353"/>
            <a:chExt cx="3818780" cy="1623355"/>
          </a:xfrm>
        </p:grpSpPr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9" name="3D Model 8" descr="Airplane">
                  <a:extLst>
                    <a:ext uri="{FF2B5EF4-FFF2-40B4-BE49-F238E27FC236}">
                      <a16:creationId xmlns:a16="http://schemas.microsoft.com/office/drawing/2014/main" id="{5051A431-EC65-496B-A232-ECA1F6A0A34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60491055"/>
                    </p:ext>
                  </p:extLst>
                </p:nvPr>
              </p:nvGraphicFramePr>
              <p:xfrm rot="20121486">
                <a:off x="7232588" y="4193353"/>
                <a:ext cx="3818780" cy="961837"/>
              </p:xfrm>
              <a:graphic>
                <a:graphicData uri="http://schemas.microsoft.com/office/drawing/2017/model3d">
                  <am3d:model3d r:embed="rId4">
                    <am3d:spPr>
                      <a:xfrm rot="19644902">
                        <a:off x="0" y="0"/>
                        <a:ext cx="3100845" cy="689227"/>
                      </a:xfrm>
                      <a:prstGeom prst="rect">
                        <a:avLst/>
                      </a:prstGeom>
                    </am3d:spPr>
                    <am3d:camera>
                      <am3d:pos x="0" y="0" z="6428729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7" d="1000000"/>
                      <am3d:preTrans dx="1994" dy="-1110332" dz="1241111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9328266" ay="-4912141" az="-9341364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38828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9" name="3D Model 8" descr="Airplane">
                  <a:extLst>
                    <a:ext uri="{FF2B5EF4-FFF2-40B4-BE49-F238E27FC236}">
                      <a16:creationId xmlns:am3d="http://schemas.microsoft.com/office/drawing/2017/model3d" xmlns="" xmlns:a16="http://schemas.microsoft.com/office/drawing/2014/main" id="{5051A431-EC65-496B-A232-ECA1F6A0A34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19644902">
                  <a:off x="6034077" y="4483973"/>
                  <a:ext cx="3100845" cy="68922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A56101-2F28-4EFC-BA07-C796B14EB9A2}"/>
                </a:ext>
              </a:extLst>
            </p:cNvPr>
            <p:cNvCxnSpPr>
              <a:cxnSpLocks/>
            </p:cNvCxnSpPr>
            <p:nvPr/>
          </p:nvCxnSpPr>
          <p:spPr>
            <a:xfrm rot="476584">
              <a:off x="9587460" y="5055313"/>
              <a:ext cx="410913" cy="761395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0A00A4-EE9D-4E5B-B548-6DE01704668E}"/>
              </a:ext>
            </a:extLst>
          </p:cNvPr>
          <p:cNvCxnSpPr>
            <a:cxnSpLocks/>
          </p:cNvCxnSpPr>
          <p:nvPr/>
        </p:nvCxnSpPr>
        <p:spPr>
          <a:xfrm>
            <a:off x="5518675" y="4912691"/>
            <a:ext cx="0" cy="142805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3458C8-B5F6-40D8-84FE-6502B043FBFA}"/>
              </a:ext>
            </a:extLst>
          </p:cNvPr>
          <p:cNvSpPr txBox="1"/>
          <p:nvPr/>
        </p:nvSpPr>
        <p:spPr>
          <a:xfrm>
            <a:off x="4859672" y="6394475"/>
            <a:ext cx="122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2AB8C-009C-4072-8355-882C897AA854}"/>
              </a:ext>
            </a:extLst>
          </p:cNvPr>
          <p:cNvSpPr txBox="1"/>
          <p:nvPr/>
        </p:nvSpPr>
        <p:spPr>
          <a:xfrm>
            <a:off x="8689847" y="6396335"/>
            <a:ext cx="153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Downward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0AB04A-3975-454B-829D-0AE64ECBAF4F}"/>
              </a:ext>
            </a:extLst>
          </p:cNvPr>
          <p:cNvGrpSpPr/>
          <p:nvPr/>
        </p:nvGrpSpPr>
        <p:grpSpPr>
          <a:xfrm rot="21385405">
            <a:off x="9402375" y="4403109"/>
            <a:ext cx="2728239" cy="1372316"/>
            <a:chOff x="9595981" y="4402290"/>
            <a:chExt cx="2728239" cy="1372316"/>
          </a:xfrm>
        </p:grpSpPr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22" name="3D Model 21" descr="Airplane">
                  <a:extLst>
                    <a:ext uri="{FF2B5EF4-FFF2-40B4-BE49-F238E27FC236}">
                      <a16:creationId xmlns:a16="http://schemas.microsoft.com/office/drawing/2014/main" id="{8429AC78-A775-4483-9648-BAB7B11EE8D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3564574"/>
                    </p:ext>
                  </p:extLst>
                </p:nvPr>
              </p:nvGraphicFramePr>
              <p:xfrm rot="2259630">
                <a:off x="9595981" y="4402290"/>
                <a:ext cx="2728239" cy="850504"/>
              </p:xfrm>
              <a:graphic>
                <a:graphicData uri="http://schemas.microsoft.com/office/drawing/2017/model3d">
                  <am3d:model3d r:embed="rId4">
                    <am3d:spPr>
                      <a:xfrm rot="2045035">
                        <a:off x="0" y="0"/>
                        <a:ext cx="2728239" cy="850504"/>
                      </a:xfrm>
                      <a:prstGeom prst="rect">
                        <a:avLst/>
                      </a:prstGeom>
                    </am3d:spPr>
                    <am3d:camera>
                      <am3d:pos x="0" y="0" z="6428729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7" d="1000000"/>
                      <am3d:preTrans dx="1994" dy="-1110332" dz="1241111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579213" ay="485235" az="82224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39211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22" name="3D Model 21" descr="Airplane">
                  <a:extLst>
                    <a:ext uri="{FF2B5EF4-FFF2-40B4-BE49-F238E27FC236}">
                      <a16:creationId xmlns:am3d="http://schemas.microsoft.com/office/drawing/2017/model3d" xmlns="" xmlns:a16="http://schemas.microsoft.com/office/drawing/2014/main" id="{8429AC78-A775-4483-9648-BAB7B11EE8D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2045035">
                  <a:off x="9386099" y="4403617"/>
                  <a:ext cx="2728239" cy="85050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385D8FC-4A0D-4F03-BCF5-A552919A7CDE}"/>
                </a:ext>
              </a:extLst>
            </p:cNvPr>
            <p:cNvCxnSpPr>
              <a:cxnSpLocks/>
            </p:cNvCxnSpPr>
            <p:nvPr/>
          </p:nvCxnSpPr>
          <p:spPr>
            <a:xfrm rot="214595" flipH="1">
              <a:off x="10510177" y="5301971"/>
              <a:ext cx="278312" cy="472635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9B85014-FAAE-4878-9293-A818F782F5F4}"/>
              </a:ext>
            </a:extLst>
          </p:cNvPr>
          <p:cNvSpPr txBox="1"/>
          <p:nvPr/>
        </p:nvSpPr>
        <p:spPr>
          <a:xfrm>
            <a:off x="202626" y="5153450"/>
            <a:ext cx="4914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Gravity says a lot about orientation, but not sufficient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C77939-B735-44DE-BFF8-60DBBF1278B7}"/>
              </a:ext>
            </a:extLst>
          </p:cNvPr>
          <p:cNvSpPr txBox="1"/>
          <p:nvPr/>
        </p:nvSpPr>
        <p:spPr>
          <a:xfrm>
            <a:off x="6924667" y="3098944"/>
            <a:ext cx="491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Tilt is determined (2 out of 3 </a:t>
            </a:r>
            <a:r>
              <a:rPr lang="en-US" sz="2400" dirty="0" err="1"/>
              <a:t>DoFs</a:t>
            </a:r>
            <a:r>
              <a:rPr lang="en-US" sz="24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3C3AA-2950-46B3-BD94-D89397350C8B}"/>
              </a:ext>
            </a:extLst>
          </p:cNvPr>
          <p:cNvSpPr txBox="1"/>
          <p:nvPr/>
        </p:nvSpPr>
        <p:spPr>
          <a:xfrm>
            <a:off x="1316730" y="1011151"/>
            <a:ext cx="9192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Key idea: What rotation is needed such that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Gravity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downward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North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is exactly in my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frontward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direction</a:t>
            </a:r>
          </a:p>
        </p:txBody>
      </p:sp>
    </p:spTree>
    <p:extLst>
      <p:ext uri="{BB962C8B-B14F-4D97-AF65-F5344CB8AC3E}">
        <p14:creationId xmlns:p14="http://schemas.microsoft.com/office/powerpoint/2010/main" val="394195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7AF82D-D8C9-4B5B-92B8-0B41AC871FA9}"/>
                  </a:ext>
                </a:extLst>
              </p:cNvPr>
              <p:cNvSpPr txBox="1"/>
              <p:nvPr/>
            </p:nvSpPr>
            <p:spPr>
              <a:xfrm>
                <a:off x="862446" y="3030724"/>
                <a:ext cx="3470524" cy="1069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−9.8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7AF82D-D8C9-4B5B-92B8-0B41AC871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46" y="3030724"/>
                <a:ext cx="3470524" cy="10690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 Model 8" descr="Airplane">
                <a:extLst>
                  <a:ext uri="{FF2B5EF4-FFF2-40B4-BE49-F238E27FC236}">
                    <a16:creationId xmlns:a16="http://schemas.microsoft.com/office/drawing/2014/main" id="{5051A431-EC65-496B-A232-ECA1F6A0A3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5038098"/>
                  </p:ext>
                </p:extLst>
              </p:nvPr>
            </p:nvGraphicFramePr>
            <p:xfrm>
              <a:off x="7812840" y="4720397"/>
              <a:ext cx="2797956" cy="6471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797956" cy="647147"/>
                    </a:xfrm>
                    <a:prstGeom prst="rect">
                      <a:avLst/>
                    </a:prstGeom>
                  </am3d:spPr>
                  <am3d:camera>
                    <am3d:pos x="0" y="0" z="6428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7" d="1000000"/>
                    <am3d:preTrans dx="1994" dy="-1110332" dz="1241111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21445" ay="-4955125" az="106229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8828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 Model 8" descr="Airpla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5051A431-EC65-496B-A232-ECA1F6A0A3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2840" y="4720397"/>
                <a:ext cx="2797956" cy="647147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0A00A4-EE9D-4E5B-B548-6DE01704668E}"/>
              </a:ext>
            </a:extLst>
          </p:cNvPr>
          <p:cNvCxnSpPr>
            <a:cxnSpLocks/>
          </p:cNvCxnSpPr>
          <p:nvPr/>
        </p:nvCxnSpPr>
        <p:spPr>
          <a:xfrm>
            <a:off x="4912687" y="6258916"/>
            <a:ext cx="1167875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3458C8-B5F6-40D8-84FE-6502B043FBFA}"/>
              </a:ext>
            </a:extLst>
          </p:cNvPr>
          <p:cNvSpPr txBox="1"/>
          <p:nvPr/>
        </p:nvSpPr>
        <p:spPr>
          <a:xfrm>
            <a:off x="4859672" y="6394475"/>
            <a:ext cx="122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North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2AB8C-009C-4072-8355-882C897AA854}"/>
              </a:ext>
            </a:extLst>
          </p:cNvPr>
          <p:cNvSpPr txBox="1"/>
          <p:nvPr/>
        </p:nvSpPr>
        <p:spPr>
          <a:xfrm>
            <a:off x="8689847" y="6396335"/>
            <a:ext cx="153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Frontward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B02C0A-278D-4E10-A840-E50CA68B6A43}"/>
                  </a:ext>
                </a:extLst>
              </p:cNvPr>
              <p:cNvSpPr txBox="1"/>
              <p:nvPr/>
            </p:nvSpPr>
            <p:spPr>
              <a:xfrm>
                <a:off x="205036" y="4319574"/>
                <a:ext cx="5168695" cy="1069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−9.8</m:t>
                                </m:r>
                              </m:e>
                            </m:mr>
                          </m: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B02C0A-278D-4E10-A840-E50CA68B6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36" y="4319574"/>
                <a:ext cx="5168695" cy="10690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68F8DE-B6DF-4142-89E3-1DC254A6EADF}"/>
              </a:ext>
            </a:extLst>
          </p:cNvPr>
          <p:cNvCxnSpPr>
            <a:cxnSpLocks/>
          </p:cNvCxnSpPr>
          <p:nvPr/>
        </p:nvCxnSpPr>
        <p:spPr>
          <a:xfrm>
            <a:off x="10220585" y="5704099"/>
            <a:ext cx="860616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31030B29-47D9-4416-BB76-F34FEE1471E4}"/>
              </a:ext>
            </a:extLst>
          </p:cNvPr>
          <p:cNvSpPr/>
          <p:nvPr/>
        </p:nvSpPr>
        <p:spPr>
          <a:xfrm rot="16200000">
            <a:off x="859559" y="5116011"/>
            <a:ext cx="310574" cy="12954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931539-CD42-49A7-B77E-0E3BAF4AD52A}"/>
              </a:ext>
            </a:extLst>
          </p:cNvPr>
          <p:cNvSpPr txBox="1"/>
          <p:nvPr/>
        </p:nvSpPr>
        <p:spPr>
          <a:xfrm>
            <a:off x="70860" y="6138837"/>
            <a:ext cx="2447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My orientation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BEC7C4-3F3D-4234-A3FF-BA27D319C6C1}"/>
              </a:ext>
            </a:extLst>
          </p:cNvPr>
          <p:cNvSpPr txBox="1"/>
          <p:nvPr/>
        </p:nvSpPr>
        <p:spPr>
          <a:xfrm>
            <a:off x="6924667" y="3098944"/>
            <a:ext cx="526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Tilt + Heading is determined (all 3 </a:t>
            </a:r>
            <a:r>
              <a:rPr lang="en-US" sz="2400" dirty="0" err="1"/>
              <a:t>DoFs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03C3AA-2950-46B3-BD94-D89397350C8B}"/>
              </a:ext>
            </a:extLst>
          </p:cNvPr>
          <p:cNvSpPr txBox="1"/>
          <p:nvPr/>
        </p:nvSpPr>
        <p:spPr>
          <a:xfrm>
            <a:off x="1316730" y="1011151"/>
            <a:ext cx="9192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Key idea: What rotation is needed such that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Gravity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is exactly in my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downward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direction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North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frontward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32825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110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is Gravity + </a:t>
            </a: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North enough to get 3D Orientation?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712C-E013-4970-87E4-6031B619118D}"/>
              </a:ext>
            </a:extLst>
          </p:cNvPr>
          <p:cNvSpPr txBox="1"/>
          <p:nvPr/>
        </p:nvSpPr>
        <p:spPr>
          <a:xfrm>
            <a:off x="258871" y="1120561"/>
            <a:ext cx="11354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Only when object is </a:t>
            </a:r>
            <a:r>
              <a:rPr lang="en-US" sz="6000" b="1" dirty="0">
                <a:solidFill>
                  <a:srgbClr val="FF0000"/>
                </a:solidFill>
              </a:rPr>
              <a:t>static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is-IS" sz="3600" dirty="0">
                <a:solidFill>
                  <a:srgbClr val="FF0000"/>
                </a:solidFill>
              </a:rPr>
              <a:t>… but not otherwise. </a:t>
            </a:r>
            <a:r>
              <a:rPr lang="is-IS" sz="3600" b="1" dirty="0">
                <a:solidFill>
                  <a:srgbClr val="FF0000"/>
                </a:solidFill>
              </a:rPr>
              <a:t>Why?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110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is Gravity + </a:t>
            </a: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North enough to get 3D Orientation?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712C-E013-4970-87E4-6031B619118D}"/>
              </a:ext>
            </a:extLst>
          </p:cNvPr>
          <p:cNvSpPr txBox="1"/>
          <p:nvPr/>
        </p:nvSpPr>
        <p:spPr>
          <a:xfrm>
            <a:off x="258871" y="1120561"/>
            <a:ext cx="11354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Only when object is </a:t>
            </a:r>
            <a:r>
              <a:rPr lang="en-US" sz="6000" b="1" dirty="0">
                <a:solidFill>
                  <a:srgbClr val="FF0000"/>
                </a:solidFill>
              </a:rPr>
              <a:t>static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is-IS" sz="3600" dirty="0">
                <a:solidFill>
                  <a:srgbClr val="FF0000"/>
                </a:solidFill>
              </a:rPr>
              <a:t>… but not otherwise. </a:t>
            </a:r>
            <a:r>
              <a:rPr lang="is-IS" sz="3600" b="1" dirty="0">
                <a:solidFill>
                  <a:srgbClr val="FF0000"/>
                </a:solidFill>
              </a:rPr>
              <a:t>Why?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1" y="2453640"/>
            <a:ext cx="8623515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Because any motion of the object will reflect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in the accelerometer </a:t>
            </a:r>
            <a:r>
              <a:rPr lang="is-IS" sz="3600" dirty="0">
                <a:solidFill>
                  <a:srgbClr val="002060"/>
                </a:solidFill>
              </a:rPr>
              <a:t>… thereby </a:t>
            </a:r>
          </a:p>
          <a:p>
            <a:pPr algn="ctr"/>
            <a:r>
              <a:rPr lang="is-IS" sz="5400" dirty="0">
                <a:solidFill>
                  <a:srgbClr val="002060"/>
                </a:solidFill>
              </a:rPr>
              <a:t>polluting the gravity estimate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85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 (Another idea)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712C-E013-4970-87E4-6031B619118D}"/>
              </a:ext>
            </a:extLst>
          </p:cNvPr>
          <p:cNvSpPr txBox="1"/>
          <p:nvPr/>
        </p:nvSpPr>
        <p:spPr>
          <a:xfrm>
            <a:off x="258871" y="891961"/>
            <a:ext cx="583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Another Idea for Orientation: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B8835-8BA6-44C9-ACD9-3D109C407498}"/>
              </a:ext>
            </a:extLst>
          </p:cNvPr>
          <p:cNvSpPr txBox="1"/>
          <p:nvPr/>
        </p:nvSpPr>
        <p:spPr>
          <a:xfrm>
            <a:off x="6096001" y="974586"/>
            <a:ext cx="5379720" cy="523220"/>
          </a:xfrm>
          <a:prstGeom prst="rect">
            <a:avLst/>
          </a:prstGeom>
          <a:solidFill>
            <a:srgbClr val="9FE95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Integrate angular velocity from gyro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5C0ED-883A-47E4-ABCC-70A01A790FBD}"/>
              </a:ext>
            </a:extLst>
          </p:cNvPr>
          <p:cNvSpPr txBox="1"/>
          <p:nvPr/>
        </p:nvSpPr>
        <p:spPr>
          <a:xfrm>
            <a:off x="1372584" y="1723169"/>
            <a:ext cx="207673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Initial</a:t>
            </a:r>
            <a:br>
              <a:rPr lang="en-US" sz="2400" dirty="0"/>
            </a:br>
            <a:r>
              <a:rPr lang="en-US" sz="2400" dirty="0"/>
              <a:t>Orientation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37BC4-15E4-4AD4-B1A8-6D02FF92BCBE}"/>
              </a:ext>
            </a:extLst>
          </p:cNvPr>
          <p:cNvSpPr txBox="1"/>
          <p:nvPr/>
        </p:nvSpPr>
        <p:spPr>
          <a:xfrm>
            <a:off x="3478436" y="1846279"/>
            <a:ext cx="66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3DB971-0F91-4CEC-AB9A-2AEC9469682A}"/>
                  </a:ext>
                </a:extLst>
              </p:cNvPr>
              <p:cNvSpPr txBox="1"/>
              <p:nvPr/>
            </p:nvSpPr>
            <p:spPr>
              <a:xfrm>
                <a:off x="4138792" y="1723169"/>
                <a:ext cx="2076736" cy="91788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𝐺𝑦𝑟𝑜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73DB971-0F91-4CEC-AB9A-2AEC94696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792" y="1723169"/>
                <a:ext cx="2076736" cy="9178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BA409EC-F6B0-4319-A1FC-676C8FED2C42}"/>
              </a:ext>
            </a:extLst>
          </p:cNvPr>
          <p:cNvSpPr txBox="1"/>
          <p:nvPr/>
        </p:nvSpPr>
        <p:spPr>
          <a:xfrm>
            <a:off x="7551730" y="1766610"/>
            <a:ext cx="312872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  New</a:t>
            </a:r>
            <a:br>
              <a:rPr lang="en-US" sz="2400" dirty="0"/>
            </a:br>
            <a:r>
              <a:rPr lang="en-US" sz="2400" dirty="0"/>
              <a:t>Orientation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A69039-D19C-422C-8663-6FE59546117E}"/>
              </a:ext>
            </a:extLst>
          </p:cNvPr>
          <p:cNvSpPr txBox="1"/>
          <p:nvPr/>
        </p:nvSpPr>
        <p:spPr>
          <a:xfrm>
            <a:off x="6548319" y="1846279"/>
            <a:ext cx="66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FD1DD0-0240-4D78-92CF-317A32F919C1}"/>
              </a:ext>
            </a:extLst>
          </p:cNvPr>
          <p:cNvSpPr txBox="1"/>
          <p:nvPr/>
        </p:nvSpPr>
        <p:spPr>
          <a:xfrm>
            <a:off x="2341300" y="3020278"/>
            <a:ext cx="7388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But gyro drifts, so only useful in short time scales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D9B867-DEB9-4924-B533-EAFC6894FB05}"/>
              </a:ext>
            </a:extLst>
          </p:cNvPr>
          <p:cNvSpPr txBox="1"/>
          <p:nvPr/>
        </p:nvSpPr>
        <p:spPr>
          <a:xfrm>
            <a:off x="9177266" y="1907833"/>
            <a:ext cx="150318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(at time </a:t>
            </a:r>
            <a:r>
              <a:rPr lang="en-US" sz="2400" i="1" dirty="0"/>
              <a:t>t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1948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State of the art today: 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Sensor Fusion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73DE5-11AF-43F8-9437-331E2C77EC8A}"/>
              </a:ext>
            </a:extLst>
          </p:cNvPr>
          <p:cNvSpPr txBox="1"/>
          <p:nvPr/>
        </p:nvSpPr>
        <p:spPr>
          <a:xfrm>
            <a:off x="11224881" y="2005101"/>
            <a:ext cx="110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3DEACDE-DC94-4B60-B460-A911BFDD0D63}"/>
              </a:ext>
            </a:extLst>
          </p:cNvPr>
          <p:cNvSpPr/>
          <p:nvPr/>
        </p:nvSpPr>
        <p:spPr>
          <a:xfrm rot="5400000" flipV="1">
            <a:off x="1197527" y="1369150"/>
            <a:ext cx="244058" cy="69564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C6786385-E088-483B-8B6B-04755BEC1B48}"/>
              </a:ext>
            </a:extLst>
          </p:cNvPr>
          <p:cNvSpPr/>
          <p:nvPr/>
        </p:nvSpPr>
        <p:spPr>
          <a:xfrm rot="5400000" flipV="1">
            <a:off x="3100974" y="240147"/>
            <a:ext cx="244058" cy="2953658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0277869C-3A9B-4F7B-A717-493EAEA373C0}"/>
              </a:ext>
            </a:extLst>
          </p:cNvPr>
          <p:cNvSpPr/>
          <p:nvPr/>
        </p:nvSpPr>
        <p:spPr>
          <a:xfrm rot="5400000" flipV="1">
            <a:off x="4808478" y="1565094"/>
            <a:ext cx="244058" cy="30376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8DFCC5E3-BF1A-414D-88C0-D1F33B7C4533}"/>
              </a:ext>
            </a:extLst>
          </p:cNvPr>
          <p:cNvSpPr/>
          <p:nvPr/>
        </p:nvSpPr>
        <p:spPr>
          <a:xfrm rot="5400000" flipV="1">
            <a:off x="6579121" y="172661"/>
            <a:ext cx="244058" cy="3088629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2903DA2-CA8D-4CC8-BBE9-DEA024796351}"/>
              </a:ext>
            </a:extLst>
          </p:cNvPr>
          <p:cNvSpPr/>
          <p:nvPr/>
        </p:nvSpPr>
        <p:spPr>
          <a:xfrm rot="5400000" flipV="1">
            <a:off x="8545708" y="1369152"/>
            <a:ext cx="244058" cy="69564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2F98883B-74B3-463C-8952-49C4647785BA}"/>
              </a:ext>
            </a:extLst>
          </p:cNvPr>
          <p:cNvSpPr/>
          <p:nvPr/>
        </p:nvSpPr>
        <p:spPr>
          <a:xfrm rot="5400000" flipV="1">
            <a:off x="10004475" y="685896"/>
            <a:ext cx="244058" cy="2062162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682199-3FFB-414E-B99E-238404BCE696}"/>
              </a:ext>
            </a:extLst>
          </p:cNvPr>
          <p:cNvSpPr txBox="1"/>
          <p:nvPr/>
        </p:nvSpPr>
        <p:spPr>
          <a:xfrm>
            <a:off x="867204" y="1066355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4C1758-6401-4F1C-A562-472E5A29764C}"/>
              </a:ext>
            </a:extLst>
          </p:cNvPr>
          <p:cNvSpPr txBox="1"/>
          <p:nvPr/>
        </p:nvSpPr>
        <p:spPr>
          <a:xfrm>
            <a:off x="2702910" y="1066355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Moving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9BFEF2-95F7-4446-955B-F132858405AD}"/>
              </a:ext>
            </a:extLst>
          </p:cNvPr>
          <p:cNvSpPr txBox="1"/>
          <p:nvPr/>
        </p:nvSpPr>
        <p:spPr>
          <a:xfrm>
            <a:off x="4512104" y="1066355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405C46-05D4-4C1E-8FF8-BDA1211871DF}"/>
              </a:ext>
            </a:extLst>
          </p:cNvPr>
          <p:cNvSpPr txBox="1"/>
          <p:nvPr/>
        </p:nvSpPr>
        <p:spPr>
          <a:xfrm>
            <a:off x="6182710" y="1066355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Moving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073462-EC1A-43E8-A3D3-AD20983A0835}"/>
              </a:ext>
            </a:extLst>
          </p:cNvPr>
          <p:cNvSpPr txBox="1"/>
          <p:nvPr/>
        </p:nvSpPr>
        <p:spPr>
          <a:xfrm>
            <a:off x="8245465" y="1066355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282733-78E3-459B-AEA7-B4B94D46DC58}"/>
              </a:ext>
            </a:extLst>
          </p:cNvPr>
          <p:cNvSpPr txBox="1"/>
          <p:nvPr/>
        </p:nvSpPr>
        <p:spPr>
          <a:xfrm>
            <a:off x="9598571" y="1066355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Moving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FBC78C75-336D-4BB7-90DA-502583FEB703}"/>
              </a:ext>
            </a:extLst>
          </p:cNvPr>
          <p:cNvSpPr/>
          <p:nvPr/>
        </p:nvSpPr>
        <p:spPr>
          <a:xfrm rot="16200000">
            <a:off x="1197529" y="1753907"/>
            <a:ext cx="244058" cy="69564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0CE87E4F-905B-45B7-8B51-AB8E370E5820}"/>
              </a:ext>
            </a:extLst>
          </p:cNvPr>
          <p:cNvSpPr/>
          <p:nvPr/>
        </p:nvSpPr>
        <p:spPr>
          <a:xfrm rot="16200000">
            <a:off x="3100974" y="624902"/>
            <a:ext cx="244058" cy="2953658"/>
          </a:xfrm>
          <a:prstGeom prst="leftBrace">
            <a:avLst>
              <a:gd name="adj1" fmla="val 8333"/>
              <a:gd name="adj2" fmla="val 6117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F811DF-06BE-48DA-9B9E-5021D6C4F620}"/>
              </a:ext>
            </a:extLst>
          </p:cNvPr>
          <p:cNvSpPr txBox="1"/>
          <p:nvPr/>
        </p:nvSpPr>
        <p:spPr>
          <a:xfrm>
            <a:off x="189264" y="2278901"/>
            <a:ext cx="2148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Rely mostly on</a:t>
            </a:r>
            <a:br>
              <a:rPr lang="en-US" altLang="zh-CN" sz="2400" dirty="0"/>
            </a:br>
            <a:r>
              <a:rPr lang="en-US" altLang="zh-CN" sz="2400" dirty="0"/>
              <a:t>g</a:t>
            </a:r>
            <a:r>
              <a:rPr lang="en-US" sz="2400" dirty="0"/>
              <a:t>ravity + North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4659EA-09BB-4D3B-98A2-730148CE8923}"/>
              </a:ext>
            </a:extLst>
          </p:cNvPr>
          <p:cNvSpPr txBox="1"/>
          <p:nvPr/>
        </p:nvSpPr>
        <p:spPr>
          <a:xfrm>
            <a:off x="2483944" y="2287061"/>
            <a:ext cx="2215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Rely mostly on</a:t>
            </a:r>
            <a:br>
              <a:rPr lang="en-US" sz="2400" dirty="0"/>
            </a:br>
            <a:r>
              <a:rPr lang="en-US" sz="2400" dirty="0"/>
              <a:t>gyro integration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3BFC4D-7F57-44AA-A42E-5EC02294983C}"/>
              </a:ext>
            </a:extLst>
          </p:cNvPr>
          <p:cNvSpPr txBox="1"/>
          <p:nvPr/>
        </p:nvSpPr>
        <p:spPr>
          <a:xfrm>
            <a:off x="4778626" y="2335603"/>
            <a:ext cx="177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……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31FD6D53-771A-4987-94A9-EF0EC4E489B6}"/>
              </a:ext>
            </a:extLst>
          </p:cNvPr>
          <p:cNvSpPr/>
          <p:nvPr/>
        </p:nvSpPr>
        <p:spPr>
          <a:xfrm rot="16200000">
            <a:off x="5859457" y="-2563308"/>
            <a:ext cx="473085" cy="11797575"/>
          </a:xfrm>
          <a:prstGeom prst="leftBrace">
            <a:avLst>
              <a:gd name="adj1" fmla="val 5665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348009-D67B-4F2E-A0C0-564AC5337ADF}"/>
              </a:ext>
            </a:extLst>
          </p:cNvPr>
          <p:cNvSpPr txBox="1"/>
          <p:nvPr/>
        </p:nvSpPr>
        <p:spPr>
          <a:xfrm>
            <a:off x="2702909" y="3572023"/>
            <a:ext cx="6895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Always know 3D orientation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691B55-1082-4C74-9CC7-F23053CC0697}"/>
              </a:ext>
            </a:extLst>
          </p:cNvPr>
          <p:cNvSpPr/>
          <p:nvPr/>
        </p:nvSpPr>
        <p:spPr>
          <a:xfrm>
            <a:off x="396031" y="1798287"/>
            <a:ext cx="11273766" cy="244059"/>
          </a:xfrm>
          <a:prstGeom prst="rightArrow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6" grpId="0" animBg="1"/>
      <p:bldP spid="37" grpId="0" animBg="1"/>
      <p:bldP spid="38" grpId="0"/>
      <p:bldP spid="39" grpId="0"/>
      <p:bldP spid="40" grpId="0"/>
      <p:bldP spid="41" grpId="0" animBg="1"/>
      <p:bldP spid="42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Getting back to our goal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05E6B58-6305-4D00-827B-BE1930042498}"/>
              </a:ext>
            </a:extLst>
          </p:cNvPr>
          <p:cNvSpPr/>
          <p:nvPr/>
        </p:nvSpPr>
        <p:spPr>
          <a:xfrm>
            <a:off x="-168912" y="974823"/>
            <a:ext cx="1524751" cy="83099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E3D794-B0C6-458F-83A4-2F41711E7709}"/>
              </a:ext>
            </a:extLst>
          </p:cNvPr>
          <p:cNvSpPr/>
          <p:nvPr/>
        </p:nvSpPr>
        <p:spPr>
          <a:xfrm>
            <a:off x="1844160" y="1189301"/>
            <a:ext cx="8680966" cy="353509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58B1ACD-96C7-4914-9B18-9526D7C53B57}"/>
              </a:ext>
            </a:extLst>
          </p:cNvPr>
          <p:cNvCxnSpPr>
            <a:cxnSpLocks/>
          </p:cNvCxnSpPr>
          <p:nvPr/>
        </p:nvCxnSpPr>
        <p:spPr>
          <a:xfrm>
            <a:off x="1295195" y="1365708"/>
            <a:ext cx="54896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E71AACB-2C6E-4BA0-BDC4-9F9EE364FB5F}"/>
              </a:ext>
            </a:extLst>
          </p:cNvPr>
          <p:cNvCxnSpPr>
            <a:cxnSpLocks/>
          </p:cNvCxnSpPr>
          <p:nvPr/>
        </p:nvCxnSpPr>
        <p:spPr>
          <a:xfrm>
            <a:off x="10078136" y="1823928"/>
            <a:ext cx="104880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A82107A-2709-4F8D-9EBB-3D10A096E23C}"/>
              </a:ext>
            </a:extLst>
          </p:cNvPr>
          <p:cNvSpPr txBox="1"/>
          <p:nvPr/>
        </p:nvSpPr>
        <p:spPr>
          <a:xfrm>
            <a:off x="66076" y="2871956"/>
            <a:ext cx="12056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A90D8C-C223-4F9E-BF3A-EB2902D5C5C3}"/>
                  </a:ext>
                </a:extLst>
              </p:cNvPr>
              <p:cNvSpPr/>
              <p:nvPr/>
            </p:nvSpPr>
            <p:spPr>
              <a:xfrm>
                <a:off x="11172518" y="1189301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A90D8C-C223-4F9E-BF3A-EB2902D5C5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2518" y="1189301"/>
                <a:ext cx="879728" cy="1233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757CAC5-1210-4605-BEF7-84FC37066303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705554" y="3086459"/>
            <a:ext cx="486644" cy="2704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A79F89-2312-4A2F-A234-099FCEE43E62}"/>
              </a:ext>
            </a:extLst>
          </p:cNvPr>
          <p:cNvCxnSpPr>
            <a:cxnSpLocks/>
          </p:cNvCxnSpPr>
          <p:nvPr/>
        </p:nvCxnSpPr>
        <p:spPr>
          <a:xfrm>
            <a:off x="4179174" y="2843571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5DC381-1893-4FE9-986C-7C1B97633C54}"/>
              </a:ext>
            </a:extLst>
          </p:cNvPr>
          <p:cNvCxnSpPr>
            <a:cxnSpLocks/>
          </p:cNvCxnSpPr>
          <p:nvPr/>
        </p:nvCxnSpPr>
        <p:spPr>
          <a:xfrm>
            <a:off x="4179174" y="3340329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3BA1B4D-2DF3-4DF6-8A73-76217DA9E08E}"/>
              </a:ext>
            </a:extLst>
          </p:cNvPr>
          <p:cNvCxnSpPr>
            <a:cxnSpLocks/>
          </p:cNvCxnSpPr>
          <p:nvPr/>
        </p:nvCxnSpPr>
        <p:spPr>
          <a:xfrm>
            <a:off x="4191874" y="2843571"/>
            <a:ext cx="0" cy="49675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12030A8-F808-4199-812E-A91A5F58F15D}"/>
              </a:ext>
            </a:extLst>
          </p:cNvPr>
          <p:cNvSpPr/>
          <p:nvPr/>
        </p:nvSpPr>
        <p:spPr>
          <a:xfrm>
            <a:off x="5193290" y="2748948"/>
            <a:ext cx="1207039" cy="70679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FFEAC5-DE32-44C1-9ED9-AED0FE1FAF4B}"/>
              </a:ext>
            </a:extLst>
          </p:cNvPr>
          <p:cNvCxnSpPr>
            <a:cxnSpLocks/>
          </p:cNvCxnSpPr>
          <p:nvPr/>
        </p:nvCxnSpPr>
        <p:spPr>
          <a:xfrm>
            <a:off x="6665119" y="3568307"/>
            <a:ext cx="1505267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2FF7DDC-54DF-4576-AA80-854A5CCBBD69}"/>
              </a:ext>
            </a:extLst>
          </p:cNvPr>
          <p:cNvCxnSpPr>
            <a:cxnSpLocks/>
          </p:cNvCxnSpPr>
          <p:nvPr/>
        </p:nvCxnSpPr>
        <p:spPr>
          <a:xfrm>
            <a:off x="7746446" y="3216996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D1A85DC-335B-4655-92BA-4452FAB186CE}"/>
              </a:ext>
            </a:extLst>
          </p:cNvPr>
          <p:cNvCxnSpPr>
            <a:cxnSpLocks/>
          </p:cNvCxnSpPr>
          <p:nvPr/>
        </p:nvCxnSpPr>
        <p:spPr>
          <a:xfrm>
            <a:off x="7746446" y="3855171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081E903-552C-4CC6-8233-D1E55D83D81E}"/>
              </a:ext>
            </a:extLst>
          </p:cNvPr>
          <p:cNvCxnSpPr>
            <a:cxnSpLocks/>
          </p:cNvCxnSpPr>
          <p:nvPr/>
        </p:nvCxnSpPr>
        <p:spPr>
          <a:xfrm>
            <a:off x="7759146" y="3202457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779F38-E4DB-471D-90EE-9D227F31136E}"/>
                  </a:ext>
                </a:extLst>
              </p:cNvPr>
              <p:cNvSpPr/>
              <p:nvPr/>
            </p:nvSpPr>
            <p:spPr>
              <a:xfrm>
                <a:off x="8668893" y="2978452"/>
                <a:ext cx="708532" cy="65985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779F38-E4DB-471D-90EE-9D227F3113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893" y="2978452"/>
                <a:ext cx="708532" cy="6598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5500D8B-4761-4EA9-9347-22A3B2D8AFCD}"/>
              </a:ext>
            </a:extLst>
          </p:cNvPr>
          <p:cNvCxnSpPr>
            <a:cxnSpLocks/>
          </p:cNvCxnSpPr>
          <p:nvPr/>
        </p:nvCxnSpPr>
        <p:spPr>
          <a:xfrm>
            <a:off x="1844160" y="1365708"/>
            <a:ext cx="8020149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3CD80EE-971D-4A2F-87FC-17573DAEE25E}"/>
              </a:ext>
            </a:extLst>
          </p:cNvPr>
          <p:cNvSpPr/>
          <p:nvPr/>
        </p:nvSpPr>
        <p:spPr>
          <a:xfrm>
            <a:off x="4229031" y="2511524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5564643-7CDC-4669-94AE-1002738ED043}"/>
              </a:ext>
            </a:extLst>
          </p:cNvPr>
          <p:cNvSpPr/>
          <p:nvPr/>
        </p:nvSpPr>
        <p:spPr>
          <a:xfrm>
            <a:off x="4254519" y="3013694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9E8254-8C6D-48AE-96DB-5067FEB0D17E}"/>
              </a:ext>
            </a:extLst>
          </p:cNvPr>
          <p:cNvSpPr txBox="1"/>
          <p:nvPr/>
        </p:nvSpPr>
        <p:spPr>
          <a:xfrm>
            <a:off x="6606595" y="3152809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8140E20-1D7D-469E-9990-8CFFE80FB415}"/>
              </a:ext>
            </a:extLst>
          </p:cNvPr>
          <p:cNvSpPr/>
          <p:nvPr/>
        </p:nvSpPr>
        <p:spPr>
          <a:xfrm>
            <a:off x="7713185" y="2871956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D1B4DE4-1935-4C3F-A535-703A45398BB2}"/>
              </a:ext>
            </a:extLst>
          </p:cNvPr>
          <p:cNvSpPr/>
          <p:nvPr/>
        </p:nvSpPr>
        <p:spPr>
          <a:xfrm>
            <a:off x="9654370" y="1627318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FBE0C5D-8409-401B-9CFB-8D60E6C3A333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9864309" y="1361770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5C1C4DD-A501-4FDB-8609-7D2D2F048C26}"/>
              </a:ext>
            </a:extLst>
          </p:cNvPr>
          <p:cNvCxnSpPr>
            <a:cxnSpLocks/>
            <a:endCxn id="66" idx="4"/>
          </p:cNvCxnSpPr>
          <p:nvPr/>
        </p:nvCxnSpPr>
        <p:spPr>
          <a:xfrm flipH="1" flipV="1">
            <a:off x="9864309" y="2047196"/>
            <a:ext cx="11623" cy="134980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8A51EEE-C2B9-497B-80A7-18A83896DEDE}"/>
              </a:ext>
            </a:extLst>
          </p:cNvPr>
          <p:cNvCxnSpPr>
            <a:cxnSpLocks/>
          </p:cNvCxnSpPr>
          <p:nvPr/>
        </p:nvCxnSpPr>
        <p:spPr>
          <a:xfrm>
            <a:off x="9377425" y="3397003"/>
            <a:ext cx="486884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Diamond 1">
            <a:extLst>
              <a:ext uri="{FF2B5EF4-FFF2-40B4-BE49-F238E27FC236}">
                <a16:creationId xmlns:a16="http://schemas.microsoft.com/office/drawing/2014/main" id="{9714DF08-F2FD-4EE8-A502-BD94BEF02558}"/>
              </a:ext>
            </a:extLst>
          </p:cNvPr>
          <p:cNvSpPr/>
          <p:nvPr/>
        </p:nvSpPr>
        <p:spPr>
          <a:xfrm>
            <a:off x="2185958" y="2735766"/>
            <a:ext cx="1519596" cy="706793"/>
          </a:xfrm>
          <a:prstGeom prst="diamond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90209A9-84D0-4D92-8501-27F4DAA037BA}"/>
              </a:ext>
            </a:extLst>
          </p:cNvPr>
          <p:cNvCxnSpPr>
            <a:cxnSpLocks/>
          </p:cNvCxnSpPr>
          <p:nvPr/>
        </p:nvCxnSpPr>
        <p:spPr>
          <a:xfrm>
            <a:off x="1295195" y="3099659"/>
            <a:ext cx="87806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019DD6B-508C-49BA-ABFA-9D2CA807D69B}"/>
              </a:ext>
            </a:extLst>
          </p:cNvPr>
          <p:cNvSpPr/>
          <p:nvPr/>
        </p:nvSpPr>
        <p:spPr>
          <a:xfrm>
            <a:off x="2400706" y="2894965"/>
            <a:ext cx="1096503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Static?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3CBB5F7-1217-4120-B4A9-DE532FD0B0CE}"/>
              </a:ext>
            </a:extLst>
          </p:cNvPr>
          <p:cNvSpPr/>
          <p:nvPr/>
        </p:nvSpPr>
        <p:spPr>
          <a:xfrm>
            <a:off x="5193290" y="3709610"/>
            <a:ext cx="1207039" cy="70679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D1B7D88-DDD7-44B8-B50F-4B1965D6D0E8}"/>
              </a:ext>
            </a:extLst>
          </p:cNvPr>
          <p:cNvSpPr/>
          <p:nvPr/>
        </p:nvSpPr>
        <p:spPr>
          <a:xfrm>
            <a:off x="3671189" y="2736876"/>
            <a:ext cx="434554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0C16F68-9B33-48D6-BA2A-24887810EA57}"/>
              </a:ext>
            </a:extLst>
          </p:cNvPr>
          <p:cNvCxnSpPr>
            <a:cxnSpLocks/>
          </p:cNvCxnSpPr>
          <p:nvPr/>
        </p:nvCxnSpPr>
        <p:spPr>
          <a:xfrm>
            <a:off x="4179174" y="4063006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3CDF443-2059-48C7-AE5F-9DAB11453909}"/>
              </a:ext>
            </a:extLst>
          </p:cNvPr>
          <p:cNvSpPr/>
          <p:nvPr/>
        </p:nvSpPr>
        <p:spPr>
          <a:xfrm>
            <a:off x="4254519" y="3710137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8DEC239-2A00-4C5B-9A9D-ADE1F3E32140}"/>
              </a:ext>
            </a:extLst>
          </p:cNvPr>
          <p:cNvCxnSpPr>
            <a:cxnSpLocks/>
          </p:cNvCxnSpPr>
          <p:nvPr/>
        </p:nvCxnSpPr>
        <p:spPr>
          <a:xfrm>
            <a:off x="2945755" y="4063006"/>
            <a:ext cx="124611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A8CF630-96BE-44B7-9EE1-9F0A13690762}"/>
              </a:ext>
            </a:extLst>
          </p:cNvPr>
          <p:cNvCxnSpPr>
            <a:cxnSpLocks/>
          </p:cNvCxnSpPr>
          <p:nvPr/>
        </p:nvCxnSpPr>
        <p:spPr>
          <a:xfrm>
            <a:off x="2940180" y="3427324"/>
            <a:ext cx="0" cy="63568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CA150A7-88DD-412E-BB2D-E7724351C680}"/>
              </a:ext>
            </a:extLst>
          </p:cNvPr>
          <p:cNvSpPr/>
          <p:nvPr/>
        </p:nvSpPr>
        <p:spPr>
          <a:xfrm>
            <a:off x="2584220" y="3634671"/>
            <a:ext cx="434554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83D3B42-14F3-4491-932B-35C2F4BABFFF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6400329" y="3102345"/>
            <a:ext cx="286221" cy="46596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1579008-D35B-4D64-9DD6-816C5DD604D9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6400329" y="3574071"/>
            <a:ext cx="279871" cy="488936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C5E5AEA-D95B-4696-854E-2F86AC8CF020}"/>
              </a:ext>
            </a:extLst>
          </p:cNvPr>
          <p:cNvSpPr/>
          <p:nvPr/>
        </p:nvSpPr>
        <p:spPr>
          <a:xfrm>
            <a:off x="10850006" y="2408365"/>
            <a:ext cx="1524751" cy="6165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484428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Getting back to our goal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05E6B58-6305-4D00-827B-BE1930042498}"/>
              </a:ext>
            </a:extLst>
          </p:cNvPr>
          <p:cNvSpPr/>
          <p:nvPr/>
        </p:nvSpPr>
        <p:spPr>
          <a:xfrm>
            <a:off x="-168912" y="974823"/>
            <a:ext cx="1524751" cy="83099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E3D794-B0C6-458F-83A4-2F41711E7709}"/>
              </a:ext>
            </a:extLst>
          </p:cNvPr>
          <p:cNvSpPr/>
          <p:nvPr/>
        </p:nvSpPr>
        <p:spPr>
          <a:xfrm>
            <a:off x="1844160" y="1189301"/>
            <a:ext cx="8680966" cy="353509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58B1ACD-96C7-4914-9B18-9526D7C53B57}"/>
              </a:ext>
            </a:extLst>
          </p:cNvPr>
          <p:cNvCxnSpPr>
            <a:cxnSpLocks/>
          </p:cNvCxnSpPr>
          <p:nvPr/>
        </p:nvCxnSpPr>
        <p:spPr>
          <a:xfrm>
            <a:off x="1295195" y="1365708"/>
            <a:ext cx="54896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E71AACB-2C6E-4BA0-BDC4-9F9EE364FB5F}"/>
              </a:ext>
            </a:extLst>
          </p:cNvPr>
          <p:cNvCxnSpPr>
            <a:cxnSpLocks/>
          </p:cNvCxnSpPr>
          <p:nvPr/>
        </p:nvCxnSpPr>
        <p:spPr>
          <a:xfrm>
            <a:off x="10078136" y="1823928"/>
            <a:ext cx="104880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A82107A-2709-4F8D-9EBB-3D10A096E23C}"/>
              </a:ext>
            </a:extLst>
          </p:cNvPr>
          <p:cNvSpPr txBox="1"/>
          <p:nvPr/>
        </p:nvSpPr>
        <p:spPr>
          <a:xfrm>
            <a:off x="66076" y="2871956"/>
            <a:ext cx="12056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A90D8C-C223-4F9E-BF3A-EB2902D5C5C3}"/>
                  </a:ext>
                </a:extLst>
              </p:cNvPr>
              <p:cNvSpPr/>
              <p:nvPr/>
            </p:nvSpPr>
            <p:spPr>
              <a:xfrm>
                <a:off x="11172518" y="1189301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A90D8C-C223-4F9E-BF3A-EB2902D5C5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2518" y="1189301"/>
                <a:ext cx="879728" cy="1233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757CAC5-1210-4605-BEF7-84FC37066303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705554" y="3086459"/>
            <a:ext cx="486644" cy="2704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A79F89-2312-4A2F-A234-099FCEE43E62}"/>
              </a:ext>
            </a:extLst>
          </p:cNvPr>
          <p:cNvCxnSpPr>
            <a:cxnSpLocks/>
          </p:cNvCxnSpPr>
          <p:nvPr/>
        </p:nvCxnSpPr>
        <p:spPr>
          <a:xfrm>
            <a:off x="4179174" y="2843571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5DC381-1893-4FE9-986C-7C1B97633C54}"/>
              </a:ext>
            </a:extLst>
          </p:cNvPr>
          <p:cNvCxnSpPr>
            <a:cxnSpLocks/>
          </p:cNvCxnSpPr>
          <p:nvPr/>
        </p:nvCxnSpPr>
        <p:spPr>
          <a:xfrm>
            <a:off x="4179174" y="3340329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3BA1B4D-2DF3-4DF6-8A73-76217DA9E08E}"/>
              </a:ext>
            </a:extLst>
          </p:cNvPr>
          <p:cNvCxnSpPr>
            <a:cxnSpLocks/>
          </p:cNvCxnSpPr>
          <p:nvPr/>
        </p:nvCxnSpPr>
        <p:spPr>
          <a:xfrm>
            <a:off x="4191874" y="2843571"/>
            <a:ext cx="0" cy="49675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12030A8-F808-4199-812E-A91A5F58F15D}"/>
              </a:ext>
            </a:extLst>
          </p:cNvPr>
          <p:cNvSpPr/>
          <p:nvPr/>
        </p:nvSpPr>
        <p:spPr>
          <a:xfrm>
            <a:off x="5193290" y="2748948"/>
            <a:ext cx="1207039" cy="70679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FFEAC5-DE32-44C1-9ED9-AED0FE1FAF4B}"/>
              </a:ext>
            </a:extLst>
          </p:cNvPr>
          <p:cNvCxnSpPr>
            <a:cxnSpLocks/>
          </p:cNvCxnSpPr>
          <p:nvPr/>
        </p:nvCxnSpPr>
        <p:spPr>
          <a:xfrm>
            <a:off x="6665119" y="3568307"/>
            <a:ext cx="1505267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2FF7DDC-54DF-4576-AA80-854A5CCBBD69}"/>
              </a:ext>
            </a:extLst>
          </p:cNvPr>
          <p:cNvCxnSpPr>
            <a:cxnSpLocks/>
          </p:cNvCxnSpPr>
          <p:nvPr/>
        </p:nvCxnSpPr>
        <p:spPr>
          <a:xfrm>
            <a:off x="7746446" y="3216996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D1A85DC-335B-4655-92BA-4452FAB186CE}"/>
              </a:ext>
            </a:extLst>
          </p:cNvPr>
          <p:cNvCxnSpPr>
            <a:cxnSpLocks/>
          </p:cNvCxnSpPr>
          <p:nvPr/>
        </p:nvCxnSpPr>
        <p:spPr>
          <a:xfrm>
            <a:off x="7746446" y="3855171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081E903-552C-4CC6-8233-D1E55D83D81E}"/>
              </a:ext>
            </a:extLst>
          </p:cNvPr>
          <p:cNvCxnSpPr>
            <a:cxnSpLocks/>
          </p:cNvCxnSpPr>
          <p:nvPr/>
        </p:nvCxnSpPr>
        <p:spPr>
          <a:xfrm>
            <a:off x="7759146" y="3202457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779F38-E4DB-471D-90EE-9D227F31136E}"/>
                  </a:ext>
                </a:extLst>
              </p:cNvPr>
              <p:cNvSpPr/>
              <p:nvPr/>
            </p:nvSpPr>
            <p:spPr>
              <a:xfrm>
                <a:off x="8668893" y="2978452"/>
                <a:ext cx="708532" cy="65985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779F38-E4DB-471D-90EE-9D227F3113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893" y="2978452"/>
                <a:ext cx="708532" cy="6598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5500D8B-4761-4EA9-9347-22A3B2D8AFCD}"/>
              </a:ext>
            </a:extLst>
          </p:cNvPr>
          <p:cNvCxnSpPr>
            <a:cxnSpLocks/>
          </p:cNvCxnSpPr>
          <p:nvPr/>
        </p:nvCxnSpPr>
        <p:spPr>
          <a:xfrm>
            <a:off x="1844160" y="1365708"/>
            <a:ext cx="8020149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3CD80EE-971D-4A2F-87FC-17573DAEE25E}"/>
              </a:ext>
            </a:extLst>
          </p:cNvPr>
          <p:cNvSpPr/>
          <p:nvPr/>
        </p:nvSpPr>
        <p:spPr>
          <a:xfrm>
            <a:off x="4229031" y="2511524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5564643-7CDC-4669-94AE-1002738ED043}"/>
              </a:ext>
            </a:extLst>
          </p:cNvPr>
          <p:cNvSpPr/>
          <p:nvPr/>
        </p:nvSpPr>
        <p:spPr>
          <a:xfrm>
            <a:off x="4254519" y="3013694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9E8254-8C6D-48AE-96DB-5067FEB0D17E}"/>
              </a:ext>
            </a:extLst>
          </p:cNvPr>
          <p:cNvSpPr txBox="1"/>
          <p:nvPr/>
        </p:nvSpPr>
        <p:spPr>
          <a:xfrm>
            <a:off x="6606595" y="3152809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8140E20-1D7D-469E-9990-8CFFE80FB415}"/>
              </a:ext>
            </a:extLst>
          </p:cNvPr>
          <p:cNvSpPr/>
          <p:nvPr/>
        </p:nvSpPr>
        <p:spPr>
          <a:xfrm>
            <a:off x="7713185" y="2871956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D1B4DE4-1935-4C3F-A535-703A45398BB2}"/>
              </a:ext>
            </a:extLst>
          </p:cNvPr>
          <p:cNvSpPr/>
          <p:nvPr/>
        </p:nvSpPr>
        <p:spPr>
          <a:xfrm>
            <a:off x="9654370" y="1627318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FBE0C5D-8409-401B-9CFB-8D60E6C3A333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9864309" y="1361770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5C1C4DD-A501-4FDB-8609-7D2D2F048C26}"/>
              </a:ext>
            </a:extLst>
          </p:cNvPr>
          <p:cNvCxnSpPr>
            <a:cxnSpLocks/>
            <a:endCxn id="66" idx="4"/>
          </p:cNvCxnSpPr>
          <p:nvPr/>
        </p:nvCxnSpPr>
        <p:spPr>
          <a:xfrm flipH="1" flipV="1">
            <a:off x="9864309" y="2047196"/>
            <a:ext cx="11623" cy="134980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8A51EEE-C2B9-497B-80A7-18A83896DEDE}"/>
              </a:ext>
            </a:extLst>
          </p:cNvPr>
          <p:cNvCxnSpPr>
            <a:cxnSpLocks/>
          </p:cNvCxnSpPr>
          <p:nvPr/>
        </p:nvCxnSpPr>
        <p:spPr>
          <a:xfrm>
            <a:off x="9377425" y="3397003"/>
            <a:ext cx="486884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Diamond 1">
            <a:extLst>
              <a:ext uri="{FF2B5EF4-FFF2-40B4-BE49-F238E27FC236}">
                <a16:creationId xmlns:a16="http://schemas.microsoft.com/office/drawing/2014/main" id="{9714DF08-F2FD-4EE8-A502-BD94BEF02558}"/>
              </a:ext>
            </a:extLst>
          </p:cNvPr>
          <p:cNvSpPr/>
          <p:nvPr/>
        </p:nvSpPr>
        <p:spPr>
          <a:xfrm>
            <a:off x="2185958" y="2735766"/>
            <a:ext cx="1519596" cy="706793"/>
          </a:xfrm>
          <a:prstGeom prst="diamond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90209A9-84D0-4D92-8501-27F4DAA037BA}"/>
              </a:ext>
            </a:extLst>
          </p:cNvPr>
          <p:cNvCxnSpPr>
            <a:cxnSpLocks/>
          </p:cNvCxnSpPr>
          <p:nvPr/>
        </p:nvCxnSpPr>
        <p:spPr>
          <a:xfrm>
            <a:off x="1295195" y="3099659"/>
            <a:ext cx="87806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019DD6B-508C-49BA-ABFA-9D2CA807D69B}"/>
              </a:ext>
            </a:extLst>
          </p:cNvPr>
          <p:cNvSpPr/>
          <p:nvPr/>
        </p:nvSpPr>
        <p:spPr>
          <a:xfrm>
            <a:off x="2400706" y="2894965"/>
            <a:ext cx="1096503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Static?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3CBB5F7-1217-4120-B4A9-DE532FD0B0CE}"/>
              </a:ext>
            </a:extLst>
          </p:cNvPr>
          <p:cNvSpPr/>
          <p:nvPr/>
        </p:nvSpPr>
        <p:spPr>
          <a:xfrm>
            <a:off x="5193290" y="3709610"/>
            <a:ext cx="1207039" cy="70679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D1B7D88-DDD7-44B8-B50F-4B1965D6D0E8}"/>
              </a:ext>
            </a:extLst>
          </p:cNvPr>
          <p:cNvSpPr/>
          <p:nvPr/>
        </p:nvSpPr>
        <p:spPr>
          <a:xfrm>
            <a:off x="3671189" y="2736876"/>
            <a:ext cx="434554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0C16F68-9B33-48D6-BA2A-24887810EA57}"/>
              </a:ext>
            </a:extLst>
          </p:cNvPr>
          <p:cNvCxnSpPr>
            <a:cxnSpLocks/>
          </p:cNvCxnSpPr>
          <p:nvPr/>
        </p:nvCxnSpPr>
        <p:spPr>
          <a:xfrm>
            <a:off x="4179174" y="4063006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3CDF443-2059-48C7-AE5F-9DAB11453909}"/>
              </a:ext>
            </a:extLst>
          </p:cNvPr>
          <p:cNvSpPr/>
          <p:nvPr/>
        </p:nvSpPr>
        <p:spPr>
          <a:xfrm>
            <a:off x="4254519" y="3710137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8DEC239-2A00-4C5B-9A9D-ADE1F3E32140}"/>
              </a:ext>
            </a:extLst>
          </p:cNvPr>
          <p:cNvCxnSpPr>
            <a:cxnSpLocks/>
          </p:cNvCxnSpPr>
          <p:nvPr/>
        </p:nvCxnSpPr>
        <p:spPr>
          <a:xfrm>
            <a:off x="2945755" y="4063006"/>
            <a:ext cx="124611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A8CF630-96BE-44B7-9EE1-9F0A13690762}"/>
              </a:ext>
            </a:extLst>
          </p:cNvPr>
          <p:cNvCxnSpPr>
            <a:cxnSpLocks/>
          </p:cNvCxnSpPr>
          <p:nvPr/>
        </p:nvCxnSpPr>
        <p:spPr>
          <a:xfrm>
            <a:off x="2940180" y="3427324"/>
            <a:ext cx="0" cy="63568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CA150A7-88DD-412E-BB2D-E7724351C680}"/>
              </a:ext>
            </a:extLst>
          </p:cNvPr>
          <p:cNvSpPr/>
          <p:nvPr/>
        </p:nvSpPr>
        <p:spPr>
          <a:xfrm>
            <a:off x="2584220" y="3634671"/>
            <a:ext cx="434554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83D3B42-14F3-4491-932B-35C2F4BABFFF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6400329" y="3102345"/>
            <a:ext cx="286221" cy="46596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1579008-D35B-4D64-9DD6-816C5DD604D9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6400329" y="3574071"/>
            <a:ext cx="279871" cy="488936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C5E5AEA-D95B-4696-854E-2F86AC8CF020}"/>
              </a:ext>
            </a:extLst>
          </p:cNvPr>
          <p:cNvSpPr/>
          <p:nvPr/>
        </p:nvSpPr>
        <p:spPr>
          <a:xfrm>
            <a:off x="10850006" y="2408365"/>
            <a:ext cx="1524751" cy="6165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CEE74C-5BBA-4226-BE9B-F9DA30242D16}"/>
              </a:ext>
            </a:extLst>
          </p:cNvPr>
          <p:cNvSpPr txBox="1"/>
          <p:nvPr/>
        </p:nvSpPr>
        <p:spPr>
          <a:xfrm>
            <a:off x="-176477" y="4831549"/>
            <a:ext cx="1254366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/>
              <a:t>     Main take away: Gravity </a:t>
            </a:r>
            <a:r>
              <a:rPr lang="en-US" sz="3600" dirty="0"/>
              <a:t>is the main anchor for 3D orientation</a:t>
            </a:r>
          </a:p>
        </p:txBody>
      </p:sp>
    </p:spTree>
    <p:extLst>
      <p:ext uri="{BB962C8B-B14F-4D97-AF65-F5344CB8AC3E}">
        <p14:creationId xmlns:p14="http://schemas.microsoft.com/office/powerpoint/2010/main" val="1380363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CBE635-004E-4744-9ACC-D00AD02795E3}"/>
              </a:ext>
            </a:extLst>
          </p:cNvPr>
          <p:cNvSpPr txBox="1"/>
          <p:nvPr/>
        </p:nvSpPr>
        <p:spPr>
          <a:xfrm>
            <a:off x="0" y="401340"/>
            <a:ext cx="12192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But what if object is </a:t>
            </a:r>
            <a:r>
              <a:rPr lang="en-US" sz="5400" dirty="0">
                <a:solidFill>
                  <a:srgbClr val="FFFF00"/>
                </a:solidFill>
              </a:rPr>
              <a:t>not often static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37231-E45E-4794-AB6C-F4F3233990EE}"/>
              </a:ext>
            </a:extLst>
          </p:cNvPr>
          <p:cNvSpPr txBox="1"/>
          <p:nvPr/>
        </p:nvSpPr>
        <p:spPr>
          <a:xfrm>
            <a:off x="3154044" y="2423939"/>
            <a:ext cx="4831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This paper: MUSE</a:t>
            </a:r>
            <a:endParaRPr lang="en-US" sz="4800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A755282-713A-4B0E-8400-C0DA547AE402}"/>
              </a:ext>
            </a:extLst>
          </p:cNvPr>
          <p:cNvSpPr/>
          <p:nvPr/>
        </p:nvSpPr>
        <p:spPr>
          <a:xfrm>
            <a:off x="5196838" y="1324670"/>
            <a:ext cx="1111249" cy="1099269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Inertial Measurement Unit (IMU)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285" y="1268306"/>
            <a:ext cx="2488168" cy="21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8427AA-1B42-4F51-8EB5-A58CA8D5B69B}"/>
              </a:ext>
            </a:extLst>
          </p:cNvPr>
          <p:cNvSpPr txBox="1"/>
          <p:nvPr/>
        </p:nvSpPr>
        <p:spPr>
          <a:xfrm>
            <a:off x="3301969" y="2054325"/>
            <a:ext cx="1439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F3D3F5-0E91-40A8-9FA3-A1F881BABE8B}"/>
              </a:ext>
            </a:extLst>
          </p:cNvPr>
          <p:cNvSpPr txBox="1"/>
          <p:nvPr/>
        </p:nvSpPr>
        <p:spPr>
          <a:xfrm>
            <a:off x="3240066" y="1268306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B061D2-1E1C-42BD-963D-B0F1E9649787}"/>
              </a:ext>
            </a:extLst>
          </p:cNvPr>
          <p:cNvSpPr txBox="1"/>
          <p:nvPr/>
        </p:nvSpPr>
        <p:spPr>
          <a:xfrm>
            <a:off x="3301969" y="2714378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Magnetometer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2838029" y="1150354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5176051" y="1150355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 descr="Image result for smartwatch">
            <a:extLst>
              <a:ext uri="{FF2B5EF4-FFF2-40B4-BE49-F238E27FC236}">
                <a16:creationId xmlns:a16="http://schemas.microsoft.com/office/drawing/2014/main" id="{CE721CC6-7343-4FCF-9599-B89535454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3740" y="950150"/>
            <a:ext cx="1060705" cy="11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28" y="2387727"/>
            <a:ext cx="1104490" cy="11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Image result for vr headset">
            <a:extLst>
              <a:ext uri="{FF2B5EF4-FFF2-40B4-BE49-F238E27FC236}">
                <a16:creationId xmlns:a16="http://schemas.microsoft.com/office/drawing/2014/main" id="{87E7D94F-1976-4381-A1A6-517C823B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28" y="917599"/>
            <a:ext cx="999850" cy="9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Image result for drone">
            <a:extLst>
              <a:ext uri="{FF2B5EF4-FFF2-40B4-BE49-F238E27FC236}">
                <a16:creationId xmlns:a16="http://schemas.microsoft.com/office/drawing/2014/main" id="{1CB1B504-C162-498F-9E01-0596BF6F3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8583" y="2485212"/>
            <a:ext cx="1295716" cy="78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410F249-2414-4F4C-BFF5-CB3FD728CAC1}"/>
              </a:ext>
            </a:extLst>
          </p:cNvPr>
          <p:cNvGrpSpPr/>
          <p:nvPr/>
        </p:nvGrpSpPr>
        <p:grpSpPr>
          <a:xfrm>
            <a:off x="9578470" y="1065477"/>
            <a:ext cx="1227963" cy="988848"/>
            <a:chOff x="3234249" y="-4457381"/>
            <a:chExt cx="5161160" cy="3839530"/>
          </a:xfrm>
        </p:grpSpPr>
        <p:pic>
          <p:nvPicPr>
            <p:cNvPr id="19" name="Picture 30" descr="Image result for 94fifty">
              <a:extLst>
                <a:ext uri="{FF2B5EF4-FFF2-40B4-BE49-F238E27FC236}">
                  <a16:creationId xmlns:a16="http://schemas.microsoft.com/office/drawing/2014/main" id="{32905C2D-C74D-4842-973A-BA7092BD85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34249" y="-4457381"/>
              <a:ext cx="3993866" cy="3839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0" descr="Image result for 94fifty">
              <a:extLst>
                <a:ext uri="{FF2B5EF4-FFF2-40B4-BE49-F238E27FC236}">
                  <a16:creationId xmlns:a16="http://schemas.microsoft.com/office/drawing/2014/main" id="{81FDDA51-3D34-4150-B731-8870EEBAD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15138" y="-4019550"/>
              <a:ext cx="1580271" cy="3166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Image result for smartphone racket">
            <a:extLst>
              <a:ext uri="{FF2B5EF4-FFF2-40B4-BE49-F238E27FC236}">
                <a16:creationId xmlns:a16="http://schemas.microsoft.com/office/drawing/2014/main" id="{5BF3DC1F-B89E-4CCF-8185-5B6A46E26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8470" y="2366238"/>
            <a:ext cx="1347195" cy="11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What does MUSE do?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73DE5-11AF-43F8-9437-331E2C77EC8A}"/>
              </a:ext>
            </a:extLst>
          </p:cNvPr>
          <p:cNvSpPr txBox="1"/>
          <p:nvPr/>
        </p:nvSpPr>
        <p:spPr>
          <a:xfrm>
            <a:off x="11195996" y="3011380"/>
            <a:ext cx="110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3DEACDE-DC94-4B60-B460-A911BFDD0D63}"/>
              </a:ext>
            </a:extLst>
          </p:cNvPr>
          <p:cNvSpPr/>
          <p:nvPr/>
        </p:nvSpPr>
        <p:spPr>
          <a:xfrm rot="5400000" flipV="1">
            <a:off x="1027422" y="2516651"/>
            <a:ext cx="244058" cy="41320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C6786385-E088-483B-8B6B-04755BEC1B48}"/>
              </a:ext>
            </a:extLst>
          </p:cNvPr>
          <p:cNvSpPr/>
          <p:nvPr/>
        </p:nvSpPr>
        <p:spPr>
          <a:xfrm rot="5400000" flipV="1">
            <a:off x="4721437" y="-649860"/>
            <a:ext cx="244058" cy="6746230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2903DA2-CA8D-4CC8-BBE9-DEA024796351}"/>
              </a:ext>
            </a:extLst>
          </p:cNvPr>
          <p:cNvSpPr/>
          <p:nvPr/>
        </p:nvSpPr>
        <p:spPr>
          <a:xfrm rot="5400000" flipV="1">
            <a:off x="8282912" y="2609343"/>
            <a:ext cx="244058" cy="22782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2F98883B-74B3-463C-8952-49C4647785BA}"/>
              </a:ext>
            </a:extLst>
          </p:cNvPr>
          <p:cNvSpPr/>
          <p:nvPr/>
        </p:nvSpPr>
        <p:spPr>
          <a:xfrm rot="5400000" flipV="1">
            <a:off x="9763659" y="1480243"/>
            <a:ext cx="244058" cy="2486025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682199-3FFB-414E-B99E-238404BCE696}"/>
              </a:ext>
            </a:extLst>
          </p:cNvPr>
          <p:cNvSpPr txBox="1"/>
          <p:nvPr/>
        </p:nvSpPr>
        <p:spPr>
          <a:xfrm>
            <a:off x="692859" y="2072634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4C1758-6401-4F1C-A562-472E5A29764C}"/>
              </a:ext>
            </a:extLst>
          </p:cNvPr>
          <p:cNvSpPr txBox="1"/>
          <p:nvPr/>
        </p:nvSpPr>
        <p:spPr>
          <a:xfrm>
            <a:off x="4268797" y="2072634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Moving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073462-EC1A-43E8-A3D3-AD20983A0835}"/>
              </a:ext>
            </a:extLst>
          </p:cNvPr>
          <p:cNvSpPr txBox="1"/>
          <p:nvPr/>
        </p:nvSpPr>
        <p:spPr>
          <a:xfrm>
            <a:off x="7948349" y="2072634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282733-78E3-459B-AEA7-B4B94D46DC58}"/>
              </a:ext>
            </a:extLst>
          </p:cNvPr>
          <p:cNvSpPr txBox="1"/>
          <p:nvPr/>
        </p:nvSpPr>
        <p:spPr>
          <a:xfrm>
            <a:off x="9395046" y="2072634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Moving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691B55-1082-4C74-9CC7-F23053CC0697}"/>
              </a:ext>
            </a:extLst>
          </p:cNvPr>
          <p:cNvSpPr/>
          <p:nvPr/>
        </p:nvSpPr>
        <p:spPr>
          <a:xfrm>
            <a:off x="367146" y="2804566"/>
            <a:ext cx="11273766" cy="24405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A279D1-25A2-4F57-84B8-E221B28BBB52}"/>
              </a:ext>
            </a:extLst>
          </p:cNvPr>
          <p:cNvSpPr txBox="1"/>
          <p:nvPr/>
        </p:nvSpPr>
        <p:spPr>
          <a:xfrm>
            <a:off x="834033" y="3430252"/>
            <a:ext cx="878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Use magnetometer as our main anchor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DEF2A2-B430-4D0C-A030-7007A76971BB}"/>
              </a:ext>
            </a:extLst>
          </p:cNvPr>
          <p:cNvSpPr txBox="1"/>
          <p:nvPr/>
        </p:nvSpPr>
        <p:spPr>
          <a:xfrm>
            <a:off x="834033" y="4060984"/>
            <a:ext cx="878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Joint estimation of orientation and location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191F63-BB71-414E-9F65-C6D249EEB220}"/>
              </a:ext>
            </a:extLst>
          </p:cNvPr>
          <p:cNvSpPr txBox="1"/>
          <p:nvPr/>
        </p:nvSpPr>
        <p:spPr>
          <a:xfrm>
            <a:off x="3215640" y="784718"/>
            <a:ext cx="84252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MUSE = Estimate 3D </a:t>
            </a:r>
            <a:r>
              <a:rPr lang="en-US" sz="2800"/>
              <a:t>Orientation even for </a:t>
            </a:r>
            <a:r>
              <a:rPr lang="en-US" sz="2800" dirty="0"/>
              <a:t>moving object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DF492F-2E64-4E26-8FB7-CF9AB5AB6CE2}"/>
              </a:ext>
            </a:extLst>
          </p:cNvPr>
          <p:cNvCxnSpPr>
            <a:cxnSpLocks/>
          </p:cNvCxnSpPr>
          <p:nvPr/>
        </p:nvCxnSpPr>
        <p:spPr>
          <a:xfrm flipH="1">
            <a:off x="5225799" y="1307938"/>
            <a:ext cx="992121" cy="75957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F16FA07-87DC-4C8E-A913-D939057D01FC}"/>
              </a:ext>
            </a:extLst>
          </p:cNvPr>
          <p:cNvCxnSpPr>
            <a:cxnSpLocks/>
          </p:cNvCxnSpPr>
          <p:nvPr/>
        </p:nvCxnSpPr>
        <p:spPr>
          <a:xfrm>
            <a:off x="8404941" y="1330456"/>
            <a:ext cx="1210191" cy="73012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139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What does MUSE do?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73DE5-11AF-43F8-9437-331E2C77EC8A}"/>
              </a:ext>
            </a:extLst>
          </p:cNvPr>
          <p:cNvSpPr txBox="1"/>
          <p:nvPr/>
        </p:nvSpPr>
        <p:spPr>
          <a:xfrm>
            <a:off x="11195996" y="3011380"/>
            <a:ext cx="110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3DEACDE-DC94-4B60-B460-A911BFDD0D63}"/>
              </a:ext>
            </a:extLst>
          </p:cNvPr>
          <p:cNvSpPr/>
          <p:nvPr/>
        </p:nvSpPr>
        <p:spPr>
          <a:xfrm rot="5400000" flipV="1">
            <a:off x="1027422" y="2516651"/>
            <a:ext cx="244058" cy="41320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C6786385-E088-483B-8B6B-04755BEC1B48}"/>
              </a:ext>
            </a:extLst>
          </p:cNvPr>
          <p:cNvSpPr/>
          <p:nvPr/>
        </p:nvSpPr>
        <p:spPr>
          <a:xfrm rot="5400000" flipV="1">
            <a:off x="4721437" y="-649860"/>
            <a:ext cx="244058" cy="6746230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2903DA2-CA8D-4CC8-BBE9-DEA024796351}"/>
              </a:ext>
            </a:extLst>
          </p:cNvPr>
          <p:cNvSpPr/>
          <p:nvPr/>
        </p:nvSpPr>
        <p:spPr>
          <a:xfrm rot="5400000" flipV="1">
            <a:off x="8282912" y="2609343"/>
            <a:ext cx="244058" cy="22782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2F98883B-74B3-463C-8952-49C4647785BA}"/>
              </a:ext>
            </a:extLst>
          </p:cNvPr>
          <p:cNvSpPr/>
          <p:nvPr/>
        </p:nvSpPr>
        <p:spPr>
          <a:xfrm rot="5400000" flipV="1">
            <a:off x="9763659" y="1480243"/>
            <a:ext cx="244058" cy="2486025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682199-3FFB-414E-B99E-238404BCE696}"/>
              </a:ext>
            </a:extLst>
          </p:cNvPr>
          <p:cNvSpPr txBox="1"/>
          <p:nvPr/>
        </p:nvSpPr>
        <p:spPr>
          <a:xfrm>
            <a:off x="692859" y="2072634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4C1758-6401-4F1C-A562-472E5A29764C}"/>
              </a:ext>
            </a:extLst>
          </p:cNvPr>
          <p:cNvSpPr txBox="1"/>
          <p:nvPr/>
        </p:nvSpPr>
        <p:spPr>
          <a:xfrm>
            <a:off x="4268797" y="2072634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Moving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073462-EC1A-43E8-A3D3-AD20983A0835}"/>
              </a:ext>
            </a:extLst>
          </p:cNvPr>
          <p:cNvSpPr txBox="1"/>
          <p:nvPr/>
        </p:nvSpPr>
        <p:spPr>
          <a:xfrm>
            <a:off x="7948349" y="2072634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282733-78E3-459B-AEA7-B4B94D46DC58}"/>
              </a:ext>
            </a:extLst>
          </p:cNvPr>
          <p:cNvSpPr txBox="1"/>
          <p:nvPr/>
        </p:nvSpPr>
        <p:spPr>
          <a:xfrm>
            <a:off x="9395046" y="2072634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Moving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691B55-1082-4C74-9CC7-F23053CC0697}"/>
              </a:ext>
            </a:extLst>
          </p:cNvPr>
          <p:cNvSpPr/>
          <p:nvPr/>
        </p:nvSpPr>
        <p:spPr>
          <a:xfrm>
            <a:off x="367146" y="2804566"/>
            <a:ext cx="11273766" cy="24405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A279D1-25A2-4F57-84B8-E221B28BBB52}"/>
              </a:ext>
            </a:extLst>
          </p:cNvPr>
          <p:cNvSpPr txBox="1"/>
          <p:nvPr/>
        </p:nvSpPr>
        <p:spPr>
          <a:xfrm>
            <a:off x="834033" y="3430252"/>
            <a:ext cx="878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Use magnetometer as our main anchor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DEF2A2-B430-4D0C-A030-7007A76971BB}"/>
              </a:ext>
            </a:extLst>
          </p:cNvPr>
          <p:cNvSpPr txBox="1"/>
          <p:nvPr/>
        </p:nvSpPr>
        <p:spPr>
          <a:xfrm>
            <a:off x="834033" y="4060984"/>
            <a:ext cx="878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Joint estimation of orientation and location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191F63-BB71-414E-9F65-C6D249EEB220}"/>
              </a:ext>
            </a:extLst>
          </p:cNvPr>
          <p:cNvSpPr txBox="1"/>
          <p:nvPr/>
        </p:nvSpPr>
        <p:spPr>
          <a:xfrm>
            <a:off x="3215640" y="784718"/>
            <a:ext cx="84252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MUSE = Estimate 3D </a:t>
            </a:r>
            <a:r>
              <a:rPr lang="en-US" sz="2800"/>
              <a:t>Orientation even for </a:t>
            </a:r>
            <a:r>
              <a:rPr lang="en-US" sz="2800" dirty="0"/>
              <a:t>moving object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DF492F-2E64-4E26-8FB7-CF9AB5AB6CE2}"/>
              </a:ext>
            </a:extLst>
          </p:cNvPr>
          <p:cNvCxnSpPr>
            <a:cxnSpLocks/>
          </p:cNvCxnSpPr>
          <p:nvPr/>
        </p:nvCxnSpPr>
        <p:spPr>
          <a:xfrm flipH="1">
            <a:off x="5225799" y="1307938"/>
            <a:ext cx="992121" cy="75957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F16FA07-87DC-4C8E-A913-D939057D01FC}"/>
              </a:ext>
            </a:extLst>
          </p:cNvPr>
          <p:cNvCxnSpPr>
            <a:cxnSpLocks/>
          </p:cNvCxnSpPr>
          <p:nvPr/>
        </p:nvCxnSpPr>
        <p:spPr>
          <a:xfrm>
            <a:off x="8404941" y="1330456"/>
            <a:ext cx="1210191" cy="73012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384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thumb/1/17/Earths_Magnetic_Field_Confusion.svg/1092px-Earths_Magnetic_Field_Confusion.svg.png">
            <a:extLst>
              <a:ext uri="{FF2B5EF4-FFF2-40B4-BE49-F238E27FC236}">
                <a16:creationId xmlns:a16="http://schemas.microsoft.com/office/drawing/2014/main" id="{01BC1069-2B30-456E-9189-9639AA5C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93">
            <a:off x="2507792" y="64325"/>
            <a:ext cx="7176416" cy="67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D7C871-8F6A-4E7E-BE28-82929C6FA0A1}"/>
              </a:ext>
            </a:extLst>
          </p:cNvPr>
          <p:cNvSpPr txBox="1"/>
          <p:nvPr/>
        </p:nvSpPr>
        <p:spPr>
          <a:xfrm>
            <a:off x="10255250" y="6457890"/>
            <a:ext cx="193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From: Wikipedia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B44AE-986B-4A5D-BFE4-25662F86CB93}"/>
              </a:ext>
            </a:extLst>
          </p:cNvPr>
          <p:cNvSpPr txBox="1"/>
          <p:nvPr/>
        </p:nvSpPr>
        <p:spPr>
          <a:xfrm>
            <a:off x="3238500" y="224135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Earth’s North Pole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DBD46-322D-48D4-8D77-1929D88B3407}"/>
              </a:ext>
            </a:extLst>
          </p:cNvPr>
          <p:cNvSpPr txBox="1"/>
          <p:nvPr/>
        </p:nvSpPr>
        <p:spPr>
          <a:xfrm>
            <a:off x="3238500" y="6172825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Earth’s South Pole</a:t>
            </a:r>
          </a:p>
        </p:txBody>
      </p:sp>
      <p:pic>
        <p:nvPicPr>
          <p:cNvPr id="9" name="Picture 2" descr="https://upload.wikimedia.org/wikipedia/commons/thumb/1/17/Earths_Magnetic_Field_Confusion.svg/1092px-Earths_Magnetic_Field_Confusion.svg.png">
            <a:extLst>
              <a:ext uri="{FF2B5EF4-FFF2-40B4-BE49-F238E27FC236}">
                <a16:creationId xmlns:a16="http://schemas.microsoft.com/office/drawing/2014/main" id="{44610D83-9501-4911-8C92-1AE76943D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209793">
            <a:off x="7308872" y="1836042"/>
            <a:ext cx="722379" cy="7223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755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thumb/1/17/Earths_Magnetic_Field_Confusion.svg/1092px-Earths_Magnetic_Field_Confusion.svg.png">
            <a:extLst>
              <a:ext uri="{FF2B5EF4-FFF2-40B4-BE49-F238E27FC236}">
                <a16:creationId xmlns:a16="http://schemas.microsoft.com/office/drawing/2014/main" id="{01BC1069-2B30-456E-9189-9639AA5C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93">
            <a:off x="2507792" y="64325"/>
            <a:ext cx="7176416" cy="67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D7C871-8F6A-4E7E-BE28-82929C6FA0A1}"/>
              </a:ext>
            </a:extLst>
          </p:cNvPr>
          <p:cNvSpPr txBox="1"/>
          <p:nvPr/>
        </p:nvSpPr>
        <p:spPr>
          <a:xfrm>
            <a:off x="10255250" y="6457890"/>
            <a:ext cx="193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From: Wikipedia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B44AE-986B-4A5D-BFE4-25662F86CB93}"/>
              </a:ext>
            </a:extLst>
          </p:cNvPr>
          <p:cNvSpPr txBox="1"/>
          <p:nvPr/>
        </p:nvSpPr>
        <p:spPr>
          <a:xfrm>
            <a:off x="3238500" y="224135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Earth’s North Pole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DBD46-322D-48D4-8D77-1929D88B3407}"/>
              </a:ext>
            </a:extLst>
          </p:cNvPr>
          <p:cNvSpPr txBox="1"/>
          <p:nvPr/>
        </p:nvSpPr>
        <p:spPr>
          <a:xfrm>
            <a:off x="3238500" y="6172825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Earth’s South Pole</a:t>
            </a:r>
          </a:p>
        </p:txBody>
      </p:sp>
      <p:pic>
        <p:nvPicPr>
          <p:cNvPr id="9" name="Picture 2" descr="https://upload.wikimedia.org/wikipedia/commons/thumb/1/17/Earths_Magnetic_Field_Confusion.svg/1092px-Earths_Magnetic_Field_Confusion.svg.png">
            <a:extLst>
              <a:ext uri="{FF2B5EF4-FFF2-40B4-BE49-F238E27FC236}">
                <a16:creationId xmlns:a16="http://schemas.microsoft.com/office/drawing/2014/main" id="{44610D83-9501-4911-8C92-1AE76943D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209793">
            <a:off x="7308872" y="1836042"/>
            <a:ext cx="722379" cy="7223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AC42513-CE7A-47CA-A228-51B7B90EF0F1}"/>
              </a:ext>
            </a:extLst>
          </p:cNvPr>
          <p:cNvSpPr/>
          <p:nvPr/>
        </p:nvSpPr>
        <p:spPr>
          <a:xfrm>
            <a:off x="7313612" y="1800225"/>
            <a:ext cx="768350" cy="7683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FEF65-C015-4E63-9147-7E6C13CD294F}"/>
              </a:ext>
            </a:extLst>
          </p:cNvPr>
          <p:cNvSpPr txBox="1"/>
          <p:nvPr/>
        </p:nvSpPr>
        <p:spPr>
          <a:xfrm>
            <a:off x="8428283" y="336916"/>
            <a:ext cx="3763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Magnetic Field Direction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on Earth Surface</a:t>
            </a:r>
          </a:p>
        </p:txBody>
      </p:sp>
    </p:spTree>
    <p:extLst>
      <p:ext uri="{BB962C8B-B14F-4D97-AF65-F5344CB8AC3E}">
        <p14:creationId xmlns:p14="http://schemas.microsoft.com/office/powerpoint/2010/main" val="9599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3D-axis">
                <a:extLst>
                  <a:ext uri="{FF2B5EF4-FFF2-40B4-BE49-F238E27FC236}">
                    <a16:creationId xmlns:a16="http://schemas.microsoft.com/office/drawing/2014/main" id="{D31F2BF6-96C3-4F7E-91B0-22E674CFF5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7539420"/>
                  </p:ext>
                </p:extLst>
              </p:nvPr>
            </p:nvGraphicFramePr>
            <p:xfrm rot="5400000">
              <a:off x="5280164" y="855663"/>
              <a:ext cx="4106506" cy="4146770"/>
            </p:xfrm>
            <a:graphic>
              <a:graphicData uri="http://schemas.microsoft.com/office/drawing/2017/model3d">
                <am3d:model3d r:embed="rId2">
                  <am3d:spPr>
                    <a:xfrm rot="5400000">
                      <a:off x="0" y="0"/>
                      <a:ext cx="4106506" cy="4146770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3398666" ay="-5186148" az="-339670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5193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D31F2BF6-96C3-4F7E-91B0-22E674CFF5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5280164" y="855663"/>
                <a:ext cx="4106506" cy="414677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B4518A6-E495-4B93-B94B-FD2798E94760}"/>
              </a:ext>
            </a:extLst>
          </p:cNvPr>
          <p:cNvSpPr txBox="1"/>
          <p:nvPr/>
        </p:nvSpPr>
        <p:spPr>
          <a:xfrm>
            <a:off x="8368806" y="3463812"/>
            <a:ext cx="16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</a:rPr>
              <a:t>Y: North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FFCD0-549C-423D-9FC7-78DBBE2A5615}"/>
              </a:ext>
            </a:extLst>
          </p:cNvPr>
          <p:cNvSpPr txBox="1"/>
          <p:nvPr/>
        </p:nvSpPr>
        <p:spPr>
          <a:xfrm>
            <a:off x="3650986" y="4768328"/>
            <a:ext cx="169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X: East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4A8E6-A5E6-4747-8A2E-1D55CC53280A}"/>
              </a:ext>
            </a:extLst>
          </p:cNvPr>
          <p:cNvSpPr txBox="1"/>
          <p:nvPr/>
        </p:nvSpPr>
        <p:spPr>
          <a:xfrm>
            <a:off x="4499182" y="1024048"/>
            <a:ext cx="169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Z: Up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82A0C-6BED-41A3-A0B9-0CF9156FC78E}"/>
              </a:ext>
            </a:extLst>
          </p:cNvPr>
          <p:cNvSpPr txBox="1"/>
          <p:nvPr/>
        </p:nvSpPr>
        <p:spPr>
          <a:xfrm>
            <a:off x="352412" y="3496559"/>
            <a:ext cx="414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Global Reference Frame</a:t>
            </a:r>
            <a:endParaRPr lang="en-US" sz="32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9F73EC4-D783-4528-9BF5-E18C7DEF60E6}"/>
              </a:ext>
            </a:extLst>
          </p:cNvPr>
          <p:cNvSpPr/>
          <p:nvPr/>
        </p:nvSpPr>
        <p:spPr>
          <a:xfrm rot="18542608">
            <a:off x="7158749" y="3859970"/>
            <a:ext cx="381298" cy="2642843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F68717-DCEB-44F8-B2E0-759BD3959331}"/>
              </a:ext>
            </a:extLst>
          </p:cNvPr>
          <p:cNvCxnSpPr>
            <a:cxnSpLocks/>
          </p:cNvCxnSpPr>
          <p:nvPr/>
        </p:nvCxnSpPr>
        <p:spPr>
          <a:xfrm>
            <a:off x="8450531" y="4292851"/>
            <a:ext cx="0" cy="1667156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CD8A3B-1B84-44C3-ADF4-D8FA7F831587}"/>
              </a:ext>
            </a:extLst>
          </p:cNvPr>
          <p:cNvCxnSpPr>
            <a:cxnSpLocks/>
          </p:cNvCxnSpPr>
          <p:nvPr/>
        </p:nvCxnSpPr>
        <p:spPr>
          <a:xfrm>
            <a:off x="8101988" y="4292851"/>
            <a:ext cx="0" cy="343443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80D5E4-607B-4AE4-A74C-B9581408ED18}"/>
              </a:ext>
            </a:extLst>
          </p:cNvPr>
          <p:cNvCxnSpPr>
            <a:cxnSpLocks/>
          </p:cNvCxnSpPr>
          <p:nvPr/>
        </p:nvCxnSpPr>
        <p:spPr>
          <a:xfrm rot="5400000">
            <a:off x="8278809" y="4464573"/>
            <a:ext cx="0" cy="343443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1AC327-226A-402F-89F2-A882EF5CCCBB}"/>
              </a:ext>
            </a:extLst>
          </p:cNvPr>
          <p:cNvSpPr txBox="1"/>
          <p:nvPr/>
        </p:nvSpPr>
        <p:spPr>
          <a:xfrm>
            <a:off x="8253592" y="6018332"/>
            <a:ext cx="3763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Magnetic Field Direction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3AF68E-843B-4A53-8374-7B5AEC284D18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BDCF4-7116-4A2D-930F-EE712674A682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Earth’s Magnetic Field as Main Anchor</a:t>
            </a:r>
          </a:p>
        </p:txBody>
      </p:sp>
    </p:spTree>
    <p:extLst>
      <p:ext uri="{BB962C8B-B14F-4D97-AF65-F5344CB8AC3E}">
        <p14:creationId xmlns:p14="http://schemas.microsoft.com/office/powerpoint/2010/main" val="1105894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Down 27">
            <a:extLst>
              <a:ext uri="{FF2B5EF4-FFF2-40B4-BE49-F238E27FC236}">
                <a16:creationId xmlns:a16="http://schemas.microsoft.com/office/drawing/2014/main" id="{0DD297CC-805C-4B78-9454-21C9CA830E5E}"/>
              </a:ext>
            </a:extLst>
          </p:cNvPr>
          <p:cNvSpPr/>
          <p:nvPr/>
        </p:nvSpPr>
        <p:spPr>
          <a:xfrm rot="18542608">
            <a:off x="7379459" y="4323151"/>
            <a:ext cx="381298" cy="2074492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A4EAE0BF-BE68-4956-8979-AF2F21C115D0}"/>
              </a:ext>
            </a:extLst>
          </p:cNvPr>
          <p:cNvSpPr/>
          <p:nvPr/>
        </p:nvSpPr>
        <p:spPr>
          <a:xfrm>
            <a:off x="1988911" y="3829953"/>
            <a:ext cx="8389249" cy="722094"/>
          </a:xfrm>
          <a:prstGeom prst="parallelogram">
            <a:avLst>
              <a:gd name="adj" fmla="val 16168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6" name="3D Model 15" descr="Mobile phone">
                <a:extLst>
                  <a:ext uri="{FF2B5EF4-FFF2-40B4-BE49-F238E27FC236}">
                    <a16:creationId xmlns:a16="http://schemas.microsoft.com/office/drawing/2014/main" id="{64305DD0-A01F-4C28-850A-E6BCB4B39A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0055583"/>
                  </p:ext>
                </p:extLst>
              </p:nvPr>
            </p:nvGraphicFramePr>
            <p:xfrm rot="1922518">
              <a:off x="4869853" y="1653082"/>
              <a:ext cx="2295077" cy="5075834"/>
            </p:xfrm>
            <a:graphic>
              <a:graphicData uri="http://schemas.microsoft.com/office/drawing/2017/model3d">
                <am3d:model3d r:embed="rId2">
                  <am3d:spPr>
                    <a:xfrm rot="1922518">
                      <a:off x="0" y="0"/>
                      <a:ext cx="2295077" cy="507583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84314" ay="-2062037" az="1669290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6" name="3D Model 15" descr="Mobile ph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64305DD0-A01F-4C28-850A-E6BCB4B39A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22518">
                <a:off x="4869853" y="1653082"/>
                <a:ext cx="2295077" cy="5075834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Parallelogram 24">
            <a:extLst>
              <a:ext uri="{FF2B5EF4-FFF2-40B4-BE49-F238E27FC236}">
                <a16:creationId xmlns:a16="http://schemas.microsoft.com/office/drawing/2014/main" id="{A49643EE-523E-4C49-B12E-3984B610CD20}"/>
              </a:ext>
            </a:extLst>
          </p:cNvPr>
          <p:cNvSpPr/>
          <p:nvPr/>
        </p:nvSpPr>
        <p:spPr>
          <a:xfrm>
            <a:off x="4493985" y="4191911"/>
            <a:ext cx="3056066" cy="360136"/>
          </a:xfrm>
          <a:prstGeom prst="parallelogram">
            <a:avLst>
              <a:gd name="adj" fmla="val 16168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99CEC7-A3C2-48EA-9B1D-682B0F0524F1}"/>
              </a:ext>
            </a:extLst>
          </p:cNvPr>
          <p:cNvSpPr txBox="1"/>
          <p:nvPr/>
        </p:nvSpPr>
        <p:spPr>
          <a:xfrm>
            <a:off x="9544228" y="4272807"/>
            <a:ext cx="263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Horizontal Plane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CFEA4A-6E70-45F9-B117-9CB099EEF6AF}"/>
              </a:ext>
            </a:extLst>
          </p:cNvPr>
          <p:cNvCxnSpPr>
            <a:cxnSpLocks/>
          </p:cNvCxnSpPr>
          <p:nvPr/>
        </p:nvCxnSpPr>
        <p:spPr>
          <a:xfrm>
            <a:off x="6255657" y="4416655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51629A-8680-440B-8F18-773526553F76}"/>
              </a:ext>
            </a:extLst>
          </p:cNvPr>
          <p:cNvCxnSpPr>
            <a:cxnSpLocks/>
          </p:cNvCxnSpPr>
          <p:nvPr/>
        </p:nvCxnSpPr>
        <p:spPr>
          <a:xfrm>
            <a:off x="6383141" y="4275141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E8FC66E-31DC-40C9-A772-D2210A365A67}"/>
              </a:ext>
            </a:extLst>
          </p:cNvPr>
          <p:cNvCxnSpPr>
            <a:cxnSpLocks/>
          </p:cNvCxnSpPr>
          <p:nvPr/>
        </p:nvCxnSpPr>
        <p:spPr>
          <a:xfrm flipH="1">
            <a:off x="6266460" y="4286137"/>
            <a:ext cx="105879" cy="13051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457C29-7506-445C-B3A5-13EB12AE7E07}"/>
              </a:ext>
            </a:extLst>
          </p:cNvPr>
          <p:cNvSpPr txBox="1"/>
          <p:nvPr/>
        </p:nvSpPr>
        <p:spPr>
          <a:xfrm>
            <a:off x="8253592" y="6018332"/>
            <a:ext cx="3763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Magnetic Field Direction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37EC653-4292-4547-A7D6-B53A4A00BDEF}"/>
              </a:ext>
            </a:extLst>
          </p:cNvPr>
          <p:cNvCxnSpPr>
            <a:cxnSpLocks/>
          </p:cNvCxnSpPr>
          <p:nvPr/>
        </p:nvCxnSpPr>
        <p:spPr>
          <a:xfrm>
            <a:off x="6375118" y="4191911"/>
            <a:ext cx="2096184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80FA1A3-2C78-4A41-BDE2-CD37265AD85B}"/>
              </a:ext>
            </a:extLst>
          </p:cNvPr>
          <p:cNvSpPr txBox="1"/>
          <p:nvPr/>
        </p:nvSpPr>
        <p:spPr>
          <a:xfrm>
            <a:off x="8287970" y="3519454"/>
            <a:ext cx="113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North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462EA7-8E1B-41CE-A628-29C577FE994D}"/>
              </a:ext>
            </a:extLst>
          </p:cNvPr>
          <p:cNvCxnSpPr>
            <a:cxnSpLocks/>
          </p:cNvCxnSpPr>
          <p:nvPr/>
        </p:nvCxnSpPr>
        <p:spPr>
          <a:xfrm>
            <a:off x="8450531" y="4292851"/>
            <a:ext cx="0" cy="1667156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EF9D1B-006F-43B5-8369-9E87887EB275}"/>
              </a:ext>
            </a:extLst>
          </p:cNvPr>
          <p:cNvCxnSpPr>
            <a:cxnSpLocks/>
          </p:cNvCxnSpPr>
          <p:nvPr/>
        </p:nvCxnSpPr>
        <p:spPr>
          <a:xfrm>
            <a:off x="8101988" y="4292851"/>
            <a:ext cx="0" cy="343443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AC8D84F-0295-4DC3-A3FD-F9AABB679905}"/>
              </a:ext>
            </a:extLst>
          </p:cNvPr>
          <p:cNvCxnSpPr>
            <a:cxnSpLocks/>
          </p:cNvCxnSpPr>
          <p:nvPr/>
        </p:nvCxnSpPr>
        <p:spPr>
          <a:xfrm rot="5400000">
            <a:off x="8278809" y="4464573"/>
            <a:ext cx="0" cy="343443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970136A-0F07-4939-8D35-1477ADC5B486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1289BA-0D9E-44FA-BFD9-05172EC56657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Earth’s Magnetic Field as Main Anchor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EEAD9C-C6E4-41F0-AA91-75A4FA86028B}"/>
              </a:ext>
            </a:extLst>
          </p:cNvPr>
          <p:cNvSpPr txBox="1"/>
          <p:nvPr/>
        </p:nvSpPr>
        <p:spPr>
          <a:xfrm>
            <a:off x="2779163" y="1466018"/>
            <a:ext cx="6633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This vector is not influenced by motion!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8CA6E-3ED8-4279-88DA-189C46AA3318}"/>
              </a:ext>
            </a:extLst>
          </p:cNvPr>
          <p:cNvSpPr txBox="1"/>
          <p:nvPr/>
        </p:nvSpPr>
        <p:spPr>
          <a:xfrm>
            <a:off x="2779163" y="2038127"/>
            <a:ext cx="6633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Let’s make it our main anchor</a:t>
            </a:r>
          </a:p>
        </p:txBody>
      </p:sp>
    </p:spTree>
    <p:extLst>
      <p:ext uri="{BB962C8B-B14F-4D97-AF65-F5344CB8AC3E}">
        <p14:creationId xmlns:p14="http://schemas.microsoft.com/office/powerpoint/2010/main" val="18032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Down 27">
            <a:extLst>
              <a:ext uri="{FF2B5EF4-FFF2-40B4-BE49-F238E27FC236}">
                <a16:creationId xmlns:a16="http://schemas.microsoft.com/office/drawing/2014/main" id="{0DD297CC-805C-4B78-9454-21C9CA830E5E}"/>
              </a:ext>
            </a:extLst>
          </p:cNvPr>
          <p:cNvSpPr/>
          <p:nvPr/>
        </p:nvSpPr>
        <p:spPr>
          <a:xfrm rot="18542608">
            <a:off x="7379459" y="4323151"/>
            <a:ext cx="381298" cy="2074492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6" name="3D Model 15" descr="Mobile phone">
                <a:extLst>
                  <a:ext uri="{FF2B5EF4-FFF2-40B4-BE49-F238E27FC236}">
                    <a16:creationId xmlns:a16="http://schemas.microsoft.com/office/drawing/2014/main" id="{64305DD0-A01F-4C28-850A-E6BCB4B39A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7672735"/>
                  </p:ext>
                </p:extLst>
              </p:nvPr>
            </p:nvGraphicFramePr>
            <p:xfrm rot="1922518">
              <a:off x="4869853" y="1653082"/>
              <a:ext cx="2295077" cy="5075834"/>
            </p:xfrm>
            <a:graphic>
              <a:graphicData uri="http://schemas.microsoft.com/office/drawing/2017/model3d">
                <am3d:model3d r:embed="rId2">
                  <am3d:spPr>
                    <a:xfrm rot="1922518">
                      <a:off x="0" y="0"/>
                      <a:ext cx="2295077" cy="507583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84314" ay="-2062037" az="1669290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6" name="3D Model 15" descr="Mobile ph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64305DD0-A01F-4C28-850A-E6BCB4B39A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22518">
                <a:off x="4869853" y="1653082"/>
                <a:ext cx="2295077" cy="5075834"/>
              </a:xfrm>
              <a:prstGeom prst="rect">
                <a:avLst/>
              </a:prstGeom>
            </p:spPr>
          </p:pic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CFEA4A-6E70-45F9-B117-9CB099EEF6AF}"/>
              </a:ext>
            </a:extLst>
          </p:cNvPr>
          <p:cNvCxnSpPr>
            <a:cxnSpLocks/>
          </p:cNvCxnSpPr>
          <p:nvPr/>
        </p:nvCxnSpPr>
        <p:spPr>
          <a:xfrm>
            <a:off x="6255657" y="4416655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51629A-8680-440B-8F18-773526553F76}"/>
              </a:ext>
            </a:extLst>
          </p:cNvPr>
          <p:cNvCxnSpPr>
            <a:cxnSpLocks/>
          </p:cNvCxnSpPr>
          <p:nvPr/>
        </p:nvCxnSpPr>
        <p:spPr>
          <a:xfrm>
            <a:off x="6383141" y="4275141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E8FC66E-31DC-40C9-A772-D2210A365A67}"/>
              </a:ext>
            </a:extLst>
          </p:cNvPr>
          <p:cNvCxnSpPr>
            <a:cxnSpLocks/>
          </p:cNvCxnSpPr>
          <p:nvPr/>
        </p:nvCxnSpPr>
        <p:spPr>
          <a:xfrm flipH="1">
            <a:off x="6266460" y="4286137"/>
            <a:ext cx="105879" cy="13051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A22973C-61B5-4ADB-A04C-80AC9149A284}"/>
              </a:ext>
            </a:extLst>
          </p:cNvPr>
          <p:cNvSpPr txBox="1"/>
          <p:nvPr/>
        </p:nvSpPr>
        <p:spPr>
          <a:xfrm>
            <a:off x="8253592" y="6018332"/>
            <a:ext cx="3763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Magnetic Field Direction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D65E4C-A72F-47CF-8CDA-4A9393EC6B74}"/>
              </a:ext>
            </a:extLst>
          </p:cNvPr>
          <p:cNvSpPr txBox="1"/>
          <p:nvPr/>
        </p:nvSpPr>
        <p:spPr>
          <a:xfrm>
            <a:off x="9035453" y="5535033"/>
            <a:ext cx="263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Main Anchor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D04D59-91F6-4537-96B1-73F397B7A26E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Earth’s Magnetic Field as Main Anchor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DB9413-FE0F-4D1D-91BA-7DAB2EF83888}"/>
                  </a:ext>
                </a:extLst>
              </p:cNvPr>
              <p:cNvSpPr txBox="1"/>
              <p:nvPr/>
            </p:nvSpPr>
            <p:spPr>
              <a:xfrm>
                <a:off x="663146" y="1539630"/>
                <a:ext cx="5168695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DB9413-FE0F-4D1D-91BA-7DAB2EF83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6" y="1539630"/>
                <a:ext cx="5168695" cy="12661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8801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6D04D59-91F6-4537-96B1-73F397B7A26E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Earth’s Magnetic Field as Main Anchor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DB9413-FE0F-4D1D-91BA-7DAB2EF83888}"/>
                  </a:ext>
                </a:extLst>
              </p:cNvPr>
              <p:cNvSpPr txBox="1"/>
              <p:nvPr/>
            </p:nvSpPr>
            <p:spPr>
              <a:xfrm>
                <a:off x="663146" y="1539630"/>
                <a:ext cx="5168695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DB9413-FE0F-4D1D-91BA-7DAB2EF83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6" y="1539630"/>
                <a:ext cx="5168695" cy="12661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F37BB23-5673-4D45-BDC2-951AA5A7DA1C}"/>
              </a:ext>
            </a:extLst>
          </p:cNvPr>
          <p:cNvSpPr txBox="1"/>
          <p:nvPr/>
        </p:nvSpPr>
        <p:spPr>
          <a:xfrm>
            <a:off x="1429760" y="3294121"/>
            <a:ext cx="9332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Three questions: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31A42-6F5E-43B0-BE8B-1664CA6F5E96}"/>
              </a:ext>
            </a:extLst>
          </p:cNvPr>
          <p:cNvSpPr txBox="1"/>
          <p:nvPr/>
        </p:nvSpPr>
        <p:spPr>
          <a:xfrm>
            <a:off x="1429760" y="4044042"/>
            <a:ext cx="9332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dirty="0"/>
              <a:t>What does it say about my orientation?</a:t>
            </a:r>
          </a:p>
          <a:p>
            <a:pPr marL="514350" indent="-514350">
              <a:buAutoNum type="arabicParenR"/>
            </a:pPr>
            <a:r>
              <a:rPr lang="en-US" sz="2800" dirty="0"/>
              <a:t>Magnetometer’s resolution is low …</a:t>
            </a:r>
          </a:p>
          <a:p>
            <a:pPr marL="514350" indent="-514350">
              <a:buAutoNum type="arabicParenR"/>
            </a:pPr>
            <a:r>
              <a:rPr lang="en-US" sz="2800" dirty="0"/>
              <a:t>How to know x, y, z of earth magnetic field?</a:t>
            </a:r>
          </a:p>
        </p:txBody>
      </p:sp>
    </p:spTree>
    <p:extLst>
      <p:ext uri="{BB962C8B-B14F-4D97-AF65-F5344CB8AC3E}">
        <p14:creationId xmlns:p14="http://schemas.microsoft.com/office/powerpoint/2010/main" val="907918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6D04D59-91F6-4537-96B1-73F397B7A26E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Earth’s Magnetic Field as Main Anchor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DB9413-FE0F-4D1D-91BA-7DAB2EF83888}"/>
                  </a:ext>
                </a:extLst>
              </p:cNvPr>
              <p:cNvSpPr txBox="1"/>
              <p:nvPr/>
            </p:nvSpPr>
            <p:spPr>
              <a:xfrm>
                <a:off x="663146" y="1539630"/>
                <a:ext cx="5168695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DB9413-FE0F-4D1D-91BA-7DAB2EF83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6" y="1539630"/>
                <a:ext cx="5168695" cy="12661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F37BB23-5673-4D45-BDC2-951AA5A7DA1C}"/>
              </a:ext>
            </a:extLst>
          </p:cNvPr>
          <p:cNvSpPr txBox="1"/>
          <p:nvPr/>
        </p:nvSpPr>
        <p:spPr>
          <a:xfrm>
            <a:off x="1429760" y="3294121"/>
            <a:ext cx="9332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Three questions: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31A42-6F5E-43B0-BE8B-1664CA6F5E96}"/>
              </a:ext>
            </a:extLst>
          </p:cNvPr>
          <p:cNvSpPr txBox="1"/>
          <p:nvPr/>
        </p:nvSpPr>
        <p:spPr>
          <a:xfrm>
            <a:off x="1429760" y="4044042"/>
            <a:ext cx="9332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dirty="0"/>
              <a:t>What does it say about my orientation?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Magnetometer’s resolution is low …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How to know x, y, z of earth magnetic field?</a:t>
            </a:r>
          </a:p>
        </p:txBody>
      </p:sp>
    </p:spTree>
    <p:extLst>
      <p:ext uri="{BB962C8B-B14F-4D97-AF65-F5344CB8AC3E}">
        <p14:creationId xmlns:p14="http://schemas.microsoft.com/office/powerpoint/2010/main" val="1792220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Down 11">
            <a:extLst>
              <a:ext uri="{FF2B5EF4-FFF2-40B4-BE49-F238E27FC236}">
                <a16:creationId xmlns:a16="http://schemas.microsoft.com/office/drawing/2014/main" id="{1BCE537B-286A-4509-B7EE-972CE9CE6117}"/>
              </a:ext>
            </a:extLst>
          </p:cNvPr>
          <p:cNvSpPr/>
          <p:nvPr/>
        </p:nvSpPr>
        <p:spPr>
          <a:xfrm rot="18542608">
            <a:off x="3726977" y="2910305"/>
            <a:ext cx="381298" cy="2074492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3D Model 12" descr="Mobile phone">
                <a:extLst>
                  <a:ext uri="{FF2B5EF4-FFF2-40B4-BE49-F238E27FC236}">
                    <a16:creationId xmlns:a16="http://schemas.microsoft.com/office/drawing/2014/main" id="{CD34417A-9B57-4FCA-97A0-DD057D6C8E7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922518">
              <a:off x="1171651" y="423116"/>
              <a:ext cx="2295077" cy="5075834"/>
            </p:xfrm>
            <a:graphic>
              <a:graphicData uri="http://schemas.microsoft.com/office/drawing/2017/model3d">
                <am3d:model3d r:embed="rId3">
                  <am3d:spPr>
                    <a:xfrm rot="1922518">
                      <a:off x="0" y="0"/>
                      <a:ext cx="2295077" cy="507583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84314" ay="-2062037" az="166929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3D Model 12" descr="Mobile ph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D34417A-9B57-4FCA-97A0-DD057D6C8E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22518">
                <a:off x="1171651" y="423116"/>
                <a:ext cx="2295077" cy="5075834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49A6E-00E2-4A88-94D9-39E8936ADC0C}"/>
              </a:ext>
            </a:extLst>
          </p:cNvPr>
          <p:cNvCxnSpPr>
            <a:cxnSpLocks/>
          </p:cNvCxnSpPr>
          <p:nvPr/>
        </p:nvCxnSpPr>
        <p:spPr>
          <a:xfrm>
            <a:off x="2603175" y="3003809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45173E-799A-4ED2-B72C-87726CC194BF}"/>
              </a:ext>
            </a:extLst>
          </p:cNvPr>
          <p:cNvCxnSpPr>
            <a:cxnSpLocks/>
          </p:cNvCxnSpPr>
          <p:nvPr/>
        </p:nvCxnSpPr>
        <p:spPr>
          <a:xfrm>
            <a:off x="2730659" y="2862295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0DB767-B2BB-43CF-9A60-E93D1548CA12}"/>
              </a:ext>
            </a:extLst>
          </p:cNvPr>
          <p:cNvCxnSpPr>
            <a:cxnSpLocks/>
          </p:cNvCxnSpPr>
          <p:nvPr/>
        </p:nvCxnSpPr>
        <p:spPr>
          <a:xfrm flipH="1">
            <a:off x="2613978" y="2873291"/>
            <a:ext cx="105879" cy="13051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7" name="3D Model 16" descr="3D-axis">
                <a:extLst>
                  <a:ext uri="{FF2B5EF4-FFF2-40B4-BE49-F238E27FC236}">
                    <a16:creationId xmlns:a16="http://schemas.microsoft.com/office/drawing/2014/main" id="{5D9FCBD6-84D6-43A1-93A1-90DFCE254D0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2423156">
              <a:off x="2072566" y="718727"/>
              <a:ext cx="2367462" cy="2318648"/>
            </p:xfrm>
            <a:graphic>
              <a:graphicData uri="http://schemas.microsoft.com/office/drawing/2017/model3d">
                <am3d:model3d r:embed="rId7">
                  <am3d:spPr>
                    <a:xfrm rot="12423156">
                      <a:off x="0" y="0"/>
                      <a:ext cx="2367462" cy="231864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3118643" ay="-1005262" az="-958406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757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7" name="3D Model 16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5D9FCBD6-84D6-43A1-93A1-90DFCE254D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2423156">
                <a:off x="2072566" y="718727"/>
                <a:ext cx="2367462" cy="2318648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B69C86F-5028-4900-9F3E-F9F066BFA6CC}"/>
              </a:ext>
            </a:extLst>
          </p:cNvPr>
          <p:cNvSpPr txBox="1"/>
          <p:nvPr/>
        </p:nvSpPr>
        <p:spPr>
          <a:xfrm>
            <a:off x="729121" y="1136645"/>
            <a:ext cx="150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FF0000"/>
                </a:solidFill>
              </a:rPr>
              <a:t>Z: Outward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CFA421-4D54-47B7-8E0D-6A97CA327738}"/>
              </a:ext>
            </a:extLst>
          </p:cNvPr>
          <p:cNvSpPr txBox="1"/>
          <p:nvPr/>
        </p:nvSpPr>
        <p:spPr>
          <a:xfrm>
            <a:off x="2523432" y="1057051"/>
            <a:ext cx="112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1"/>
                </a:solidFill>
              </a:rPr>
              <a:t>Y: Front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363D45-25AB-4805-87F4-8D17F76CA06B}"/>
              </a:ext>
            </a:extLst>
          </p:cNvPr>
          <p:cNvSpPr txBox="1"/>
          <p:nvPr/>
        </p:nvSpPr>
        <p:spPr>
          <a:xfrm>
            <a:off x="3819500" y="2961033"/>
            <a:ext cx="1122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00B050"/>
                </a:solidFill>
              </a:rPr>
              <a:t>X: Right 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42E0D9-8C91-44D0-B2D9-6248FC4584A0}"/>
              </a:ext>
            </a:extLst>
          </p:cNvPr>
          <p:cNvSpPr txBox="1"/>
          <p:nvPr/>
        </p:nvSpPr>
        <p:spPr>
          <a:xfrm>
            <a:off x="729121" y="2185053"/>
            <a:ext cx="115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[Local]</a:t>
            </a:r>
            <a:endParaRPr lang="en-US" sz="2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0A9693-C4C9-42DF-A57E-21900A2B89FB}"/>
              </a:ext>
            </a:extLst>
          </p:cNvPr>
          <p:cNvSpPr txBox="1"/>
          <p:nvPr/>
        </p:nvSpPr>
        <p:spPr>
          <a:xfrm>
            <a:off x="701550" y="5870624"/>
            <a:ext cx="3643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Actual Measurement</a:t>
            </a:r>
            <a:br>
              <a:rPr lang="en-US" altLang="zh-CN" sz="2400" dirty="0">
                <a:solidFill>
                  <a:schemeClr val="accent1"/>
                </a:solidFill>
              </a:rPr>
            </a:br>
            <a:r>
              <a:rPr lang="en-US" altLang="zh-CN" sz="2400" dirty="0">
                <a:solidFill>
                  <a:schemeClr val="accent1"/>
                </a:solidFill>
              </a:rPr>
              <a:t>(from magnetometer)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951148-6AB1-407F-803D-0D88FCB88B81}"/>
              </a:ext>
            </a:extLst>
          </p:cNvPr>
          <p:cNvSpPr txBox="1"/>
          <p:nvPr/>
        </p:nvSpPr>
        <p:spPr>
          <a:xfrm>
            <a:off x="3190207" y="200927"/>
            <a:ext cx="5811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Actual vs. Inferred Measurement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1" name="3D Model 50" descr="Mobile phone">
                <a:extLst>
                  <a:ext uri="{FF2B5EF4-FFF2-40B4-BE49-F238E27FC236}">
                    <a16:creationId xmlns:a16="http://schemas.microsoft.com/office/drawing/2014/main" id="{080813F5-FF9C-492D-B4EE-50771A4FC4B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922518">
              <a:off x="8165627" y="423115"/>
              <a:ext cx="2295077" cy="5075834"/>
            </p:xfrm>
            <a:graphic>
              <a:graphicData uri="http://schemas.microsoft.com/office/drawing/2017/model3d">
                <am3d:model3d r:embed="rId3">
                  <am3d:spPr>
                    <a:xfrm rot="1922518">
                      <a:off x="0" y="0"/>
                      <a:ext cx="2295077" cy="507583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84314" ay="-2062037" az="1669290"/>
                    <am3d:postTrans dx="0" dy="0" dz="0"/>
                  </am3d:trans>
                  <am3d:attrSrcUrl r:id="rId4"/>
                  <am3d:raster rName="Office3DRenderer" rVer="16.0.8326">
                    <am3d:blip r:embed="rId6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1" name="3D Model 50" descr="Mobile ph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080813F5-FF9C-492D-B4EE-50771A4FC4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22518">
                <a:off x="8165627" y="423115"/>
                <a:ext cx="2295077" cy="50758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5" name="3D Model 54" descr="3D-axis">
                <a:extLst>
                  <a:ext uri="{FF2B5EF4-FFF2-40B4-BE49-F238E27FC236}">
                    <a16:creationId xmlns:a16="http://schemas.microsoft.com/office/drawing/2014/main" id="{665428C7-A348-44F0-89B2-5EF6E9E0FC5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2423156">
              <a:off x="9066542" y="718726"/>
              <a:ext cx="2367462" cy="2318648"/>
            </p:xfrm>
            <a:graphic>
              <a:graphicData uri="http://schemas.microsoft.com/office/drawing/2017/model3d">
                <am3d:model3d r:embed="rId7">
                  <am3d:spPr>
                    <a:xfrm rot="12423156">
                      <a:off x="0" y="0"/>
                      <a:ext cx="2367462" cy="231864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3118643" ay="-1005262" az="-958406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757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5" name="3D Model 54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665428C7-A348-44F0-89B2-5EF6E9E0FC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2423156">
                <a:off x="9066542" y="718726"/>
                <a:ext cx="2367462" cy="2318648"/>
              </a:xfrm>
              <a:prstGeom prst="rect">
                <a:avLst/>
              </a:prstGeom>
            </p:spPr>
          </p:pic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B78D1448-67DE-4A00-86B1-78427AD1C26C}"/>
              </a:ext>
            </a:extLst>
          </p:cNvPr>
          <p:cNvSpPr txBox="1"/>
          <p:nvPr/>
        </p:nvSpPr>
        <p:spPr>
          <a:xfrm>
            <a:off x="7723097" y="1136644"/>
            <a:ext cx="150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FF0000"/>
                </a:solidFill>
              </a:rPr>
              <a:t>Z: Outward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362D7E-1552-4395-AF8E-713AAD19A300}"/>
              </a:ext>
            </a:extLst>
          </p:cNvPr>
          <p:cNvSpPr txBox="1"/>
          <p:nvPr/>
        </p:nvSpPr>
        <p:spPr>
          <a:xfrm>
            <a:off x="9517408" y="1057050"/>
            <a:ext cx="112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1"/>
                </a:solidFill>
              </a:rPr>
              <a:t>Y: Front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6F0A26-1783-4B4E-A5A0-53E8898151C4}"/>
              </a:ext>
            </a:extLst>
          </p:cNvPr>
          <p:cNvSpPr txBox="1"/>
          <p:nvPr/>
        </p:nvSpPr>
        <p:spPr>
          <a:xfrm>
            <a:off x="10813476" y="2961032"/>
            <a:ext cx="1122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00B050"/>
                </a:solidFill>
              </a:rPr>
              <a:t>X: Right 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7AA1984-25FD-4142-A589-0F0C7E95D1B5}"/>
              </a:ext>
            </a:extLst>
          </p:cNvPr>
          <p:cNvSpPr txBox="1"/>
          <p:nvPr/>
        </p:nvSpPr>
        <p:spPr>
          <a:xfrm>
            <a:off x="7723097" y="2185052"/>
            <a:ext cx="115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[Local]</a:t>
            </a:r>
            <a:endParaRPr lang="en-US" sz="2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E25D7C-D785-41C8-AF70-8FC4F43B3CA1}"/>
              </a:ext>
            </a:extLst>
          </p:cNvPr>
          <p:cNvSpPr txBox="1"/>
          <p:nvPr/>
        </p:nvSpPr>
        <p:spPr>
          <a:xfrm>
            <a:off x="6842678" y="5870623"/>
            <a:ext cx="4940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Inferred Measurement</a:t>
            </a:r>
            <a:br>
              <a:rPr lang="en-US" altLang="zh-CN" sz="2400" dirty="0">
                <a:solidFill>
                  <a:schemeClr val="accent1"/>
                </a:solidFill>
              </a:rPr>
            </a:br>
            <a:r>
              <a:rPr lang="en-US" altLang="zh-CN" sz="2400" dirty="0">
                <a:solidFill>
                  <a:schemeClr val="accent1"/>
                </a:solidFill>
              </a:rPr>
              <a:t>(inferred from orientation estimation)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049CBA80-ADE0-4FC9-BAB6-01999DD8DD29}"/>
              </a:ext>
            </a:extLst>
          </p:cNvPr>
          <p:cNvSpPr/>
          <p:nvPr/>
        </p:nvSpPr>
        <p:spPr>
          <a:xfrm rot="18962236">
            <a:off x="10301228" y="2550499"/>
            <a:ext cx="381298" cy="2642892"/>
          </a:xfrm>
          <a:prstGeom prst="downArrow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/>
              <p:nvPr/>
            </p:nvSpPr>
            <p:spPr>
              <a:xfrm>
                <a:off x="4048265" y="4804179"/>
                <a:ext cx="14494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𝑚𝑒𝑎𝑠𝑢𝑟𝑒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265" y="4804179"/>
                <a:ext cx="1449499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/>
              <p:nvPr/>
            </p:nvSpPr>
            <p:spPr>
              <a:xfrm>
                <a:off x="10625840" y="4907410"/>
                <a:ext cx="1020216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𝑖𝑛𝑓𝑒𝑟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840" y="4907410"/>
                <a:ext cx="1020216" cy="4653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5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50" grpId="0" animBg="1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Inertial Measurement Unit (IMU)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285" y="1268306"/>
            <a:ext cx="2488168" cy="21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8427AA-1B42-4F51-8EB5-A58CA8D5B69B}"/>
              </a:ext>
            </a:extLst>
          </p:cNvPr>
          <p:cNvSpPr txBox="1"/>
          <p:nvPr/>
        </p:nvSpPr>
        <p:spPr>
          <a:xfrm>
            <a:off x="3301969" y="2054325"/>
            <a:ext cx="1439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F3D3F5-0E91-40A8-9FA3-A1F881BABE8B}"/>
              </a:ext>
            </a:extLst>
          </p:cNvPr>
          <p:cNvSpPr txBox="1"/>
          <p:nvPr/>
        </p:nvSpPr>
        <p:spPr>
          <a:xfrm>
            <a:off x="3240066" y="1268306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B061D2-1E1C-42BD-963D-B0F1E9649787}"/>
              </a:ext>
            </a:extLst>
          </p:cNvPr>
          <p:cNvSpPr txBox="1"/>
          <p:nvPr/>
        </p:nvSpPr>
        <p:spPr>
          <a:xfrm>
            <a:off x="3301969" y="2714378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Magnetometer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2838029" y="1150354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5176051" y="1150355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 descr="Image result for smartwatch">
            <a:extLst>
              <a:ext uri="{FF2B5EF4-FFF2-40B4-BE49-F238E27FC236}">
                <a16:creationId xmlns:a16="http://schemas.microsoft.com/office/drawing/2014/main" id="{CE721CC6-7343-4FCF-9599-B89535454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3740" y="950150"/>
            <a:ext cx="1060705" cy="11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28" y="2387727"/>
            <a:ext cx="1104490" cy="11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Image result for vr headset">
            <a:extLst>
              <a:ext uri="{FF2B5EF4-FFF2-40B4-BE49-F238E27FC236}">
                <a16:creationId xmlns:a16="http://schemas.microsoft.com/office/drawing/2014/main" id="{87E7D94F-1976-4381-A1A6-517C823B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28" y="917599"/>
            <a:ext cx="999850" cy="9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Image result for drone">
            <a:extLst>
              <a:ext uri="{FF2B5EF4-FFF2-40B4-BE49-F238E27FC236}">
                <a16:creationId xmlns:a16="http://schemas.microsoft.com/office/drawing/2014/main" id="{1CB1B504-C162-498F-9E01-0596BF6F3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8583" y="2485212"/>
            <a:ext cx="1295716" cy="78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410F249-2414-4F4C-BFF5-CB3FD728CAC1}"/>
              </a:ext>
            </a:extLst>
          </p:cNvPr>
          <p:cNvGrpSpPr/>
          <p:nvPr/>
        </p:nvGrpSpPr>
        <p:grpSpPr>
          <a:xfrm>
            <a:off x="9578470" y="1065477"/>
            <a:ext cx="1227963" cy="988848"/>
            <a:chOff x="3234249" y="-4457381"/>
            <a:chExt cx="5161160" cy="3839530"/>
          </a:xfrm>
        </p:grpSpPr>
        <p:pic>
          <p:nvPicPr>
            <p:cNvPr id="19" name="Picture 30" descr="Image result for 94fifty">
              <a:extLst>
                <a:ext uri="{FF2B5EF4-FFF2-40B4-BE49-F238E27FC236}">
                  <a16:creationId xmlns:a16="http://schemas.microsoft.com/office/drawing/2014/main" id="{32905C2D-C74D-4842-973A-BA7092BD85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34249" y="-4457381"/>
              <a:ext cx="3993866" cy="3839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0" descr="Image result for 94fifty">
              <a:extLst>
                <a:ext uri="{FF2B5EF4-FFF2-40B4-BE49-F238E27FC236}">
                  <a16:creationId xmlns:a16="http://schemas.microsoft.com/office/drawing/2014/main" id="{81FDDA51-3D34-4150-B731-8870EEBAD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15138" y="-4019550"/>
              <a:ext cx="1580271" cy="3166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Image result for smartphone racket">
            <a:extLst>
              <a:ext uri="{FF2B5EF4-FFF2-40B4-BE49-F238E27FC236}">
                <a16:creationId xmlns:a16="http://schemas.microsoft.com/office/drawing/2014/main" id="{5BF3DC1F-B89E-4CCF-8185-5B6A46E26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8470" y="2366238"/>
            <a:ext cx="1347195" cy="11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454319" y="4129449"/>
            <a:ext cx="11213940" cy="251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44818" y="4264712"/>
            <a:ext cx="723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Wide applications in motion tracking</a:t>
            </a:r>
          </a:p>
        </p:txBody>
      </p:sp>
    </p:spTree>
    <p:extLst>
      <p:ext uri="{BB962C8B-B14F-4D97-AF65-F5344CB8AC3E}">
        <p14:creationId xmlns:p14="http://schemas.microsoft.com/office/powerpoint/2010/main" val="455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Down 11">
            <a:extLst>
              <a:ext uri="{FF2B5EF4-FFF2-40B4-BE49-F238E27FC236}">
                <a16:creationId xmlns:a16="http://schemas.microsoft.com/office/drawing/2014/main" id="{1BCE537B-286A-4509-B7EE-972CE9CE6117}"/>
              </a:ext>
            </a:extLst>
          </p:cNvPr>
          <p:cNvSpPr/>
          <p:nvPr/>
        </p:nvSpPr>
        <p:spPr>
          <a:xfrm rot="18542608">
            <a:off x="3726977" y="2910305"/>
            <a:ext cx="381298" cy="2074492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3D Model 12" descr="Mobile phone">
                <a:extLst>
                  <a:ext uri="{FF2B5EF4-FFF2-40B4-BE49-F238E27FC236}">
                    <a16:creationId xmlns:a16="http://schemas.microsoft.com/office/drawing/2014/main" id="{CD34417A-9B57-4FCA-97A0-DD057D6C8E7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922518">
              <a:off x="1171651" y="423116"/>
              <a:ext cx="2295077" cy="5075834"/>
            </p:xfrm>
            <a:graphic>
              <a:graphicData uri="http://schemas.microsoft.com/office/drawing/2017/model3d">
                <am3d:model3d r:embed="rId2">
                  <am3d:spPr>
                    <a:xfrm rot="1922518">
                      <a:off x="0" y="0"/>
                      <a:ext cx="2295077" cy="507583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84314" ay="-2062037" az="1669290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3D Model 12" descr="Mobile ph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D34417A-9B57-4FCA-97A0-DD057D6C8E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22518">
                <a:off x="1171651" y="423116"/>
                <a:ext cx="2295077" cy="5075834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49A6E-00E2-4A88-94D9-39E8936ADC0C}"/>
              </a:ext>
            </a:extLst>
          </p:cNvPr>
          <p:cNvCxnSpPr>
            <a:cxnSpLocks/>
          </p:cNvCxnSpPr>
          <p:nvPr/>
        </p:nvCxnSpPr>
        <p:spPr>
          <a:xfrm>
            <a:off x="2603175" y="3003809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45173E-799A-4ED2-B72C-87726CC194BF}"/>
              </a:ext>
            </a:extLst>
          </p:cNvPr>
          <p:cNvCxnSpPr>
            <a:cxnSpLocks/>
          </p:cNvCxnSpPr>
          <p:nvPr/>
        </p:nvCxnSpPr>
        <p:spPr>
          <a:xfrm>
            <a:off x="2730659" y="2862295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0DB767-B2BB-43CF-9A60-E93D1548CA12}"/>
              </a:ext>
            </a:extLst>
          </p:cNvPr>
          <p:cNvCxnSpPr>
            <a:cxnSpLocks/>
          </p:cNvCxnSpPr>
          <p:nvPr/>
        </p:nvCxnSpPr>
        <p:spPr>
          <a:xfrm flipH="1">
            <a:off x="2613978" y="2873291"/>
            <a:ext cx="105879" cy="13051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7" name="3D Model 16" descr="3D-axis">
                <a:extLst>
                  <a:ext uri="{FF2B5EF4-FFF2-40B4-BE49-F238E27FC236}">
                    <a16:creationId xmlns:a16="http://schemas.microsoft.com/office/drawing/2014/main" id="{5D9FCBD6-84D6-43A1-93A1-90DFCE254D0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2423156">
              <a:off x="2072566" y="718727"/>
              <a:ext cx="2367462" cy="2318648"/>
            </p:xfrm>
            <a:graphic>
              <a:graphicData uri="http://schemas.microsoft.com/office/drawing/2017/model3d">
                <am3d:model3d r:embed="rId6">
                  <am3d:spPr>
                    <a:xfrm rot="12423156">
                      <a:off x="0" y="0"/>
                      <a:ext cx="2367462" cy="231864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3118643" ay="-1005262" az="-958406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757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7" name="3D Model 16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5D9FCBD6-84D6-43A1-93A1-90DFCE254D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2423156">
                <a:off x="2072566" y="718727"/>
                <a:ext cx="2367462" cy="2318648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B69C86F-5028-4900-9F3E-F9F066BFA6CC}"/>
              </a:ext>
            </a:extLst>
          </p:cNvPr>
          <p:cNvSpPr txBox="1"/>
          <p:nvPr/>
        </p:nvSpPr>
        <p:spPr>
          <a:xfrm>
            <a:off x="729121" y="1136645"/>
            <a:ext cx="150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FF0000"/>
                </a:solidFill>
              </a:rPr>
              <a:t>Z: Outward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CFA421-4D54-47B7-8E0D-6A97CA327738}"/>
              </a:ext>
            </a:extLst>
          </p:cNvPr>
          <p:cNvSpPr txBox="1"/>
          <p:nvPr/>
        </p:nvSpPr>
        <p:spPr>
          <a:xfrm>
            <a:off x="2523432" y="1057051"/>
            <a:ext cx="112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1"/>
                </a:solidFill>
              </a:rPr>
              <a:t>Y: Front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363D45-25AB-4805-87F4-8D17F76CA06B}"/>
              </a:ext>
            </a:extLst>
          </p:cNvPr>
          <p:cNvSpPr txBox="1"/>
          <p:nvPr/>
        </p:nvSpPr>
        <p:spPr>
          <a:xfrm>
            <a:off x="3819500" y="2961033"/>
            <a:ext cx="1122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00B050"/>
                </a:solidFill>
              </a:rPr>
              <a:t>X: Right 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42E0D9-8C91-44D0-B2D9-6248FC4584A0}"/>
              </a:ext>
            </a:extLst>
          </p:cNvPr>
          <p:cNvSpPr txBox="1"/>
          <p:nvPr/>
        </p:nvSpPr>
        <p:spPr>
          <a:xfrm>
            <a:off x="729121" y="2185053"/>
            <a:ext cx="115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[Local]</a:t>
            </a:r>
            <a:endParaRPr lang="en-US" sz="2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0A9693-C4C9-42DF-A57E-21900A2B89FB}"/>
              </a:ext>
            </a:extLst>
          </p:cNvPr>
          <p:cNvSpPr txBox="1"/>
          <p:nvPr/>
        </p:nvSpPr>
        <p:spPr>
          <a:xfrm>
            <a:off x="701550" y="5870624"/>
            <a:ext cx="3643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Actual Measurement</a:t>
            </a:r>
            <a:br>
              <a:rPr lang="en-US" altLang="zh-CN" sz="2400" dirty="0">
                <a:solidFill>
                  <a:schemeClr val="accent1"/>
                </a:solidFill>
              </a:rPr>
            </a:br>
            <a:r>
              <a:rPr lang="en-US" altLang="zh-CN" sz="2400" dirty="0">
                <a:solidFill>
                  <a:schemeClr val="accent1"/>
                </a:solidFill>
              </a:rPr>
              <a:t>(from magnetometer)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951148-6AB1-407F-803D-0D88FCB88B81}"/>
              </a:ext>
            </a:extLst>
          </p:cNvPr>
          <p:cNvSpPr txBox="1"/>
          <p:nvPr/>
        </p:nvSpPr>
        <p:spPr>
          <a:xfrm>
            <a:off x="3190207" y="200927"/>
            <a:ext cx="5811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Actual vs. Inferred Measurement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1" name="3D Model 50" descr="Mobile phone">
                <a:extLst>
                  <a:ext uri="{FF2B5EF4-FFF2-40B4-BE49-F238E27FC236}">
                    <a16:creationId xmlns:a16="http://schemas.microsoft.com/office/drawing/2014/main" id="{080813F5-FF9C-492D-B4EE-50771A4FC4B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922518">
              <a:off x="8165627" y="423115"/>
              <a:ext cx="2295077" cy="5075834"/>
            </p:xfrm>
            <a:graphic>
              <a:graphicData uri="http://schemas.microsoft.com/office/drawing/2017/model3d">
                <am3d:model3d r:embed="rId2">
                  <am3d:spPr>
                    <a:xfrm rot="1922518">
                      <a:off x="0" y="0"/>
                      <a:ext cx="2295077" cy="507583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84314" ay="-2062037" az="1669290"/>
                    <am3d:postTrans dx="0" dy="0" dz="0"/>
                  </am3d:trans>
                  <am3d:attrSrcUrl r:id="rId3"/>
                  <am3d:raster rName="Office3DRenderer" rVer="16.0.8326">
                    <am3d:blip r:embed="rId5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1" name="3D Model 50" descr="Mobile ph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080813F5-FF9C-492D-B4EE-50771A4FC4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22518">
                <a:off x="8165627" y="423115"/>
                <a:ext cx="2295077" cy="50758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5" name="3D Model 54" descr="3D-axis">
                <a:extLst>
                  <a:ext uri="{FF2B5EF4-FFF2-40B4-BE49-F238E27FC236}">
                    <a16:creationId xmlns:a16="http://schemas.microsoft.com/office/drawing/2014/main" id="{665428C7-A348-44F0-89B2-5EF6E9E0FC5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2423156">
              <a:off x="9066542" y="718726"/>
              <a:ext cx="2367462" cy="2318648"/>
            </p:xfrm>
            <a:graphic>
              <a:graphicData uri="http://schemas.microsoft.com/office/drawing/2017/model3d">
                <am3d:model3d r:embed="rId6">
                  <am3d:spPr>
                    <a:xfrm rot="12423156">
                      <a:off x="0" y="0"/>
                      <a:ext cx="2367462" cy="231864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3118643" ay="-1005262" az="-958406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757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5" name="3D Model 54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665428C7-A348-44F0-89B2-5EF6E9E0FC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2423156">
                <a:off x="9066542" y="718726"/>
                <a:ext cx="2367462" cy="2318648"/>
              </a:xfrm>
              <a:prstGeom prst="rect">
                <a:avLst/>
              </a:prstGeom>
            </p:spPr>
          </p:pic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B78D1448-67DE-4A00-86B1-78427AD1C26C}"/>
              </a:ext>
            </a:extLst>
          </p:cNvPr>
          <p:cNvSpPr txBox="1"/>
          <p:nvPr/>
        </p:nvSpPr>
        <p:spPr>
          <a:xfrm>
            <a:off x="7723097" y="1136644"/>
            <a:ext cx="150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FF0000"/>
                </a:solidFill>
              </a:rPr>
              <a:t>Z: Outward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362D7E-1552-4395-AF8E-713AAD19A300}"/>
              </a:ext>
            </a:extLst>
          </p:cNvPr>
          <p:cNvSpPr txBox="1"/>
          <p:nvPr/>
        </p:nvSpPr>
        <p:spPr>
          <a:xfrm>
            <a:off x="9517408" y="1057050"/>
            <a:ext cx="112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1"/>
                </a:solidFill>
              </a:rPr>
              <a:t>Y: Front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6F0A26-1783-4B4E-A5A0-53E8898151C4}"/>
              </a:ext>
            </a:extLst>
          </p:cNvPr>
          <p:cNvSpPr txBox="1"/>
          <p:nvPr/>
        </p:nvSpPr>
        <p:spPr>
          <a:xfrm>
            <a:off x="10813476" y="2961032"/>
            <a:ext cx="1122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00B050"/>
                </a:solidFill>
              </a:rPr>
              <a:t>X: Right 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7AA1984-25FD-4142-A589-0F0C7E95D1B5}"/>
              </a:ext>
            </a:extLst>
          </p:cNvPr>
          <p:cNvSpPr txBox="1"/>
          <p:nvPr/>
        </p:nvSpPr>
        <p:spPr>
          <a:xfrm>
            <a:off x="7723097" y="2185052"/>
            <a:ext cx="115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[Local]</a:t>
            </a:r>
            <a:endParaRPr lang="en-US" sz="2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E25D7C-D785-41C8-AF70-8FC4F43B3CA1}"/>
              </a:ext>
            </a:extLst>
          </p:cNvPr>
          <p:cNvSpPr txBox="1"/>
          <p:nvPr/>
        </p:nvSpPr>
        <p:spPr>
          <a:xfrm>
            <a:off x="6842678" y="5870623"/>
            <a:ext cx="4940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Inferred Measurement</a:t>
            </a:r>
            <a:br>
              <a:rPr lang="en-US" altLang="zh-CN" sz="2400" dirty="0">
                <a:solidFill>
                  <a:schemeClr val="accent1"/>
                </a:solidFill>
              </a:rPr>
            </a:br>
            <a:r>
              <a:rPr lang="en-US" altLang="zh-CN" sz="2400" dirty="0">
                <a:solidFill>
                  <a:schemeClr val="accent1"/>
                </a:solidFill>
              </a:rPr>
              <a:t>(inferred from orientation estimation)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049CBA80-ADE0-4FC9-BAB6-01999DD8DD29}"/>
              </a:ext>
            </a:extLst>
          </p:cNvPr>
          <p:cNvSpPr/>
          <p:nvPr/>
        </p:nvSpPr>
        <p:spPr>
          <a:xfrm rot="18962236">
            <a:off x="10301228" y="2550499"/>
            <a:ext cx="381298" cy="2642892"/>
          </a:xfrm>
          <a:prstGeom prst="downArrow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/>
              <p:nvPr/>
            </p:nvSpPr>
            <p:spPr>
              <a:xfrm>
                <a:off x="4048265" y="4804179"/>
                <a:ext cx="14494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𝑚𝑒𝑎𝑠𝑢𝑟𝑒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265" y="4804179"/>
                <a:ext cx="1449499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/>
              <p:nvPr/>
            </p:nvSpPr>
            <p:spPr>
              <a:xfrm>
                <a:off x="10625840" y="4907410"/>
                <a:ext cx="1020216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𝑖𝑛𝑓𝑒𝑟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840" y="4907410"/>
                <a:ext cx="1020216" cy="4653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1DC3E9D-F28E-4C2E-A142-64D03BA8F2C0}"/>
              </a:ext>
            </a:extLst>
          </p:cNvPr>
          <p:cNvSpPr/>
          <p:nvPr/>
        </p:nvSpPr>
        <p:spPr>
          <a:xfrm>
            <a:off x="-87682" y="-166725"/>
            <a:ext cx="12508281" cy="7181300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0C7CF4-1071-415C-A4D8-411420AEFF9D}"/>
                  </a:ext>
                </a:extLst>
              </p:cNvPr>
              <p:cNvSpPr/>
              <p:nvPr/>
            </p:nvSpPr>
            <p:spPr>
              <a:xfrm>
                <a:off x="0" y="3036098"/>
                <a:ext cx="12192000" cy="7858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1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3100" i="1">
                            <a:latin typeface="Cambria Math" panose="02040503050406030204" pitchFamily="18" charset="0"/>
                          </a:rPr>
                          <m:t>𝑚𝑒𝑎𝑠𝑢𝑟𝑒</m:t>
                        </m:r>
                      </m:sub>
                    </m:sSub>
                  </m:oMath>
                </a14:m>
                <a:r>
                  <a:rPr lang="en-US" sz="31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1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3100" i="1">
                            <a:latin typeface="Cambria Math" panose="02040503050406030204" pitchFamily="18" charset="0"/>
                          </a:rPr>
                          <m:t>𝑖𝑛𝑓𝑒𝑟</m:t>
                        </m:r>
                      </m:sub>
                    </m:sSub>
                  </m:oMath>
                </a14:m>
                <a:r>
                  <a:rPr lang="en-US" sz="3100" dirty="0"/>
                  <a:t> are equal, if our orientation is estimated perfectly …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0C7CF4-1071-415C-A4D8-411420AEF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36098"/>
                <a:ext cx="12192000" cy="785804"/>
              </a:xfrm>
              <a:prstGeom prst="rect">
                <a:avLst/>
              </a:prstGeom>
              <a:blipFill>
                <a:blip r:embed="rId12"/>
                <a:stretch>
                  <a:fillRect b="-85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379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Down 11">
            <a:extLst>
              <a:ext uri="{FF2B5EF4-FFF2-40B4-BE49-F238E27FC236}">
                <a16:creationId xmlns:a16="http://schemas.microsoft.com/office/drawing/2014/main" id="{1BCE537B-286A-4509-B7EE-972CE9CE6117}"/>
              </a:ext>
            </a:extLst>
          </p:cNvPr>
          <p:cNvSpPr/>
          <p:nvPr/>
        </p:nvSpPr>
        <p:spPr>
          <a:xfrm rot="18542608">
            <a:off x="7295678" y="3060772"/>
            <a:ext cx="381298" cy="2074492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3D Model 12" descr="Mobile phone">
                <a:extLst>
                  <a:ext uri="{FF2B5EF4-FFF2-40B4-BE49-F238E27FC236}">
                    <a16:creationId xmlns:a16="http://schemas.microsoft.com/office/drawing/2014/main" id="{CD34417A-9B57-4FCA-97A0-DD057D6C8E7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922518">
              <a:off x="4740352" y="573583"/>
              <a:ext cx="2295077" cy="5075834"/>
            </p:xfrm>
            <a:graphic>
              <a:graphicData uri="http://schemas.microsoft.com/office/drawing/2017/model3d">
                <am3d:model3d r:embed="rId3">
                  <am3d:spPr>
                    <a:xfrm rot="1922518">
                      <a:off x="0" y="0"/>
                      <a:ext cx="2295077" cy="507583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84314" ay="-2062037" az="166929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3D Model 12" descr="Mobile ph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D34417A-9B57-4FCA-97A0-DD057D6C8E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22518">
                <a:off x="4740352" y="573583"/>
                <a:ext cx="2295077" cy="5075834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49A6E-00E2-4A88-94D9-39E8936ADC0C}"/>
              </a:ext>
            </a:extLst>
          </p:cNvPr>
          <p:cNvCxnSpPr>
            <a:cxnSpLocks/>
          </p:cNvCxnSpPr>
          <p:nvPr/>
        </p:nvCxnSpPr>
        <p:spPr>
          <a:xfrm>
            <a:off x="6171876" y="3154276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45173E-799A-4ED2-B72C-87726CC194BF}"/>
              </a:ext>
            </a:extLst>
          </p:cNvPr>
          <p:cNvCxnSpPr>
            <a:cxnSpLocks/>
          </p:cNvCxnSpPr>
          <p:nvPr/>
        </p:nvCxnSpPr>
        <p:spPr>
          <a:xfrm>
            <a:off x="6299360" y="3012762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0DB767-B2BB-43CF-9A60-E93D1548CA12}"/>
              </a:ext>
            </a:extLst>
          </p:cNvPr>
          <p:cNvCxnSpPr>
            <a:cxnSpLocks/>
          </p:cNvCxnSpPr>
          <p:nvPr/>
        </p:nvCxnSpPr>
        <p:spPr>
          <a:xfrm flipH="1">
            <a:off x="6182679" y="3023758"/>
            <a:ext cx="105879" cy="13051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7" name="3D Model 16" descr="3D-axis">
                <a:extLst>
                  <a:ext uri="{FF2B5EF4-FFF2-40B4-BE49-F238E27FC236}">
                    <a16:creationId xmlns:a16="http://schemas.microsoft.com/office/drawing/2014/main" id="{5D9FCBD6-84D6-43A1-93A1-90DFCE254D0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2423156">
              <a:off x="5641267" y="869194"/>
              <a:ext cx="2367462" cy="2318648"/>
            </p:xfrm>
            <a:graphic>
              <a:graphicData uri="http://schemas.microsoft.com/office/drawing/2017/model3d">
                <am3d:model3d r:embed="rId7">
                  <am3d:spPr>
                    <a:xfrm rot="12423156">
                      <a:off x="0" y="0"/>
                      <a:ext cx="2367462" cy="231864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3118643" ay="-1005262" az="-958406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757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7" name="3D Model 16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5D9FCBD6-84D6-43A1-93A1-90DFCE254D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2423156">
                <a:off x="5641267" y="869194"/>
                <a:ext cx="2367462" cy="2318648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B69C86F-5028-4900-9F3E-F9F066BFA6CC}"/>
              </a:ext>
            </a:extLst>
          </p:cNvPr>
          <p:cNvSpPr txBox="1"/>
          <p:nvPr/>
        </p:nvSpPr>
        <p:spPr>
          <a:xfrm>
            <a:off x="4297822" y="1287112"/>
            <a:ext cx="150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FF0000"/>
                </a:solidFill>
              </a:rPr>
              <a:t>Z: Outward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CFA421-4D54-47B7-8E0D-6A97CA327738}"/>
              </a:ext>
            </a:extLst>
          </p:cNvPr>
          <p:cNvSpPr txBox="1"/>
          <p:nvPr/>
        </p:nvSpPr>
        <p:spPr>
          <a:xfrm>
            <a:off x="6092133" y="1207518"/>
            <a:ext cx="112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1"/>
                </a:solidFill>
              </a:rPr>
              <a:t>Y: Front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363D45-25AB-4805-87F4-8D17F76CA06B}"/>
              </a:ext>
            </a:extLst>
          </p:cNvPr>
          <p:cNvSpPr txBox="1"/>
          <p:nvPr/>
        </p:nvSpPr>
        <p:spPr>
          <a:xfrm>
            <a:off x="7388201" y="3111500"/>
            <a:ext cx="1122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00B050"/>
                </a:solidFill>
              </a:rPr>
              <a:t>X: Right 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42E0D9-8C91-44D0-B2D9-6248FC4584A0}"/>
              </a:ext>
            </a:extLst>
          </p:cNvPr>
          <p:cNvSpPr txBox="1"/>
          <p:nvPr/>
        </p:nvSpPr>
        <p:spPr>
          <a:xfrm>
            <a:off x="4297822" y="2335520"/>
            <a:ext cx="115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[Local]</a:t>
            </a:r>
            <a:endParaRPr lang="en-US" sz="2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951148-6AB1-407F-803D-0D88FCB88B81}"/>
              </a:ext>
            </a:extLst>
          </p:cNvPr>
          <p:cNvSpPr txBox="1"/>
          <p:nvPr/>
        </p:nvSpPr>
        <p:spPr>
          <a:xfrm>
            <a:off x="3190207" y="200927"/>
            <a:ext cx="5811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Actual vs. Inferred Measurement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049CBA80-ADE0-4FC9-BAB6-01999DD8DD29}"/>
              </a:ext>
            </a:extLst>
          </p:cNvPr>
          <p:cNvSpPr/>
          <p:nvPr/>
        </p:nvSpPr>
        <p:spPr>
          <a:xfrm rot="19299104">
            <a:off x="6694100" y="2984055"/>
            <a:ext cx="381298" cy="2642892"/>
          </a:xfrm>
          <a:prstGeom prst="downArrow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/>
              <p:nvPr/>
            </p:nvSpPr>
            <p:spPr>
              <a:xfrm>
                <a:off x="8076028" y="4842433"/>
                <a:ext cx="14494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𝑚𝑒𝑎𝑠𝑢𝑟𝑒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028" y="4842433"/>
                <a:ext cx="1449499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/>
              <p:nvPr/>
            </p:nvSpPr>
            <p:spPr>
              <a:xfrm>
                <a:off x="7335979" y="5362520"/>
                <a:ext cx="1020216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𝑖𝑛𝑓𝑒𝑟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979" y="5362520"/>
                <a:ext cx="1020216" cy="4653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76997D-8F26-4E87-B84E-7E1E254F4B4C}"/>
                  </a:ext>
                </a:extLst>
              </p:cNvPr>
              <p:cNvSpPr txBox="1"/>
              <p:nvPr/>
            </p:nvSpPr>
            <p:spPr>
              <a:xfrm>
                <a:off x="1361100" y="6056681"/>
                <a:ext cx="9469801" cy="55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tx1"/>
                    </a:solidFill>
                  </a:rPr>
                  <a:t>2-DoF Orientation Drift == How off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𝑖𝑛𝑓𝑒𝑟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</a:rPr>
                  <a:t> is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𝑚𝑒𝑎𝑠𝑢𝑟𝑒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76997D-8F26-4E87-B84E-7E1E254F4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100" y="6056681"/>
                <a:ext cx="9469801" cy="557717"/>
              </a:xfrm>
              <a:prstGeom prst="rect">
                <a:avLst/>
              </a:prstGeom>
              <a:blipFill>
                <a:blip r:embed="rId12"/>
                <a:stretch>
                  <a:fillRect t="-10989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52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Down 11">
            <a:extLst>
              <a:ext uri="{FF2B5EF4-FFF2-40B4-BE49-F238E27FC236}">
                <a16:creationId xmlns:a16="http://schemas.microsoft.com/office/drawing/2014/main" id="{1BCE537B-286A-4509-B7EE-972CE9CE6117}"/>
              </a:ext>
            </a:extLst>
          </p:cNvPr>
          <p:cNvSpPr/>
          <p:nvPr/>
        </p:nvSpPr>
        <p:spPr>
          <a:xfrm rot="18542608">
            <a:off x="7295678" y="3060772"/>
            <a:ext cx="381298" cy="2074492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3D Model 12" descr="Mobile phone">
                <a:extLst>
                  <a:ext uri="{FF2B5EF4-FFF2-40B4-BE49-F238E27FC236}">
                    <a16:creationId xmlns:a16="http://schemas.microsoft.com/office/drawing/2014/main" id="{CD34417A-9B57-4FCA-97A0-DD057D6C8E7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922518">
              <a:off x="4740352" y="573583"/>
              <a:ext cx="2295077" cy="5075834"/>
            </p:xfrm>
            <a:graphic>
              <a:graphicData uri="http://schemas.microsoft.com/office/drawing/2017/model3d">
                <am3d:model3d r:embed="rId3">
                  <am3d:spPr>
                    <a:xfrm rot="1922518">
                      <a:off x="0" y="0"/>
                      <a:ext cx="2295077" cy="507583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84314" ay="-2062037" az="166929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3D Model 12" descr="Mobile ph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D34417A-9B57-4FCA-97A0-DD057D6C8E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22518">
                <a:off x="4740352" y="573583"/>
                <a:ext cx="2295077" cy="5075834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49A6E-00E2-4A88-94D9-39E8936ADC0C}"/>
              </a:ext>
            </a:extLst>
          </p:cNvPr>
          <p:cNvCxnSpPr>
            <a:cxnSpLocks/>
          </p:cNvCxnSpPr>
          <p:nvPr/>
        </p:nvCxnSpPr>
        <p:spPr>
          <a:xfrm>
            <a:off x="6171876" y="3154276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45173E-799A-4ED2-B72C-87726CC194BF}"/>
              </a:ext>
            </a:extLst>
          </p:cNvPr>
          <p:cNvCxnSpPr>
            <a:cxnSpLocks/>
          </p:cNvCxnSpPr>
          <p:nvPr/>
        </p:nvCxnSpPr>
        <p:spPr>
          <a:xfrm>
            <a:off x="6299360" y="3012762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0DB767-B2BB-43CF-9A60-E93D1548CA12}"/>
              </a:ext>
            </a:extLst>
          </p:cNvPr>
          <p:cNvCxnSpPr>
            <a:cxnSpLocks/>
          </p:cNvCxnSpPr>
          <p:nvPr/>
        </p:nvCxnSpPr>
        <p:spPr>
          <a:xfrm flipH="1">
            <a:off x="6182679" y="3023758"/>
            <a:ext cx="105879" cy="13051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7" name="3D Model 16" descr="3D-axis">
                <a:extLst>
                  <a:ext uri="{FF2B5EF4-FFF2-40B4-BE49-F238E27FC236}">
                    <a16:creationId xmlns:a16="http://schemas.microsoft.com/office/drawing/2014/main" id="{5D9FCBD6-84D6-43A1-93A1-90DFCE254D0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2423156">
              <a:off x="5641267" y="869194"/>
              <a:ext cx="2367462" cy="2318648"/>
            </p:xfrm>
            <a:graphic>
              <a:graphicData uri="http://schemas.microsoft.com/office/drawing/2017/model3d">
                <am3d:model3d r:embed="rId7">
                  <am3d:spPr>
                    <a:xfrm rot="12423156">
                      <a:off x="0" y="0"/>
                      <a:ext cx="2367462" cy="231864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3118643" ay="-1005262" az="-958406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757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7" name="3D Model 16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5D9FCBD6-84D6-43A1-93A1-90DFCE254D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2423156">
                <a:off x="5641267" y="869194"/>
                <a:ext cx="2367462" cy="2318648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B69C86F-5028-4900-9F3E-F9F066BFA6CC}"/>
              </a:ext>
            </a:extLst>
          </p:cNvPr>
          <p:cNvSpPr txBox="1"/>
          <p:nvPr/>
        </p:nvSpPr>
        <p:spPr>
          <a:xfrm>
            <a:off x="4297822" y="1287112"/>
            <a:ext cx="150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FF0000"/>
                </a:solidFill>
              </a:rPr>
              <a:t>Z: Outward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CFA421-4D54-47B7-8E0D-6A97CA327738}"/>
              </a:ext>
            </a:extLst>
          </p:cNvPr>
          <p:cNvSpPr txBox="1"/>
          <p:nvPr/>
        </p:nvSpPr>
        <p:spPr>
          <a:xfrm>
            <a:off x="6092133" y="1207518"/>
            <a:ext cx="112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1"/>
                </a:solidFill>
              </a:rPr>
              <a:t>Y: Front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363D45-25AB-4805-87F4-8D17F76CA06B}"/>
              </a:ext>
            </a:extLst>
          </p:cNvPr>
          <p:cNvSpPr txBox="1"/>
          <p:nvPr/>
        </p:nvSpPr>
        <p:spPr>
          <a:xfrm>
            <a:off x="7388201" y="3111500"/>
            <a:ext cx="1122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00B050"/>
                </a:solidFill>
              </a:rPr>
              <a:t>X: Right 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42E0D9-8C91-44D0-B2D9-6248FC4584A0}"/>
              </a:ext>
            </a:extLst>
          </p:cNvPr>
          <p:cNvSpPr txBox="1"/>
          <p:nvPr/>
        </p:nvSpPr>
        <p:spPr>
          <a:xfrm>
            <a:off x="4297822" y="2335520"/>
            <a:ext cx="115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[Local]</a:t>
            </a:r>
            <a:endParaRPr lang="en-US" sz="2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951148-6AB1-407F-803D-0D88FCB88B81}"/>
              </a:ext>
            </a:extLst>
          </p:cNvPr>
          <p:cNvSpPr txBox="1"/>
          <p:nvPr/>
        </p:nvSpPr>
        <p:spPr>
          <a:xfrm>
            <a:off x="3190207" y="200927"/>
            <a:ext cx="5811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Actual vs. Inferred Measurement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049CBA80-ADE0-4FC9-BAB6-01999DD8DD29}"/>
              </a:ext>
            </a:extLst>
          </p:cNvPr>
          <p:cNvSpPr/>
          <p:nvPr/>
        </p:nvSpPr>
        <p:spPr>
          <a:xfrm rot="19299104">
            <a:off x="6694100" y="2984055"/>
            <a:ext cx="381298" cy="2642892"/>
          </a:xfrm>
          <a:prstGeom prst="downArrow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/>
              <p:nvPr/>
            </p:nvSpPr>
            <p:spPr>
              <a:xfrm>
                <a:off x="8076028" y="4842433"/>
                <a:ext cx="14494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𝑚𝑒𝑎𝑠𝑢𝑟𝑒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028" y="4842433"/>
                <a:ext cx="1449499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/>
              <p:nvPr/>
            </p:nvSpPr>
            <p:spPr>
              <a:xfrm>
                <a:off x="7335979" y="5362520"/>
                <a:ext cx="1020216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𝑖𝑛𝑓𝑒𝑟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979" y="5362520"/>
                <a:ext cx="1020216" cy="4653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76997D-8F26-4E87-B84E-7E1E254F4B4C}"/>
                  </a:ext>
                </a:extLst>
              </p:cNvPr>
              <p:cNvSpPr txBox="1"/>
              <p:nvPr/>
            </p:nvSpPr>
            <p:spPr>
              <a:xfrm>
                <a:off x="1361100" y="6056681"/>
                <a:ext cx="9469801" cy="55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/>
                  <a:t>2-DoF Orientation Drift == How off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𝑖𝑛𝑓𝑒𝑟</m:t>
                        </m:r>
                      </m:sub>
                    </m:sSub>
                  </m:oMath>
                </a14:m>
                <a:r>
                  <a:rPr lang="en-US" altLang="zh-CN" sz="2800" dirty="0"/>
                  <a:t> is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𝑚𝑒𝑎𝑠𝑢𝑟𝑒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76997D-8F26-4E87-B84E-7E1E254F4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100" y="6056681"/>
                <a:ext cx="9469801" cy="557717"/>
              </a:xfrm>
              <a:prstGeom prst="rect">
                <a:avLst/>
              </a:prstGeom>
              <a:blipFill>
                <a:blip r:embed="rId12"/>
                <a:stretch>
                  <a:fillRect t="-10989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81D5EA-98DE-4037-99AD-F89565235C19}"/>
                  </a:ext>
                </a:extLst>
              </p:cNvPr>
              <p:cNvSpPr txBox="1"/>
              <p:nvPr/>
            </p:nvSpPr>
            <p:spPr>
              <a:xfrm>
                <a:off x="1056143" y="1422961"/>
                <a:ext cx="12914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𝑜𝑟𝑖𝑒𝑛𝑡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81D5EA-98DE-4037-99AD-F8956523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143" y="1422961"/>
                <a:ext cx="129144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Circular 3">
            <a:extLst>
              <a:ext uri="{FF2B5EF4-FFF2-40B4-BE49-F238E27FC236}">
                <a16:creationId xmlns:a16="http://schemas.microsoft.com/office/drawing/2014/main" id="{D5CE2833-4195-45D0-ACF8-A75DB517FDAC}"/>
              </a:ext>
            </a:extLst>
          </p:cNvPr>
          <p:cNvSpPr/>
          <p:nvPr/>
        </p:nvSpPr>
        <p:spPr>
          <a:xfrm rot="20829747" flipH="1">
            <a:off x="2043354" y="1056359"/>
            <a:ext cx="3420095" cy="3420095"/>
          </a:xfrm>
          <a:prstGeom prst="circularArrow">
            <a:avLst>
              <a:gd name="adj1" fmla="val 4034"/>
              <a:gd name="adj2" fmla="val 1142319"/>
              <a:gd name="adj3" fmla="val 20559127"/>
              <a:gd name="adj4" fmla="val 15533529"/>
              <a:gd name="adj5" fmla="val 5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9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Down 11">
            <a:extLst>
              <a:ext uri="{FF2B5EF4-FFF2-40B4-BE49-F238E27FC236}">
                <a16:creationId xmlns:a16="http://schemas.microsoft.com/office/drawing/2014/main" id="{1BCE537B-286A-4509-B7EE-972CE9CE6117}"/>
              </a:ext>
            </a:extLst>
          </p:cNvPr>
          <p:cNvSpPr/>
          <p:nvPr/>
        </p:nvSpPr>
        <p:spPr>
          <a:xfrm rot="18542608">
            <a:off x="7295678" y="3060772"/>
            <a:ext cx="381298" cy="2074492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3D Model 12" descr="Mobile phone">
                <a:extLst>
                  <a:ext uri="{FF2B5EF4-FFF2-40B4-BE49-F238E27FC236}">
                    <a16:creationId xmlns:a16="http://schemas.microsoft.com/office/drawing/2014/main" id="{CD34417A-9B57-4FCA-97A0-DD057D6C8E7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922518">
              <a:off x="4740352" y="573583"/>
              <a:ext cx="2295077" cy="5075834"/>
            </p:xfrm>
            <a:graphic>
              <a:graphicData uri="http://schemas.microsoft.com/office/drawing/2017/model3d">
                <am3d:model3d r:embed="rId3">
                  <am3d:spPr>
                    <a:xfrm rot="1922518">
                      <a:off x="0" y="0"/>
                      <a:ext cx="2295077" cy="5075834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84314" ay="-2062037" az="166929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3D Model 12" descr="Mobile pho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D34417A-9B57-4FCA-97A0-DD057D6C8E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22518">
                <a:off x="4740352" y="573583"/>
                <a:ext cx="2295077" cy="5075834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49A6E-00E2-4A88-94D9-39E8936ADC0C}"/>
              </a:ext>
            </a:extLst>
          </p:cNvPr>
          <p:cNvCxnSpPr>
            <a:cxnSpLocks/>
          </p:cNvCxnSpPr>
          <p:nvPr/>
        </p:nvCxnSpPr>
        <p:spPr>
          <a:xfrm>
            <a:off x="6171876" y="3154276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45173E-799A-4ED2-B72C-87726CC194BF}"/>
              </a:ext>
            </a:extLst>
          </p:cNvPr>
          <p:cNvCxnSpPr>
            <a:cxnSpLocks/>
          </p:cNvCxnSpPr>
          <p:nvPr/>
        </p:nvCxnSpPr>
        <p:spPr>
          <a:xfrm>
            <a:off x="6299360" y="3012762"/>
            <a:ext cx="1244600" cy="10096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0DB767-B2BB-43CF-9A60-E93D1548CA12}"/>
              </a:ext>
            </a:extLst>
          </p:cNvPr>
          <p:cNvCxnSpPr>
            <a:cxnSpLocks/>
          </p:cNvCxnSpPr>
          <p:nvPr/>
        </p:nvCxnSpPr>
        <p:spPr>
          <a:xfrm flipH="1">
            <a:off x="6182679" y="3023758"/>
            <a:ext cx="105879" cy="13051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7" name="3D Model 16" descr="3D-axis">
                <a:extLst>
                  <a:ext uri="{FF2B5EF4-FFF2-40B4-BE49-F238E27FC236}">
                    <a16:creationId xmlns:a16="http://schemas.microsoft.com/office/drawing/2014/main" id="{5D9FCBD6-84D6-43A1-93A1-90DFCE254D0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 rot="12423156">
              <a:off x="5641267" y="869194"/>
              <a:ext cx="2367462" cy="2318648"/>
            </p:xfrm>
            <a:graphic>
              <a:graphicData uri="http://schemas.microsoft.com/office/drawing/2017/model3d">
                <am3d:model3d r:embed="rId7">
                  <am3d:spPr>
                    <a:xfrm rot="12423156">
                      <a:off x="0" y="0"/>
                      <a:ext cx="2367462" cy="231864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3118643" ay="-1005262" az="-958406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757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7" name="3D Model 16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5D9FCBD6-84D6-43A1-93A1-90DFCE254D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2423156">
                <a:off x="5641267" y="869194"/>
                <a:ext cx="2367462" cy="2318648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B69C86F-5028-4900-9F3E-F9F066BFA6CC}"/>
              </a:ext>
            </a:extLst>
          </p:cNvPr>
          <p:cNvSpPr txBox="1"/>
          <p:nvPr/>
        </p:nvSpPr>
        <p:spPr>
          <a:xfrm>
            <a:off x="4297822" y="1287112"/>
            <a:ext cx="150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FF0000"/>
                </a:solidFill>
              </a:rPr>
              <a:t>Z: Outward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CFA421-4D54-47B7-8E0D-6A97CA327738}"/>
              </a:ext>
            </a:extLst>
          </p:cNvPr>
          <p:cNvSpPr txBox="1"/>
          <p:nvPr/>
        </p:nvSpPr>
        <p:spPr>
          <a:xfrm>
            <a:off x="6092133" y="1207518"/>
            <a:ext cx="112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1"/>
                </a:solidFill>
              </a:rPr>
              <a:t>Y: Front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363D45-25AB-4805-87F4-8D17F76CA06B}"/>
              </a:ext>
            </a:extLst>
          </p:cNvPr>
          <p:cNvSpPr txBox="1"/>
          <p:nvPr/>
        </p:nvSpPr>
        <p:spPr>
          <a:xfrm>
            <a:off x="7388201" y="3111500"/>
            <a:ext cx="1122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00B050"/>
                </a:solidFill>
              </a:rPr>
              <a:t>X: Right 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42E0D9-8C91-44D0-B2D9-6248FC4584A0}"/>
              </a:ext>
            </a:extLst>
          </p:cNvPr>
          <p:cNvSpPr txBox="1"/>
          <p:nvPr/>
        </p:nvSpPr>
        <p:spPr>
          <a:xfrm>
            <a:off x="4297822" y="2335520"/>
            <a:ext cx="115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[Local]</a:t>
            </a:r>
            <a:endParaRPr lang="en-US" sz="2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951148-6AB1-407F-803D-0D88FCB88B81}"/>
              </a:ext>
            </a:extLst>
          </p:cNvPr>
          <p:cNvSpPr txBox="1"/>
          <p:nvPr/>
        </p:nvSpPr>
        <p:spPr>
          <a:xfrm>
            <a:off x="3190207" y="200927"/>
            <a:ext cx="5811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Actual vs. Inferred Measurement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049CBA80-ADE0-4FC9-BAB6-01999DD8DD29}"/>
              </a:ext>
            </a:extLst>
          </p:cNvPr>
          <p:cNvSpPr/>
          <p:nvPr/>
        </p:nvSpPr>
        <p:spPr>
          <a:xfrm rot="19299104">
            <a:off x="6694100" y="2984055"/>
            <a:ext cx="381298" cy="2642892"/>
          </a:xfrm>
          <a:prstGeom prst="downArrow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/>
              <p:nvPr/>
            </p:nvSpPr>
            <p:spPr>
              <a:xfrm>
                <a:off x="8076028" y="4842433"/>
                <a:ext cx="14494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𝑚𝑒𝑎𝑠𝑢𝑟𝑒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72B8E0-BD99-4D5F-9AAB-7392FA279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028" y="4842433"/>
                <a:ext cx="1449499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/>
              <p:nvPr/>
            </p:nvSpPr>
            <p:spPr>
              <a:xfrm>
                <a:off x="7335979" y="5362520"/>
                <a:ext cx="1020216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𝑖𝑛𝑓𝑒𝑟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A522686-9441-4B26-B328-55441E0B0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979" y="5362520"/>
                <a:ext cx="1020216" cy="4653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81D5EA-98DE-4037-99AD-F89565235C19}"/>
                  </a:ext>
                </a:extLst>
              </p:cNvPr>
              <p:cNvSpPr txBox="1"/>
              <p:nvPr/>
            </p:nvSpPr>
            <p:spPr>
              <a:xfrm>
                <a:off x="1056143" y="1422961"/>
                <a:ext cx="12914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𝑜𝑟𝑖𝑒𝑛𝑡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81D5EA-98DE-4037-99AD-F89565235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143" y="1422961"/>
                <a:ext cx="129144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Circular 3">
            <a:extLst>
              <a:ext uri="{FF2B5EF4-FFF2-40B4-BE49-F238E27FC236}">
                <a16:creationId xmlns:a16="http://schemas.microsoft.com/office/drawing/2014/main" id="{D5CE2833-4195-45D0-ACF8-A75DB517FDAC}"/>
              </a:ext>
            </a:extLst>
          </p:cNvPr>
          <p:cNvSpPr/>
          <p:nvPr/>
        </p:nvSpPr>
        <p:spPr>
          <a:xfrm rot="20829747" flipH="1">
            <a:off x="2043354" y="1056359"/>
            <a:ext cx="3420095" cy="3420095"/>
          </a:xfrm>
          <a:prstGeom prst="circularArrow">
            <a:avLst>
              <a:gd name="adj1" fmla="val 4034"/>
              <a:gd name="adj2" fmla="val 1142319"/>
              <a:gd name="adj3" fmla="val 20559127"/>
              <a:gd name="adj4" fmla="val 15533529"/>
              <a:gd name="adj5" fmla="val 5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93563E-24ED-47D1-8B1C-A8499FA90895}"/>
                  </a:ext>
                </a:extLst>
              </p:cNvPr>
              <p:cNvSpPr txBox="1"/>
              <p:nvPr/>
            </p:nvSpPr>
            <p:spPr>
              <a:xfrm>
                <a:off x="1361100" y="6056681"/>
                <a:ext cx="94698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New Orientation = Old Orientation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𝑜𝑟𝑖𝑒𝑛𝑡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93563E-24ED-47D1-8B1C-A8499FA90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100" y="6056681"/>
                <a:ext cx="9469801" cy="523220"/>
              </a:xfrm>
              <a:prstGeom prst="rect">
                <a:avLst/>
              </a:prstGeom>
              <a:blipFill>
                <a:blip r:embed="rId14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873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96951148-6AB1-407F-803D-0D88FCB88B81}"/>
              </a:ext>
            </a:extLst>
          </p:cNvPr>
          <p:cNvSpPr txBox="1"/>
          <p:nvPr/>
        </p:nvSpPr>
        <p:spPr>
          <a:xfrm>
            <a:off x="3190207" y="200927"/>
            <a:ext cx="5811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Actual vs. Inferred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93563E-24ED-47D1-8B1C-A8499FA90895}"/>
                  </a:ext>
                </a:extLst>
              </p:cNvPr>
              <p:cNvSpPr txBox="1"/>
              <p:nvPr/>
            </p:nvSpPr>
            <p:spPr>
              <a:xfrm>
                <a:off x="1361100" y="1598981"/>
                <a:ext cx="94698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strike="sngStrike" dirty="0"/>
                  <a:t>New</a:t>
                </a:r>
                <a:r>
                  <a:rPr lang="en-US" sz="2800" strike="sngStrike" dirty="0">
                    <a:solidFill>
                      <a:schemeClr val="tx1"/>
                    </a:solidFill>
                  </a:rPr>
                  <a:t> Orientation = Old Orientation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trike="sngStrik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800" i="1" strike="sngStrik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𝑜𝑟𝑖𝑒𝑛𝑡</m:t>
                        </m:r>
                      </m:sub>
                    </m:sSub>
                  </m:oMath>
                </a14:m>
                <a:endParaRPr lang="en-US" sz="2800" strike="sngStrik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93563E-24ED-47D1-8B1C-A8499FA90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100" y="1598981"/>
                <a:ext cx="9469801" cy="523220"/>
              </a:xfrm>
              <a:prstGeom prst="rect">
                <a:avLst/>
              </a:prstGeom>
              <a:blipFill>
                <a:blip r:embed="rId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4095E4F-E7F8-4BD6-9060-AA10868D3974}"/>
                  </a:ext>
                </a:extLst>
              </p:cNvPr>
              <p:cNvSpPr txBox="1"/>
              <p:nvPr/>
            </p:nvSpPr>
            <p:spPr>
              <a:xfrm>
                <a:off x="2722199" y="2905780"/>
                <a:ext cx="9469801" cy="592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Orientation(t) = Orientation(t-1) +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𝑔𝑦𝑟𝑜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4095E4F-E7F8-4BD6-9060-AA10868D3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199" y="2905780"/>
                <a:ext cx="9469801" cy="592022"/>
              </a:xfrm>
              <a:prstGeom prst="rect">
                <a:avLst/>
              </a:prstGeom>
              <a:blipFill>
                <a:blip r:embed="rId4"/>
                <a:stretch>
                  <a:fillRect t="-8247" b="-19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423EC94-0E18-4159-9196-A9A705CC53F6}"/>
                  </a:ext>
                </a:extLst>
              </p:cNvPr>
              <p:cNvSpPr txBox="1"/>
              <p:nvPr/>
            </p:nvSpPr>
            <p:spPr>
              <a:xfrm>
                <a:off x="2722199" y="3633600"/>
                <a:ext cx="94698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Orientation(t) = Orientation(t) +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0.01∗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𝑜𝑟𝑖𝑒𝑛𝑡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423EC94-0E18-4159-9196-A9A705CC5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199" y="3633600"/>
                <a:ext cx="9469801" cy="523220"/>
              </a:xfrm>
              <a:prstGeom prst="rect">
                <a:avLst/>
              </a:prstGeom>
              <a:blipFill>
                <a:blip r:embed="rId5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C084859-61AF-4D05-A05D-5FAAD5112741}"/>
              </a:ext>
            </a:extLst>
          </p:cNvPr>
          <p:cNvSpPr txBox="1"/>
          <p:nvPr/>
        </p:nvSpPr>
        <p:spPr>
          <a:xfrm>
            <a:off x="685800" y="29057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Gyroscope: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A17F1E-94DE-484F-B96B-B7CBCE653EE1}"/>
              </a:ext>
            </a:extLst>
          </p:cNvPr>
          <p:cNvSpPr txBox="1"/>
          <p:nvPr/>
        </p:nvSpPr>
        <p:spPr>
          <a:xfrm>
            <a:off x="685800" y="3633600"/>
            <a:ext cx="260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Magnetometer: </a:t>
            </a:r>
          </a:p>
        </p:txBody>
      </p:sp>
    </p:spTree>
    <p:extLst>
      <p:ext uri="{BB962C8B-B14F-4D97-AF65-F5344CB8AC3E}">
        <p14:creationId xmlns:p14="http://schemas.microsoft.com/office/powerpoint/2010/main" val="2873536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6D04D59-91F6-4537-96B1-73F397B7A26E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Earth’s Magnetic Field as Main Anchor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DB9413-FE0F-4D1D-91BA-7DAB2EF83888}"/>
                  </a:ext>
                </a:extLst>
              </p:cNvPr>
              <p:cNvSpPr txBox="1"/>
              <p:nvPr/>
            </p:nvSpPr>
            <p:spPr>
              <a:xfrm>
                <a:off x="663146" y="1539630"/>
                <a:ext cx="5168695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DB9413-FE0F-4D1D-91BA-7DAB2EF83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6" y="1539630"/>
                <a:ext cx="5168695" cy="12661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F37BB23-5673-4D45-BDC2-951AA5A7DA1C}"/>
              </a:ext>
            </a:extLst>
          </p:cNvPr>
          <p:cNvSpPr txBox="1"/>
          <p:nvPr/>
        </p:nvSpPr>
        <p:spPr>
          <a:xfrm>
            <a:off x="1429760" y="3294121"/>
            <a:ext cx="9332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Three questions: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31A42-6F5E-43B0-BE8B-1664CA6F5E96}"/>
              </a:ext>
            </a:extLst>
          </p:cNvPr>
          <p:cNvSpPr txBox="1"/>
          <p:nvPr/>
        </p:nvSpPr>
        <p:spPr>
          <a:xfrm>
            <a:off x="1429760" y="4044042"/>
            <a:ext cx="9332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What does it say about my orientation?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Magnetometer’s resolution is low …</a:t>
            </a:r>
          </a:p>
          <a:p>
            <a:pPr marL="514350" indent="-514350">
              <a:buAutoNum type="arabicParenR"/>
            </a:pPr>
            <a:r>
              <a:rPr lang="en-US" sz="2800" dirty="0"/>
              <a:t>How to know x, y, z of earth magnetic field?</a:t>
            </a:r>
          </a:p>
        </p:txBody>
      </p:sp>
    </p:spTree>
    <p:extLst>
      <p:ext uri="{BB962C8B-B14F-4D97-AF65-F5344CB8AC3E}">
        <p14:creationId xmlns:p14="http://schemas.microsoft.com/office/powerpoint/2010/main" val="321551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6D04D59-91F6-4537-96B1-73F397B7A26E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Earth’s Magnetic Field as Main Anchor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31A42-6F5E-43B0-BE8B-1664CA6F5E96}"/>
              </a:ext>
            </a:extLst>
          </p:cNvPr>
          <p:cNvSpPr txBox="1"/>
          <p:nvPr/>
        </p:nvSpPr>
        <p:spPr>
          <a:xfrm>
            <a:off x="1429760" y="1281792"/>
            <a:ext cx="9332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to know x, y, z of earth magnetic field?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A1FC0-F378-452F-8644-18327583F964}"/>
              </a:ext>
            </a:extLst>
          </p:cNvPr>
          <p:cNvSpPr txBox="1"/>
          <p:nvPr/>
        </p:nvSpPr>
        <p:spPr>
          <a:xfrm>
            <a:off x="258871" y="2097040"/>
            <a:ext cx="1018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Obtain GPS address and check the database is one option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62AA9-B297-46AA-8CF8-8185A8F95EFC}"/>
              </a:ext>
            </a:extLst>
          </p:cNvPr>
          <p:cNvSpPr txBox="1"/>
          <p:nvPr/>
        </p:nvSpPr>
        <p:spPr>
          <a:xfrm>
            <a:off x="258871" y="2650678"/>
            <a:ext cx="1018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A easier way is to utilize pause opportunities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0E84CF-5FC8-43F6-B1EF-8D9CA5743E35}"/>
                  </a:ext>
                </a:extLst>
              </p:cNvPr>
              <p:cNvSpPr txBox="1"/>
              <p:nvPr/>
            </p:nvSpPr>
            <p:spPr>
              <a:xfrm>
                <a:off x="2987246" y="3684103"/>
                <a:ext cx="5168695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𝐸𝑎𝑟𝑡h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𝑀𝑎𝑔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0E84CF-5FC8-43F6-B1EF-8D9CA5743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246" y="3684103"/>
                <a:ext cx="5168695" cy="12661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17D755-B8F4-4C3F-ACF6-A11B4E79D91C}"/>
              </a:ext>
            </a:extLst>
          </p:cNvPr>
          <p:cNvCxnSpPr>
            <a:cxnSpLocks/>
          </p:cNvCxnSpPr>
          <p:nvPr/>
        </p:nvCxnSpPr>
        <p:spPr>
          <a:xfrm>
            <a:off x="6121400" y="5102446"/>
            <a:ext cx="0" cy="58715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FF53BA-D6FD-4259-AEEF-715B9D0B3108}"/>
              </a:ext>
            </a:extLst>
          </p:cNvPr>
          <p:cNvSpPr txBox="1"/>
          <p:nvPr/>
        </p:nvSpPr>
        <p:spPr>
          <a:xfrm>
            <a:off x="4055264" y="5816126"/>
            <a:ext cx="4509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Known when object is static</a:t>
            </a:r>
          </a:p>
        </p:txBody>
      </p:sp>
    </p:spTree>
    <p:extLst>
      <p:ext uri="{BB962C8B-B14F-4D97-AF65-F5344CB8AC3E}">
        <p14:creationId xmlns:p14="http://schemas.microsoft.com/office/powerpoint/2010/main" val="414232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307A8E-23AD-4818-9303-B34A878C5E73}"/>
              </a:ext>
            </a:extLst>
          </p:cNvPr>
          <p:cNvSpPr txBox="1"/>
          <p:nvPr/>
        </p:nvSpPr>
        <p:spPr>
          <a:xfrm>
            <a:off x="0" y="3075057"/>
            <a:ext cx="12192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Evaluation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84770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5AF7B6-9F00-4EC7-90BC-D073F8925CA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5321" y="2273300"/>
          <a:ext cx="11281358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9777">
                  <a:extLst>
                    <a:ext uri="{9D8B030D-6E8A-4147-A177-3AD203B41FA5}">
                      <a16:colId xmlns:a16="http://schemas.microsoft.com/office/drawing/2014/main" val="1291482029"/>
                    </a:ext>
                  </a:extLst>
                </a:gridCol>
                <a:gridCol w="9011581">
                  <a:extLst>
                    <a:ext uri="{9D8B030D-6E8A-4147-A177-3AD203B41FA5}">
                      <a16:colId xmlns:a16="http://schemas.microsoft.com/office/drawing/2014/main" val="201971486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2400" dirty="0" err="1"/>
                        <a:t>GyroOnly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Only uses gyroscope integration, assuming initial orientation is known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74099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ComplemFilter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(Option 1) Use low-pass filter on acceleration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26084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400" dirty="0"/>
                        <a:t>A3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(Option 2) Calibrate using “good” opportunities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12152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400" dirty="0"/>
                        <a:t>MUSE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Our algorithm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2712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488CCB9-3E6A-4673-8221-F9CA18418734}"/>
              </a:ext>
            </a:extLst>
          </p:cNvPr>
          <p:cNvSpPr txBox="1"/>
          <p:nvPr/>
        </p:nvSpPr>
        <p:spPr>
          <a:xfrm>
            <a:off x="1" y="420757"/>
            <a:ext cx="12192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Comparison Baselines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09A19-5E8B-42C3-883E-BBB4517ED2C8}"/>
              </a:ext>
            </a:extLst>
          </p:cNvPr>
          <p:cNvSpPr txBox="1"/>
          <p:nvPr/>
        </p:nvSpPr>
        <p:spPr>
          <a:xfrm>
            <a:off x="455321" y="5596810"/>
            <a:ext cx="10987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Ground Truth: Periodically bringing the phone to the same orientation, and excluding those moments from calibration opportunities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6984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51E021-9D09-4DAB-9A76-16A1046E6320}"/>
              </a:ext>
            </a:extLst>
          </p:cNvPr>
          <p:cNvSpPr txBox="1"/>
          <p:nvPr/>
        </p:nvSpPr>
        <p:spPr>
          <a:xfrm>
            <a:off x="0" y="166757"/>
            <a:ext cx="121919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Natural Activities</a:t>
            </a:r>
            <a:endParaRPr lang="en-US" sz="4000" dirty="0"/>
          </a:p>
        </p:txBody>
      </p:sp>
      <p:pic>
        <p:nvPicPr>
          <p:cNvPr id="8" name="Picture 7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1ECA90B0-1C78-49C4-BB15-D88D81000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514"/>
            <a:ext cx="12192000" cy="57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3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4325112" y="1506612"/>
            <a:ext cx="2458868" cy="13098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Tracking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CB25F-DA6F-4494-9549-15506BB6CC8A}"/>
              </a:ext>
            </a:extLst>
          </p:cNvPr>
          <p:cNvSpPr txBox="1"/>
          <p:nvPr/>
        </p:nvSpPr>
        <p:spPr>
          <a:xfrm>
            <a:off x="2992601" y="1298672"/>
            <a:ext cx="85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</a:t>
            </a:r>
            <a:br>
              <a:rPr lang="en-US" sz="2400" dirty="0"/>
            </a:br>
            <a:r>
              <a:rPr lang="en-US" sz="2400" dirty="0"/>
              <a:t>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6783980" y="2143200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7EDB5C-843F-45E5-B6A2-CAB538E39789}"/>
              </a:ext>
            </a:extLst>
          </p:cNvPr>
          <p:cNvSpPr/>
          <p:nvPr/>
        </p:nvSpPr>
        <p:spPr>
          <a:xfrm>
            <a:off x="8932337" y="1352287"/>
            <a:ext cx="2388191" cy="1351298"/>
          </a:xfrm>
          <a:custGeom>
            <a:avLst/>
            <a:gdLst>
              <a:gd name="connsiteX0" fmla="*/ 0 w 1613373"/>
              <a:gd name="connsiteY0" fmla="*/ 1026509 h 1026509"/>
              <a:gd name="connsiteX1" fmla="*/ 133350 w 1613373"/>
              <a:gd name="connsiteY1" fmla="*/ 702659 h 1026509"/>
              <a:gd name="connsiteX2" fmla="*/ 431800 w 1613373"/>
              <a:gd name="connsiteY2" fmla="*/ 785209 h 1026509"/>
              <a:gd name="connsiteX3" fmla="*/ 641350 w 1613373"/>
              <a:gd name="connsiteY3" fmla="*/ 531209 h 1026509"/>
              <a:gd name="connsiteX4" fmla="*/ 647700 w 1613373"/>
              <a:gd name="connsiteY4" fmla="*/ 188309 h 1026509"/>
              <a:gd name="connsiteX5" fmla="*/ 920750 w 1613373"/>
              <a:gd name="connsiteY5" fmla="*/ 4159 h 1026509"/>
              <a:gd name="connsiteX6" fmla="*/ 1485900 w 1613373"/>
              <a:gd name="connsiteY6" fmla="*/ 359759 h 1026509"/>
              <a:gd name="connsiteX7" fmla="*/ 1568450 w 1613373"/>
              <a:gd name="connsiteY7" fmla="*/ 658209 h 1026509"/>
              <a:gd name="connsiteX8" fmla="*/ 914400 w 1613373"/>
              <a:gd name="connsiteY8" fmla="*/ 664559 h 1026509"/>
              <a:gd name="connsiteX9" fmla="*/ 838200 w 1613373"/>
              <a:gd name="connsiteY9" fmla="*/ 734409 h 102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3373" h="1026509">
                <a:moveTo>
                  <a:pt x="0" y="1026509"/>
                </a:moveTo>
                <a:cubicBezTo>
                  <a:pt x="30691" y="884692"/>
                  <a:pt x="61383" y="742876"/>
                  <a:pt x="133350" y="702659"/>
                </a:cubicBezTo>
                <a:cubicBezTo>
                  <a:pt x="205317" y="662442"/>
                  <a:pt x="347133" y="813784"/>
                  <a:pt x="431800" y="785209"/>
                </a:cubicBezTo>
                <a:cubicBezTo>
                  <a:pt x="516467" y="756634"/>
                  <a:pt x="605367" y="630692"/>
                  <a:pt x="641350" y="531209"/>
                </a:cubicBezTo>
                <a:cubicBezTo>
                  <a:pt x="677333" y="431726"/>
                  <a:pt x="601133" y="276151"/>
                  <a:pt x="647700" y="188309"/>
                </a:cubicBezTo>
                <a:cubicBezTo>
                  <a:pt x="694267" y="100467"/>
                  <a:pt x="781050" y="-24416"/>
                  <a:pt x="920750" y="4159"/>
                </a:cubicBezTo>
                <a:cubicBezTo>
                  <a:pt x="1060450" y="32734"/>
                  <a:pt x="1377950" y="250751"/>
                  <a:pt x="1485900" y="359759"/>
                </a:cubicBezTo>
                <a:cubicBezTo>
                  <a:pt x="1593850" y="468767"/>
                  <a:pt x="1663700" y="607409"/>
                  <a:pt x="1568450" y="658209"/>
                </a:cubicBezTo>
                <a:cubicBezTo>
                  <a:pt x="1473200" y="709009"/>
                  <a:pt x="1036108" y="651859"/>
                  <a:pt x="914400" y="664559"/>
                </a:cubicBezTo>
                <a:cubicBezTo>
                  <a:pt x="792692" y="677259"/>
                  <a:pt x="838200" y="715359"/>
                  <a:pt x="838200" y="73440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AC7AD-FFA4-4DC8-962D-54552EBC42EA}"/>
              </a:ext>
            </a:extLst>
          </p:cNvPr>
          <p:cNvSpPr txBox="1"/>
          <p:nvPr/>
        </p:nvSpPr>
        <p:spPr>
          <a:xfrm>
            <a:off x="7116443" y="1233355"/>
            <a:ext cx="148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</a:t>
            </a:r>
            <a:br>
              <a:rPr lang="en-US" sz="2400" dirty="0"/>
            </a:br>
            <a:r>
              <a:rPr lang="en-US" sz="2400" dirty="0"/>
              <a:t>Trajectory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157" y="1731747"/>
            <a:ext cx="872788" cy="7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2661412" y="2146357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4" y="1947077"/>
            <a:ext cx="1295772" cy="12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75" y="2064352"/>
            <a:ext cx="1061222" cy="1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Lot of work in inertial motion tracking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6587" y="3528565"/>
            <a:ext cx="6247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Open problem in mobile computing</a:t>
            </a:r>
          </a:p>
        </p:txBody>
      </p:sp>
    </p:spTree>
    <p:extLst>
      <p:ext uri="{BB962C8B-B14F-4D97-AF65-F5344CB8AC3E}">
        <p14:creationId xmlns:p14="http://schemas.microsoft.com/office/powerpoint/2010/main" val="1182564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51E021-9D09-4DAB-9A76-16A1046E6320}"/>
              </a:ext>
            </a:extLst>
          </p:cNvPr>
          <p:cNvSpPr txBox="1"/>
          <p:nvPr/>
        </p:nvSpPr>
        <p:spPr>
          <a:xfrm>
            <a:off x="0" y="166757"/>
            <a:ext cx="121919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A Sample Trace</a:t>
            </a:r>
            <a:endParaRPr lang="en-US" sz="4000" dirty="0"/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BBE47DE6-ECA6-4580-B149-59845C526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09" y="1318918"/>
            <a:ext cx="9364382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6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04D59-91F6-4537-96B1-73F397B7A26E}"/>
              </a:ext>
            </a:extLst>
          </p:cNvPr>
          <p:cNvSpPr/>
          <p:nvPr/>
        </p:nvSpPr>
        <p:spPr>
          <a:xfrm>
            <a:off x="0" y="533400"/>
            <a:ext cx="12192000" cy="789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16626" y="635866"/>
            <a:ext cx="12632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OK, we have 3D Orientation now</a:t>
            </a:r>
            <a:r>
              <a:rPr lang="is-IS" sz="3200" dirty="0">
                <a:latin typeface="Lucida Bright" charset="0"/>
                <a:ea typeface="Lucida Bright" charset="0"/>
                <a:cs typeface="Lucida Bright" charset="0"/>
              </a:rPr>
              <a:t>… how to estimate location?</a:t>
            </a:r>
            <a:endParaRPr lang="en-US" sz="3200" dirty="0">
              <a:latin typeface="Lucida Bright" charset="0"/>
              <a:ea typeface="Lucida Bright" charset="0"/>
              <a:cs typeface="Lucida Br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82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04D59-91F6-4537-96B1-73F397B7A26E}"/>
              </a:ext>
            </a:extLst>
          </p:cNvPr>
          <p:cNvSpPr/>
          <p:nvPr/>
        </p:nvSpPr>
        <p:spPr>
          <a:xfrm>
            <a:off x="0" y="53340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16626" y="635866"/>
            <a:ext cx="12632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OK, we have 3D Orientation now</a:t>
            </a:r>
            <a:r>
              <a:rPr lang="is-IS" sz="3200" dirty="0">
                <a:latin typeface="Lucida Bright" charset="0"/>
                <a:ea typeface="Lucida Bright" charset="0"/>
                <a:cs typeface="Lucida Bright" charset="0"/>
              </a:rPr>
              <a:t>… how to estimate location?</a:t>
            </a:r>
            <a:endParaRPr lang="en-US" sz="32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335061" y="1871549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3271419" y="1798623"/>
            <a:ext cx="6583031" cy="19684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570484" y="213315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570484" y="3193481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532666" y="2591379"/>
            <a:ext cx="15288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482277" y="2965778"/>
            <a:ext cx="1708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9740-B1B9-495F-AE09-858B78103EB6}"/>
              </a:ext>
            </a:extLst>
          </p:cNvPr>
          <p:cNvCxnSpPr>
            <a:cxnSpLocks/>
          </p:cNvCxnSpPr>
          <p:nvPr/>
        </p:nvCxnSpPr>
        <p:spPr>
          <a:xfrm>
            <a:off x="3271419" y="3193481"/>
            <a:ext cx="145702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4B5AB1-9FF5-4E1F-91C4-F894329DE840}"/>
              </a:ext>
            </a:extLst>
          </p:cNvPr>
          <p:cNvCxnSpPr>
            <a:cxnSpLocks/>
          </p:cNvCxnSpPr>
          <p:nvPr/>
        </p:nvCxnSpPr>
        <p:spPr>
          <a:xfrm>
            <a:off x="3714331" y="2874393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3BBC9-DBB2-41E7-B0B1-E3CBCAF90BB2}"/>
              </a:ext>
            </a:extLst>
          </p:cNvPr>
          <p:cNvCxnSpPr>
            <a:cxnSpLocks/>
          </p:cNvCxnSpPr>
          <p:nvPr/>
        </p:nvCxnSpPr>
        <p:spPr>
          <a:xfrm>
            <a:off x="3714331" y="3512568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4ECBB7-D336-4863-A75E-D1254B0A4D6D}"/>
              </a:ext>
            </a:extLst>
          </p:cNvPr>
          <p:cNvCxnSpPr>
            <a:cxnSpLocks/>
          </p:cNvCxnSpPr>
          <p:nvPr/>
        </p:nvCxnSpPr>
        <p:spPr>
          <a:xfrm>
            <a:off x="3727031" y="2875571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17B0140-0441-45EA-B6C1-6CAA1D6D652C}"/>
              </a:ext>
            </a:extLst>
          </p:cNvPr>
          <p:cNvSpPr/>
          <p:nvPr/>
        </p:nvSpPr>
        <p:spPr>
          <a:xfrm>
            <a:off x="4728447" y="2735316"/>
            <a:ext cx="1207039" cy="91266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A504F-E386-4D0F-AFE3-4CF17D6E15AA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5935486" y="3191647"/>
            <a:ext cx="164847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DCDE2E-9BF1-4E3C-8E41-50D06D8EEBDD}"/>
              </a:ext>
            </a:extLst>
          </p:cNvPr>
          <p:cNvCxnSpPr>
            <a:cxnSpLocks/>
          </p:cNvCxnSpPr>
          <p:nvPr/>
        </p:nvCxnSpPr>
        <p:spPr>
          <a:xfrm>
            <a:off x="7160025" y="2874393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C22EEB-023F-4BB1-9FF2-57756AD9A4EB}"/>
              </a:ext>
            </a:extLst>
          </p:cNvPr>
          <p:cNvCxnSpPr>
            <a:cxnSpLocks/>
          </p:cNvCxnSpPr>
          <p:nvPr/>
        </p:nvCxnSpPr>
        <p:spPr>
          <a:xfrm>
            <a:off x="7160025" y="3512568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039569-2364-4B27-BB91-1142499754C3}"/>
              </a:ext>
            </a:extLst>
          </p:cNvPr>
          <p:cNvCxnSpPr>
            <a:cxnSpLocks/>
          </p:cNvCxnSpPr>
          <p:nvPr/>
        </p:nvCxnSpPr>
        <p:spPr>
          <a:xfrm>
            <a:off x="7172725" y="2859854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1E448A3-18C6-4CD6-866D-4CA1E0097017}"/>
                  </a:ext>
                </a:extLst>
              </p:cNvPr>
              <p:cNvSpPr/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solidFill>
                <a:srgbClr val="91FF0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E448A3-18C6-4CD6-866D-4CA1E0097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F98341-2946-4B6E-A840-9D5EF566F4D8}"/>
              </a:ext>
            </a:extLst>
          </p:cNvPr>
          <p:cNvCxnSpPr>
            <a:cxnSpLocks/>
          </p:cNvCxnSpPr>
          <p:nvPr/>
        </p:nvCxnSpPr>
        <p:spPr>
          <a:xfrm>
            <a:off x="3271419" y="2133159"/>
            <a:ext cx="6055465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40">
            <a:extLst>
              <a:ext uri="{FF2B5EF4-FFF2-40B4-BE49-F238E27FC236}">
                <a16:creationId xmlns:a16="http://schemas.microsoft.com/office/drawing/2014/main" id="{9A5E47C8-8745-4872-A8E0-1A2807EFD574}"/>
              </a:ext>
            </a:extLst>
          </p:cNvPr>
          <p:cNvSpPr/>
          <p:nvPr/>
        </p:nvSpPr>
        <p:spPr>
          <a:xfrm>
            <a:off x="3654007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4F8F4C41-E91D-468E-8559-3E4D26FC44F8}"/>
              </a:ext>
            </a:extLst>
          </p:cNvPr>
          <p:cNvSpPr/>
          <p:nvPr/>
        </p:nvSpPr>
        <p:spPr>
          <a:xfrm>
            <a:off x="3654007" y="2879960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sp>
        <p:nvSpPr>
          <p:cNvPr id="24" name="Rectangle: Rounded Corners 42">
            <a:extLst>
              <a:ext uri="{FF2B5EF4-FFF2-40B4-BE49-F238E27FC236}">
                <a16:creationId xmlns:a16="http://schemas.microsoft.com/office/drawing/2014/main" id="{7BB4B94A-92FA-4644-B1D8-31523643024F}"/>
              </a:ext>
            </a:extLst>
          </p:cNvPr>
          <p:cNvSpPr/>
          <p:nvPr/>
        </p:nvSpPr>
        <p:spPr>
          <a:xfrm>
            <a:off x="3654007" y="3205499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C19AC3-119F-4EC9-908B-DC92CA6E9F6F}"/>
              </a:ext>
            </a:extLst>
          </p:cNvPr>
          <p:cNvSpPr txBox="1"/>
          <p:nvPr/>
        </p:nvSpPr>
        <p:spPr>
          <a:xfrm>
            <a:off x="5946636" y="2801318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26" name="Rectangle: Rounded Corners 50">
            <a:extLst>
              <a:ext uri="{FF2B5EF4-FFF2-40B4-BE49-F238E27FC236}">
                <a16:creationId xmlns:a16="http://schemas.microsoft.com/office/drawing/2014/main" id="{D151D828-0A3D-4921-9EC2-53EAB379057C}"/>
              </a:ext>
            </a:extLst>
          </p:cNvPr>
          <p:cNvSpPr/>
          <p:nvPr/>
        </p:nvSpPr>
        <p:spPr>
          <a:xfrm>
            <a:off x="7126764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AC041A-CB83-4BFC-9610-CCED992BF7E5}"/>
              </a:ext>
            </a:extLst>
          </p:cNvPr>
          <p:cNvSpPr/>
          <p:nvPr/>
        </p:nvSpPr>
        <p:spPr>
          <a:xfrm>
            <a:off x="9112788" y="2381440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260A99-3583-44D7-8B60-BDE49374FB3A}"/>
              </a:ext>
            </a:extLst>
          </p:cNvPr>
          <p:cNvCxnSpPr>
            <a:cxnSpLocks/>
          </p:cNvCxnSpPr>
          <p:nvPr/>
        </p:nvCxnSpPr>
        <p:spPr>
          <a:xfrm>
            <a:off x="9322727" y="2115892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B5BA82-32C2-4ADB-AA38-10CD9DFF5689}"/>
              </a:ext>
            </a:extLst>
          </p:cNvPr>
          <p:cNvCxnSpPr>
            <a:cxnSpLocks/>
          </p:cNvCxnSpPr>
          <p:nvPr/>
        </p:nvCxnSpPr>
        <p:spPr>
          <a:xfrm rot="10800000">
            <a:off x="9322727" y="2801318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1D5EB8-30D6-40D0-B9AD-6649DD885E33}"/>
              </a:ext>
            </a:extLst>
          </p:cNvPr>
          <p:cNvCxnSpPr>
            <a:cxnSpLocks/>
          </p:cNvCxnSpPr>
          <p:nvPr/>
        </p:nvCxnSpPr>
        <p:spPr>
          <a:xfrm>
            <a:off x="8791004" y="3054400"/>
            <a:ext cx="531723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396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26" y="3485570"/>
            <a:ext cx="3768522" cy="25042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D04D59-91F6-4537-96B1-73F397B7A26E}"/>
              </a:ext>
            </a:extLst>
          </p:cNvPr>
          <p:cNvSpPr/>
          <p:nvPr/>
        </p:nvSpPr>
        <p:spPr>
          <a:xfrm>
            <a:off x="0" y="53340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16626" y="635866"/>
            <a:ext cx="12632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OK, we have 3D Orientation now</a:t>
            </a:r>
            <a:r>
              <a:rPr lang="is-IS" sz="3200" dirty="0">
                <a:latin typeface="Lucida Bright" charset="0"/>
                <a:ea typeface="Lucida Bright" charset="0"/>
                <a:cs typeface="Lucida Bright" charset="0"/>
              </a:rPr>
              <a:t>… how to estimate location?</a:t>
            </a:r>
            <a:endParaRPr lang="en-US" sz="32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335061" y="1871549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3271419" y="1798623"/>
            <a:ext cx="6583031" cy="19684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570484" y="213315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570484" y="3193481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532666" y="2591379"/>
            <a:ext cx="15288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482277" y="2965778"/>
            <a:ext cx="1708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9740-B1B9-495F-AE09-858B78103EB6}"/>
              </a:ext>
            </a:extLst>
          </p:cNvPr>
          <p:cNvCxnSpPr>
            <a:cxnSpLocks/>
          </p:cNvCxnSpPr>
          <p:nvPr/>
        </p:nvCxnSpPr>
        <p:spPr>
          <a:xfrm>
            <a:off x="3271419" y="3193481"/>
            <a:ext cx="145702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4B5AB1-9FF5-4E1F-91C4-F894329DE840}"/>
              </a:ext>
            </a:extLst>
          </p:cNvPr>
          <p:cNvCxnSpPr>
            <a:cxnSpLocks/>
          </p:cNvCxnSpPr>
          <p:nvPr/>
        </p:nvCxnSpPr>
        <p:spPr>
          <a:xfrm>
            <a:off x="3714331" y="2874393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3BBC9-DBB2-41E7-B0B1-E3CBCAF90BB2}"/>
              </a:ext>
            </a:extLst>
          </p:cNvPr>
          <p:cNvCxnSpPr>
            <a:cxnSpLocks/>
          </p:cNvCxnSpPr>
          <p:nvPr/>
        </p:nvCxnSpPr>
        <p:spPr>
          <a:xfrm>
            <a:off x="3714331" y="3512568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4ECBB7-D336-4863-A75E-D1254B0A4D6D}"/>
              </a:ext>
            </a:extLst>
          </p:cNvPr>
          <p:cNvCxnSpPr>
            <a:cxnSpLocks/>
          </p:cNvCxnSpPr>
          <p:nvPr/>
        </p:nvCxnSpPr>
        <p:spPr>
          <a:xfrm>
            <a:off x="3727031" y="2875571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17B0140-0441-45EA-B6C1-6CAA1D6D652C}"/>
              </a:ext>
            </a:extLst>
          </p:cNvPr>
          <p:cNvSpPr/>
          <p:nvPr/>
        </p:nvSpPr>
        <p:spPr>
          <a:xfrm>
            <a:off x="4728447" y="2735316"/>
            <a:ext cx="1207039" cy="91266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A504F-E386-4D0F-AFE3-4CF17D6E15AA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5935486" y="3191647"/>
            <a:ext cx="164847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DCDE2E-9BF1-4E3C-8E41-50D06D8EEBDD}"/>
              </a:ext>
            </a:extLst>
          </p:cNvPr>
          <p:cNvCxnSpPr>
            <a:cxnSpLocks/>
          </p:cNvCxnSpPr>
          <p:nvPr/>
        </p:nvCxnSpPr>
        <p:spPr>
          <a:xfrm>
            <a:off x="7160025" y="2874393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C22EEB-023F-4BB1-9FF2-57756AD9A4EB}"/>
              </a:ext>
            </a:extLst>
          </p:cNvPr>
          <p:cNvCxnSpPr>
            <a:cxnSpLocks/>
          </p:cNvCxnSpPr>
          <p:nvPr/>
        </p:nvCxnSpPr>
        <p:spPr>
          <a:xfrm>
            <a:off x="7160025" y="3512568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039569-2364-4B27-BB91-1142499754C3}"/>
              </a:ext>
            </a:extLst>
          </p:cNvPr>
          <p:cNvCxnSpPr>
            <a:cxnSpLocks/>
          </p:cNvCxnSpPr>
          <p:nvPr/>
        </p:nvCxnSpPr>
        <p:spPr>
          <a:xfrm>
            <a:off x="7172725" y="2859854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1E448A3-18C6-4CD6-866D-4CA1E0097017}"/>
                  </a:ext>
                </a:extLst>
              </p:cNvPr>
              <p:cNvSpPr/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solidFill>
                <a:srgbClr val="91FF0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E448A3-18C6-4CD6-866D-4CA1E0097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F98341-2946-4B6E-A840-9D5EF566F4D8}"/>
              </a:ext>
            </a:extLst>
          </p:cNvPr>
          <p:cNvCxnSpPr>
            <a:cxnSpLocks/>
          </p:cNvCxnSpPr>
          <p:nvPr/>
        </p:nvCxnSpPr>
        <p:spPr>
          <a:xfrm>
            <a:off x="3271419" y="2133159"/>
            <a:ext cx="6055465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40">
            <a:extLst>
              <a:ext uri="{FF2B5EF4-FFF2-40B4-BE49-F238E27FC236}">
                <a16:creationId xmlns:a16="http://schemas.microsoft.com/office/drawing/2014/main" id="{9A5E47C8-8745-4872-A8E0-1A2807EFD574}"/>
              </a:ext>
            </a:extLst>
          </p:cNvPr>
          <p:cNvSpPr/>
          <p:nvPr/>
        </p:nvSpPr>
        <p:spPr>
          <a:xfrm>
            <a:off x="3654007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4F8F4C41-E91D-468E-8559-3E4D26FC44F8}"/>
              </a:ext>
            </a:extLst>
          </p:cNvPr>
          <p:cNvSpPr/>
          <p:nvPr/>
        </p:nvSpPr>
        <p:spPr>
          <a:xfrm>
            <a:off x="3654007" y="2879960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sp>
        <p:nvSpPr>
          <p:cNvPr id="24" name="Rectangle: Rounded Corners 42">
            <a:extLst>
              <a:ext uri="{FF2B5EF4-FFF2-40B4-BE49-F238E27FC236}">
                <a16:creationId xmlns:a16="http://schemas.microsoft.com/office/drawing/2014/main" id="{7BB4B94A-92FA-4644-B1D8-31523643024F}"/>
              </a:ext>
            </a:extLst>
          </p:cNvPr>
          <p:cNvSpPr/>
          <p:nvPr/>
        </p:nvSpPr>
        <p:spPr>
          <a:xfrm>
            <a:off x="3654007" y="3205499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C19AC3-119F-4EC9-908B-DC92CA6E9F6F}"/>
              </a:ext>
            </a:extLst>
          </p:cNvPr>
          <p:cNvSpPr txBox="1"/>
          <p:nvPr/>
        </p:nvSpPr>
        <p:spPr>
          <a:xfrm>
            <a:off x="5946636" y="2801318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26" name="Rectangle: Rounded Corners 50">
            <a:extLst>
              <a:ext uri="{FF2B5EF4-FFF2-40B4-BE49-F238E27FC236}">
                <a16:creationId xmlns:a16="http://schemas.microsoft.com/office/drawing/2014/main" id="{D151D828-0A3D-4921-9EC2-53EAB379057C}"/>
              </a:ext>
            </a:extLst>
          </p:cNvPr>
          <p:cNvSpPr/>
          <p:nvPr/>
        </p:nvSpPr>
        <p:spPr>
          <a:xfrm>
            <a:off x="7126764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AC041A-CB83-4BFC-9610-CCED992BF7E5}"/>
              </a:ext>
            </a:extLst>
          </p:cNvPr>
          <p:cNvSpPr/>
          <p:nvPr/>
        </p:nvSpPr>
        <p:spPr>
          <a:xfrm>
            <a:off x="9112788" y="2381440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260A99-3583-44D7-8B60-BDE49374FB3A}"/>
              </a:ext>
            </a:extLst>
          </p:cNvPr>
          <p:cNvCxnSpPr>
            <a:cxnSpLocks/>
          </p:cNvCxnSpPr>
          <p:nvPr/>
        </p:nvCxnSpPr>
        <p:spPr>
          <a:xfrm>
            <a:off x="9322727" y="2115892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B5BA82-32C2-4ADB-AA38-10CD9DFF5689}"/>
              </a:ext>
            </a:extLst>
          </p:cNvPr>
          <p:cNvCxnSpPr>
            <a:cxnSpLocks/>
          </p:cNvCxnSpPr>
          <p:nvPr/>
        </p:nvCxnSpPr>
        <p:spPr>
          <a:xfrm rot="10800000">
            <a:off x="9322727" y="2801318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1D5EB8-30D6-40D0-B9AD-6649DD885E33}"/>
              </a:ext>
            </a:extLst>
          </p:cNvPr>
          <p:cNvCxnSpPr>
            <a:cxnSpLocks/>
          </p:cNvCxnSpPr>
          <p:nvPr/>
        </p:nvCxnSpPr>
        <p:spPr>
          <a:xfrm>
            <a:off x="8791004" y="3054400"/>
            <a:ext cx="531723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4450768" y="4097612"/>
            <a:ext cx="7536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Localization </a:t>
            </a:r>
            <a:r>
              <a:rPr lang="en-US" sz="3200" b="1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impossible</a:t>
            </a:r>
            <a:r>
              <a:rPr lang="en-US" sz="32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 </a:t>
            </a:r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if </a:t>
            </a:r>
          </a:p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accelerometer has any noise </a:t>
            </a:r>
            <a:r>
              <a:rPr lang="is-IS" sz="3200" dirty="0">
                <a:latin typeface="Lucida Bright" charset="0"/>
                <a:ea typeface="Lucida Bright" charset="0"/>
                <a:cs typeface="Lucida Bright" charset="0"/>
              </a:rPr>
              <a:t>… why?</a:t>
            </a:r>
            <a:endParaRPr lang="en-US" sz="3200" dirty="0">
              <a:latin typeface="Lucida Bright" charset="0"/>
              <a:ea typeface="Lucida Bright" charset="0"/>
              <a:cs typeface="Lucida Br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06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335061" y="1871549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3271419" y="1798623"/>
            <a:ext cx="6583031" cy="19684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570484" y="213315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570484" y="3193481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532666" y="2591379"/>
            <a:ext cx="15288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482277" y="2965778"/>
            <a:ext cx="1708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9740-B1B9-495F-AE09-858B78103EB6}"/>
              </a:ext>
            </a:extLst>
          </p:cNvPr>
          <p:cNvCxnSpPr>
            <a:cxnSpLocks/>
          </p:cNvCxnSpPr>
          <p:nvPr/>
        </p:nvCxnSpPr>
        <p:spPr>
          <a:xfrm>
            <a:off x="3271419" y="3193481"/>
            <a:ext cx="145702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4B5AB1-9FF5-4E1F-91C4-F894329DE840}"/>
              </a:ext>
            </a:extLst>
          </p:cNvPr>
          <p:cNvCxnSpPr>
            <a:cxnSpLocks/>
          </p:cNvCxnSpPr>
          <p:nvPr/>
        </p:nvCxnSpPr>
        <p:spPr>
          <a:xfrm>
            <a:off x="3714331" y="2874393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3BBC9-DBB2-41E7-B0B1-E3CBCAF90BB2}"/>
              </a:ext>
            </a:extLst>
          </p:cNvPr>
          <p:cNvCxnSpPr>
            <a:cxnSpLocks/>
          </p:cNvCxnSpPr>
          <p:nvPr/>
        </p:nvCxnSpPr>
        <p:spPr>
          <a:xfrm>
            <a:off x="3714331" y="3512568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4ECBB7-D336-4863-A75E-D1254B0A4D6D}"/>
              </a:ext>
            </a:extLst>
          </p:cNvPr>
          <p:cNvCxnSpPr>
            <a:cxnSpLocks/>
          </p:cNvCxnSpPr>
          <p:nvPr/>
        </p:nvCxnSpPr>
        <p:spPr>
          <a:xfrm>
            <a:off x="3727031" y="2875571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17B0140-0441-45EA-B6C1-6CAA1D6D652C}"/>
              </a:ext>
            </a:extLst>
          </p:cNvPr>
          <p:cNvSpPr/>
          <p:nvPr/>
        </p:nvSpPr>
        <p:spPr>
          <a:xfrm>
            <a:off x="4728447" y="2735316"/>
            <a:ext cx="1207039" cy="91266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A504F-E386-4D0F-AFE3-4CF17D6E15AA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5935486" y="3191647"/>
            <a:ext cx="164847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DCDE2E-9BF1-4E3C-8E41-50D06D8EEBDD}"/>
              </a:ext>
            </a:extLst>
          </p:cNvPr>
          <p:cNvCxnSpPr>
            <a:cxnSpLocks/>
          </p:cNvCxnSpPr>
          <p:nvPr/>
        </p:nvCxnSpPr>
        <p:spPr>
          <a:xfrm>
            <a:off x="7160025" y="2874393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C22EEB-023F-4BB1-9FF2-57756AD9A4EB}"/>
              </a:ext>
            </a:extLst>
          </p:cNvPr>
          <p:cNvCxnSpPr>
            <a:cxnSpLocks/>
          </p:cNvCxnSpPr>
          <p:nvPr/>
        </p:nvCxnSpPr>
        <p:spPr>
          <a:xfrm>
            <a:off x="7160025" y="3512568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039569-2364-4B27-BB91-1142499754C3}"/>
              </a:ext>
            </a:extLst>
          </p:cNvPr>
          <p:cNvCxnSpPr>
            <a:cxnSpLocks/>
          </p:cNvCxnSpPr>
          <p:nvPr/>
        </p:nvCxnSpPr>
        <p:spPr>
          <a:xfrm>
            <a:off x="7172725" y="2859854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1E448A3-18C6-4CD6-866D-4CA1E0097017}"/>
                  </a:ext>
                </a:extLst>
              </p:cNvPr>
              <p:cNvSpPr/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solidFill>
                <a:srgbClr val="91FF0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E448A3-18C6-4CD6-866D-4CA1E0097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F98341-2946-4B6E-A840-9D5EF566F4D8}"/>
              </a:ext>
            </a:extLst>
          </p:cNvPr>
          <p:cNvCxnSpPr>
            <a:cxnSpLocks/>
          </p:cNvCxnSpPr>
          <p:nvPr/>
        </p:nvCxnSpPr>
        <p:spPr>
          <a:xfrm>
            <a:off x="3271419" y="2133159"/>
            <a:ext cx="6055465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40">
            <a:extLst>
              <a:ext uri="{FF2B5EF4-FFF2-40B4-BE49-F238E27FC236}">
                <a16:creationId xmlns:a16="http://schemas.microsoft.com/office/drawing/2014/main" id="{9A5E47C8-8745-4872-A8E0-1A2807EFD574}"/>
              </a:ext>
            </a:extLst>
          </p:cNvPr>
          <p:cNvSpPr/>
          <p:nvPr/>
        </p:nvSpPr>
        <p:spPr>
          <a:xfrm>
            <a:off x="3654007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4F8F4C41-E91D-468E-8559-3E4D26FC44F8}"/>
              </a:ext>
            </a:extLst>
          </p:cNvPr>
          <p:cNvSpPr/>
          <p:nvPr/>
        </p:nvSpPr>
        <p:spPr>
          <a:xfrm>
            <a:off x="3654007" y="2879960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sp>
        <p:nvSpPr>
          <p:cNvPr id="24" name="Rectangle: Rounded Corners 42">
            <a:extLst>
              <a:ext uri="{FF2B5EF4-FFF2-40B4-BE49-F238E27FC236}">
                <a16:creationId xmlns:a16="http://schemas.microsoft.com/office/drawing/2014/main" id="{7BB4B94A-92FA-4644-B1D8-31523643024F}"/>
              </a:ext>
            </a:extLst>
          </p:cNvPr>
          <p:cNvSpPr/>
          <p:nvPr/>
        </p:nvSpPr>
        <p:spPr>
          <a:xfrm>
            <a:off x="3654007" y="3205499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C19AC3-119F-4EC9-908B-DC92CA6E9F6F}"/>
              </a:ext>
            </a:extLst>
          </p:cNvPr>
          <p:cNvSpPr txBox="1"/>
          <p:nvPr/>
        </p:nvSpPr>
        <p:spPr>
          <a:xfrm>
            <a:off x="5946636" y="2801318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26" name="Rectangle: Rounded Corners 50">
            <a:extLst>
              <a:ext uri="{FF2B5EF4-FFF2-40B4-BE49-F238E27FC236}">
                <a16:creationId xmlns:a16="http://schemas.microsoft.com/office/drawing/2014/main" id="{D151D828-0A3D-4921-9EC2-53EAB379057C}"/>
              </a:ext>
            </a:extLst>
          </p:cNvPr>
          <p:cNvSpPr/>
          <p:nvPr/>
        </p:nvSpPr>
        <p:spPr>
          <a:xfrm>
            <a:off x="7126764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AC041A-CB83-4BFC-9610-CCED992BF7E5}"/>
              </a:ext>
            </a:extLst>
          </p:cNvPr>
          <p:cNvSpPr/>
          <p:nvPr/>
        </p:nvSpPr>
        <p:spPr>
          <a:xfrm>
            <a:off x="9112788" y="2381440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260A99-3583-44D7-8B60-BDE49374FB3A}"/>
              </a:ext>
            </a:extLst>
          </p:cNvPr>
          <p:cNvCxnSpPr>
            <a:cxnSpLocks/>
          </p:cNvCxnSpPr>
          <p:nvPr/>
        </p:nvCxnSpPr>
        <p:spPr>
          <a:xfrm>
            <a:off x="9322727" y="2115892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B5BA82-32C2-4ADB-AA38-10CD9DFF5689}"/>
              </a:ext>
            </a:extLst>
          </p:cNvPr>
          <p:cNvCxnSpPr>
            <a:cxnSpLocks/>
          </p:cNvCxnSpPr>
          <p:nvPr/>
        </p:nvCxnSpPr>
        <p:spPr>
          <a:xfrm rot="10800000">
            <a:off x="9322727" y="2801318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1D5EB8-30D6-40D0-B9AD-6649DD885E33}"/>
              </a:ext>
            </a:extLst>
          </p:cNvPr>
          <p:cNvCxnSpPr>
            <a:cxnSpLocks/>
          </p:cNvCxnSpPr>
          <p:nvPr/>
        </p:nvCxnSpPr>
        <p:spPr>
          <a:xfrm>
            <a:off x="8791004" y="3054400"/>
            <a:ext cx="531723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1" y="488063"/>
            <a:ext cx="12192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                      Motion models can bound location error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75" y="65338"/>
            <a:ext cx="2691836" cy="17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438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335061" y="1871549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3271419" y="1798623"/>
            <a:ext cx="6583031" cy="19684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570484" y="213315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570484" y="3193481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532666" y="2591379"/>
            <a:ext cx="15288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482277" y="2965778"/>
            <a:ext cx="1708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9740-B1B9-495F-AE09-858B78103EB6}"/>
              </a:ext>
            </a:extLst>
          </p:cNvPr>
          <p:cNvCxnSpPr>
            <a:cxnSpLocks/>
          </p:cNvCxnSpPr>
          <p:nvPr/>
        </p:nvCxnSpPr>
        <p:spPr>
          <a:xfrm>
            <a:off x="3271419" y="3193481"/>
            <a:ext cx="145702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4B5AB1-9FF5-4E1F-91C4-F894329DE840}"/>
              </a:ext>
            </a:extLst>
          </p:cNvPr>
          <p:cNvCxnSpPr>
            <a:cxnSpLocks/>
          </p:cNvCxnSpPr>
          <p:nvPr/>
        </p:nvCxnSpPr>
        <p:spPr>
          <a:xfrm>
            <a:off x="3714331" y="2874393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3BBC9-DBB2-41E7-B0B1-E3CBCAF90BB2}"/>
              </a:ext>
            </a:extLst>
          </p:cNvPr>
          <p:cNvCxnSpPr>
            <a:cxnSpLocks/>
          </p:cNvCxnSpPr>
          <p:nvPr/>
        </p:nvCxnSpPr>
        <p:spPr>
          <a:xfrm>
            <a:off x="3714331" y="3512568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4ECBB7-D336-4863-A75E-D1254B0A4D6D}"/>
              </a:ext>
            </a:extLst>
          </p:cNvPr>
          <p:cNvCxnSpPr>
            <a:cxnSpLocks/>
          </p:cNvCxnSpPr>
          <p:nvPr/>
        </p:nvCxnSpPr>
        <p:spPr>
          <a:xfrm>
            <a:off x="3727031" y="2875571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17B0140-0441-45EA-B6C1-6CAA1D6D652C}"/>
              </a:ext>
            </a:extLst>
          </p:cNvPr>
          <p:cNvSpPr/>
          <p:nvPr/>
        </p:nvSpPr>
        <p:spPr>
          <a:xfrm>
            <a:off x="4728447" y="2735316"/>
            <a:ext cx="1207039" cy="91266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A504F-E386-4D0F-AFE3-4CF17D6E15AA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5935486" y="3191647"/>
            <a:ext cx="164847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DCDE2E-9BF1-4E3C-8E41-50D06D8EEBDD}"/>
              </a:ext>
            </a:extLst>
          </p:cNvPr>
          <p:cNvCxnSpPr>
            <a:cxnSpLocks/>
          </p:cNvCxnSpPr>
          <p:nvPr/>
        </p:nvCxnSpPr>
        <p:spPr>
          <a:xfrm>
            <a:off x="7160025" y="2874393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C22EEB-023F-4BB1-9FF2-57756AD9A4EB}"/>
              </a:ext>
            </a:extLst>
          </p:cNvPr>
          <p:cNvCxnSpPr>
            <a:cxnSpLocks/>
          </p:cNvCxnSpPr>
          <p:nvPr/>
        </p:nvCxnSpPr>
        <p:spPr>
          <a:xfrm>
            <a:off x="7160025" y="3512568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039569-2364-4B27-BB91-1142499754C3}"/>
              </a:ext>
            </a:extLst>
          </p:cNvPr>
          <p:cNvCxnSpPr>
            <a:cxnSpLocks/>
          </p:cNvCxnSpPr>
          <p:nvPr/>
        </p:nvCxnSpPr>
        <p:spPr>
          <a:xfrm>
            <a:off x="7172725" y="2859854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1E448A3-18C6-4CD6-866D-4CA1E0097017}"/>
                  </a:ext>
                </a:extLst>
              </p:cNvPr>
              <p:cNvSpPr/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solidFill>
                <a:srgbClr val="91FF0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E448A3-18C6-4CD6-866D-4CA1E0097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F98341-2946-4B6E-A840-9D5EF566F4D8}"/>
              </a:ext>
            </a:extLst>
          </p:cNvPr>
          <p:cNvCxnSpPr>
            <a:cxnSpLocks/>
          </p:cNvCxnSpPr>
          <p:nvPr/>
        </p:nvCxnSpPr>
        <p:spPr>
          <a:xfrm>
            <a:off x="3271419" y="2133159"/>
            <a:ext cx="6055465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40">
            <a:extLst>
              <a:ext uri="{FF2B5EF4-FFF2-40B4-BE49-F238E27FC236}">
                <a16:creationId xmlns:a16="http://schemas.microsoft.com/office/drawing/2014/main" id="{9A5E47C8-8745-4872-A8E0-1A2807EFD574}"/>
              </a:ext>
            </a:extLst>
          </p:cNvPr>
          <p:cNvSpPr/>
          <p:nvPr/>
        </p:nvSpPr>
        <p:spPr>
          <a:xfrm>
            <a:off x="3654007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4F8F4C41-E91D-468E-8559-3E4D26FC44F8}"/>
              </a:ext>
            </a:extLst>
          </p:cNvPr>
          <p:cNvSpPr/>
          <p:nvPr/>
        </p:nvSpPr>
        <p:spPr>
          <a:xfrm>
            <a:off x="3654007" y="2879960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sp>
        <p:nvSpPr>
          <p:cNvPr id="24" name="Rectangle: Rounded Corners 42">
            <a:extLst>
              <a:ext uri="{FF2B5EF4-FFF2-40B4-BE49-F238E27FC236}">
                <a16:creationId xmlns:a16="http://schemas.microsoft.com/office/drawing/2014/main" id="{7BB4B94A-92FA-4644-B1D8-31523643024F}"/>
              </a:ext>
            </a:extLst>
          </p:cNvPr>
          <p:cNvSpPr/>
          <p:nvPr/>
        </p:nvSpPr>
        <p:spPr>
          <a:xfrm>
            <a:off x="3654007" y="3205499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C19AC3-119F-4EC9-908B-DC92CA6E9F6F}"/>
              </a:ext>
            </a:extLst>
          </p:cNvPr>
          <p:cNvSpPr txBox="1"/>
          <p:nvPr/>
        </p:nvSpPr>
        <p:spPr>
          <a:xfrm>
            <a:off x="5946636" y="2801318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26" name="Rectangle: Rounded Corners 50">
            <a:extLst>
              <a:ext uri="{FF2B5EF4-FFF2-40B4-BE49-F238E27FC236}">
                <a16:creationId xmlns:a16="http://schemas.microsoft.com/office/drawing/2014/main" id="{D151D828-0A3D-4921-9EC2-53EAB379057C}"/>
              </a:ext>
            </a:extLst>
          </p:cNvPr>
          <p:cNvSpPr/>
          <p:nvPr/>
        </p:nvSpPr>
        <p:spPr>
          <a:xfrm>
            <a:off x="7126764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AC041A-CB83-4BFC-9610-CCED992BF7E5}"/>
              </a:ext>
            </a:extLst>
          </p:cNvPr>
          <p:cNvSpPr/>
          <p:nvPr/>
        </p:nvSpPr>
        <p:spPr>
          <a:xfrm>
            <a:off x="9112788" y="2381440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260A99-3583-44D7-8B60-BDE49374FB3A}"/>
              </a:ext>
            </a:extLst>
          </p:cNvPr>
          <p:cNvCxnSpPr>
            <a:cxnSpLocks/>
          </p:cNvCxnSpPr>
          <p:nvPr/>
        </p:nvCxnSpPr>
        <p:spPr>
          <a:xfrm>
            <a:off x="9322727" y="2115892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B5BA82-32C2-4ADB-AA38-10CD9DFF5689}"/>
              </a:ext>
            </a:extLst>
          </p:cNvPr>
          <p:cNvCxnSpPr>
            <a:cxnSpLocks/>
          </p:cNvCxnSpPr>
          <p:nvPr/>
        </p:nvCxnSpPr>
        <p:spPr>
          <a:xfrm rot="10800000">
            <a:off x="9322727" y="2801318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1D5EB8-30D6-40D0-B9AD-6649DD885E33}"/>
              </a:ext>
            </a:extLst>
          </p:cNvPr>
          <p:cNvCxnSpPr>
            <a:cxnSpLocks/>
          </p:cNvCxnSpPr>
          <p:nvPr/>
        </p:nvCxnSpPr>
        <p:spPr>
          <a:xfrm>
            <a:off x="8791004" y="3054400"/>
            <a:ext cx="531723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7C3A0754-889C-4D97-B961-1342F15B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8" y="3797044"/>
            <a:ext cx="3404459" cy="269519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695908" y="3295707"/>
            <a:ext cx="5814659" cy="1446554"/>
            <a:chOff x="8945842" y="2647886"/>
            <a:chExt cx="464988" cy="68792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9B5BA82-32C2-4ADB-AA38-10CD9DFF5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9079" y="2647886"/>
              <a:ext cx="1751" cy="68792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61D5EB8-30D6-40D0-B9AD-6649DD885E33}"/>
                </a:ext>
              </a:extLst>
            </p:cNvPr>
            <p:cNvCxnSpPr>
              <a:cxnSpLocks/>
            </p:cNvCxnSpPr>
            <p:nvPr/>
          </p:nvCxnSpPr>
          <p:spPr>
            <a:xfrm>
              <a:off x="8945842" y="3328720"/>
              <a:ext cx="464988" cy="709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972599" y="4219040"/>
            <a:ext cx="3291916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Motion model as priors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1" y="488063"/>
            <a:ext cx="12192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                      Motion models can bound location error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75" y="65338"/>
            <a:ext cx="2691836" cy="17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96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335061" y="1871549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3271419" y="1798623"/>
            <a:ext cx="6583031" cy="19684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570484" y="213315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570484" y="3193481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532666" y="2591379"/>
            <a:ext cx="15288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482277" y="2965778"/>
            <a:ext cx="1708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9740-B1B9-495F-AE09-858B78103EB6}"/>
              </a:ext>
            </a:extLst>
          </p:cNvPr>
          <p:cNvCxnSpPr>
            <a:cxnSpLocks/>
          </p:cNvCxnSpPr>
          <p:nvPr/>
        </p:nvCxnSpPr>
        <p:spPr>
          <a:xfrm>
            <a:off x="3271419" y="3193481"/>
            <a:ext cx="145702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4B5AB1-9FF5-4E1F-91C4-F894329DE840}"/>
              </a:ext>
            </a:extLst>
          </p:cNvPr>
          <p:cNvCxnSpPr>
            <a:cxnSpLocks/>
          </p:cNvCxnSpPr>
          <p:nvPr/>
        </p:nvCxnSpPr>
        <p:spPr>
          <a:xfrm>
            <a:off x="3714331" y="2874393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3BBC9-DBB2-41E7-B0B1-E3CBCAF90BB2}"/>
              </a:ext>
            </a:extLst>
          </p:cNvPr>
          <p:cNvCxnSpPr>
            <a:cxnSpLocks/>
          </p:cNvCxnSpPr>
          <p:nvPr/>
        </p:nvCxnSpPr>
        <p:spPr>
          <a:xfrm>
            <a:off x="3714331" y="3512568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4ECBB7-D336-4863-A75E-D1254B0A4D6D}"/>
              </a:ext>
            </a:extLst>
          </p:cNvPr>
          <p:cNvCxnSpPr>
            <a:cxnSpLocks/>
          </p:cNvCxnSpPr>
          <p:nvPr/>
        </p:nvCxnSpPr>
        <p:spPr>
          <a:xfrm>
            <a:off x="3727031" y="2875571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17B0140-0441-45EA-B6C1-6CAA1D6D652C}"/>
              </a:ext>
            </a:extLst>
          </p:cNvPr>
          <p:cNvSpPr/>
          <p:nvPr/>
        </p:nvSpPr>
        <p:spPr>
          <a:xfrm>
            <a:off x="4728447" y="2735316"/>
            <a:ext cx="1207039" cy="91266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A504F-E386-4D0F-AFE3-4CF17D6E15AA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5935486" y="3191647"/>
            <a:ext cx="164847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DCDE2E-9BF1-4E3C-8E41-50D06D8EEBDD}"/>
              </a:ext>
            </a:extLst>
          </p:cNvPr>
          <p:cNvCxnSpPr>
            <a:cxnSpLocks/>
          </p:cNvCxnSpPr>
          <p:nvPr/>
        </p:nvCxnSpPr>
        <p:spPr>
          <a:xfrm>
            <a:off x="7160025" y="2874393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C22EEB-023F-4BB1-9FF2-57756AD9A4EB}"/>
              </a:ext>
            </a:extLst>
          </p:cNvPr>
          <p:cNvCxnSpPr>
            <a:cxnSpLocks/>
          </p:cNvCxnSpPr>
          <p:nvPr/>
        </p:nvCxnSpPr>
        <p:spPr>
          <a:xfrm>
            <a:off x="7160025" y="3512568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039569-2364-4B27-BB91-1142499754C3}"/>
              </a:ext>
            </a:extLst>
          </p:cNvPr>
          <p:cNvCxnSpPr>
            <a:cxnSpLocks/>
          </p:cNvCxnSpPr>
          <p:nvPr/>
        </p:nvCxnSpPr>
        <p:spPr>
          <a:xfrm>
            <a:off x="7172725" y="2859854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1E448A3-18C6-4CD6-866D-4CA1E0097017}"/>
                  </a:ext>
                </a:extLst>
              </p:cNvPr>
              <p:cNvSpPr/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solidFill>
                <a:srgbClr val="91FF0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E448A3-18C6-4CD6-866D-4CA1E0097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F98341-2946-4B6E-A840-9D5EF566F4D8}"/>
              </a:ext>
            </a:extLst>
          </p:cNvPr>
          <p:cNvCxnSpPr>
            <a:cxnSpLocks/>
          </p:cNvCxnSpPr>
          <p:nvPr/>
        </p:nvCxnSpPr>
        <p:spPr>
          <a:xfrm>
            <a:off x="3271419" y="2133159"/>
            <a:ext cx="6055465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40">
            <a:extLst>
              <a:ext uri="{FF2B5EF4-FFF2-40B4-BE49-F238E27FC236}">
                <a16:creationId xmlns:a16="http://schemas.microsoft.com/office/drawing/2014/main" id="{9A5E47C8-8745-4872-A8E0-1A2807EFD574}"/>
              </a:ext>
            </a:extLst>
          </p:cNvPr>
          <p:cNvSpPr/>
          <p:nvPr/>
        </p:nvSpPr>
        <p:spPr>
          <a:xfrm>
            <a:off x="3654007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4F8F4C41-E91D-468E-8559-3E4D26FC44F8}"/>
              </a:ext>
            </a:extLst>
          </p:cNvPr>
          <p:cNvSpPr/>
          <p:nvPr/>
        </p:nvSpPr>
        <p:spPr>
          <a:xfrm>
            <a:off x="3654007" y="2879960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sp>
        <p:nvSpPr>
          <p:cNvPr id="24" name="Rectangle: Rounded Corners 42">
            <a:extLst>
              <a:ext uri="{FF2B5EF4-FFF2-40B4-BE49-F238E27FC236}">
                <a16:creationId xmlns:a16="http://schemas.microsoft.com/office/drawing/2014/main" id="{7BB4B94A-92FA-4644-B1D8-31523643024F}"/>
              </a:ext>
            </a:extLst>
          </p:cNvPr>
          <p:cNvSpPr/>
          <p:nvPr/>
        </p:nvSpPr>
        <p:spPr>
          <a:xfrm>
            <a:off x="3654007" y="3205499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C19AC3-119F-4EC9-908B-DC92CA6E9F6F}"/>
              </a:ext>
            </a:extLst>
          </p:cNvPr>
          <p:cNvSpPr txBox="1"/>
          <p:nvPr/>
        </p:nvSpPr>
        <p:spPr>
          <a:xfrm>
            <a:off x="5946636" y="2801318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26" name="Rectangle: Rounded Corners 50">
            <a:extLst>
              <a:ext uri="{FF2B5EF4-FFF2-40B4-BE49-F238E27FC236}">
                <a16:creationId xmlns:a16="http://schemas.microsoft.com/office/drawing/2014/main" id="{D151D828-0A3D-4921-9EC2-53EAB379057C}"/>
              </a:ext>
            </a:extLst>
          </p:cNvPr>
          <p:cNvSpPr/>
          <p:nvPr/>
        </p:nvSpPr>
        <p:spPr>
          <a:xfrm>
            <a:off x="7126764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AC041A-CB83-4BFC-9610-CCED992BF7E5}"/>
              </a:ext>
            </a:extLst>
          </p:cNvPr>
          <p:cNvSpPr/>
          <p:nvPr/>
        </p:nvSpPr>
        <p:spPr>
          <a:xfrm>
            <a:off x="9112788" y="2381440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260A99-3583-44D7-8B60-BDE49374FB3A}"/>
              </a:ext>
            </a:extLst>
          </p:cNvPr>
          <p:cNvCxnSpPr>
            <a:cxnSpLocks/>
          </p:cNvCxnSpPr>
          <p:nvPr/>
        </p:nvCxnSpPr>
        <p:spPr>
          <a:xfrm>
            <a:off x="9322727" y="2115892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B5BA82-32C2-4ADB-AA38-10CD9DFF5689}"/>
              </a:ext>
            </a:extLst>
          </p:cNvPr>
          <p:cNvCxnSpPr>
            <a:cxnSpLocks/>
          </p:cNvCxnSpPr>
          <p:nvPr/>
        </p:nvCxnSpPr>
        <p:spPr>
          <a:xfrm rot="10800000">
            <a:off x="9322727" y="2801318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1D5EB8-30D6-40D0-B9AD-6649DD885E33}"/>
              </a:ext>
            </a:extLst>
          </p:cNvPr>
          <p:cNvCxnSpPr>
            <a:cxnSpLocks/>
          </p:cNvCxnSpPr>
          <p:nvPr/>
        </p:nvCxnSpPr>
        <p:spPr>
          <a:xfrm>
            <a:off x="8791004" y="3054400"/>
            <a:ext cx="531723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7C3A0754-889C-4D97-B961-1342F15B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8" y="3797044"/>
            <a:ext cx="3404459" cy="269519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695908" y="3295707"/>
            <a:ext cx="5814659" cy="1446554"/>
            <a:chOff x="8945842" y="2647886"/>
            <a:chExt cx="464988" cy="68792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9B5BA82-32C2-4ADB-AA38-10CD9DFF5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9079" y="2647886"/>
              <a:ext cx="1751" cy="68792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61D5EB8-30D6-40D0-B9AD-6649DD885E33}"/>
                </a:ext>
              </a:extLst>
            </p:cNvPr>
            <p:cNvCxnSpPr>
              <a:cxnSpLocks/>
            </p:cNvCxnSpPr>
            <p:nvPr/>
          </p:nvCxnSpPr>
          <p:spPr>
            <a:xfrm>
              <a:off x="8945842" y="3328720"/>
              <a:ext cx="464988" cy="709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972599" y="4219040"/>
            <a:ext cx="3291916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Motion model as priors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1" y="488063"/>
            <a:ext cx="12192000" cy="1077218"/>
          </a:xfrm>
          <a:prstGeom prst="rect">
            <a:avLst/>
          </a:prstGeom>
          <a:solidFill>
            <a:srgbClr val="91FF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MUSE uses this motion model to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Lucida Bright" charset="0"/>
                <a:ea typeface="Lucida Bright" charset="0"/>
                <a:cs typeface="Lucida Bright" charset="0"/>
              </a:rPr>
              <a:t>jointly estimate both { orientation + location }</a:t>
            </a:r>
          </a:p>
        </p:txBody>
      </p:sp>
    </p:spTree>
    <p:extLst>
      <p:ext uri="{BB962C8B-B14F-4D97-AF65-F5344CB8AC3E}">
        <p14:creationId xmlns:p14="http://schemas.microsoft.com/office/powerpoint/2010/main" val="16224100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335061" y="1871549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3271419" y="1798623"/>
            <a:ext cx="6583031" cy="19684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570484" y="213315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570484" y="3193481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532666" y="2591379"/>
            <a:ext cx="15288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482277" y="2965778"/>
            <a:ext cx="1708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9740-B1B9-495F-AE09-858B78103EB6}"/>
              </a:ext>
            </a:extLst>
          </p:cNvPr>
          <p:cNvCxnSpPr>
            <a:cxnSpLocks/>
          </p:cNvCxnSpPr>
          <p:nvPr/>
        </p:nvCxnSpPr>
        <p:spPr>
          <a:xfrm>
            <a:off x="3271419" y="3193481"/>
            <a:ext cx="145702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4B5AB1-9FF5-4E1F-91C4-F894329DE840}"/>
              </a:ext>
            </a:extLst>
          </p:cNvPr>
          <p:cNvCxnSpPr>
            <a:cxnSpLocks/>
          </p:cNvCxnSpPr>
          <p:nvPr/>
        </p:nvCxnSpPr>
        <p:spPr>
          <a:xfrm>
            <a:off x="3714331" y="2874393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3BBC9-DBB2-41E7-B0B1-E3CBCAF90BB2}"/>
              </a:ext>
            </a:extLst>
          </p:cNvPr>
          <p:cNvCxnSpPr>
            <a:cxnSpLocks/>
          </p:cNvCxnSpPr>
          <p:nvPr/>
        </p:nvCxnSpPr>
        <p:spPr>
          <a:xfrm>
            <a:off x="3714331" y="3512568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4ECBB7-D336-4863-A75E-D1254B0A4D6D}"/>
              </a:ext>
            </a:extLst>
          </p:cNvPr>
          <p:cNvCxnSpPr>
            <a:cxnSpLocks/>
          </p:cNvCxnSpPr>
          <p:nvPr/>
        </p:nvCxnSpPr>
        <p:spPr>
          <a:xfrm>
            <a:off x="3727031" y="2875571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17B0140-0441-45EA-B6C1-6CAA1D6D652C}"/>
              </a:ext>
            </a:extLst>
          </p:cNvPr>
          <p:cNvSpPr/>
          <p:nvPr/>
        </p:nvSpPr>
        <p:spPr>
          <a:xfrm>
            <a:off x="4728447" y="2735316"/>
            <a:ext cx="1207039" cy="91266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A504F-E386-4D0F-AFE3-4CF17D6E15AA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5935486" y="3191647"/>
            <a:ext cx="164847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DCDE2E-9BF1-4E3C-8E41-50D06D8EEBDD}"/>
              </a:ext>
            </a:extLst>
          </p:cNvPr>
          <p:cNvCxnSpPr>
            <a:cxnSpLocks/>
          </p:cNvCxnSpPr>
          <p:nvPr/>
        </p:nvCxnSpPr>
        <p:spPr>
          <a:xfrm>
            <a:off x="7160025" y="2874393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C22EEB-023F-4BB1-9FF2-57756AD9A4EB}"/>
              </a:ext>
            </a:extLst>
          </p:cNvPr>
          <p:cNvCxnSpPr>
            <a:cxnSpLocks/>
          </p:cNvCxnSpPr>
          <p:nvPr/>
        </p:nvCxnSpPr>
        <p:spPr>
          <a:xfrm>
            <a:off x="7160025" y="3512568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039569-2364-4B27-BB91-1142499754C3}"/>
              </a:ext>
            </a:extLst>
          </p:cNvPr>
          <p:cNvCxnSpPr>
            <a:cxnSpLocks/>
          </p:cNvCxnSpPr>
          <p:nvPr/>
        </p:nvCxnSpPr>
        <p:spPr>
          <a:xfrm>
            <a:off x="7172725" y="2859854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1E448A3-18C6-4CD6-866D-4CA1E0097017}"/>
                  </a:ext>
                </a:extLst>
              </p:cNvPr>
              <p:cNvSpPr/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solidFill>
                <a:srgbClr val="91FF0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E448A3-18C6-4CD6-866D-4CA1E0097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F98341-2946-4B6E-A840-9D5EF566F4D8}"/>
              </a:ext>
            </a:extLst>
          </p:cNvPr>
          <p:cNvCxnSpPr>
            <a:cxnSpLocks/>
          </p:cNvCxnSpPr>
          <p:nvPr/>
        </p:nvCxnSpPr>
        <p:spPr>
          <a:xfrm>
            <a:off x="3271419" y="2133159"/>
            <a:ext cx="6055465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40">
            <a:extLst>
              <a:ext uri="{FF2B5EF4-FFF2-40B4-BE49-F238E27FC236}">
                <a16:creationId xmlns:a16="http://schemas.microsoft.com/office/drawing/2014/main" id="{9A5E47C8-8745-4872-A8E0-1A2807EFD574}"/>
              </a:ext>
            </a:extLst>
          </p:cNvPr>
          <p:cNvSpPr/>
          <p:nvPr/>
        </p:nvSpPr>
        <p:spPr>
          <a:xfrm>
            <a:off x="3654007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4F8F4C41-E91D-468E-8559-3E4D26FC44F8}"/>
              </a:ext>
            </a:extLst>
          </p:cNvPr>
          <p:cNvSpPr/>
          <p:nvPr/>
        </p:nvSpPr>
        <p:spPr>
          <a:xfrm>
            <a:off x="3654007" y="2879960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sp>
        <p:nvSpPr>
          <p:cNvPr id="24" name="Rectangle: Rounded Corners 42">
            <a:extLst>
              <a:ext uri="{FF2B5EF4-FFF2-40B4-BE49-F238E27FC236}">
                <a16:creationId xmlns:a16="http://schemas.microsoft.com/office/drawing/2014/main" id="{7BB4B94A-92FA-4644-B1D8-31523643024F}"/>
              </a:ext>
            </a:extLst>
          </p:cNvPr>
          <p:cNvSpPr/>
          <p:nvPr/>
        </p:nvSpPr>
        <p:spPr>
          <a:xfrm>
            <a:off x="3654007" y="3205499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C19AC3-119F-4EC9-908B-DC92CA6E9F6F}"/>
              </a:ext>
            </a:extLst>
          </p:cNvPr>
          <p:cNvSpPr txBox="1"/>
          <p:nvPr/>
        </p:nvSpPr>
        <p:spPr>
          <a:xfrm>
            <a:off x="5946636" y="2801318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26" name="Rectangle: Rounded Corners 50">
            <a:extLst>
              <a:ext uri="{FF2B5EF4-FFF2-40B4-BE49-F238E27FC236}">
                <a16:creationId xmlns:a16="http://schemas.microsoft.com/office/drawing/2014/main" id="{D151D828-0A3D-4921-9EC2-53EAB379057C}"/>
              </a:ext>
            </a:extLst>
          </p:cNvPr>
          <p:cNvSpPr/>
          <p:nvPr/>
        </p:nvSpPr>
        <p:spPr>
          <a:xfrm>
            <a:off x="7126764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AC041A-CB83-4BFC-9610-CCED992BF7E5}"/>
              </a:ext>
            </a:extLst>
          </p:cNvPr>
          <p:cNvSpPr/>
          <p:nvPr/>
        </p:nvSpPr>
        <p:spPr>
          <a:xfrm>
            <a:off x="9112788" y="2381440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260A99-3583-44D7-8B60-BDE49374FB3A}"/>
              </a:ext>
            </a:extLst>
          </p:cNvPr>
          <p:cNvCxnSpPr>
            <a:cxnSpLocks/>
          </p:cNvCxnSpPr>
          <p:nvPr/>
        </p:nvCxnSpPr>
        <p:spPr>
          <a:xfrm>
            <a:off x="9322727" y="2115892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B5BA82-32C2-4ADB-AA38-10CD9DFF5689}"/>
              </a:ext>
            </a:extLst>
          </p:cNvPr>
          <p:cNvCxnSpPr>
            <a:cxnSpLocks/>
          </p:cNvCxnSpPr>
          <p:nvPr/>
        </p:nvCxnSpPr>
        <p:spPr>
          <a:xfrm rot="10800000">
            <a:off x="9322727" y="2801318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1D5EB8-30D6-40D0-B9AD-6649DD885E33}"/>
              </a:ext>
            </a:extLst>
          </p:cNvPr>
          <p:cNvCxnSpPr>
            <a:cxnSpLocks/>
          </p:cNvCxnSpPr>
          <p:nvPr/>
        </p:nvCxnSpPr>
        <p:spPr>
          <a:xfrm>
            <a:off x="8791004" y="3054400"/>
            <a:ext cx="531723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7C3A0754-889C-4D97-B961-1342F15B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8" y="3797044"/>
            <a:ext cx="3404459" cy="269519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695908" y="3295707"/>
            <a:ext cx="5814659" cy="1446554"/>
            <a:chOff x="8945842" y="2647886"/>
            <a:chExt cx="464988" cy="68792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9B5BA82-32C2-4ADB-AA38-10CD9DFF5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9079" y="2647886"/>
              <a:ext cx="1751" cy="68792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61D5EB8-30D6-40D0-B9AD-6649DD885E33}"/>
                </a:ext>
              </a:extLst>
            </p:cNvPr>
            <p:cNvCxnSpPr>
              <a:cxnSpLocks/>
            </p:cNvCxnSpPr>
            <p:nvPr/>
          </p:nvCxnSpPr>
          <p:spPr>
            <a:xfrm>
              <a:off x="8945842" y="3328720"/>
              <a:ext cx="464988" cy="709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972599" y="4219040"/>
            <a:ext cx="3291916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Motion model as priors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1" y="488063"/>
            <a:ext cx="12192000" cy="1077218"/>
          </a:xfrm>
          <a:prstGeom prst="rect">
            <a:avLst/>
          </a:prstGeom>
          <a:solidFill>
            <a:srgbClr val="91FF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MUSE uses this motion model (in a particle filter) to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Lucida Bright" charset="0"/>
                <a:ea typeface="Lucida Bright" charset="0"/>
                <a:cs typeface="Lucida Bright" charset="0"/>
              </a:rPr>
              <a:t>jointly estimate both { orientation + location }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1A05E64-7700-4DCD-B2AA-E28A02532206}"/>
              </a:ext>
            </a:extLst>
          </p:cNvPr>
          <p:cNvCxnSpPr>
            <a:cxnSpLocks/>
          </p:cNvCxnSpPr>
          <p:nvPr/>
        </p:nvCxnSpPr>
        <p:spPr>
          <a:xfrm>
            <a:off x="5345536" y="4219040"/>
            <a:ext cx="6221709" cy="0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CF1D658-97DB-4C69-8902-7C68453014EC}"/>
              </a:ext>
            </a:extLst>
          </p:cNvPr>
          <p:cNvCxnSpPr>
            <a:cxnSpLocks/>
          </p:cNvCxnSpPr>
          <p:nvPr/>
        </p:nvCxnSpPr>
        <p:spPr>
          <a:xfrm>
            <a:off x="11567245" y="3184168"/>
            <a:ext cx="0" cy="1034872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A74EAA-F77F-4CC2-9A62-711F84E57195}"/>
              </a:ext>
            </a:extLst>
          </p:cNvPr>
          <p:cNvCxnSpPr>
            <a:cxnSpLocks/>
          </p:cNvCxnSpPr>
          <p:nvPr/>
        </p:nvCxnSpPr>
        <p:spPr>
          <a:xfrm>
            <a:off x="5379720" y="3647977"/>
            <a:ext cx="0" cy="571063"/>
          </a:xfrm>
          <a:prstGeom prst="straightConnector1">
            <a:avLst/>
          </a:prstGeom>
          <a:ln w="762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637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04D59-91F6-4537-96B1-73F397B7A26E}"/>
              </a:ext>
            </a:extLst>
          </p:cNvPr>
          <p:cNvSpPr/>
          <p:nvPr/>
        </p:nvSpPr>
        <p:spPr>
          <a:xfrm>
            <a:off x="0" y="53340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D12C1-C115-4DC8-8EE6-72705668F8BF}"/>
              </a:ext>
            </a:extLst>
          </p:cNvPr>
          <p:cNvSpPr txBox="1"/>
          <p:nvPr/>
        </p:nvSpPr>
        <p:spPr>
          <a:xfrm>
            <a:off x="16626" y="635866"/>
            <a:ext cx="12632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OK, we have 3D Orientation now</a:t>
            </a:r>
            <a:r>
              <a:rPr lang="is-IS" sz="3200" dirty="0">
                <a:latin typeface="Lucida Bright" charset="0"/>
                <a:ea typeface="Lucida Bright" charset="0"/>
                <a:cs typeface="Lucida Bright" charset="0"/>
              </a:rPr>
              <a:t>… how to estimate location?</a:t>
            </a:r>
            <a:endParaRPr lang="en-US" sz="32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335061" y="1871549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3271419" y="1798623"/>
            <a:ext cx="6583031" cy="19684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570484" y="213315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570484" y="3193481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532666" y="2591379"/>
            <a:ext cx="15288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482277" y="2965778"/>
            <a:ext cx="1708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066" y="1956752"/>
                <a:ext cx="879728" cy="12330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9740-B1B9-495F-AE09-858B78103EB6}"/>
              </a:ext>
            </a:extLst>
          </p:cNvPr>
          <p:cNvCxnSpPr>
            <a:cxnSpLocks/>
          </p:cNvCxnSpPr>
          <p:nvPr/>
        </p:nvCxnSpPr>
        <p:spPr>
          <a:xfrm>
            <a:off x="3271419" y="3193481"/>
            <a:ext cx="145702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4B5AB1-9FF5-4E1F-91C4-F894329DE840}"/>
              </a:ext>
            </a:extLst>
          </p:cNvPr>
          <p:cNvCxnSpPr>
            <a:cxnSpLocks/>
          </p:cNvCxnSpPr>
          <p:nvPr/>
        </p:nvCxnSpPr>
        <p:spPr>
          <a:xfrm>
            <a:off x="3714331" y="2874393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3BBC9-DBB2-41E7-B0B1-E3CBCAF90BB2}"/>
              </a:ext>
            </a:extLst>
          </p:cNvPr>
          <p:cNvCxnSpPr>
            <a:cxnSpLocks/>
          </p:cNvCxnSpPr>
          <p:nvPr/>
        </p:nvCxnSpPr>
        <p:spPr>
          <a:xfrm>
            <a:off x="3714331" y="3512568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4ECBB7-D336-4863-A75E-D1254B0A4D6D}"/>
              </a:ext>
            </a:extLst>
          </p:cNvPr>
          <p:cNvCxnSpPr>
            <a:cxnSpLocks/>
          </p:cNvCxnSpPr>
          <p:nvPr/>
        </p:nvCxnSpPr>
        <p:spPr>
          <a:xfrm>
            <a:off x="3727031" y="2875571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17B0140-0441-45EA-B6C1-6CAA1D6D652C}"/>
              </a:ext>
            </a:extLst>
          </p:cNvPr>
          <p:cNvSpPr/>
          <p:nvPr/>
        </p:nvSpPr>
        <p:spPr>
          <a:xfrm>
            <a:off x="4728447" y="2735316"/>
            <a:ext cx="1207039" cy="91266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A504F-E386-4D0F-AFE3-4CF17D6E15AA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5935486" y="3191647"/>
            <a:ext cx="164847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DCDE2E-9BF1-4E3C-8E41-50D06D8EEBDD}"/>
              </a:ext>
            </a:extLst>
          </p:cNvPr>
          <p:cNvCxnSpPr>
            <a:cxnSpLocks/>
          </p:cNvCxnSpPr>
          <p:nvPr/>
        </p:nvCxnSpPr>
        <p:spPr>
          <a:xfrm>
            <a:off x="7160025" y="2874393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C22EEB-023F-4BB1-9FF2-57756AD9A4EB}"/>
              </a:ext>
            </a:extLst>
          </p:cNvPr>
          <p:cNvCxnSpPr>
            <a:cxnSpLocks/>
          </p:cNvCxnSpPr>
          <p:nvPr/>
        </p:nvCxnSpPr>
        <p:spPr>
          <a:xfrm>
            <a:off x="7160025" y="3512568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039569-2364-4B27-BB91-1142499754C3}"/>
              </a:ext>
            </a:extLst>
          </p:cNvPr>
          <p:cNvCxnSpPr>
            <a:cxnSpLocks/>
          </p:cNvCxnSpPr>
          <p:nvPr/>
        </p:nvCxnSpPr>
        <p:spPr>
          <a:xfrm>
            <a:off x="7172725" y="2859854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1E448A3-18C6-4CD6-866D-4CA1E0097017}"/>
                  </a:ext>
                </a:extLst>
              </p:cNvPr>
              <p:cNvSpPr/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solidFill>
                <a:srgbClr val="91FF0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E448A3-18C6-4CD6-866D-4CA1E0097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72" y="2635849"/>
                <a:ext cx="708532" cy="6598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F98341-2946-4B6E-A840-9D5EF566F4D8}"/>
              </a:ext>
            </a:extLst>
          </p:cNvPr>
          <p:cNvCxnSpPr>
            <a:cxnSpLocks/>
          </p:cNvCxnSpPr>
          <p:nvPr/>
        </p:nvCxnSpPr>
        <p:spPr>
          <a:xfrm>
            <a:off x="3271419" y="2133159"/>
            <a:ext cx="6055465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40">
            <a:extLst>
              <a:ext uri="{FF2B5EF4-FFF2-40B4-BE49-F238E27FC236}">
                <a16:creationId xmlns:a16="http://schemas.microsoft.com/office/drawing/2014/main" id="{9A5E47C8-8745-4872-A8E0-1A2807EFD574}"/>
              </a:ext>
            </a:extLst>
          </p:cNvPr>
          <p:cNvSpPr/>
          <p:nvPr/>
        </p:nvSpPr>
        <p:spPr>
          <a:xfrm>
            <a:off x="3654007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4F8F4C41-E91D-468E-8559-3E4D26FC44F8}"/>
              </a:ext>
            </a:extLst>
          </p:cNvPr>
          <p:cNvSpPr/>
          <p:nvPr/>
        </p:nvSpPr>
        <p:spPr>
          <a:xfrm>
            <a:off x="3654007" y="2879960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sp>
        <p:nvSpPr>
          <p:cNvPr id="24" name="Rectangle: Rounded Corners 42">
            <a:extLst>
              <a:ext uri="{FF2B5EF4-FFF2-40B4-BE49-F238E27FC236}">
                <a16:creationId xmlns:a16="http://schemas.microsoft.com/office/drawing/2014/main" id="{7BB4B94A-92FA-4644-B1D8-31523643024F}"/>
              </a:ext>
            </a:extLst>
          </p:cNvPr>
          <p:cNvSpPr/>
          <p:nvPr/>
        </p:nvSpPr>
        <p:spPr>
          <a:xfrm>
            <a:off x="3654007" y="3205499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C19AC3-119F-4EC9-908B-DC92CA6E9F6F}"/>
              </a:ext>
            </a:extLst>
          </p:cNvPr>
          <p:cNvSpPr txBox="1"/>
          <p:nvPr/>
        </p:nvSpPr>
        <p:spPr>
          <a:xfrm>
            <a:off x="5946636" y="2801318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26" name="Rectangle: Rounded Corners 50">
            <a:extLst>
              <a:ext uri="{FF2B5EF4-FFF2-40B4-BE49-F238E27FC236}">
                <a16:creationId xmlns:a16="http://schemas.microsoft.com/office/drawing/2014/main" id="{D151D828-0A3D-4921-9EC2-53EAB379057C}"/>
              </a:ext>
            </a:extLst>
          </p:cNvPr>
          <p:cNvSpPr/>
          <p:nvPr/>
        </p:nvSpPr>
        <p:spPr>
          <a:xfrm>
            <a:off x="7126764" y="2529353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AC041A-CB83-4BFC-9610-CCED992BF7E5}"/>
              </a:ext>
            </a:extLst>
          </p:cNvPr>
          <p:cNvSpPr/>
          <p:nvPr/>
        </p:nvSpPr>
        <p:spPr>
          <a:xfrm>
            <a:off x="9112788" y="2381440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260A99-3583-44D7-8B60-BDE49374FB3A}"/>
              </a:ext>
            </a:extLst>
          </p:cNvPr>
          <p:cNvCxnSpPr>
            <a:cxnSpLocks/>
          </p:cNvCxnSpPr>
          <p:nvPr/>
        </p:nvCxnSpPr>
        <p:spPr>
          <a:xfrm>
            <a:off x="9322727" y="2115892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B5BA82-32C2-4ADB-AA38-10CD9DFF5689}"/>
              </a:ext>
            </a:extLst>
          </p:cNvPr>
          <p:cNvCxnSpPr>
            <a:cxnSpLocks/>
          </p:cNvCxnSpPr>
          <p:nvPr/>
        </p:nvCxnSpPr>
        <p:spPr>
          <a:xfrm rot="10800000">
            <a:off x="9322727" y="2801318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1D5EB8-30D6-40D0-B9AD-6649DD885E33}"/>
              </a:ext>
            </a:extLst>
          </p:cNvPr>
          <p:cNvCxnSpPr>
            <a:cxnSpLocks/>
          </p:cNvCxnSpPr>
          <p:nvPr/>
        </p:nvCxnSpPr>
        <p:spPr>
          <a:xfrm>
            <a:off x="8791004" y="3054400"/>
            <a:ext cx="531723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7C3A0754-889C-4D97-B961-1342F15B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1" y="3800332"/>
            <a:ext cx="2502372" cy="198104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695916" y="2801318"/>
            <a:ext cx="6835740" cy="1940942"/>
            <a:chOff x="8945842" y="2412773"/>
            <a:chExt cx="546642" cy="923041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9B5BA82-32C2-4ADB-AA38-10CD9DFF56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92484" y="2412773"/>
              <a:ext cx="0" cy="92304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61D5EB8-30D6-40D0-B9AD-6649DD885E33}"/>
                </a:ext>
              </a:extLst>
            </p:cNvPr>
            <p:cNvCxnSpPr>
              <a:cxnSpLocks/>
            </p:cNvCxnSpPr>
            <p:nvPr/>
          </p:nvCxnSpPr>
          <p:spPr>
            <a:xfrm>
              <a:off x="8945842" y="3328720"/>
              <a:ext cx="54577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972599" y="4219040"/>
            <a:ext cx="3291916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Motion model as priors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75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text&#10;&#10;Description generated with high confidence">
            <a:extLst>
              <a:ext uri="{FF2B5EF4-FFF2-40B4-BE49-F238E27FC236}">
                <a16:creationId xmlns:a16="http://schemas.microsoft.com/office/drawing/2014/main" id="{AA5A70A1-3731-4CA3-9221-01897B7D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1"/>
            <a:ext cx="9982616" cy="4526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B4752-2C7A-4A99-89A3-476261CA24D0}"/>
              </a:ext>
            </a:extLst>
          </p:cNvPr>
          <p:cNvSpPr txBox="1"/>
          <p:nvPr/>
        </p:nvSpPr>
        <p:spPr>
          <a:xfrm>
            <a:off x="259081" y="242957"/>
            <a:ext cx="5455920" cy="707886"/>
          </a:xfrm>
          <a:prstGeom prst="rect">
            <a:avLst/>
          </a:prstGeom>
          <a:solidFill>
            <a:srgbClr val="91FF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MUSE </a:t>
            </a:r>
            <a:r>
              <a:rPr lang="en-US" altLang="zh-CN" sz="4000"/>
              <a:t>Localization Error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B87E5-D8D4-4824-AB41-938DE52919C1}"/>
              </a:ext>
            </a:extLst>
          </p:cNvPr>
          <p:cNvSpPr txBox="1"/>
          <p:nvPr/>
        </p:nvSpPr>
        <p:spPr>
          <a:xfrm>
            <a:off x="10144333" y="5298958"/>
            <a:ext cx="1047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(cm)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4E977-F50D-4CAF-B001-EF7FEECCB5E9}"/>
              </a:ext>
            </a:extLst>
          </p:cNvPr>
          <p:cNvSpPr txBox="1"/>
          <p:nvPr/>
        </p:nvSpPr>
        <p:spPr>
          <a:xfrm>
            <a:off x="10061153" y="2137201"/>
            <a:ext cx="2200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Fits motion model the best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84FB66-63B6-4513-9C5C-F6D687E8166A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8729433" y="2552700"/>
            <a:ext cx="1331720" cy="11962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BE2485-7B4B-4294-BB1D-1DF30AD4796C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896849" y="4871771"/>
            <a:ext cx="331185" cy="106590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A50C56-226A-458F-A804-91B134AF28BF}"/>
              </a:ext>
            </a:extLst>
          </p:cNvPr>
          <p:cNvSpPr txBox="1"/>
          <p:nvPr/>
        </p:nvSpPr>
        <p:spPr>
          <a:xfrm>
            <a:off x="7785100" y="5937676"/>
            <a:ext cx="288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Motion model breaks</a:t>
            </a:r>
          </a:p>
        </p:txBody>
      </p:sp>
    </p:spTree>
    <p:extLst>
      <p:ext uri="{BB962C8B-B14F-4D97-AF65-F5344CB8AC3E}">
        <p14:creationId xmlns:p14="http://schemas.microsoft.com/office/powerpoint/2010/main" val="3736664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4325112" y="1506612"/>
            <a:ext cx="2458868" cy="13098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Tracking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CB25F-DA6F-4494-9549-15506BB6CC8A}"/>
              </a:ext>
            </a:extLst>
          </p:cNvPr>
          <p:cNvSpPr txBox="1"/>
          <p:nvPr/>
        </p:nvSpPr>
        <p:spPr>
          <a:xfrm>
            <a:off x="2992601" y="1298672"/>
            <a:ext cx="85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</a:t>
            </a:r>
            <a:br>
              <a:rPr lang="en-US" sz="2400" dirty="0"/>
            </a:br>
            <a:r>
              <a:rPr lang="en-US" sz="2400" dirty="0"/>
              <a:t>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6783980" y="2143200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7EDB5C-843F-45E5-B6A2-CAB538E39789}"/>
              </a:ext>
            </a:extLst>
          </p:cNvPr>
          <p:cNvSpPr/>
          <p:nvPr/>
        </p:nvSpPr>
        <p:spPr>
          <a:xfrm>
            <a:off x="8932337" y="1352287"/>
            <a:ext cx="2388191" cy="1351298"/>
          </a:xfrm>
          <a:custGeom>
            <a:avLst/>
            <a:gdLst>
              <a:gd name="connsiteX0" fmla="*/ 0 w 1613373"/>
              <a:gd name="connsiteY0" fmla="*/ 1026509 h 1026509"/>
              <a:gd name="connsiteX1" fmla="*/ 133350 w 1613373"/>
              <a:gd name="connsiteY1" fmla="*/ 702659 h 1026509"/>
              <a:gd name="connsiteX2" fmla="*/ 431800 w 1613373"/>
              <a:gd name="connsiteY2" fmla="*/ 785209 h 1026509"/>
              <a:gd name="connsiteX3" fmla="*/ 641350 w 1613373"/>
              <a:gd name="connsiteY3" fmla="*/ 531209 h 1026509"/>
              <a:gd name="connsiteX4" fmla="*/ 647700 w 1613373"/>
              <a:gd name="connsiteY4" fmla="*/ 188309 h 1026509"/>
              <a:gd name="connsiteX5" fmla="*/ 920750 w 1613373"/>
              <a:gd name="connsiteY5" fmla="*/ 4159 h 1026509"/>
              <a:gd name="connsiteX6" fmla="*/ 1485900 w 1613373"/>
              <a:gd name="connsiteY6" fmla="*/ 359759 h 1026509"/>
              <a:gd name="connsiteX7" fmla="*/ 1568450 w 1613373"/>
              <a:gd name="connsiteY7" fmla="*/ 658209 h 1026509"/>
              <a:gd name="connsiteX8" fmla="*/ 914400 w 1613373"/>
              <a:gd name="connsiteY8" fmla="*/ 664559 h 1026509"/>
              <a:gd name="connsiteX9" fmla="*/ 838200 w 1613373"/>
              <a:gd name="connsiteY9" fmla="*/ 734409 h 102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3373" h="1026509">
                <a:moveTo>
                  <a:pt x="0" y="1026509"/>
                </a:moveTo>
                <a:cubicBezTo>
                  <a:pt x="30691" y="884692"/>
                  <a:pt x="61383" y="742876"/>
                  <a:pt x="133350" y="702659"/>
                </a:cubicBezTo>
                <a:cubicBezTo>
                  <a:pt x="205317" y="662442"/>
                  <a:pt x="347133" y="813784"/>
                  <a:pt x="431800" y="785209"/>
                </a:cubicBezTo>
                <a:cubicBezTo>
                  <a:pt x="516467" y="756634"/>
                  <a:pt x="605367" y="630692"/>
                  <a:pt x="641350" y="531209"/>
                </a:cubicBezTo>
                <a:cubicBezTo>
                  <a:pt x="677333" y="431726"/>
                  <a:pt x="601133" y="276151"/>
                  <a:pt x="647700" y="188309"/>
                </a:cubicBezTo>
                <a:cubicBezTo>
                  <a:pt x="694267" y="100467"/>
                  <a:pt x="781050" y="-24416"/>
                  <a:pt x="920750" y="4159"/>
                </a:cubicBezTo>
                <a:cubicBezTo>
                  <a:pt x="1060450" y="32734"/>
                  <a:pt x="1377950" y="250751"/>
                  <a:pt x="1485900" y="359759"/>
                </a:cubicBezTo>
                <a:cubicBezTo>
                  <a:pt x="1593850" y="468767"/>
                  <a:pt x="1663700" y="607409"/>
                  <a:pt x="1568450" y="658209"/>
                </a:cubicBezTo>
                <a:cubicBezTo>
                  <a:pt x="1473200" y="709009"/>
                  <a:pt x="1036108" y="651859"/>
                  <a:pt x="914400" y="664559"/>
                </a:cubicBezTo>
                <a:cubicBezTo>
                  <a:pt x="792692" y="677259"/>
                  <a:pt x="838200" y="715359"/>
                  <a:pt x="838200" y="73440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AC7AD-FFA4-4DC8-962D-54552EBC42EA}"/>
              </a:ext>
            </a:extLst>
          </p:cNvPr>
          <p:cNvSpPr txBox="1"/>
          <p:nvPr/>
        </p:nvSpPr>
        <p:spPr>
          <a:xfrm>
            <a:off x="7116443" y="1233355"/>
            <a:ext cx="148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</a:t>
            </a:r>
            <a:br>
              <a:rPr lang="en-US" sz="2400" dirty="0"/>
            </a:br>
            <a:r>
              <a:rPr lang="en-US" sz="2400" dirty="0"/>
              <a:t>Trajectory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157" y="1731747"/>
            <a:ext cx="872788" cy="7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2661412" y="2146357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4" y="1947077"/>
            <a:ext cx="1295772" cy="12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75" y="2064352"/>
            <a:ext cx="1061222" cy="1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Lot of work in inertial motion tracking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6587" y="3528565"/>
            <a:ext cx="6247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Open problem in mobile computing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0006" y="4300948"/>
            <a:ext cx="10533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This paper doesn’t solve it either </a:t>
            </a:r>
            <a:r>
              <a:rPr lang="is-IS" sz="3200" b="1" dirty="0"/>
              <a:t>… however, makes progress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90072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11C60A-9FDC-4D5A-A06E-C6CDB31887E9}"/>
              </a:ext>
            </a:extLst>
          </p:cNvPr>
          <p:cNvSpPr/>
          <p:nvPr/>
        </p:nvSpPr>
        <p:spPr>
          <a:xfrm>
            <a:off x="74061" y="2000250"/>
            <a:ext cx="6842931" cy="40957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8EBB66-349F-4F90-9428-82D0CC6C98C7}"/>
              </a:ext>
            </a:extLst>
          </p:cNvPr>
          <p:cNvSpPr/>
          <p:nvPr/>
        </p:nvSpPr>
        <p:spPr>
          <a:xfrm>
            <a:off x="7954100" y="2000250"/>
            <a:ext cx="4191349" cy="40957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335D1-C6A4-40E2-964D-1663BA939B9A}"/>
              </a:ext>
            </a:extLst>
          </p:cNvPr>
          <p:cNvSpPr txBox="1"/>
          <p:nvPr/>
        </p:nvSpPr>
        <p:spPr>
          <a:xfrm>
            <a:off x="9102876" y="1104066"/>
            <a:ext cx="2545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This paper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78E66-F8F7-4F48-9E58-A0AA8545DA39}"/>
              </a:ext>
            </a:extLst>
          </p:cNvPr>
          <p:cNvSpPr txBox="1"/>
          <p:nvPr/>
        </p:nvSpPr>
        <p:spPr>
          <a:xfrm>
            <a:off x="4978885" y="113072"/>
            <a:ext cx="264111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Conclusion</a:t>
            </a:r>
            <a:endParaRPr lang="en-US" sz="48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C2CD47E-8C89-401B-9874-BD170DAF0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964" y="3419963"/>
            <a:ext cx="1605608" cy="135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B9E0B0-2114-4EB9-8C71-5DAB6E9136A9}"/>
              </a:ext>
            </a:extLst>
          </p:cNvPr>
          <p:cNvSpPr/>
          <p:nvPr/>
        </p:nvSpPr>
        <p:spPr>
          <a:xfrm>
            <a:off x="4572002" y="2575352"/>
            <a:ext cx="2175352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Orientation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1CFD75-98F5-478E-8214-EC318A311231}"/>
              </a:ext>
            </a:extLst>
          </p:cNvPr>
          <p:cNvSpPr/>
          <p:nvPr/>
        </p:nvSpPr>
        <p:spPr>
          <a:xfrm>
            <a:off x="4572001" y="5096144"/>
            <a:ext cx="2175352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Location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3CB3633-2B51-4139-87B0-2F0B358EEBF4}"/>
              </a:ext>
            </a:extLst>
          </p:cNvPr>
          <p:cNvSpPr/>
          <p:nvPr/>
        </p:nvSpPr>
        <p:spPr>
          <a:xfrm rot="20059564">
            <a:off x="2292447" y="3276419"/>
            <a:ext cx="1980995" cy="414350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C67BEB9-9131-4EA8-A10F-E09B7445D94F}"/>
              </a:ext>
            </a:extLst>
          </p:cNvPr>
          <p:cNvSpPr/>
          <p:nvPr/>
        </p:nvSpPr>
        <p:spPr>
          <a:xfrm rot="1540436" flipV="1">
            <a:off x="2272789" y="4687151"/>
            <a:ext cx="1980995" cy="414350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DF5E00D-4688-4784-8446-6BAF45F116A3}"/>
              </a:ext>
            </a:extLst>
          </p:cNvPr>
          <p:cNvSpPr/>
          <p:nvPr/>
        </p:nvSpPr>
        <p:spPr>
          <a:xfrm rot="5400000">
            <a:off x="4920334" y="3952133"/>
            <a:ext cx="1478686" cy="414350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648764-CC91-4B2A-94D0-2B1183032EC4}"/>
              </a:ext>
            </a:extLst>
          </p:cNvPr>
          <p:cNvSpPr txBox="1"/>
          <p:nvPr/>
        </p:nvSpPr>
        <p:spPr>
          <a:xfrm>
            <a:off x="8145624" y="4366522"/>
            <a:ext cx="3862874" cy="1055608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Joint estimation of orientation and location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249CB5-52E8-4D07-AC51-7E9EB1EB2914}"/>
              </a:ext>
            </a:extLst>
          </p:cNvPr>
          <p:cNvSpPr txBox="1"/>
          <p:nvPr/>
        </p:nvSpPr>
        <p:spPr>
          <a:xfrm>
            <a:off x="8145624" y="2367811"/>
            <a:ext cx="3862874" cy="1055608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Use magnetometer as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 new “gravity” sensor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62A83D-66AC-4E0D-B0B8-BD6AB8E25A7B}"/>
              </a:ext>
            </a:extLst>
          </p:cNvPr>
          <p:cNvCxnSpPr/>
          <p:nvPr/>
        </p:nvCxnSpPr>
        <p:spPr>
          <a:xfrm flipH="1">
            <a:off x="7053943" y="2867740"/>
            <a:ext cx="76925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31FD70-D91E-481E-9557-90ADEC370429}"/>
              </a:ext>
            </a:extLst>
          </p:cNvPr>
          <p:cNvCxnSpPr>
            <a:cxnSpLocks/>
          </p:cNvCxnSpPr>
          <p:nvPr/>
        </p:nvCxnSpPr>
        <p:spPr>
          <a:xfrm flipH="1" flipV="1">
            <a:off x="7053944" y="3197581"/>
            <a:ext cx="769256" cy="14179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4DC9D9-6E56-40C7-827E-D63C9E85B0E3}"/>
              </a:ext>
            </a:extLst>
          </p:cNvPr>
          <p:cNvCxnSpPr>
            <a:cxnSpLocks/>
          </p:cNvCxnSpPr>
          <p:nvPr/>
        </p:nvCxnSpPr>
        <p:spPr>
          <a:xfrm flipH="1">
            <a:off x="7053943" y="4898651"/>
            <a:ext cx="769258" cy="52347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8A3E17D-FF72-4DE4-9A03-F0D6661B4920}"/>
              </a:ext>
            </a:extLst>
          </p:cNvPr>
          <p:cNvSpPr txBox="1"/>
          <p:nvPr/>
        </p:nvSpPr>
        <p:spPr>
          <a:xfrm>
            <a:off x="1567200" y="1104066"/>
            <a:ext cx="3856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Conventional Systems</a:t>
            </a:r>
          </a:p>
        </p:txBody>
      </p:sp>
    </p:spTree>
    <p:extLst>
      <p:ext uri="{BB962C8B-B14F-4D97-AF65-F5344CB8AC3E}">
        <p14:creationId xmlns:p14="http://schemas.microsoft.com/office/powerpoint/2010/main" val="162861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4325112" y="1506612"/>
            <a:ext cx="2458868" cy="13098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Tracking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CB25F-DA6F-4494-9549-15506BB6CC8A}"/>
              </a:ext>
            </a:extLst>
          </p:cNvPr>
          <p:cNvSpPr txBox="1"/>
          <p:nvPr/>
        </p:nvSpPr>
        <p:spPr>
          <a:xfrm>
            <a:off x="2992601" y="1298672"/>
            <a:ext cx="85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</a:t>
            </a:r>
            <a:br>
              <a:rPr lang="en-US" sz="2400" dirty="0"/>
            </a:br>
            <a:r>
              <a:rPr lang="en-US" sz="2400" dirty="0"/>
              <a:t>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6783980" y="2143200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7EDB5C-843F-45E5-B6A2-CAB538E39789}"/>
              </a:ext>
            </a:extLst>
          </p:cNvPr>
          <p:cNvSpPr/>
          <p:nvPr/>
        </p:nvSpPr>
        <p:spPr>
          <a:xfrm>
            <a:off x="8932337" y="1352287"/>
            <a:ext cx="2388191" cy="1351298"/>
          </a:xfrm>
          <a:custGeom>
            <a:avLst/>
            <a:gdLst>
              <a:gd name="connsiteX0" fmla="*/ 0 w 1613373"/>
              <a:gd name="connsiteY0" fmla="*/ 1026509 h 1026509"/>
              <a:gd name="connsiteX1" fmla="*/ 133350 w 1613373"/>
              <a:gd name="connsiteY1" fmla="*/ 702659 h 1026509"/>
              <a:gd name="connsiteX2" fmla="*/ 431800 w 1613373"/>
              <a:gd name="connsiteY2" fmla="*/ 785209 h 1026509"/>
              <a:gd name="connsiteX3" fmla="*/ 641350 w 1613373"/>
              <a:gd name="connsiteY3" fmla="*/ 531209 h 1026509"/>
              <a:gd name="connsiteX4" fmla="*/ 647700 w 1613373"/>
              <a:gd name="connsiteY4" fmla="*/ 188309 h 1026509"/>
              <a:gd name="connsiteX5" fmla="*/ 920750 w 1613373"/>
              <a:gd name="connsiteY5" fmla="*/ 4159 h 1026509"/>
              <a:gd name="connsiteX6" fmla="*/ 1485900 w 1613373"/>
              <a:gd name="connsiteY6" fmla="*/ 359759 h 1026509"/>
              <a:gd name="connsiteX7" fmla="*/ 1568450 w 1613373"/>
              <a:gd name="connsiteY7" fmla="*/ 658209 h 1026509"/>
              <a:gd name="connsiteX8" fmla="*/ 914400 w 1613373"/>
              <a:gd name="connsiteY8" fmla="*/ 664559 h 1026509"/>
              <a:gd name="connsiteX9" fmla="*/ 838200 w 1613373"/>
              <a:gd name="connsiteY9" fmla="*/ 734409 h 102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3373" h="1026509">
                <a:moveTo>
                  <a:pt x="0" y="1026509"/>
                </a:moveTo>
                <a:cubicBezTo>
                  <a:pt x="30691" y="884692"/>
                  <a:pt x="61383" y="742876"/>
                  <a:pt x="133350" y="702659"/>
                </a:cubicBezTo>
                <a:cubicBezTo>
                  <a:pt x="205317" y="662442"/>
                  <a:pt x="347133" y="813784"/>
                  <a:pt x="431800" y="785209"/>
                </a:cubicBezTo>
                <a:cubicBezTo>
                  <a:pt x="516467" y="756634"/>
                  <a:pt x="605367" y="630692"/>
                  <a:pt x="641350" y="531209"/>
                </a:cubicBezTo>
                <a:cubicBezTo>
                  <a:pt x="677333" y="431726"/>
                  <a:pt x="601133" y="276151"/>
                  <a:pt x="647700" y="188309"/>
                </a:cubicBezTo>
                <a:cubicBezTo>
                  <a:pt x="694267" y="100467"/>
                  <a:pt x="781050" y="-24416"/>
                  <a:pt x="920750" y="4159"/>
                </a:cubicBezTo>
                <a:cubicBezTo>
                  <a:pt x="1060450" y="32734"/>
                  <a:pt x="1377950" y="250751"/>
                  <a:pt x="1485900" y="359759"/>
                </a:cubicBezTo>
                <a:cubicBezTo>
                  <a:pt x="1593850" y="468767"/>
                  <a:pt x="1663700" y="607409"/>
                  <a:pt x="1568450" y="658209"/>
                </a:cubicBezTo>
                <a:cubicBezTo>
                  <a:pt x="1473200" y="709009"/>
                  <a:pt x="1036108" y="651859"/>
                  <a:pt x="914400" y="664559"/>
                </a:cubicBezTo>
                <a:cubicBezTo>
                  <a:pt x="792692" y="677259"/>
                  <a:pt x="838200" y="715359"/>
                  <a:pt x="838200" y="73440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AC7AD-FFA4-4DC8-962D-54552EBC42EA}"/>
              </a:ext>
            </a:extLst>
          </p:cNvPr>
          <p:cNvSpPr txBox="1"/>
          <p:nvPr/>
        </p:nvSpPr>
        <p:spPr>
          <a:xfrm>
            <a:off x="7116443" y="1233355"/>
            <a:ext cx="148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</a:t>
            </a:r>
            <a:br>
              <a:rPr lang="en-US" sz="2400" dirty="0"/>
            </a:br>
            <a:r>
              <a:rPr lang="en-US" sz="2400" dirty="0"/>
              <a:t>Trajectory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157" y="1731747"/>
            <a:ext cx="872788" cy="7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2661412" y="2146357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4" y="1947077"/>
            <a:ext cx="1295772" cy="12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75" y="2064352"/>
            <a:ext cx="1061222" cy="1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Lot of work in inertial motion tracking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6587" y="3528565"/>
            <a:ext cx="6247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Open problem in mobile computing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0006" y="4300948"/>
            <a:ext cx="10533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This paper doesn’t solve it either </a:t>
            </a:r>
            <a:r>
              <a:rPr lang="is-IS" sz="3200" b="1" dirty="0"/>
              <a:t>… however, makes progress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5595" y="5021956"/>
            <a:ext cx="11305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Am struggling to explain </a:t>
            </a:r>
            <a:r>
              <a:rPr lang="en-US" sz="3200" b="1"/>
              <a:t>our algorithm </a:t>
            </a:r>
            <a:r>
              <a:rPr lang="is-IS" sz="3200" b="1" dirty="0"/>
              <a:t>… so will start from scratch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300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One Prerequisite Slide: Rotation Matrices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Model 4" descr="3D-axis">
                <a:extLst>
                  <a:ext uri="{FF2B5EF4-FFF2-40B4-BE49-F238E27FC236}">
                    <a16:creationId xmlns:a16="http://schemas.microsoft.com/office/drawing/2014/main" id="{D985F3F3-7C03-415A-8726-79EB618219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8511731"/>
                  </p:ext>
                </p:extLst>
              </p:nvPr>
            </p:nvGraphicFramePr>
            <p:xfrm>
              <a:off x="4599485" y="5129241"/>
              <a:ext cx="1546324" cy="154632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546324" cy="1546324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351837" ay="-304215" az="-3118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Model 4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D985F3F3-7C03-415A-8726-79EB618219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9485" y="5129241"/>
                <a:ext cx="1546324" cy="1546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8699CB-669F-45F1-A540-AC66CBF9D0B8}"/>
                  </a:ext>
                </a:extLst>
              </p:cNvPr>
              <p:cNvSpPr txBox="1"/>
              <p:nvPr/>
            </p:nvSpPr>
            <p:spPr>
              <a:xfrm>
                <a:off x="4496648" y="2362874"/>
                <a:ext cx="942181" cy="60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</a:rPr>
                  <a:t>X: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8699CB-669F-45F1-A540-AC66CBF9D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648" y="2362874"/>
                <a:ext cx="942181" cy="605550"/>
              </a:xfrm>
              <a:prstGeom prst="rect">
                <a:avLst/>
              </a:prstGeom>
              <a:blipFill>
                <a:blip r:embed="rId6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68DE218-25E8-420B-B605-5DBD0AB1FF7E}"/>
              </a:ext>
            </a:extLst>
          </p:cNvPr>
          <p:cNvSpPr txBox="1"/>
          <p:nvPr/>
        </p:nvSpPr>
        <p:spPr>
          <a:xfrm>
            <a:off x="258871" y="986118"/>
            <a:ext cx="583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Rotation is a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023A31-7B69-4D87-82EF-9EFD0AEFE90E}"/>
                  </a:ext>
                </a:extLst>
              </p:cNvPr>
              <p:cNvSpPr txBox="1"/>
              <p:nvPr/>
            </p:nvSpPr>
            <p:spPr>
              <a:xfrm>
                <a:off x="2319445" y="1851805"/>
                <a:ext cx="93169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𝑅𝑜𝑡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90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                    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=                         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023A31-7B69-4D87-82EF-9EFD0AEFE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445" y="1851805"/>
                <a:ext cx="9316929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31" t="-103947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02FBD8-DEFF-4F63-A221-6895D4BB107A}"/>
                  </a:ext>
                </a:extLst>
              </p:cNvPr>
              <p:cNvSpPr txBox="1"/>
              <p:nvPr/>
            </p:nvSpPr>
            <p:spPr>
              <a:xfrm>
                <a:off x="3961952" y="1395366"/>
                <a:ext cx="809373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</a:rPr>
                  <a:t>Y: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02FBD8-DEFF-4F63-A221-6895D4BB1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952" y="1395366"/>
                <a:ext cx="809373" cy="603499"/>
              </a:xfrm>
              <a:prstGeom prst="rect">
                <a:avLst/>
              </a:prstGeom>
              <a:blipFill>
                <a:blip r:embed="rId8"/>
                <a:stretch>
                  <a:fillRect l="-3759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row: Circular 14">
            <a:extLst>
              <a:ext uri="{FF2B5EF4-FFF2-40B4-BE49-F238E27FC236}">
                <a16:creationId xmlns:a16="http://schemas.microsoft.com/office/drawing/2014/main" id="{B07B962A-2566-45A0-A8C8-A2EE7E7C4652}"/>
              </a:ext>
            </a:extLst>
          </p:cNvPr>
          <p:cNvSpPr/>
          <p:nvPr/>
        </p:nvSpPr>
        <p:spPr>
          <a:xfrm rot="16200000" flipV="1">
            <a:off x="6351065" y="1516962"/>
            <a:ext cx="1254459" cy="1254459"/>
          </a:xfrm>
          <a:prstGeom prst="circularArrow">
            <a:avLst>
              <a:gd name="adj1" fmla="val 6066"/>
              <a:gd name="adj2" fmla="val 544584"/>
              <a:gd name="adj3" fmla="val 21045255"/>
              <a:gd name="adj4" fmla="val 16219956"/>
              <a:gd name="adj5" fmla="val 8235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D47F6B-8591-4F2A-9AB2-E60D2A2964E4}"/>
              </a:ext>
            </a:extLst>
          </p:cNvPr>
          <p:cNvSpPr txBox="1"/>
          <p:nvPr/>
        </p:nvSpPr>
        <p:spPr>
          <a:xfrm>
            <a:off x="7360681" y="1434339"/>
            <a:ext cx="89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03EF0D-2C6A-4EEF-9C30-F8A29AC74E6D}"/>
                  </a:ext>
                </a:extLst>
              </p:cNvPr>
              <p:cNvSpPr txBox="1"/>
              <p:nvPr/>
            </p:nvSpPr>
            <p:spPr>
              <a:xfrm>
                <a:off x="9639500" y="1456955"/>
                <a:ext cx="899265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</a:rPr>
                  <a:t>X: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03EF0D-2C6A-4EEF-9C30-F8A29AC74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9500" y="1456955"/>
                <a:ext cx="899265" cy="603499"/>
              </a:xfrm>
              <a:prstGeom prst="rect">
                <a:avLst/>
              </a:prstGeom>
              <a:blipFill>
                <a:blip r:embed="rId9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8DFD3A-C95B-4A8B-BED1-22DEF640ADE4}"/>
                  </a:ext>
                </a:extLst>
              </p:cNvPr>
              <p:cNvSpPr txBox="1"/>
              <p:nvPr/>
            </p:nvSpPr>
            <p:spPr>
              <a:xfrm>
                <a:off x="8314825" y="1772223"/>
                <a:ext cx="1010892" cy="60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</a:rPr>
                  <a:t>Y: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zh-CN" sz="2000" dirty="0">
                                  <a:solidFill>
                                    <a:schemeClr val="accent1"/>
                                  </a:solidFill>
                                </a:rPr>
                                <m:t>−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8DFD3A-C95B-4A8B-BED1-22DEF640A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825" y="1772223"/>
                <a:ext cx="1010892" cy="605550"/>
              </a:xfrm>
              <a:prstGeom prst="rect">
                <a:avLst/>
              </a:prstGeom>
              <a:blipFill>
                <a:blip r:embed="rId10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Right 19">
            <a:extLst>
              <a:ext uri="{FF2B5EF4-FFF2-40B4-BE49-F238E27FC236}">
                <a16:creationId xmlns:a16="http://schemas.microsoft.com/office/drawing/2014/main" id="{954DD53C-105D-4385-8F99-67028B303C76}"/>
              </a:ext>
            </a:extLst>
          </p:cNvPr>
          <p:cNvSpPr/>
          <p:nvPr/>
        </p:nvSpPr>
        <p:spPr>
          <a:xfrm>
            <a:off x="3812374" y="2504176"/>
            <a:ext cx="759401" cy="1632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0684904-70B9-4DAA-B5A1-FB309ADBDBAF}"/>
              </a:ext>
            </a:extLst>
          </p:cNvPr>
          <p:cNvSpPr/>
          <p:nvPr/>
        </p:nvSpPr>
        <p:spPr>
          <a:xfrm rot="16200000">
            <a:off x="3473166" y="2101724"/>
            <a:ext cx="759401" cy="16329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A79E351-F24A-4D06-BDFD-BBFE14A952C9}"/>
              </a:ext>
            </a:extLst>
          </p:cNvPr>
          <p:cNvSpPr/>
          <p:nvPr/>
        </p:nvSpPr>
        <p:spPr>
          <a:xfrm>
            <a:off x="6645485" y="2504177"/>
            <a:ext cx="759401" cy="1632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1C1205F-1350-4BAF-834A-A3848FD34998}"/>
              </a:ext>
            </a:extLst>
          </p:cNvPr>
          <p:cNvSpPr/>
          <p:nvPr/>
        </p:nvSpPr>
        <p:spPr>
          <a:xfrm rot="16200000">
            <a:off x="6306277" y="2101725"/>
            <a:ext cx="759401" cy="16329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5099B1-49AD-4079-866B-8B8BBF801E2E}"/>
              </a:ext>
            </a:extLst>
          </p:cNvPr>
          <p:cNvGrpSpPr/>
          <p:nvPr/>
        </p:nvGrpSpPr>
        <p:grpSpPr>
          <a:xfrm rot="16200000">
            <a:off x="8967007" y="1831383"/>
            <a:ext cx="828265" cy="808377"/>
            <a:chOff x="9325718" y="2062294"/>
            <a:chExt cx="828265" cy="808377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DBF58F23-87A6-4C8A-8A1F-6BAC80AABCF0}"/>
                </a:ext>
              </a:extLst>
            </p:cNvPr>
            <p:cNvSpPr/>
            <p:nvPr/>
          </p:nvSpPr>
          <p:spPr>
            <a:xfrm>
              <a:off x="9394582" y="2707377"/>
              <a:ext cx="759401" cy="16329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67CC35F1-78E3-4FF9-BC5E-538F8B17F25B}"/>
                </a:ext>
              </a:extLst>
            </p:cNvPr>
            <p:cNvSpPr/>
            <p:nvPr/>
          </p:nvSpPr>
          <p:spPr>
            <a:xfrm rot="16200000">
              <a:off x="9027664" y="2360348"/>
              <a:ext cx="759401" cy="163294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6F3BAAE-0EE2-449A-A0BD-D902BE59DB8E}"/>
              </a:ext>
            </a:extLst>
          </p:cNvPr>
          <p:cNvSpPr txBox="1"/>
          <p:nvPr/>
        </p:nvSpPr>
        <p:spPr>
          <a:xfrm>
            <a:off x="258871" y="3119566"/>
            <a:ext cx="7346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Mathematically, rotation is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D8364F-4479-41A3-A389-78FE490B568E}"/>
                  </a:ext>
                </a:extLst>
              </p:cNvPr>
              <p:cNvSpPr txBox="1"/>
              <p:nvPr/>
            </p:nvSpPr>
            <p:spPr>
              <a:xfrm>
                <a:off x="3195831" y="3739350"/>
                <a:ext cx="6129886" cy="70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40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=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D8364F-4479-41A3-A389-78FE490B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831" y="3739350"/>
                <a:ext cx="6129886" cy="7082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1570063-63D9-40BB-8F1E-4EA6A71287B3}"/>
              </a:ext>
            </a:extLst>
          </p:cNvPr>
          <p:cNvSpPr txBox="1"/>
          <p:nvPr/>
        </p:nvSpPr>
        <p:spPr>
          <a:xfrm>
            <a:off x="258871" y="4782922"/>
            <a:ext cx="7346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Same for 3D Rotation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C71EC8-6441-4F54-9495-29AD32720753}"/>
              </a:ext>
            </a:extLst>
          </p:cNvPr>
          <p:cNvSpPr txBox="1"/>
          <p:nvPr/>
        </p:nvSpPr>
        <p:spPr>
          <a:xfrm>
            <a:off x="5638800" y="349885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7213A4B-2B4A-43EC-AEB5-0EA07BB43954}"/>
                  </a:ext>
                </a:extLst>
              </p:cNvPr>
              <p:cNvSpPr txBox="1"/>
              <p:nvPr/>
            </p:nvSpPr>
            <p:spPr>
              <a:xfrm>
                <a:off x="2755162" y="5341039"/>
                <a:ext cx="9316929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</m:t>
                              </m:r>
                            </m:e>
                          </m:eqAr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=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7213A4B-2B4A-43EC-AEB5-0EA07BB43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162" y="5341039"/>
                <a:ext cx="9316929" cy="126618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4" name="3D Model 33" descr="3D-axis">
                <a:extLst>
                  <a:ext uri="{FF2B5EF4-FFF2-40B4-BE49-F238E27FC236}">
                    <a16:creationId xmlns:a16="http://schemas.microsoft.com/office/drawing/2014/main" id="{C30F98B2-8F40-4A2C-8F45-10C5013F8E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3515653"/>
                  </p:ext>
                </p:extLst>
              </p:nvPr>
            </p:nvGraphicFramePr>
            <p:xfrm rot="18608531">
              <a:off x="6689394" y="4894637"/>
              <a:ext cx="2002388" cy="1688472"/>
            </p:xfrm>
            <a:graphic>
              <a:graphicData uri="http://schemas.microsoft.com/office/drawing/2017/model3d">
                <am3d:model3d r:embed="rId3">
                  <am3d:spPr>
                    <a:xfrm rot="18608531">
                      <a:off x="0" y="0"/>
                      <a:ext cx="2002388" cy="1688472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2687725" ay="-2613993" az="2063025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4" name="3D Model 33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30F98B2-8F40-4A2C-8F45-10C5013F8E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8608531">
                <a:off x="6689394" y="4894637"/>
                <a:ext cx="2002388" cy="16884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53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5" grpId="0" animBg="1"/>
      <p:bldP spid="16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7" grpId="0"/>
      <p:bldP spid="28" grpId="0"/>
      <p:bldP spid="29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MUSE: Our Goal is 3D Localization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F0A8A49-63FA-42F8-8A30-37D4B1908080}"/>
              </a:ext>
            </a:extLst>
          </p:cNvPr>
          <p:cNvCxnSpPr/>
          <p:nvPr/>
        </p:nvCxnSpPr>
        <p:spPr>
          <a:xfrm flipV="1">
            <a:off x="7836645" y="2233411"/>
            <a:ext cx="2043756" cy="950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A36E905-6C39-4EEC-A129-18F2E8F713A4}"/>
              </a:ext>
            </a:extLst>
          </p:cNvPr>
          <p:cNvSpPr txBox="1"/>
          <p:nvPr/>
        </p:nvSpPr>
        <p:spPr>
          <a:xfrm>
            <a:off x="9976676" y="1290583"/>
            <a:ext cx="8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Map</a:t>
            </a:r>
          </a:p>
        </p:txBody>
      </p:sp>
      <p:pic>
        <p:nvPicPr>
          <p:cNvPr id="1030" name="Picture 6" descr="Image result for earth globe">
            <a:extLst>
              <a:ext uri="{FF2B5EF4-FFF2-40B4-BE49-F238E27FC236}">
                <a16:creationId xmlns:a16="http://schemas.microsoft.com/office/drawing/2014/main" id="{14809DBE-A6C9-42D5-BDC4-CC9F3223F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4987" y="1744609"/>
            <a:ext cx="1508258" cy="150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7EE30E61-721C-4687-8959-533E29533DE7}"/>
              </a:ext>
            </a:extLst>
          </p:cNvPr>
          <p:cNvSpPr/>
          <p:nvPr/>
        </p:nvSpPr>
        <p:spPr>
          <a:xfrm rot="20939799">
            <a:off x="9592800" y="2143302"/>
            <a:ext cx="1703103" cy="1406974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2E3B215-2FFE-4D3D-846D-0451B9564DE5}"/>
              </a:ext>
            </a:extLst>
          </p:cNvPr>
          <p:cNvSpPr/>
          <p:nvPr/>
        </p:nvSpPr>
        <p:spPr>
          <a:xfrm>
            <a:off x="10187017" y="2114763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F940C27-E16B-4F39-94E5-B85162D1C4D8}"/>
              </a:ext>
            </a:extLst>
          </p:cNvPr>
          <p:cNvSpPr/>
          <p:nvPr/>
        </p:nvSpPr>
        <p:spPr>
          <a:xfrm>
            <a:off x="11185417" y="2560620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0A93795-37A5-45B2-94B7-99C0F231118D}"/>
              </a:ext>
            </a:extLst>
          </p:cNvPr>
          <p:cNvSpPr txBox="1"/>
          <p:nvPr/>
        </p:nvSpPr>
        <p:spPr>
          <a:xfrm>
            <a:off x="7852762" y="1766103"/>
            <a:ext cx="1779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3D</a:t>
            </a:r>
            <a:br>
              <a:rPr lang="en-US" sz="2800" dirty="0"/>
            </a:br>
            <a:r>
              <a:rPr lang="en-US" sz="2800" dirty="0"/>
              <a:t>Trajectory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16" y="2143115"/>
            <a:ext cx="1302808" cy="962945"/>
          </a:xfrm>
          <a:prstGeom prst="rect">
            <a:avLst/>
          </a:prstGeom>
        </p:spPr>
      </p:pic>
      <p:pic>
        <p:nvPicPr>
          <p:cNvPr id="33" name="Picture 8" descr="Image result for smartwatch">
            <a:extLst>
              <a:ext uri="{FF2B5EF4-FFF2-40B4-BE49-F238E27FC236}">
                <a16:creationId xmlns:a16="http://schemas.microsoft.com/office/drawing/2014/main" id="{CE721CC6-7343-4FCF-9599-B89535454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1910" y="3458091"/>
            <a:ext cx="730457" cy="8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95" y="3330515"/>
            <a:ext cx="928531" cy="92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Image result for vr headset">
            <a:extLst>
              <a:ext uri="{FF2B5EF4-FFF2-40B4-BE49-F238E27FC236}">
                <a16:creationId xmlns:a16="http://schemas.microsoft.com/office/drawing/2014/main" id="{87E7D94F-1976-4381-A1A6-517C823B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5747" y="3335718"/>
            <a:ext cx="991164" cy="9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5379466" y="1666878"/>
            <a:ext cx="2458868" cy="11525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755900" y="18330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755900" y="26839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19098" y="1571410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56" name="Rectangle: Rounded Corners 36">
            <a:extLst>
              <a:ext uri="{FF2B5EF4-FFF2-40B4-BE49-F238E27FC236}">
                <a16:creationId xmlns:a16="http://schemas.microsoft.com/office/drawing/2014/main" id="{E7A11194-5704-4E5D-8FE0-A66B0EA37ED2}"/>
              </a:ext>
            </a:extLst>
          </p:cNvPr>
          <p:cNvSpPr/>
          <p:nvPr/>
        </p:nvSpPr>
        <p:spPr>
          <a:xfrm>
            <a:off x="1757124" y="2160700"/>
            <a:ext cx="3465959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IMU = </a:t>
            </a:r>
            <a:r>
              <a:rPr lang="en-US" sz="2400" dirty="0" err="1">
                <a:solidFill>
                  <a:schemeClr val="tx1"/>
                </a:solidFill>
              </a:rPr>
              <a:t>Accel</a:t>
            </a:r>
            <a:r>
              <a:rPr lang="en-US" sz="2400" dirty="0">
                <a:solidFill>
                  <a:schemeClr val="tx1"/>
                </a:solidFill>
              </a:rPr>
              <a:t> + Gyro + Mag</a:t>
            </a:r>
          </a:p>
        </p:txBody>
      </p:sp>
    </p:spTree>
    <p:extLst>
      <p:ext uri="{BB962C8B-B14F-4D97-AF65-F5344CB8AC3E}">
        <p14:creationId xmlns:p14="http://schemas.microsoft.com/office/powerpoint/2010/main" val="6396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7" grpId="0" animBg="1"/>
      <p:bldP spid="54" grpId="0" animBg="1"/>
      <p:bldP spid="58" grpId="0" animBg="1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1769</Words>
  <Application>Microsoft Office PowerPoint</Application>
  <PresentationFormat>Widescreen</PresentationFormat>
  <Paragraphs>507</Paragraphs>
  <Slides>60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等线</vt:lpstr>
      <vt:lpstr>Arial</vt:lpstr>
      <vt:lpstr>Calibri</vt:lpstr>
      <vt:lpstr>Calibri Light</vt:lpstr>
      <vt:lpstr>Cambria Math</vt:lpstr>
      <vt:lpstr>Lucida Bright</vt:lpstr>
      <vt:lpstr>Office Theme</vt:lpstr>
      <vt:lpstr>Closing the Gaps in Inertial Motion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2018-11-07T19:35:38Z</dcterms:created>
  <dcterms:modified xsi:type="dcterms:W3CDTF">2018-11-07T19:44:02Z</dcterms:modified>
</cp:coreProperties>
</file>