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tags/tag8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9.xml" ContentType="application/vnd.openxmlformats-officedocument.presentationml.tags+xml"/>
  <Override PartName="/ppt/notesSlides/notesSlide13.xml" ContentType="application/vnd.openxmlformats-officedocument.presentationml.notesSlide+xml"/>
  <Override PartName="/ppt/tags/tag10.xml" ContentType="application/vnd.openxmlformats-officedocument.presentationml.tags+xml"/>
  <Override PartName="/ppt/notesSlides/notesSlide14.xml" ContentType="application/vnd.openxmlformats-officedocument.presentationml.notesSlide+xml"/>
  <Override PartName="/ppt/tags/tag11.xml" ContentType="application/vnd.openxmlformats-officedocument.presentationml.tags+xml"/>
  <Override PartName="/ppt/notesSlides/notesSlide15.xml" ContentType="application/vnd.openxmlformats-officedocument.presentationml.notesSlide+xml"/>
  <Override PartName="/ppt/tags/tag12.xml" ContentType="application/vnd.openxmlformats-officedocument.presentationml.tags+xml"/>
  <Override PartName="/ppt/notesSlides/notesSlide16.xml" ContentType="application/vnd.openxmlformats-officedocument.presentationml.notesSlide+xml"/>
  <Override PartName="/ppt/tags/tag13.xml" ContentType="application/vnd.openxmlformats-officedocument.presentationml.tags+xml"/>
  <Override PartName="/ppt/notesSlides/notesSlide17.xml" ContentType="application/vnd.openxmlformats-officedocument.presentationml.notesSlide+xml"/>
  <Override PartName="/ppt/tags/tag14.xml" ContentType="application/vnd.openxmlformats-officedocument.presentationml.tags+xml"/>
  <Override PartName="/ppt/notesSlides/notesSlide18.xml" ContentType="application/vnd.openxmlformats-officedocument.presentationml.notesSlide+xml"/>
  <Override PartName="/ppt/tags/tag15.xml" ContentType="application/vnd.openxmlformats-officedocument.presentationml.tags+xml"/>
  <Override PartName="/ppt/notesSlides/notesSlide19.xml" ContentType="application/vnd.openxmlformats-officedocument.presentationml.notesSlide+xml"/>
  <Override PartName="/ppt/tags/tag16.xml" ContentType="application/vnd.openxmlformats-officedocument.presentationml.tags+xml"/>
  <Override PartName="/ppt/notesSlides/notesSlide20.xml" ContentType="application/vnd.openxmlformats-officedocument.presentationml.notesSlide+xml"/>
  <Override PartName="/ppt/tags/tag17.xml" ContentType="application/vnd.openxmlformats-officedocument.presentationml.tags+xml"/>
  <Override PartName="/ppt/notesSlides/notesSlide21.xml" ContentType="application/vnd.openxmlformats-officedocument.presentationml.notesSlide+xml"/>
  <Override PartName="/ppt/tags/tag18.xml" ContentType="application/vnd.openxmlformats-officedocument.presentationml.tags+xml"/>
  <Override PartName="/ppt/notesSlides/notesSlide22.xml" ContentType="application/vnd.openxmlformats-officedocument.presentationml.notesSlide+xml"/>
  <Override PartName="/ppt/tags/tag19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20.xml" ContentType="application/vnd.openxmlformats-officedocument.presentationml.tags+xml"/>
  <Override PartName="/ppt/notesSlides/notesSlide26.xml" ContentType="application/vnd.openxmlformats-officedocument.presentationml.notesSlide+xml"/>
  <Override PartName="/ppt/tags/tag21.xml" ContentType="application/vnd.openxmlformats-officedocument.presentationml.tags+xml"/>
  <Override PartName="/ppt/notesSlides/notesSlide27.xml" ContentType="application/vnd.openxmlformats-officedocument.presentationml.notesSlide+xml"/>
  <Override PartName="/ppt/tags/tag22.xml" ContentType="application/vnd.openxmlformats-officedocument.presentationml.tag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321" r:id="rId4"/>
    <p:sldId id="275" r:id="rId5"/>
    <p:sldId id="276" r:id="rId6"/>
    <p:sldId id="306" r:id="rId7"/>
    <p:sldId id="277" r:id="rId8"/>
    <p:sldId id="307" r:id="rId9"/>
    <p:sldId id="280" r:id="rId10"/>
    <p:sldId id="281" r:id="rId11"/>
    <p:sldId id="322" r:id="rId12"/>
    <p:sldId id="300" r:id="rId13"/>
    <p:sldId id="323" r:id="rId14"/>
    <p:sldId id="282" r:id="rId15"/>
    <p:sldId id="324" r:id="rId16"/>
    <p:sldId id="327" r:id="rId17"/>
    <p:sldId id="329" r:id="rId18"/>
    <p:sldId id="310" r:id="rId19"/>
    <p:sldId id="315" r:id="rId20"/>
    <p:sldId id="316" r:id="rId21"/>
    <p:sldId id="296" r:id="rId22"/>
    <p:sldId id="304" r:id="rId23"/>
    <p:sldId id="317" r:id="rId24"/>
    <p:sldId id="299" r:id="rId25"/>
    <p:sldId id="268" r:id="rId26"/>
    <p:sldId id="269" r:id="rId27"/>
    <p:sldId id="320" r:id="rId28"/>
    <p:sldId id="272" r:id="rId29"/>
    <p:sldId id="318" r:id="rId30"/>
    <p:sldId id="330" r:id="rId31"/>
    <p:sldId id="274" r:id="rId32"/>
    <p:sldId id="30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883" autoAdjust="0"/>
  </p:normalViewPr>
  <p:slideViewPr>
    <p:cSldViewPr>
      <p:cViewPr varScale="1">
        <p:scale>
          <a:sx n="56" d="100"/>
          <a:sy n="56" d="100"/>
        </p:scale>
        <p:origin x="-16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A0374-5A2D-4D44-A8E5-B70E745F1347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7A722-06F0-4172-81AC-20E92BD2B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40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7A722-06F0-4172-81AC-20E92BD2BE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411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43B40-C623-40E4-A9E4-98D4344B38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868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43B40-C623-40E4-A9E4-98D4344B38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89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7A722-06F0-4172-81AC-20E92BD2BE4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182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7A722-06F0-4172-81AC-20E92BD2BE4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093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7A722-06F0-4172-81AC-20E92BD2BE4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319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7A722-06F0-4172-81AC-20E92BD2BE4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630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7A722-06F0-4172-81AC-20E92BD2BE4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20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7A722-06F0-4172-81AC-20E92BD2BE4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378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43B40-C623-40E4-A9E4-98D4344B383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89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7A722-06F0-4172-81AC-20E92BD2BE4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18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7A722-06F0-4172-81AC-20E92BD2BE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796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43B40-C623-40E4-A9E4-98D4344B383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736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7A722-06F0-4172-81AC-20E92BD2BE4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586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7A722-06F0-4172-81AC-20E92BD2BE4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608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7A722-06F0-4172-81AC-20E92BD2BE4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487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7A722-06F0-4172-81AC-20E92BD2BE4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091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7A722-06F0-4172-81AC-20E92BD2BE4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311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7A722-06F0-4172-81AC-20E92BD2BE4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301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7A722-06F0-4172-81AC-20E92BD2BE4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377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7A722-06F0-4172-81AC-20E92BD2BE4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847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7A722-06F0-4172-81AC-20E92BD2BE4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61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7A722-06F0-4172-81AC-20E92BD2BE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79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43B40-C623-40E4-A9E4-98D4344B38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95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43B40-C623-40E4-A9E4-98D4344B38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90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7A722-06F0-4172-81AC-20E92BD2BE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66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43B40-C623-40E4-A9E4-98D4344B38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89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43B40-C623-40E4-A9E4-98D4344B38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8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43B40-C623-40E4-A9E4-98D4344B38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8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image" Target="../media/image5.png"/><Relationship Id="rId5" Type="http://schemas.openxmlformats.org/officeDocument/2006/relationships/image" Target="../media/image17.png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4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Relationship Id="rId6" Type="http://schemas.openxmlformats.org/officeDocument/2006/relationships/image" Target="../media/image12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png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17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Relationship Id="rId6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6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image" Target="../media/image2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ynrg.ee.duke.edu/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8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2.jpeg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11.jpg"/><Relationship Id="rId11" Type="http://schemas.openxmlformats.org/officeDocument/2006/relationships/image" Target="../media/image8.jpeg"/><Relationship Id="rId5" Type="http://schemas.openxmlformats.org/officeDocument/2006/relationships/image" Target="../media/image10.png"/><Relationship Id="rId10" Type="http://schemas.openxmlformats.org/officeDocument/2006/relationships/image" Target="../media/image6.png"/><Relationship Id="rId4" Type="http://schemas.openxmlformats.org/officeDocument/2006/relationships/image" Target="../media/image9.jpeg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8.jpe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10" Type="http://schemas.openxmlformats.org/officeDocument/2006/relationships/image" Target="../media/image8.jpeg"/><Relationship Id="rId4" Type="http://schemas.openxmlformats.org/officeDocument/2006/relationships/image" Target="../media/image14.jpg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Autofit/>
          </a:bodyPr>
          <a:lstStyle/>
          <a:p>
            <a:r>
              <a:rPr lang="en-US" sz="5000" dirty="0" smtClean="0"/>
              <a:t>Cooperative Packet Recovery in Enterprise Wireless - LANs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27838"/>
            <a:ext cx="3352800" cy="12192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Mahanth Gowda</a:t>
            </a:r>
          </a:p>
          <a:p>
            <a:endParaRPr lang="en-US" sz="20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85800" y="3276600"/>
            <a:ext cx="33528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i="1" dirty="0" smtClean="0">
                <a:solidFill>
                  <a:schemeClr val="tx1"/>
                </a:solidFill>
              </a:rPr>
              <a:t>Duke University</a:t>
            </a:r>
          </a:p>
          <a:p>
            <a:pPr>
              <a:spcBef>
                <a:spcPts val="0"/>
              </a:spcBef>
            </a:pPr>
            <a:r>
              <a:rPr lang="en-US" sz="1600" i="1" dirty="0" smtClean="0">
                <a:solidFill>
                  <a:schemeClr val="tx1"/>
                </a:solidFill>
              </a:rPr>
              <a:t>mahanth.gowda@duke.edu</a:t>
            </a:r>
          </a:p>
          <a:p>
            <a:endParaRPr lang="en-US" sz="16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608876" y="2898342"/>
            <a:ext cx="33528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Souvik Sen</a:t>
            </a:r>
          </a:p>
          <a:p>
            <a:endParaRPr lang="en-US" sz="200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608876" y="3200400"/>
            <a:ext cx="33528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i="1" dirty="0" smtClean="0">
                <a:solidFill>
                  <a:schemeClr val="tx1"/>
                </a:solidFill>
              </a:rPr>
              <a:t>HP Labs</a:t>
            </a:r>
          </a:p>
          <a:p>
            <a:pPr>
              <a:spcBef>
                <a:spcPts val="0"/>
              </a:spcBef>
            </a:pPr>
            <a:r>
              <a:rPr lang="en-US" sz="1600" i="1" dirty="0" smtClean="0">
                <a:solidFill>
                  <a:schemeClr val="tx1"/>
                </a:solidFill>
              </a:rPr>
              <a:t>souvik.sen@hp.com</a:t>
            </a:r>
          </a:p>
          <a:p>
            <a:pPr>
              <a:spcBef>
                <a:spcPts val="0"/>
              </a:spcBef>
            </a:pPr>
            <a:endParaRPr lang="en-US" sz="1600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85800" y="4186092"/>
            <a:ext cx="33528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Romit Roy Choudhury</a:t>
            </a:r>
          </a:p>
          <a:p>
            <a:endParaRPr lang="en-US" sz="2000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85800" y="4572000"/>
            <a:ext cx="33528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i="1" dirty="0" smtClean="0">
                <a:solidFill>
                  <a:schemeClr val="tx1"/>
                </a:solidFill>
              </a:rPr>
              <a:t>Duke University</a:t>
            </a:r>
          </a:p>
          <a:p>
            <a:pPr>
              <a:spcBef>
                <a:spcPts val="0"/>
              </a:spcBef>
            </a:pPr>
            <a:r>
              <a:rPr lang="en-US" sz="1600" i="1" dirty="0">
                <a:solidFill>
                  <a:schemeClr val="tx1"/>
                </a:solidFill>
              </a:rPr>
              <a:t>r</a:t>
            </a:r>
            <a:r>
              <a:rPr lang="en-US" sz="1600" i="1" dirty="0" smtClean="0">
                <a:solidFill>
                  <a:schemeClr val="tx1"/>
                </a:solidFill>
              </a:rPr>
              <a:t>omit.rc@duke.edu</a:t>
            </a:r>
          </a:p>
          <a:p>
            <a:endParaRPr lang="en-US" sz="1600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653108" y="4127380"/>
            <a:ext cx="33528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Sung-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Ju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Lee</a:t>
            </a:r>
          </a:p>
          <a:p>
            <a:endParaRPr lang="en-US" sz="2000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675231" y="4495800"/>
            <a:ext cx="33528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i="1" dirty="0" err="1" smtClean="0">
                <a:solidFill>
                  <a:schemeClr val="tx1"/>
                </a:solidFill>
              </a:rPr>
              <a:t>Narus</a:t>
            </a:r>
            <a:endParaRPr lang="en-US" sz="1600" i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1600" i="1" dirty="0" smtClean="0">
                <a:solidFill>
                  <a:schemeClr val="tx1"/>
                </a:solidFill>
              </a:rPr>
              <a:t>sjlee@narus.com</a:t>
            </a:r>
          </a:p>
          <a:p>
            <a:endParaRPr lang="en-US" sz="16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503" y="5216893"/>
            <a:ext cx="926697" cy="922485"/>
          </a:xfrm>
          <a:prstGeom prst="rect">
            <a:avLst/>
          </a:prstGeom>
        </p:spPr>
      </p:pic>
      <p:pic>
        <p:nvPicPr>
          <p:cNvPr id="15" name="Picture 14" descr="add a photo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931"/>
          <a:stretch/>
        </p:blipFill>
        <p:spPr bwMode="auto">
          <a:xfrm>
            <a:off x="1447800" y="5413248"/>
            <a:ext cx="1676400" cy="758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0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261"/>
    </mc:Choice>
    <mc:Fallback xmlns="">
      <p:transition spd="slow" advTm="2426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Weighted centroid of erroneously received symbols</a:t>
            </a:r>
            <a:endParaRPr lang="en-US" sz="2400" dirty="0"/>
          </a:p>
        </p:txBody>
      </p:sp>
      <p:sp>
        <p:nvSpPr>
          <p:cNvPr id="45" name="Oval 44"/>
          <p:cNvSpPr/>
          <p:nvPr/>
        </p:nvSpPr>
        <p:spPr>
          <a:xfrm>
            <a:off x="6096000" y="1842853"/>
            <a:ext cx="2452011" cy="9678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Weights based on channel quality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MRC (Maximal Ratio Combining)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257800" y="5104306"/>
            <a:ext cx="30480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Jointly decode possibly corrupt symbols to infer the correct symbol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1538367" y="2055696"/>
            <a:ext cx="3962400" cy="3963988"/>
            <a:chOff x="2057400" y="1371600"/>
            <a:chExt cx="3962400" cy="3963194"/>
          </a:xfrm>
        </p:grpSpPr>
        <p:cxnSp>
          <p:nvCxnSpPr>
            <p:cNvPr id="7" name="Straight Connector 6"/>
            <p:cNvCxnSpPr/>
            <p:nvPr/>
          </p:nvCxnSpPr>
          <p:spPr bwMode="auto">
            <a:xfrm rot="5400000">
              <a:off x="1066404" y="3353197"/>
              <a:ext cx="3961606" cy="158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 rot="5400000">
              <a:off x="3123804" y="3351609"/>
              <a:ext cx="3961606" cy="158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rot="5400000">
              <a:off x="2133204" y="3351609"/>
              <a:ext cx="3961606" cy="158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2057400" y="2360415"/>
              <a:ext cx="3962400" cy="158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2057400" y="3427001"/>
              <a:ext cx="3962400" cy="158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2057400" y="4417403"/>
              <a:ext cx="3962400" cy="158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2057400" y="1371600"/>
              <a:ext cx="39624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2057400" y="5331620"/>
              <a:ext cx="3962400" cy="158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5400000">
              <a:off x="4038204" y="3351609"/>
              <a:ext cx="3961606" cy="158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rot="5400000">
              <a:off x="77391" y="3351609"/>
              <a:ext cx="39616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Rectangle 16"/>
            <p:cNvSpPr/>
            <p:nvPr/>
          </p:nvSpPr>
          <p:spPr bwMode="auto">
            <a:xfrm>
              <a:off x="3048000" y="2362002"/>
              <a:ext cx="1066800" cy="106658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rgbClr val="A6A6A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2000"/>
            </a:p>
          </p:txBody>
        </p:sp>
        <p:sp>
          <p:nvSpPr>
            <p:cNvPr id="18" name="TextBox 14"/>
            <p:cNvSpPr txBox="1">
              <a:spLocks noChangeArrowheads="1"/>
            </p:cNvSpPr>
            <p:nvPr/>
          </p:nvSpPr>
          <p:spPr bwMode="auto">
            <a:xfrm>
              <a:off x="2362200" y="1676400"/>
              <a:ext cx="38540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>
                  <a:latin typeface="Lucida Bright" charset="0"/>
                </a:rPr>
                <a:t>P</a:t>
              </a:r>
              <a:r>
                <a:rPr lang="en-US" sz="1600" baseline="-25000">
                  <a:latin typeface="Lucida Bright" charset="0"/>
                </a:rPr>
                <a:t>1</a:t>
              </a:r>
            </a:p>
          </p:txBody>
        </p:sp>
        <p:sp>
          <p:nvSpPr>
            <p:cNvPr id="19" name="TextBox 15"/>
            <p:cNvSpPr txBox="1">
              <a:spLocks noChangeArrowheads="1"/>
            </p:cNvSpPr>
            <p:nvPr/>
          </p:nvSpPr>
          <p:spPr bwMode="auto">
            <a:xfrm>
              <a:off x="3399498" y="1676400"/>
              <a:ext cx="38540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>
                  <a:latin typeface="Lucida Bright" charset="0"/>
                </a:rPr>
                <a:t>P</a:t>
              </a:r>
              <a:r>
                <a:rPr lang="en-US" sz="1600" baseline="-25000">
                  <a:latin typeface="Lucida Bright" charset="0"/>
                </a:rPr>
                <a:t>2</a:t>
              </a:r>
            </a:p>
          </p:txBody>
        </p:sp>
        <p:sp>
          <p:nvSpPr>
            <p:cNvPr id="20" name="TextBox 16"/>
            <p:cNvSpPr txBox="1">
              <a:spLocks noChangeArrowheads="1"/>
            </p:cNvSpPr>
            <p:nvPr/>
          </p:nvSpPr>
          <p:spPr bwMode="auto">
            <a:xfrm>
              <a:off x="4419600" y="1676400"/>
              <a:ext cx="38540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>
                  <a:latin typeface="Lucida Bright" charset="0"/>
                </a:rPr>
                <a:t>P</a:t>
              </a:r>
              <a:r>
                <a:rPr lang="en-US" sz="1600" baseline="-25000">
                  <a:latin typeface="Lucida Bright" charset="0"/>
                </a:rPr>
                <a:t>3</a:t>
              </a:r>
            </a:p>
          </p:txBody>
        </p:sp>
        <p:sp>
          <p:nvSpPr>
            <p:cNvPr id="21" name="TextBox 17"/>
            <p:cNvSpPr txBox="1">
              <a:spLocks noChangeArrowheads="1"/>
            </p:cNvSpPr>
            <p:nvPr/>
          </p:nvSpPr>
          <p:spPr bwMode="auto">
            <a:xfrm>
              <a:off x="5304498" y="1688068"/>
              <a:ext cx="38540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>
                  <a:latin typeface="Lucida Bright" charset="0"/>
                </a:rPr>
                <a:t>P</a:t>
              </a:r>
              <a:r>
                <a:rPr lang="en-US" sz="1600" baseline="-25000">
                  <a:latin typeface="Lucida Bright" charset="0"/>
                </a:rPr>
                <a:t>4</a:t>
              </a:r>
            </a:p>
          </p:txBody>
        </p:sp>
        <p:sp>
          <p:nvSpPr>
            <p:cNvPr id="22" name="TextBox 18"/>
            <p:cNvSpPr txBox="1">
              <a:spLocks noChangeArrowheads="1"/>
            </p:cNvSpPr>
            <p:nvPr/>
          </p:nvSpPr>
          <p:spPr bwMode="auto">
            <a:xfrm>
              <a:off x="2362200" y="2717800"/>
              <a:ext cx="38540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>
                  <a:latin typeface="Lucida Bright" charset="0"/>
                </a:rPr>
                <a:t>P</a:t>
              </a:r>
              <a:r>
                <a:rPr lang="en-US" sz="1600" baseline="-25000">
                  <a:latin typeface="Lucida Bright" charset="0"/>
                </a:rPr>
                <a:t>5</a:t>
              </a:r>
            </a:p>
          </p:txBody>
        </p:sp>
        <p:sp>
          <p:nvSpPr>
            <p:cNvPr id="23" name="TextBox 19"/>
            <p:cNvSpPr txBox="1">
              <a:spLocks noChangeArrowheads="1"/>
            </p:cNvSpPr>
            <p:nvPr/>
          </p:nvSpPr>
          <p:spPr bwMode="auto">
            <a:xfrm>
              <a:off x="3399498" y="2717800"/>
              <a:ext cx="38540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>
                  <a:latin typeface="Lucida Bright" charset="0"/>
                </a:rPr>
                <a:t>P</a:t>
              </a:r>
              <a:r>
                <a:rPr lang="en-US" sz="1600" baseline="-25000">
                  <a:latin typeface="Lucida Bright" charset="0"/>
                </a:rPr>
                <a:t>6</a:t>
              </a:r>
            </a:p>
          </p:txBody>
        </p:sp>
        <p:sp>
          <p:nvSpPr>
            <p:cNvPr id="24" name="TextBox 20"/>
            <p:cNvSpPr txBox="1">
              <a:spLocks noChangeArrowheads="1"/>
            </p:cNvSpPr>
            <p:nvPr/>
          </p:nvSpPr>
          <p:spPr bwMode="auto">
            <a:xfrm>
              <a:off x="4419600" y="2717800"/>
              <a:ext cx="38540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>
                  <a:latin typeface="Lucida Bright" charset="0"/>
                </a:rPr>
                <a:t>P</a:t>
              </a:r>
              <a:r>
                <a:rPr lang="en-US" sz="1600" baseline="-25000">
                  <a:latin typeface="Lucida Bright" charset="0"/>
                </a:rPr>
                <a:t>7</a:t>
              </a:r>
            </a:p>
          </p:txBody>
        </p:sp>
        <p:sp>
          <p:nvSpPr>
            <p:cNvPr id="25" name="TextBox 21"/>
            <p:cNvSpPr txBox="1">
              <a:spLocks noChangeArrowheads="1"/>
            </p:cNvSpPr>
            <p:nvPr/>
          </p:nvSpPr>
          <p:spPr bwMode="auto">
            <a:xfrm>
              <a:off x="5304498" y="2729468"/>
              <a:ext cx="38540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>
                  <a:latin typeface="Lucida Bright" charset="0"/>
                </a:rPr>
                <a:t>P</a:t>
              </a:r>
              <a:r>
                <a:rPr lang="en-US" sz="1600" baseline="-25000">
                  <a:latin typeface="Lucida Bright" charset="0"/>
                </a:rPr>
                <a:t>8</a:t>
              </a:r>
            </a:p>
          </p:txBody>
        </p:sp>
        <p:sp>
          <p:nvSpPr>
            <p:cNvPr id="26" name="TextBox 22"/>
            <p:cNvSpPr txBox="1">
              <a:spLocks noChangeArrowheads="1"/>
            </p:cNvSpPr>
            <p:nvPr/>
          </p:nvSpPr>
          <p:spPr bwMode="auto">
            <a:xfrm>
              <a:off x="2362200" y="3733800"/>
              <a:ext cx="38540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>
                  <a:latin typeface="Lucida Bright" charset="0"/>
                </a:rPr>
                <a:t>P</a:t>
              </a:r>
              <a:r>
                <a:rPr lang="en-US" sz="1600" baseline="-25000">
                  <a:latin typeface="Lucida Bright" charset="0"/>
                </a:rPr>
                <a:t>9</a:t>
              </a:r>
            </a:p>
          </p:txBody>
        </p:sp>
        <p:sp>
          <p:nvSpPr>
            <p:cNvPr id="27" name="TextBox 23"/>
            <p:cNvSpPr txBox="1">
              <a:spLocks noChangeArrowheads="1"/>
            </p:cNvSpPr>
            <p:nvPr/>
          </p:nvSpPr>
          <p:spPr bwMode="auto">
            <a:xfrm>
              <a:off x="3399498" y="3733800"/>
              <a:ext cx="46863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>
                  <a:latin typeface="Lucida Bright" charset="0"/>
                </a:rPr>
                <a:t>P</a:t>
              </a:r>
              <a:r>
                <a:rPr lang="en-US" sz="1600" baseline="-25000">
                  <a:latin typeface="Lucida Bright" charset="0"/>
                </a:rPr>
                <a:t>10</a:t>
              </a:r>
            </a:p>
          </p:txBody>
        </p:sp>
        <p:sp>
          <p:nvSpPr>
            <p:cNvPr id="28" name="TextBox 24"/>
            <p:cNvSpPr txBox="1">
              <a:spLocks noChangeArrowheads="1"/>
            </p:cNvSpPr>
            <p:nvPr/>
          </p:nvSpPr>
          <p:spPr bwMode="auto">
            <a:xfrm>
              <a:off x="4419600" y="3733800"/>
              <a:ext cx="46863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>
                  <a:latin typeface="Lucida Bright" charset="0"/>
                </a:rPr>
                <a:t>P</a:t>
              </a:r>
              <a:r>
                <a:rPr lang="en-US" sz="1600" baseline="-25000">
                  <a:latin typeface="Lucida Bright" charset="0"/>
                </a:rPr>
                <a:t>11</a:t>
              </a:r>
            </a:p>
          </p:txBody>
        </p:sp>
        <p:sp>
          <p:nvSpPr>
            <p:cNvPr id="29" name="TextBox 25"/>
            <p:cNvSpPr txBox="1">
              <a:spLocks noChangeArrowheads="1"/>
            </p:cNvSpPr>
            <p:nvPr/>
          </p:nvSpPr>
          <p:spPr bwMode="auto">
            <a:xfrm>
              <a:off x="5304498" y="3745468"/>
              <a:ext cx="46863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>
                  <a:latin typeface="Lucida Bright" charset="0"/>
                </a:rPr>
                <a:t>P</a:t>
              </a:r>
              <a:r>
                <a:rPr lang="en-US" sz="1600" baseline="-25000">
                  <a:latin typeface="Lucida Bright" charset="0"/>
                </a:rPr>
                <a:t>11</a:t>
              </a:r>
            </a:p>
          </p:txBody>
        </p:sp>
        <p:sp>
          <p:nvSpPr>
            <p:cNvPr id="30" name="TextBox 26"/>
            <p:cNvSpPr txBox="1">
              <a:spLocks noChangeArrowheads="1"/>
            </p:cNvSpPr>
            <p:nvPr/>
          </p:nvSpPr>
          <p:spPr bwMode="auto">
            <a:xfrm>
              <a:off x="2362200" y="4724400"/>
              <a:ext cx="46863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>
                  <a:latin typeface="Lucida Bright" charset="0"/>
                </a:rPr>
                <a:t>P</a:t>
              </a:r>
              <a:r>
                <a:rPr lang="en-US" sz="1600" baseline="-25000">
                  <a:latin typeface="Lucida Bright" charset="0"/>
                </a:rPr>
                <a:t>13</a:t>
              </a:r>
            </a:p>
          </p:txBody>
        </p:sp>
        <p:sp>
          <p:nvSpPr>
            <p:cNvPr id="31" name="TextBox 27"/>
            <p:cNvSpPr txBox="1">
              <a:spLocks noChangeArrowheads="1"/>
            </p:cNvSpPr>
            <p:nvPr/>
          </p:nvSpPr>
          <p:spPr bwMode="auto">
            <a:xfrm>
              <a:off x="3399498" y="4724400"/>
              <a:ext cx="46863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>
                  <a:latin typeface="Lucida Bright" charset="0"/>
                </a:rPr>
                <a:t>P</a:t>
              </a:r>
              <a:r>
                <a:rPr lang="en-US" sz="1600" baseline="-25000">
                  <a:latin typeface="Lucida Bright" charset="0"/>
                </a:rPr>
                <a:t>14</a:t>
              </a:r>
            </a:p>
          </p:txBody>
        </p:sp>
        <p:sp>
          <p:nvSpPr>
            <p:cNvPr id="32" name="TextBox 28"/>
            <p:cNvSpPr txBox="1">
              <a:spLocks noChangeArrowheads="1"/>
            </p:cNvSpPr>
            <p:nvPr/>
          </p:nvSpPr>
          <p:spPr bwMode="auto">
            <a:xfrm>
              <a:off x="4419600" y="4724400"/>
              <a:ext cx="46863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>
                  <a:latin typeface="Lucida Bright" charset="0"/>
                </a:rPr>
                <a:t>P</a:t>
              </a:r>
              <a:r>
                <a:rPr lang="en-US" sz="1600" baseline="-25000">
                  <a:latin typeface="Lucida Bright" charset="0"/>
                </a:rPr>
                <a:t>15</a:t>
              </a:r>
            </a:p>
          </p:txBody>
        </p:sp>
        <p:sp>
          <p:nvSpPr>
            <p:cNvPr id="33" name="TextBox 29"/>
            <p:cNvSpPr txBox="1">
              <a:spLocks noChangeArrowheads="1"/>
            </p:cNvSpPr>
            <p:nvPr/>
          </p:nvSpPr>
          <p:spPr bwMode="auto">
            <a:xfrm>
              <a:off x="5304498" y="4736068"/>
              <a:ext cx="46863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>
                  <a:latin typeface="Lucida Bright" charset="0"/>
                </a:rPr>
                <a:t>P</a:t>
              </a:r>
              <a:r>
                <a:rPr lang="en-US" sz="1600" baseline="-25000">
                  <a:latin typeface="Lucida Bright" charset="0"/>
                </a:rPr>
                <a:t>16</a:t>
              </a:r>
            </a:p>
          </p:txBody>
        </p:sp>
        <p:sp>
          <p:nvSpPr>
            <p:cNvPr id="34" name="Oval 30"/>
            <p:cNvSpPr>
              <a:spLocks noChangeArrowheads="1"/>
            </p:cNvSpPr>
            <p:nvPr/>
          </p:nvSpPr>
          <p:spPr bwMode="auto">
            <a:xfrm>
              <a:off x="4343400" y="15240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Oval 31"/>
            <p:cNvSpPr>
              <a:spLocks noChangeArrowheads="1"/>
            </p:cNvSpPr>
            <p:nvPr/>
          </p:nvSpPr>
          <p:spPr bwMode="auto">
            <a:xfrm>
              <a:off x="3886200" y="43434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Oval 32"/>
            <p:cNvSpPr>
              <a:spLocks noChangeArrowheads="1"/>
            </p:cNvSpPr>
            <p:nvPr/>
          </p:nvSpPr>
          <p:spPr bwMode="auto">
            <a:xfrm>
              <a:off x="2425700" y="34925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Oval 33"/>
            <p:cNvSpPr>
              <a:spLocks noChangeArrowheads="1"/>
            </p:cNvSpPr>
            <p:nvPr/>
          </p:nvSpPr>
          <p:spPr bwMode="auto">
            <a:xfrm>
              <a:off x="3251200" y="21463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38" name="Straight Connector 36"/>
            <p:cNvCxnSpPr>
              <a:cxnSpLocks noChangeShapeType="1"/>
              <a:endCxn id="35" idx="0"/>
            </p:cNvCxnSpPr>
            <p:nvPr/>
          </p:nvCxnSpPr>
          <p:spPr bwMode="auto">
            <a:xfrm rot="16200000" flipH="1">
              <a:off x="3181350" y="3562350"/>
              <a:ext cx="1270000" cy="292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9" name="Straight Connector 39"/>
            <p:cNvCxnSpPr>
              <a:cxnSpLocks noChangeShapeType="1"/>
            </p:cNvCxnSpPr>
            <p:nvPr/>
          </p:nvCxnSpPr>
          <p:spPr bwMode="auto">
            <a:xfrm rot="10800000" flipV="1">
              <a:off x="2540000" y="3022600"/>
              <a:ext cx="914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40" name="Straight Connector 43"/>
            <p:cNvCxnSpPr>
              <a:cxnSpLocks noChangeShapeType="1"/>
            </p:cNvCxnSpPr>
            <p:nvPr/>
          </p:nvCxnSpPr>
          <p:spPr bwMode="auto">
            <a:xfrm rot="16200000" flipH="1">
              <a:off x="3227342" y="2411459"/>
              <a:ext cx="479518" cy="2286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41" name="Straight Connector 45"/>
            <p:cNvCxnSpPr>
              <a:cxnSpLocks noChangeShapeType="1"/>
              <a:stCxn id="34" idx="3"/>
            </p:cNvCxnSpPr>
            <p:nvPr/>
          </p:nvCxnSpPr>
          <p:spPr bwMode="auto">
            <a:xfrm rot="5400000">
              <a:off x="3429000" y="1882682"/>
              <a:ext cx="1165318" cy="7081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</p:grpSp>
      <p:sp>
        <p:nvSpPr>
          <p:cNvPr id="42" name="Oval 30"/>
          <p:cNvSpPr>
            <a:spLocks noChangeArrowheads="1"/>
          </p:cNvSpPr>
          <p:nvPr/>
        </p:nvSpPr>
        <p:spPr bwMode="auto">
          <a:xfrm>
            <a:off x="3319175" y="3630811"/>
            <a:ext cx="152400" cy="152431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963856" y="3166450"/>
                <a:ext cx="2341944" cy="6746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 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3856" y="3166450"/>
                <a:ext cx="2341944" cy="67467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Slide Number Placeholder 4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8CB590C7-E110-4C9C-B3C4-42A1D1BB7BAA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7134828" y="2830551"/>
            <a:ext cx="187177" cy="33589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Oval 47"/>
              <p:cNvSpPr/>
              <p:nvPr/>
            </p:nvSpPr>
            <p:spPr>
              <a:xfrm>
                <a:off x="6768189" y="3858003"/>
                <a:ext cx="2452011" cy="96786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Received Symbol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𝑨𝑷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  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Oval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8189" y="3858003"/>
                <a:ext cx="2452011" cy="967866"/>
              </a:xfrm>
              <a:prstGeom prst="ellipse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/>
          <p:nvPr/>
        </p:nvCxnSpPr>
        <p:spPr>
          <a:xfrm>
            <a:off x="7890023" y="3429000"/>
            <a:ext cx="187177" cy="335899"/>
          </a:xfrm>
          <a:prstGeom prst="straightConnector1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32737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546"/>
    </mc:Choice>
    <mc:Fallback xmlns="">
      <p:transition spd="slow" advTm="525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PHY Layer combining (MRC)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652" y="2228565"/>
            <a:ext cx="523948" cy="2038635"/>
          </a:xfr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8CB590C7-E110-4C9C-B3C4-42A1D1BB7BA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2220529" y="5366266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Signals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477000" y="5322643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Signals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013156" y="3055375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Signals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455500" y="3055375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Signals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2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623" y="2228565"/>
            <a:ext cx="523948" cy="2038635"/>
          </a:xfrm>
          <a:prstGeom prst="rect">
            <a:avLst/>
          </a:prstGeom>
        </p:spPr>
      </p:pic>
      <p:cxnSp>
        <p:nvCxnSpPr>
          <p:cNvPr id="55" name="Straight Connector 54"/>
          <p:cNvCxnSpPr/>
          <p:nvPr/>
        </p:nvCxnSpPr>
        <p:spPr>
          <a:xfrm flipV="1">
            <a:off x="1855589" y="2310398"/>
            <a:ext cx="0" cy="1866962"/>
          </a:xfrm>
          <a:prstGeom prst="line">
            <a:avLst/>
          </a:prstGeom>
          <a:ln w="635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7446597" y="2267303"/>
            <a:ext cx="0" cy="1847497"/>
          </a:xfrm>
          <a:prstGeom prst="line">
            <a:avLst/>
          </a:prstGeom>
          <a:ln w="635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593017" y="2300595"/>
            <a:ext cx="2880360" cy="0"/>
          </a:xfrm>
          <a:prstGeom prst="line">
            <a:avLst/>
          </a:prstGeom>
          <a:ln w="635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 rot="19756028">
            <a:off x="4831177" y="5136580"/>
            <a:ext cx="2622403" cy="501445"/>
          </a:xfrm>
          <a:custGeom>
            <a:avLst/>
            <a:gdLst>
              <a:gd name="connsiteX0" fmla="*/ 0 w 2536722"/>
              <a:gd name="connsiteY0" fmla="*/ 486697 h 501445"/>
              <a:gd name="connsiteX1" fmla="*/ 309716 w 2536722"/>
              <a:gd name="connsiteY1" fmla="*/ 14748 h 501445"/>
              <a:gd name="connsiteX2" fmla="*/ 707922 w 2536722"/>
              <a:gd name="connsiteY2" fmla="*/ 501445 h 501445"/>
              <a:gd name="connsiteX3" fmla="*/ 1047135 w 2536722"/>
              <a:gd name="connsiteY3" fmla="*/ 14748 h 501445"/>
              <a:gd name="connsiteX4" fmla="*/ 1371600 w 2536722"/>
              <a:gd name="connsiteY4" fmla="*/ 471948 h 501445"/>
              <a:gd name="connsiteX5" fmla="*/ 1637071 w 2536722"/>
              <a:gd name="connsiteY5" fmla="*/ 29497 h 501445"/>
              <a:gd name="connsiteX6" fmla="*/ 1946787 w 2536722"/>
              <a:gd name="connsiteY6" fmla="*/ 471948 h 501445"/>
              <a:gd name="connsiteX7" fmla="*/ 2227006 w 2536722"/>
              <a:gd name="connsiteY7" fmla="*/ 0 h 501445"/>
              <a:gd name="connsiteX8" fmla="*/ 2536722 w 2536722"/>
              <a:gd name="connsiteY8" fmla="*/ 471948 h 50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6722" h="501445">
                <a:moveTo>
                  <a:pt x="0" y="486697"/>
                </a:moveTo>
                <a:cubicBezTo>
                  <a:pt x="95864" y="249493"/>
                  <a:pt x="191729" y="12290"/>
                  <a:pt x="309716" y="14748"/>
                </a:cubicBezTo>
                <a:cubicBezTo>
                  <a:pt x="427703" y="17206"/>
                  <a:pt x="585019" y="501445"/>
                  <a:pt x="707922" y="501445"/>
                </a:cubicBezTo>
                <a:cubicBezTo>
                  <a:pt x="830825" y="501445"/>
                  <a:pt x="936522" y="19664"/>
                  <a:pt x="1047135" y="14748"/>
                </a:cubicBezTo>
                <a:cubicBezTo>
                  <a:pt x="1157748" y="9832"/>
                  <a:pt x="1273277" y="469490"/>
                  <a:pt x="1371600" y="471948"/>
                </a:cubicBezTo>
                <a:cubicBezTo>
                  <a:pt x="1469923" y="474406"/>
                  <a:pt x="1541207" y="29497"/>
                  <a:pt x="1637071" y="29497"/>
                </a:cubicBezTo>
                <a:cubicBezTo>
                  <a:pt x="1732935" y="29497"/>
                  <a:pt x="1848465" y="476864"/>
                  <a:pt x="1946787" y="471948"/>
                </a:cubicBezTo>
                <a:cubicBezTo>
                  <a:pt x="2045109" y="467032"/>
                  <a:pt x="2128684" y="0"/>
                  <a:pt x="2227006" y="0"/>
                </a:cubicBezTo>
                <a:cubicBezTo>
                  <a:pt x="2325328" y="0"/>
                  <a:pt x="2431025" y="235974"/>
                  <a:pt x="2536722" y="471948"/>
                </a:cubicBezTo>
              </a:path>
            </a:pathLst>
          </a:cu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2978319">
            <a:off x="1873790" y="5191519"/>
            <a:ext cx="2622403" cy="501445"/>
          </a:xfrm>
          <a:custGeom>
            <a:avLst/>
            <a:gdLst>
              <a:gd name="connsiteX0" fmla="*/ 0 w 2536722"/>
              <a:gd name="connsiteY0" fmla="*/ 486697 h 501445"/>
              <a:gd name="connsiteX1" fmla="*/ 309716 w 2536722"/>
              <a:gd name="connsiteY1" fmla="*/ 14748 h 501445"/>
              <a:gd name="connsiteX2" fmla="*/ 707922 w 2536722"/>
              <a:gd name="connsiteY2" fmla="*/ 501445 h 501445"/>
              <a:gd name="connsiteX3" fmla="*/ 1047135 w 2536722"/>
              <a:gd name="connsiteY3" fmla="*/ 14748 h 501445"/>
              <a:gd name="connsiteX4" fmla="*/ 1371600 w 2536722"/>
              <a:gd name="connsiteY4" fmla="*/ 471948 h 501445"/>
              <a:gd name="connsiteX5" fmla="*/ 1637071 w 2536722"/>
              <a:gd name="connsiteY5" fmla="*/ 29497 h 501445"/>
              <a:gd name="connsiteX6" fmla="*/ 1946787 w 2536722"/>
              <a:gd name="connsiteY6" fmla="*/ 471948 h 501445"/>
              <a:gd name="connsiteX7" fmla="*/ 2227006 w 2536722"/>
              <a:gd name="connsiteY7" fmla="*/ 0 h 501445"/>
              <a:gd name="connsiteX8" fmla="*/ 2536722 w 2536722"/>
              <a:gd name="connsiteY8" fmla="*/ 471948 h 50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6722" h="501445">
                <a:moveTo>
                  <a:pt x="0" y="486697"/>
                </a:moveTo>
                <a:cubicBezTo>
                  <a:pt x="95864" y="249493"/>
                  <a:pt x="191729" y="12290"/>
                  <a:pt x="309716" y="14748"/>
                </a:cubicBezTo>
                <a:cubicBezTo>
                  <a:pt x="427703" y="17206"/>
                  <a:pt x="585019" y="501445"/>
                  <a:pt x="707922" y="501445"/>
                </a:cubicBezTo>
                <a:cubicBezTo>
                  <a:pt x="830825" y="501445"/>
                  <a:pt x="936522" y="19664"/>
                  <a:pt x="1047135" y="14748"/>
                </a:cubicBezTo>
                <a:cubicBezTo>
                  <a:pt x="1157748" y="9832"/>
                  <a:pt x="1273277" y="469490"/>
                  <a:pt x="1371600" y="471948"/>
                </a:cubicBezTo>
                <a:cubicBezTo>
                  <a:pt x="1469923" y="474406"/>
                  <a:pt x="1541207" y="29497"/>
                  <a:pt x="1637071" y="29497"/>
                </a:cubicBezTo>
                <a:cubicBezTo>
                  <a:pt x="1732935" y="29497"/>
                  <a:pt x="1848465" y="476864"/>
                  <a:pt x="1946787" y="471948"/>
                </a:cubicBezTo>
                <a:cubicBezTo>
                  <a:pt x="2045109" y="467032"/>
                  <a:pt x="2128684" y="0"/>
                  <a:pt x="2227006" y="0"/>
                </a:cubicBezTo>
                <a:cubicBezTo>
                  <a:pt x="2325328" y="0"/>
                  <a:pt x="2431025" y="235974"/>
                  <a:pt x="2536722" y="471948"/>
                </a:cubicBezTo>
              </a:path>
            </a:pathLst>
          </a:cu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800600" y="2013155"/>
            <a:ext cx="2622403" cy="501445"/>
          </a:xfrm>
          <a:custGeom>
            <a:avLst/>
            <a:gdLst>
              <a:gd name="connsiteX0" fmla="*/ 0 w 2536722"/>
              <a:gd name="connsiteY0" fmla="*/ 486697 h 501445"/>
              <a:gd name="connsiteX1" fmla="*/ 309716 w 2536722"/>
              <a:gd name="connsiteY1" fmla="*/ 14748 h 501445"/>
              <a:gd name="connsiteX2" fmla="*/ 707922 w 2536722"/>
              <a:gd name="connsiteY2" fmla="*/ 501445 h 501445"/>
              <a:gd name="connsiteX3" fmla="*/ 1047135 w 2536722"/>
              <a:gd name="connsiteY3" fmla="*/ 14748 h 501445"/>
              <a:gd name="connsiteX4" fmla="*/ 1371600 w 2536722"/>
              <a:gd name="connsiteY4" fmla="*/ 471948 h 501445"/>
              <a:gd name="connsiteX5" fmla="*/ 1637071 w 2536722"/>
              <a:gd name="connsiteY5" fmla="*/ 29497 h 501445"/>
              <a:gd name="connsiteX6" fmla="*/ 1946787 w 2536722"/>
              <a:gd name="connsiteY6" fmla="*/ 471948 h 501445"/>
              <a:gd name="connsiteX7" fmla="*/ 2227006 w 2536722"/>
              <a:gd name="connsiteY7" fmla="*/ 0 h 501445"/>
              <a:gd name="connsiteX8" fmla="*/ 2536722 w 2536722"/>
              <a:gd name="connsiteY8" fmla="*/ 471948 h 50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6722" h="501445">
                <a:moveTo>
                  <a:pt x="0" y="486697"/>
                </a:moveTo>
                <a:cubicBezTo>
                  <a:pt x="95864" y="249493"/>
                  <a:pt x="191729" y="12290"/>
                  <a:pt x="309716" y="14748"/>
                </a:cubicBezTo>
                <a:cubicBezTo>
                  <a:pt x="427703" y="17206"/>
                  <a:pt x="585019" y="501445"/>
                  <a:pt x="707922" y="501445"/>
                </a:cubicBezTo>
                <a:cubicBezTo>
                  <a:pt x="830825" y="501445"/>
                  <a:pt x="936522" y="19664"/>
                  <a:pt x="1047135" y="14748"/>
                </a:cubicBezTo>
                <a:cubicBezTo>
                  <a:pt x="1157748" y="9832"/>
                  <a:pt x="1273277" y="469490"/>
                  <a:pt x="1371600" y="471948"/>
                </a:cubicBezTo>
                <a:cubicBezTo>
                  <a:pt x="1469923" y="474406"/>
                  <a:pt x="1541207" y="29497"/>
                  <a:pt x="1637071" y="29497"/>
                </a:cubicBezTo>
                <a:cubicBezTo>
                  <a:pt x="1732935" y="29497"/>
                  <a:pt x="1848465" y="476864"/>
                  <a:pt x="1946787" y="471948"/>
                </a:cubicBezTo>
                <a:cubicBezTo>
                  <a:pt x="2045109" y="467032"/>
                  <a:pt x="2128684" y="0"/>
                  <a:pt x="2227006" y="0"/>
                </a:cubicBezTo>
                <a:cubicBezTo>
                  <a:pt x="2325328" y="0"/>
                  <a:pt x="2431025" y="235974"/>
                  <a:pt x="2536722" y="471948"/>
                </a:cubicBezTo>
              </a:path>
            </a:pathLst>
          </a:cu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674293" y="2013155"/>
            <a:ext cx="2622403" cy="501445"/>
          </a:xfrm>
          <a:custGeom>
            <a:avLst/>
            <a:gdLst>
              <a:gd name="connsiteX0" fmla="*/ 0 w 2536722"/>
              <a:gd name="connsiteY0" fmla="*/ 486697 h 501445"/>
              <a:gd name="connsiteX1" fmla="*/ 309716 w 2536722"/>
              <a:gd name="connsiteY1" fmla="*/ 14748 h 501445"/>
              <a:gd name="connsiteX2" fmla="*/ 707922 w 2536722"/>
              <a:gd name="connsiteY2" fmla="*/ 501445 h 501445"/>
              <a:gd name="connsiteX3" fmla="*/ 1047135 w 2536722"/>
              <a:gd name="connsiteY3" fmla="*/ 14748 h 501445"/>
              <a:gd name="connsiteX4" fmla="*/ 1371600 w 2536722"/>
              <a:gd name="connsiteY4" fmla="*/ 471948 h 501445"/>
              <a:gd name="connsiteX5" fmla="*/ 1637071 w 2536722"/>
              <a:gd name="connsiteY5" fmla="*/ 29497 h 501445"/>
              <a:gd name="connsiteX6" fmla="*/ 1946787 w 2536722"/>
              <a:gd name="connsiteY6" fmla="*/ 471948 h 501445"/>
              <a:gd name="connsiteX7" fmla="*/ 2227006 w 2536722"/>
              <a:gd name="connsiteY7" fmla="*/ 0 h 501445"/>
              <a:gd name="connsiteX8" fmla="*/ 2536722 w 2536722"/>
              <a:gd name="connsiteY8" fmla="*/ 471948 h 50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6722" h="501445">
                <a:moveTo>
                  <a:pt x="0" y="486697"/>
                </a:moveTo>
                <a:cubicBezTo>
                  <a:pt x="95864" y="249493"/>
                  <a:pt x="191729" y="12290"/>
                  <a:pt x="309716" y="14748"/>
                </a:cubicBezTo>
                <a:cubicBezTo>
                  <a:pt x="427703" y="17206"/>
                  <a:pt x="585019" y="501445"/>
                  <a:pt x="707922" y="501445"/>
                </a:cubicBezTo>
                <a:cubicBezTo>
                  <a:pt x="830825" y="501445"/>
                  <a:pt x="936522" y="19664"/>
                  <a:pt x="1047135" y="14748"/>
                </a:cubicBezTo>
                <a:cubicBezTo>
                  <a:pt x="1157748" y="9832"/>
                  <a:pt x="1273277" y="469490"/>
                  <a:pt x="1371600" y="471948"/>
                </a:cubicBezTo>
                <a:cubicBezTo>
                  <a:pt x="1469923" y="474406"/>
                  <a:pt x="1541207" y="29497"/>
                  <a:pt x="1637071" y="29497"/>
                </a:cubicBezTo>
                <a:cubicBezTo>
                  <a:pt x="1732935" y="29497"/>
                  <a:pt x="1848465" y="476864"/>
                  <a:pt x="1946787" y="471948"/>
                </a:cubicBezTo>
                <a:cubicBezTo>
                  <a:pt x="2045109" y="467032"/>
                  <a:pt x="2128684" y="0"/>
                  <a:pt x="2227006" y="0"/>
                </a:cubicBezTo>
                <a:cubicBezTo>
                  <a:pt x="2325328" y="0"/>
                  <a:pt x="2431025" y="235974"/>
                  <a:pt x="2536722" y="471948"/>
                </a:cubicBezTo>
              </a:path>
            </a:pathLst>
          </a:cu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 descr="ap.png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216" y="3439353"/>
            <a:ext cx="1359566" cy="1478676"/>
          </a:xfrm>
          <a:prstGeom prst="rect">
            <a:avLst/>
          </a:prstGeom>
          <a:effectLst/>
        </p:spPr>
      </p:pic>
      <p:pic>
        <p:nvPicPr>
          <p:cNvPr id="35" name="Content Placeholder 4" descr="ap.png"/>
          <p:cNvPicPr>
            <a:picLocks/>
          </p:cNvPicPr>
          <p:nvPr/>
        </p:nvPicPr>
        <p:blipFill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544" y="3367548"/>
            <a:ext cx="1362456" cy="1481328"/>
          </a:xfrm>
          <a:prstGeom prst="rect">
            <a:avLst/>
          </a:prstGeom>
          <a:effectLst/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780" y="5523019"/>
            <a:ext cx="937260" cy="1382389"/>
          </a:xfrm>
          <a:prstGeom prst="rect">
            <a:avLst/>
          </a:prstGeom>
        </p:spPr>
      </p:pic>
      <p:cxnSp>
        <p:nvCxnSpPr>
          <p:cNvPr id="37" name="Straight Connector 36"/>
          <p:cNvCxnSpPr/>
          <p:nvPr/>
        </p:nvCxnSpPr>
        <p:spPr>
          <a:xfrm>
            <a:off x="1855589" y="2334492"/>
            <a:ext cx="2532888" cy="0"/>
          </a:xfrm>
          <a:prstGeom prst="line">
            <a:avLst/>
          </a:prstGeom>
          <a:ln w="635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3527502" y="1975276"/>
            <a:ext cx="1917782" cy="70750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Symbol Combining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538018" y="4526284"/>
            <a:ext cx="1917782" cy="36255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Corrected Packet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4372504" y="3804765"/>
            <a:ext cx="2" cy="721519"/>
          </a:xfrm>
          <a:prstGeom prst="line">
            <a:avLst/>
          </a:prstGeom>
          <a:ln w="254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3512338" y="3488778"/>
            <a:ext cx="1917782" cy="4006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Decoding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4365702" y="3280949"/>
            <a:ext cx="2" cy="229897"/>
          </a:xfrm>
          <a:prstGeom prst="line">
            <a:avLst/>
          </a:prstGeom>
          <a:ln w="254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365702" y="2675531"/>
            <a:ext cx="2" cy="229897"/>
          </a:xfrm>
          <a:prstGeom prst="line">
            <a:avLst/>
          </a:prstGeom>
          <a:ln w="254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 descr="edit_delete_mail.png"/>
          <p:cNvPicPr>
            <a:picLocks noChangeAspect="1"/>
          </p:cNvPicPr>
          <p:nvPr/>
        </p:nvPicPr>
        <p:blipFill rotWithShape="1">
          <a:blip r:embed="rId8"/>
          <a:srcRect b="9180"/>
          <a:stretch/>
        </p:blipFill>
        <p:spPr>
          <a:xfrm>
            <a:off x="6790521" y="1643760"/>
            <a:ext cx="1312151" cy="1191699"/>
          </a:xfrm>
          <a:prstGeom prst="rect">
            <a:avLst/>
          </a:prstGeom>
        </p:spPr>
      </p:pic>
      <p:pic>
        <p:nvPicPr>
          <p:cNvPr id="42" name="Picture 41" descr="edit_delete_mail.png"/>
          <p:cNvPicPr>
            <a:picLocks noChangeAspect="1"/>
          </p:cNvPicPr>
          <p:nvPr/>
        </p:nvPicPr>
        <p:blipFill rotWithShape="1">
          <a:blip r:embed="rId8"/>
          <a:srcRect b="9180"/>
          <a:stretch/>
        </p:blipFill>
        <p:spPr>
          <a:xfrm>
            <a:off x="1214680" y="1643760"/>
            <a:ext cx="1312151" cy="1191699"/>
          </a:xfrm>
          <a:prstGeom prst="rect">
            <a:avLst/>
          </a:prstGeom>
        </p:spPr>
      </p:pic>
      <p:sp>
        <p:nvSpPr>
          <p:cNvPr id="43" name="Cloud 42"/>
          <p:cNvSpPr/>
          <p:nvPr/>
        </p:nvSpPr>
        <p:spPr>
          <a:xfrm>
            <a:off x="381001" y="1643760"/>
            <a:ext cx="2459626" cy="1328040"/>
          </a:xfrm>
          <a:prstGeom prst="cloud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High gain, Prohibitive Bandwidth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527501" y="2877903"/>
            <a:ext cx="1917782" cy="417970"/>
          </a:xfrm>
          <a:prstGeom prst="roundRect">
            <a:avLst/>
          </a:prstGeom>
          <a:solidFill>
            <a:schemeClr val="tx2">
              <a:lumMod val="20000"/>
              <a:lumOff val="8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Demodulation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6081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275"/>
    </mc:Choice>
    <mc:Fallback xmlns="">
      <p:transition spd="slow" advTm="202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1" grpId="0" animBg="1"/>
      <p:bldP spid="43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00400"/>
            <a:ext cx="7772400" cy="1362075"/>
          </a:xfrm>
        </p:spPr>
        <p:txBody>
          <a:bodyPr/>
          <a:lstStyle/>
          <a:p>
            <a:r>
              <a:rPr lang="en-US" dirty="0"/>
              <a:t>Epicenter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22313" y="3962400"/>
            <a:ext cx="7772400" cy="444500"/>
          </a:xfrm>
        </p:spPr>
        <p:txBody>
          <a:bodyPr/>
          <a:lstStyle/>
          <a:p>
            <a:r>
              <a:rPr lang="en-US" dirty="0" smtClean="0"/>
              <a:t>Practical Symbol Level Packet Combiner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63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823"/>
    </mc:Choice>
    <mc:Fallback xmlns="">
      <p:transition spd="slow" advTm="26823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5377914"/>
            <a:ext cx="457200" cy="870486"/>
          </a:xfrm>
          <a:prstGeom prst="rect">
            <a:avLst/>
          </a:prstGeom>
          <a:gradFill>
            <a:gsLst>
              <a:gs pos="0">
                <a:schemeClr val="accent3">
                  <a:shade val="51000"/>
                  <a:satMod val="130000"/>
                  <a:lumMod val="60000"/>
                </a:schemeClr>
              </a:gs>
              <a:gs pos="80000">
                <a:schemeClr val="accent3">
                  <a:shade val="93000"/>
                  <a:satMod val="130000"/>
                  <a:lumMod val="80000"/>
                </a:schemeClr>
              </a:gs>
              <a:gs pos="100000">
                <a:schemeClr val="accent3">
                  <a:shade val="94000"/>
                  <a:satMod val="135000"/>
                  <a:lumMod val="90000"/>
                </a:schemeClr>
              </a:gs>
            </a:gsLst>
          </a:gradFill>
          <a:ln w="0"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34200" y="2307524"/>
            <a:ext cx="457200" cy="3918486"/>
          </a:xfrm>
          <a:prstGeom prst="rect">
            <a:avLst/>
          </a:prstGeom>
          <a:gradFill>
            <a:gsLst>
              <a:gs pos="0">
                <a:srgbClr val="6A0000"/>
              </a:gs>
              <a:gs pos="100000">
                <a:srgbClr val="FF0000"/>
              </a:gs>
            </a:gsLst>
          </a:gradFill>
          <a:ln w="0"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066800" y="6248400"/>
            <a:ext cx="7010400" cy="0"/>
          </a:xfrm>
          <a:prstGeom prst="line">
            <a:avLst/>
          </a:prstGeom>
          <a:ln w="57150" cmpd="sng">
            <a:solidFill>
              <a:srgbClr val="000000"/>
            </a:solidFill>
            <a:headEnd type="none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088324" y="1600200"/>
            <a:ext cx="0" cy="4669724"/>
          </a:xfrm>
          <a:prstGeom prst="line">
            <a:avLst/>
          </a:prstGeom>
          <a:ln w="57150" cmpd="sng">
            <a:solidFill>
              <a:srgbClr val="000000"/>
            </a:solidFill>
            <a:headEnd type="none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181100" y="4931833"/>
            <a:ext cx="990600" cy="419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/>
              <a:t>Bits</a:t>
            </a:r>
            <a:endParaRPr lang="en-US" sz="28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6438900" y="1716086"/>
            <a:ext cx="1447800" cy="571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/>
              <a:t>Symbols</a:t>
            </a:r>
            <a:endParaRPr lang="en-US" sz="28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3276600" y="2971800"/>
            <a:ext cx="457200" cy="3276600"/>
          </a:xfrm>
          <a:prstGeom prst="rect">
            <a:avLst/>
          </a:prstGeom>
          <a:gradFill flip="none" rotWithShape="1">
            <a:gsLst>
              <a:gs pos="0">
                <a:srgbClr val="FF6600"/>
              </a:gs>
              <a:gs pos="100000">
                <a:srgbClr val="FFFF00"/>
              </a:gs>
            </a:gsLst>
            <a:lin ang="16320000" scaled="0"/>
            <a:tileRect/>
          </a:gradFill>
          <a:ln w="0"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loud 12"/>
          <p:cNvSpPr/>
          <p:nvPr/>
        </p:nvSpPr>
        <p:spPr>
          <a:xfrm>
            <a:off x="2516558" y="1247057"/>
            <a:ext cx="2067732" cy="1062925"/>
          </a:xfrm>
          <a:prstGeom prst="cloud">
            <a:avLst/>
          </a:prstGeom>
          <a:solidFill>
            <a:srgbClr val="92D050">
              <a:alpha val="7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Is there a sweet spot?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06186" y="2365099"/>
            <a:ext cx="2888476" cy="5782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/>
              <a:t>Coarser Symbols?</a:t>
            </a:r>
            <a:endParaRPr lang="en-US" sz="2800" dirty="0" smtClean="0"/>
          </a:p>
        </p:txBody>
      </p:sp>
      <p:sp>
        <p:nvSpPr>
          <p:cNvPr id="18" name="Rectangle 17"/>
          <p:cNvSpPr/>
          <p:nvPr/>
        </p:nvSpPr>
        <p:spPr>
          <a:xfrm rot="16200000">
            <a:off x="473080" y="3735648"/>
            <a:ext cx="67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Gain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181600" y="6260068"/>
            <a:ext cx="2469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Bandwidth Overhead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245303" y="4594219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10101</a:t>
            </a:r>
            <a:endParaRPr lang="en-US" b="1" dirty="0"/>
          </a:p>
        </p:txBody>
      </p:sp>
      <p:sp>
        <p:nvSpPr>
          <p:cNvPr id="22" name="Freeform 21"/>
          <p:cNvSpPr/>
          <p:nvPr/>
        </p:nvSpPr>
        <p:spPr>
          <a:xfrm>
            <a:off x="6493933" y="1295397"/>
            <a:ext cx="1311202" cy="391015"/>
          </a:xfrm>
          <a:custGeom>
            <a:avLst/>
            <a:gdLst>
              <a:gd name="connsiteX0" fmla="*/ 0 w 2536722"/>
              <a:gd name="connsiteY0" fmla="*/ 486697 h 501445"/>
              <a:gd name="connsiteX1" fmla="*/ 309716 w 2536722"/>
              <a:gd name="connsiteY1" fmla="*/ 14748 h 501445"/>
              <a:gd name="connsiteX2" fmla="*/ 707922 w 2536722"/>
              <a:gd name="connsiteY2" fmla="*/ 501445 h 501445"/>
              <a:gd name="connsiteX3" fmla="*/ 1047135 w 2536722"/>
              <a:gd name="connsiteY3" fmla="*/ 14748 h 501445"/>
              <a:gd name="connsiteX4" fmla="*/ 1371600 w 2536722"/>
              <a:gd name="connsiteY4" fmla="*/ 471948 h 501445"/>
              <a:gd name="connsiteX5" fmla="*/ 1637071 w 2536722"/>
              <a:gd name="connsiteY5" fmla="*/ 29497 h 501445"/>
              <a:gd name="connsiteX6" fmla="*/ 1946787 w 2536722"/>
              <a:gd name="connsiteY6" fmla="*/ 471948 h 501445"/>
              <a:gd name="connsiteX7" fmla="*/ 2227006 w 2536722"/>
              <a:gd name="connsiteY7" fmla="*/ 0 h 501445"/>
              <a:gd name="connsiteX8" fmla="*/ 2536722 w 2536722"/>
              <a:gd name="connsiteY8" fmla="*/ 471948 h 50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6722" h="501445">
                <a:moveTo>
                  <a:pt x="0" y="486697"/>
                </a:moveTo>
                <a:cubicBezTo>
                  <a:pt x="95864" y="249493"/>
                  <a:pt x="191729" y="12290"/>
                  <a:pt x="309716" y="14748"/>
                </a:cubicBezTo>
                <a:cubicBezTo>
                  <a:pt x="427703" y="17206"/>
                  <a:pt x="585019" y="501445"/>
                  <a:pt x="707922" y="501445"/>
                </a:cubicBezTo>
                <a:cubicBezTo>
                  <a:pt x="830825" y="501445"/>
                  <a:pt x="936522" y="19664"/>
                  <a:pt x="1047135" y="14748"/>
                </a:cubicBezTo>
                <a:cubicBezTo>
                  <a:pt x="1157748" y="9832"/>
                  <a:pt x="1273277" y="469490"/>
                  <a:pt x="1371600" y="471948"/>
                </a:cubicBezTo>
                <a:cubicBezTo>
                  <a:pt x="1469923" y="474406"/>
                  <a:pt x="1541207" y="29497"/>
                  <a:pt x="1637071" y="29497"/>
                </a:cubicBezTo>
                <a:cubicBezTo>
                  <a:pt x="1732935" y="29497"/>
                  <a:pt x="1848465" y="476864"/>
                  <a:pt x="1946787" y="471948"/>
                </a:cubicBezTo>
                <a:cubicBezTo>
                  <a:pt x="2045109" y="467032"/>
                  <a:pt x="2128684" y="0"/>
                  <a:pt x="2227006" y="0"/>
                </a:cubicBezTo>
                <a:cubicBezTo>
                  <a:pt x="2325328" y="0"/>
                  <a:pt x="2431025" y="235974"/>
                  <a:pt x="2536722" y="471948"/>
                </a:cubicBezTo>
              </a:path>
            </a:pathLst>
          </a:cu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612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241"/>
    </mc:Choice>
    <mc:Fallback xmlns="">
      <p:transition spd="slow" advTm="372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2" grpId="0" animBg="1"/>
      <p:bldP spid="13" grpId="0" animBg="1"/>
      <p:bldP spid="14" grpId="0" animBg="1"/>
      <p:bldP spid="21" grpId="0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059363"/>
          </a:xfrm>
        </p:spPr>
        <p:txBody>
          <a:bodyPr/>
          <a:lstStyle/>
          <a:p>
            <a:r>
              <a:rPr lang="en-US" sz="2400" b="1" dirty="0" smtClean="0"/>
              <a:t>Finding </a:t>
            </a:r>
            <a:r>
              <a:rPr lang="en-US" sz="2400" b="1" dirty="0"/>
              <a:t>a sweet spot in the </a:t>
            </a:r>
            <a:r>
              <a:rPr lang="en-US" sz="2400" b="1" dirty="0" smtClean="0"/>
              <a:t>overhead-combining tradeoff</a:t>
            </a:r>
            <a:endParaRPr lang="en-US" sz="2400" b="1" i="1" dirty="0" smtClean="0"/>
          </a:p>
          <a:p>
            <a:r>
              <a:rPr lang="en-US" sz="2400" b="1" dirty="0" smtClean="0"/>
              <a:t>Aggressive </a:t>
            </a:r>
            <a:r>
              <a:rPr lang="en-US" sz="2400" b="1" dirty="0"/>
              <a:t>rate estimation algorithm to leverage </a:t>
            </a:r>
            <a:r>
              <a:rPr lang="en-US" sz="2400" b="1" dirty="0" smtClean="0"/>
              <a:t>combining</a:t>
            </a:r>
          </a:p>
          <a:p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746" y="5642225"/>
            <a:ext cx="937260" cy="1382389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V="1">
            <a:off x="4260058" y="5029200"/>
            <a:ext cx="64438" cy="613027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648200" y="5029200"/>
            <a:ext cx="2514600" cy="623417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143000" y="3466022"/>
            <a:ext cx="0" cy="1278317"/>
          </a:xfrm>
          <a:prstGeom prst="line">
            <a:avLst/>
          </a:prstGeom>
          <a:ln w="635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128252" y="3480916"/>
            <a:ext cx="2827377" cy="0"/>
          </a:xfrm>
          <a:prstGeom prst="line">
            <a:avLst/>
          </a:prstGeom>
          <a:ln w="635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807490" y="3466022"/>
            <a:ext cx="2617887" cy="29792"/>
          </a:xfrm>
          <a:prstGeom prst="line">
            <a:avLst/>
          </a:prstGeom>
          <a:ln w="635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7401014" y="3466021"/>
            <a:ext cx="9615" cy="1153727"/>
          </a:xfrm>
          <a:prstGeom prst="line">
            <a:avLst/>
          </a:prstGeom>
          <a:ln w="635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Content Placeholder 4" descr="ap.png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98" y="4233082"/>
            <a:ext cx="1217873" cy="1022515"/>
          </a:xfrm>
          <a:prstGeom prst="rect">
            <a:avLst/>
          </a:prstGeom>
        </p:spPr>
      </p:pic>
      <p:pic>
        <p:nvPicPr>
          <p:cNvPr id="24" name="Picture 23" descr="ap.png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458" y="4108075"/>
            <a:ext cx="1219200" cy="1023347"/>
          </a:xfrm>
          <a:prstGeom prst="rect">
            <a:avLst/>
          </a:prstGeom>
        </p:spPr>
      </p:pic>
      <p:pic>
        <p:nvPicPr>
          <p:cNvPr id="25" name="Picture 24" descr="ap.png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425" y="4162194"/>
            <a:ext cx="1154723" cy="969228"/>
          </a:xfrm>
          <a:prstGeom prst="rect">
            <a:avLst/>
          </a:prstGeom>
        </p:spPr>
      </p:pic>
      <p:sp>
        <p:nvSpPr>
          <p:cNvPr id="26" name="Rounded Rectangle 25"/>
          <p:cNvSpPr/>
          <p:nvPr/>
        </p:nvSpPr>
        <p:spPr>
          <a:xfrm>
            <a:off x="4388934" y="6099703"/>
            <a:ext cx="1335427" cy="4674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Epicenter Client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1446971" y="5167032"/>
            <a:ext cx="2363029" cy="62416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30" idx="2"/>
          </p:cNvCxnSpPr>
          <p:nvPr/>
        </p:nvCxnSpPr>
        <p:spPr>
          <a:xfrm flipH="1">
            <a:off x="4807490" y="2864408"/>
            <a:ext cx="2507709" cy="2355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7315199" y="2305050"/>
            <a:ext cx="1828801" cy="11187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Symbol Combining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5813323" y="5997545"/>
            <a:ext cx="1501876" cy="2043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7391399" y="5292296"/>
            <a:ext cx="1676400" cy="12748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Rate Estimation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4243197" y="3913504"/>
            <a:ext cx="1" cy="639156"/>
          </a:xfrm>
          <a:prstGeom prst="line">
            <a:avLst/>
          </a:prstGeom>
          <a:ln w="635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4814864" y="4565093"/>
            <a:ext cx="1335427" cy="4674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Epicenter AP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5034040" y="3048000"/>
            <a:ext cx="2500336" cy="15046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7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377" y="2680280"/>
            <a:ext cx="837113" cy="129054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2967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183"/>
    </mc:Choice>
    <mc:Fallback xmlns="">
      <p:transition spd="slow" advTm="241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5247010"/>
            <a:ext cx="457200" cy="870486"/>
          </a:xfrm>
          <a:prstGeom prst="rect">
            <a:avLst/>
          </a:prstGeom>
          <a:gradFill>
            <a:gsLst>
              <a:gs pos="0">
                <a:schemeClr val="accent3">
                  <a:shade val="51000"/>
                  <a:satMod val="130000"/>
                  <a:lumMod val="60000"/>
                </a:schemeClr>
              </a:gs>
              <a:gs pos="80000">
                <a:schemeClr val="accent3">
                  <a:shade val="93000"/>
                  <a:satMod val="130000"/>
                  <a:lumMod val="80000"/>
                </a:schemeClr>
              </a:gs>
              <a:gs pos="100000">
                <a:schemeClr val="accent3">
                  <a:shade val="94000"/>
                  <a:satMod val="135000"/>
                  <a:lumMod val="90000"/>
                </a:schemeClr>
              </a:gs>
            </a:gsLst>
          </a:gradFill>
          <a:ln w="0"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34200" y="2176620"/>
            <a:ext cx="457200" cy="3918486"/>
          </a:xfrm>
          <a:prstGeom prst="rect">
            <a:avLst/>
          </a:prstGeom>
          <a:gradFill>
            <a:gsLst>
              <a:gs pos="0">
                <a:srgbClr val="6A0000"/>
              </a:gs>
              <a:gs pos="100000">
                <a:srgbClr val="FF0000"/>
              </a:gs>
            </a:gsLst>
          </a:gradFill>
          <a:ln w="0"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066800" y="6117496"/>
            <a:ext cx="7010400" cy="0"/>
          </a:xfrm>
          <a:prstGeom prst="line">
            <a:avLst/>
          </a:prstGeom>
          <a:ln w="57150" cmpd="sng">
            <a:solidFill>
              <a:srgbClr val="000000"/>
            </a:solidFill>
            <a:headEnd type="none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088324" y="1469296"/>
            <a:ext cx="0" cy="4669724"/>
          </a:xfrm>
          <a:prstGeom prst="line">
            <a:avLst/>
          </a:prstGeom>
          <a:ln w="57150" cmpd="sng">
            <a:solidFill>
              <a:srgbClr val="000000"/>
            </a:solidFill>
            <a:headEnd type="none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181100" y="4813492"/>
            <a:ext cx="990600" cy="419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/>
              <a:t>Bits</a:t>
            </a:r>
            <a:endParaRPr lang="en-US" sz="28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6438900" y="1597745"/>
            <a:ext cx="1447800" cy="571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/>
              <a:t>Symbols</a:t>
            </a:r>
            <a:endParaRPr lang="en-US" sz="2800" dirty="0" smtClean="0"/>
          </a:p>
        </p:txBody>
      </p:sp>
      <p:sp>
        <p:nvSpPr>
          <p:cNvPr id="18" name="Rectangle 17"/>
          <p:cNvSpPr/>
          <p:nvPr/>
        </p:nvSpPr>
        <p:spPr>
          <a:xfrm rot="16200000">
            <a:off x="473080" y="3604744"/>
            <a:ext cx="67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Gain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181600" y="6564868"/>
            <a:ext cx="2469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Bandwidth Overhead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286000" y="4637410"/>
            <a:ext cx="457200" cy="1480086"/>
          </a:xfrm>
          <a:prstGeom prst="rect">
            <a:avLst/>
          </a:prstGeom>
          <a:gradFill>
            <a:gsLst>
              <a:gs pos="0">
                <a:schemeClr val="accent3">
                  <a:shade val="51000"/>
                  <a:satMod val="130000"/>
                  <a:lumMod val="60000"/>
                </a:schemeClr>
              </a:gs>
              <a:gs pos="80000">
                <a:schemeClr val="accent3">
                  <a:shade val="93000"/>
                  <a:satMod val="130000"/>
                  <a:lumMod val="80000"/>
                </a:schemeClr>
              </a:gs>
              <a:gs pos="100000">
                <a:schemeClr val="accent3">
                  <a:shade val="94000"/>
                  <a:satMod val="135000"/>
                  <a:lumMod val="90000"/>
                </a:schemeClr>
              </a:gs>
            </a:gsLst>
          </a:gradFill>
          <a:ln w="0"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981200" y="4210036"/>
            <a:ext cx="990600" cy="419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i="1" dirty="0" smtClean="0"/>
              <a:t>MRC Bits</a:t>
            </a:r>
            <a:endParaRPr lang="en-US" sz="1700" dirty="0" smtClean="0"/>
          </a:p>
        </p:txBody>
      </p:sp>
      <p:grpSp>
        <p:nvGrpSpPr>
          <p:cNvPr id="19" name="Group 18"/>
          <p:cNvGrpSpPr>
            <a:grpSpLocks noChangeAspect="1"/>
          </p:cNvGrpSpPr>
          <p:nvPr/>
        </p:nvGrpSpPr>
        <p:grpSpPr>
          <a:xfrm>
            <a:off x="3617440" y="175153"/>
            <a:ext cx="2186940" cy="2133600"/>
            <a:chOff x="6019800" y="2789892"/>
            <a:chExt cx="3124200" cy="3048000"/>
          </a:xfrm>
        </p:grpSpPr>
        <p:cxnSp>
          <p:nvCxnSpPr>
            <p:cNvPr id="21" name="Straight Connector 20"/>
            <p:cNvCxnSpPr/>
            <p:nvPr/>
          </p:nvCxnSpPr>
          <p:spPr>
            <a:xfrm flipH="1">
              <a:off x="6019800" y="4313892"/>
              <a:ext cx="312420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581900" y="2789892"/>
              <a:ext cx="0" cy="3048000"/>
            </a:xfrm>
            <a:prstGeom prst="line">
              <a:avLst/>
            </a:prstGeom>
            <a:ln w="254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6415021" y="3277249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7024609" y="3267421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405193" y="3754105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7039357" y="3754105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7924237" y="3252673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8533825" y="3242845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7914409" y="3729529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8548573" y="3729529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449437" y="4742221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7059025" y="4732393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6439609" y="5219077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073773" y="5219077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7958653" y="4717645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8568241" y="4707817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7948825" y="5194501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8582989" y="5194501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589843" y="336273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</a:t>
              </a:r>
              <a:endParaRPr lang="en-US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123243" y="4348313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Q</a:t>
              </a:r>
              <a:endParaRPr lang="en-US" b="1" dirty="0"/>
            </a:p>
          </p:txBody>
        </p:sp>
      </p:grpSp>
      <p:grpSp>
        <p:nvGrpSpPr>
          <p:cNvPr id="62" name="Group 61"/>
          <p:cNvGrpSpPr>
            <a:grpSpLocks noChangeAspect="1"/>
          </p:cNvGrpSpPr>
          <p:nvPr/>
        </p:nvGrpSpPr>
        <p:grpSpPr>
          <a:xfrm>
            <a:off x="2020824" y="3206656"/>
            <a:ext cx="874776" cy="853440"/>
            <a:chOff x="6019800" y="2789892"/>
            <a:chExt cx="3124200" cy="3048000"/>
          </a:xfrm>
        </p:grpSpPr>
        <p:cxnSp>
          <p:nvCxnSpPr>
            <p:cNvPr id="63" name="Straight Connector 62"/>
            <p:cNvCxnSpPr/>
            <p:nvPr/>
          </p:nvCxnSpPr>
          <p:spPr>
            <a:xfrm flipH="1">
              <a:off x="6019800" y="4313892"/>
              <a:ext cx="312420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581900" y="2789892"/>
              <a:ext cx="0" cy="3048000"/>
            </a:xfrm>
            <a:prstGeom prst="line">
              <a:avLst/>
            </a:prstGeom>
            <a:ln w="254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/>
            <p:cNvSpPr/>
            <p:nvPr/>
          </p:nvSpPr>
          <p:spPr>
            <a:xfrm>
              <a:off x="6415021" y="3277249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7024609" y="3267421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6405193" y="3754105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7039357" y="3754105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7924237" y="3252673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8533825" y="3242845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7914409" y="3729529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8548573" y="3729529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6449437" y="4742221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7059025" y="4732393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6439609" y="5219077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7073773" y="5219077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7958653" y="4717645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8568241" y="4707817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7948825" y="5194501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8582989" y="5194501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589843" y="336273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</a:t>
              </a:r>
              <a:endParaRPr lang="en-US" b="1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8123243" y="4348313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Q</a:t>
              </a:r>
              <a:endParaRPr lang="en-US" b="1" dirty="0"/>
            </a:p>
          </p:txBody>
        </p:sp>
      </p:grpSp>
      <p:sp>
        <p:nvSpPr>
          <p:cNvPr id="83" name="Rectangle 82"/>
          <p:cNvSpPr/>
          <p:nvPr/>
        </p:nvSpPr>
        <p:spPr>
          <a:xfrm>
            <a:off x="1506792" y="6193696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84" name="Rectangle 83"/>
          <p:cNvSpPr/>
          <p:nvPr/>
        </p:nvSpPr>
        <p:spPr>
          <a:xfrm>
            <a:off x="6982952" y="6196744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9x</a:t>
            </a:r>
            <a:endParaRPr lang="en-US" b="1" dirty="0"/>
          </a:p>
        </p:txBody>
      </p:sp>
      <p:sp>
        <p:nvSpPr>
          <p:cNvPr id="85" name="Rectangle 84"/>
          <p:cNvSpPr/>
          <p:nvPr/>
        </p:nvSpPr>
        <p:spPr>
          <a:xfrm>
            <a:off x="2241756" y="6198616"/>
            <a:ext cx="585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1.6x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9747" y="321212"/>
            <a:ext cx="2294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Coarser Symbols</a:t>
            </a:r>
            <a:endParaRPr lang="en-US" sz="24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1245303" y="4458755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10101</a:t>
            </a:r>
            <a:endParaRPr lang="en-US" b="1" dirty="0"/>
          </a:p>
        </p:txBody>
      </p:sp>
      <p:sp>
        <p:nvSpPr>
          <p:cNvPr id="87" name="Freeform 86"/>
          <p:cNvSpPr/>
          <p:nvPr/>
        </p:nvSpPr>
        <p:spPr>
          <a:xfrm>
            <a:off x="6493933" y="1176866"/>
            <a:ext cx="1311202" cy="391015"/>
          </a:xfrm>
          <a:custGeom>
            <a:avLst/>
            <a:gdLst>
              <a:gd name="connsiteX0" fmla="*/ 0 w 2536722"/>
              <a:gd name="connsiteY0" fmla="*/ 486697 h 501445"/>
              <a:gd name="connsiteX1" fmla="*/ 309716 w 2536722"/>
              <a:gd name="connsiteY1" fmla="*/ 14748 h 501445"/>
              <a:gd name="connsiteX2" fmla="*/ 707922 w 2536722"/>
              <a:gd name="connsiteY2" fmla="*/ 501445 h 501445"/>
              <a:gd name="connsiteX3" fmla="*/ 1047135 w 2536722"/>
              <a:gd name="connsiteY3" fmla="*/ 14748 h 501445"/>
              <a:gd name="connsiteX4" fmla="*/ 1371600 w 2536722"/>
              <a:gd name="connsiteY4" fmla="*/ 471948 h 501445"/>
              <a:gd name="connsiteX5" fmla="*/ 1637071 w 2536722"/>
              <a:gd name="connsiteY5" fmla="*/ 29497 h 501445"/>
              <a:gd name="connsiteX6" fmla="*/ 1946787 w 2536722"/>
              <a:gd name="connsiteY6" fmla="*/ 471948 h 501445"/>
              <a:gd name="connsiteX7" fmla="*/ 2227006 w 2536722"/>
              <a:gd name="connsiteY7" fmla="*/ 0 h 501445"/>
              <a:gd name="connsiteX8" fmla="*/ 2536722 w 2536722"/>
              <a:gd name="connsiteY8" fmla="*/ 471948 h 50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6722" h="501445">
                <a:moveTo>
                  <a:pt x="0" y="486697"/>
                </a:moveTo>
                <a:cubicBezTo>
                  <a:pt x="95864" y="249493"/>
                  <a:pt x="191729" y="12290"/>
                  <a:pt x="309716" y="14748"/>
                </a:cubicBezTo>
                <a:cubicBezTo>
                  <a:pt x="427703" y="17206"/>
                  <a:pt x="585019" y="501445"/>
                  <a:pt x="707922" y="501445"/>
                </a:cubicBezTo>
                <a:cubicBezTo>
                  <a:pt x="830825" y="501445"/>
                  <a:pt x="936522" y="19664"/>
                  <a:pt x="1047135" y="14748"/>
                </a:cubicBezTo>
                <a:cubicBezTo>
                  <a:pt x="1157748" y="9832"/>
                  <a:pt x="1273277" y="469490"/>
                  <a:pt x="1371600" y="471948"/>
                </a:cubicBezTo>
                <a:cubicBezTo>
                  <a:pt x="1469923" y="474406"/>
                  <a:pt x="1541207" y="29497"/>
                  <a:pt x="1637071" y="29497"/>
                </a:cubicBezTo>
                <a:cubicBezTo>
                  <a:pt x="1732935" y="29497"/>
                  <a:pt x="1848465" y="476864"/>
                  <a:pt x="1946787" y="471948"/>
                </a:cubicBezTo>
                <a:cubicBezTo>
                  <a:pt x="2045109" y="467032"/>
                  <a:pt x="2128684" y="0"/>
                  <a:pt x="2227006" y="0"/>
                </a:cubicBezTo>
                <a:cubicBezTo>
                  <a:pt x="2325328" y="0"/>
                  <a:pt x="2431025" y="235974"/>
                  <a:pt x="2536722" y="471948"/>
                </a:cubicBezTo>
              </a:path>
            </a:pathLst>
          </a:cu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251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865"/>
    </mc:Choice>
    <mc:Fallback xmlns="">
      <p:transition spd="slow" advTm="9486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48148E-6 L -0.24843 0.33009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31" y="16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8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5247010"/>
            <a:ext cx="457200" cy="870486"/>
          </a:xfrm>
          <a:prstGeom prst="rect">
            <a:avLst/>
          </a:prstGeom>
          <a:gradFill>
            <a:gsLst>
              <a:gs pos="0">
                <a:schemeClr val="accent3">
                  <a:shade val="51000"/>
                  <a:satMod val="130000"/>
                  <a:lumMod val="60000"/>
                </a:schemeClr>
              </a:gs>
              <a:gs pos="80000">
                <a:schemeClr val="accent3">
                  <a:shade val="93000"/>
                  <a:satMod val="130000"/>
                  <a:lumMod val="80000"/>
                </a:schemeClr>
              </a:gs>
              <a:gs pos="100000">
                <a:schemeClr val="accent3">
                  <a:shade val="94000"/>
                  <a:satMod val="135000"/>
                  <a:lumMod val="90000"/>
                </a:schemeClr>
              </a:gs>
            </a:gsLst>
          </a:gradFill>
          <a:ln w="0"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34200" y="2176620"/>
            <a:ext cx="457200" cy="3918486"/>
          </a:xfrm>
          <a:prstGeom prst="rect">
            <a:avLst/>
          </a:prstGeom>
          <a:gradFill>
            <a:gsLst>
              <a:gs pos="0">
                <a:srgbClr val="6A0000"/>
              </a:gs>
              <a:gs pos="100000">
                <a:srgbClr val="FF0000"/>
              </a:gs>
            </a:gsLst>
          </a:gradFill>
          <a:ln w="0"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066800" y="6117496"/>
            <a:ext cx="7010400" cy="0"/>
          </a:xfrm>
          <a:prstGeom prst="line">
            <a:avLst/>
          </a:prstGeom>
          <a:ln w="57150" cmpd="sng">
            <a:solidFill>
              <a:srgbClr val="000000"/>
            </a:solidFill>
            <a:headEnd type="none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088324" y="1469296"/>
            <a:ext cx="0" cy="4669724"/>
          </a:xfrm>
          <a:prstGeom prst="line">
            <a:avLst/>
          </a:prstGeom>
          <a:ln w="57150" cmpd="sng">
            <a:solidFill>
              <a:srgbClr val="000000"/>
            </a:solidFill>
            <a:headEnd type="none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 rot="16200000">
            <a:off x="473080" y="3604744"/>
            <a:ext cx="67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Gain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286000" y="4637410"/>
            <a:ext cx="457200" cy="1480086"/>
          </a:xfrm>
          <a:prstGeom prst="rect">
            <a:avLst/>
          </a:prstGeom>
          <a:gradFill>
            <a:gsLst>
              <a:gs pos="0">
                <a:schemeClr val="accent3">
                  <a:shade val="51000"/>
                  <a:satMod val="130000"/>
                  <a:lumMod val="60000"/>
                </a:schemeClr>
              </a:gs>
              <a:gs pos="80000">
                <a:schemeClr val="accent3">
                  <a:shade val="93000"/>
                  <a:satMod val="130000"/>
                  <a:lumMod val="80000"/>
                </a:schemeClr>
              </a:gs>
              <a:gs pos="100000">
                <a:schemeClr val="accent3">
                  <a:shade val="94000"/>
                  <a:satMod val="135000"/>
                  <a:lumMod val="90000"/>
                </a:schemeClr>
              </a:gs>
            </a:gsLst>
          </a:gradFill>
          <a:ln w="0"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2" name="Group 61"/>
          <p:cNvGrpSpPr>
            <a:grpSpLocks noChangeAspect="1"/>
          </p:cNvGrpSpPr>
          <p:nvPr/>
        </p:nvGrpSpPr>
        <p:grpSpPr>
          <a:xfrm>
            <a:off x="2020824" y="3206656"/>
            <a:ext cx="874776" cy="853440"/>
            <a:chOff x="6019800" y="2789892"/>
            <a:chExt cx="3124200" cy="3048000"/>
          </a:xfrm>
        </p:grpSpPr>
        <p:cxnSp>
          <p:nvCxnSpPr>
            <p:cNvPr id="63" name="Straight Connector 62"/>
            <p:cNvCxnSpPr/>
            <p:nvPr/>
          </p:nvCxnSpPr>
          <p:spPr>
            <a:xfrm flipH="1">
              <a:off x="6019800" y="4313892"/>
              <a:ext cx="312420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581900" y="2789892"/>
              <a:ext cx="0" cy="3048000"/>
            </a:xfrm>
            <a:prstGeom prst="line">
              <a:avLst/>
            </a:prstGeom>
            <a:ln w="254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/>
            <p:cNvSpPr/>
            <p:nvPr/>
          </p:nvSpPr>
          <p:spPr>
            <a:xfrm>
              <a:off x="6415021" y="3277249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7024609" y="3267421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6405193" y="3754105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7039357" y="3754105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7924237" y="3252673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8533825" y="3242845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7914409" y="3729529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8548573" y="3729529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6449437" y="4742221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7059025" y="4732393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6439609" y="5219077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7073773" y="5219077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7958653" y="4717645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8568241" y="4707817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7948825" y="5194501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8582989" y="5194501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589843" y="336273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</a:t>
              </a:r>
              <a:endParaRPr lang="en-US" b="1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8123243" y="4348313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Q</a:t>
              </a:r>
              <a:endParaRPr lang="en-US" b="1" dirty="0"/>
            </a:p>
          </p:txBody>
        </p:sp>
      </p:grpSp>
      <p:grpSp>
        <p:nvGrpSpPr>
          <p:cNvPr id="54" name="Group 53"/>
          <p:cNvGrpSpPr>
            <a:grpSpLocks noChangeAspect="1"/>
          </p:cNvGrpSpPr>
          <p:nvPr/>
        </p:nvGrpSpPr>
        <p:grpSpPr>
          <a:xfrm>
            <a:off x="3621024" y="173736"/>
            <a:ext cx="2186940" cy="2133600"/>
            <a:chOff x="6019800" y="2789892"/>
            <a:chExt cx="3124200" cy="3048000"/>
          </a:xfrm>
        </p:grpSpPr>
        <p:cxnSp>
          <p:nvCxnSpPr>
            <p:cNvPr id="55" name="Straight Connector 54"/>
            <p:cNvCxnSpPr/>
            <p:nvPr/>
          </p:nvCxnSpPr>
          <p:spPr>
            <a:xfrm flipH="1">
              <a:off x="6019800" y="4313892"/>
              <a:ext cx="312420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7581900" y="2789892"/>
              <a:ext cx="0" cy="3048000"/>
            </a:xfrm>
            <a:prstGeom prst="line">
              <a:avLst/>
            </a:prstGeom>
            <a:ln w="254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7530961" y="4230961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589843" y="336273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</a:t>
              </a:r>
              <a:endParaRPr lang="en-US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123243" y="4348313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Q</a:t>
              </a:r>
              <a:endParaRPr lang="en-US" b="1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8243785" y="425062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8912365" y="425554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6183985" y="425554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6852565" y="426046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7535881" y="2952805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7535881" y="358696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6188905" y="359680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6857485" y="360172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6179077" y="2982313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6847657" y="2972485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8258545" y="3572233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8927125" y="3577153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8917297" y="294790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7540801" y="4963453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7540801" y="5612365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6193825" y="5622205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6862405" y="5627125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6183997" y="4992961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6852577" y="4983133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8263465" y="559762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8932045" y="560254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8253637" y="4968385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8922217" y="4958557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8253637" y="294790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5" name="Rectangle 104"/>
          <p:cNvSpPr/>
          <p:nvPr/>
        </p:nvSpPr>
        <p:spPr>
          <a:xfrm>
            <a:off x="3200400" y="3951610"/>
            <a:ext cx="457200" cy="2165886"/>
          </a:xfrm>
          <a:prstGeom prst="rect">
            <a:avLst/>
          </a:prstGeom>
          <a:gradFill flip="none" rotWithShape="1">
            <a:gsLst>
              <a:gs pos="0">
                <a:srgbClr val="FF6600"/>
              </a:gs>
              <a:gs pos="100000">
                <a:srgbClr val="FFFF00"/>
              </a:gs>
            </a:gsLst>
            <a:lin ang="16320000" scaled="0"/>
            <a:tileRect/>
          </a:gradFill>
          <a:ln w="0"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>
            <a:off x="2971800" y="3503344"/>
            <a:ext cx="990600" cy="419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i="1" dirty="0" err="1" smtClean="0"/>
              <a:t>Epi</a:t>
            </a:r>
            <a:r>
              <a:rPr lang="en-US" sz="1700" b="1" i="1" dirty="0" smtClean="0"/>
              <a:t> 1x</a:t>
            </a:r>
            <a:endParaRPr lang="en-US" sz="1700" dirty="0" smtClean="0"/>
          </a:p>
        </p:txBody>
      </p:sp>
      <p:grpSp>
        <p:nvGrpSpPr>
          <p:cNvPr id="107" name="Group 106"/>
          <p:cNvGrpSpPr>
            <a:grpSpLocks noChangeAspect="1"/>
          </p:cNvGrpSpPr>
          <p:nvPr/>
        </p:nvGrpSpPr>
        <p:grpSpPr>
          <a:xfrm>
            <a:off x="3030792" y="2520856"/>
            <a:ext cx="874776" cy="853440"/>
            <a:chOff x="6019800" y="2789892"/>
            <a:chExt cx="3124200" cy="3048000"/>
          </a:xfrm>
        </p:grpSpPr>
        <p:cxnSp>
          <p:nvCxnSpPr>
            <p:cNvPr id="108" name="Straight Connector 107"/>
            <p:cNvCxnSpPr/>
            <p:nvPr/>
          </p:nvCxnSpPr>
          <p:spPr>
            <a:xfrm flipH="1">
              <a:off x="6019800" y="4313892"/>
              <a:ext cx="312420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7581900" y="2789892"/>
              <a:ext cx="0" cy="3048000"/>
            </a:xfrm>
            <a:prstGeom prst="line">
              <a:avLst/>
            </a:prstGeom>
            <a:ln w="254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Oval 109"/>
            <p:cNvSpPr/>
            <p:nvPr/>
          </p:nvSpPr>
          <p:spPr>
            <a:xfrm>
              <a:off x="7530961" y="4230961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7589843" y="336273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</a:t>
              </a:r>
              <a:endParaRPr lang="en-US" b="1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8123243" y="4348313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Q</a:t>
              </a:r>
              <a:endParaRPr lang="en-US" b="1" dirty="0"/>
            </a:p>
          </p:txBody>
        </p:sp>
        <p:sp>
          <p:nvSpPr>
            <p:cNvPr id="113" name="Oval 112"/>
            <p:cNvSpPr/>
            <p:nvPr/>
          </p:nvSpPr>
          <p:spPr>
            <a:xfrm>
              <a:off x="8243785" y="425062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8912365" y="425554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6183985" y="425554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6852565" y="426046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7535881" y="2952805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7535881" y="358696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6188905" y="359680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6857485" y="360172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6179077" y="2982313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6847657" y="2972485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>
              <a:off x="8258545" y="3572233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8927125" y="3577153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8917297" y="294790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7540801" y="4963453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7540801" y="5612365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6193825" y="5622205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6862405" y="5627125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6183997" y="4992961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6852577" y="4983133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8263465" y="559762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8932045" y="560254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8253637" y="4968385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8922217" y="4958557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8253637" y="294790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7" name="Rectangle 136"/>
          <p:cNvSpPr/>
          <p:nvPr/>
        </p:nvSpPr>
        <p:spPr>
          <a:xfrm>
            <a:off x="5181600" y="6564868"/>
            <a:ext cx="2469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Bandwidth Overhead</a:t>
            </a:r>
            <a:endParaRPr lang="en-US" dirty="0"/>
          </a:p>
        </p:txBody>
      </p:sp>
      <p:sp>
        <p:nvSpPr>
          <p:cNvPr id="138" name="Rectangle 137"/>
          <p:cNvSpPr/>
          <p:nvPr/>
        </p:nvSpPr>
        <p:spPr>
          <a:xfrm>
            <a:off x="1506792" y="6193696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139" name="Rectangle 138"/>
          <p:cNvSpPr/>
          <p:nvPr/>
        </p:nvSpPr>
        <p:spPr>
          <a:xfrm>
            <a:off x="6982952" y="6196744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9x</a:t>
            </a:r>
            <a:endParaRPr lang="en-US" b="1" dirty="0"/>
          </a:p>
        </p:txBody>
      </p:sp>
      <p:sp>
        <p:nvSpPr>
          <p:cNvPr id="140" name="Rectangle 139"/>
          <p:cNvSpPr/>
          <p:nvPr/>
        </p:nvSpPr>
        <p:spPr>
          <a:xfrm>
            <a:off x="2241756" y="6198616"/>
            <a:ext cx="585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1.6x</a:t>
            </a:r>
            <a:endParaRPr lang="en-US" b="1" dirty="0"/>
          </a:p>
        </p:txBody>
      </p:sp>
      <p:sp>
        <p:nvSpPr>
          <p:cNvPr id="141" name="Rectangle 140"/>
          <p:cNvSpPr/>
          <p:nvPr/>
        </p:nvSpPr>
        <p:spPr>
          <a:xfrm>
            <a:off x="3220620" y="6193696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2</a:t>
            </a:r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142" name="Rectangle 141"/>
          <p:cNvSpPr/>
          <p:nvPr/>
        </p:nvSpPr>
        <p:spPr>
          <a:xfrm>
            <a:off x="1181100" y="4813492"/>
            <a:ext cx="990600" cy="419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/>
              <a:t>Bits</a:t>
            </a:r>
            <a:endParaRPr lang="en-US" sz="2800" dirty="0" smtClean="0"/>
          </a:p>
        </p:txBody>
      </p:sp>
      <p:sp>
        <p:nvSpPr>
          <p:cNvPr id="144" name="Rectangle 143"/>
          <p:cNvSpPr/>
          <p:nvPr/>
        </p:nvSpPr>
        <p:spPr>
          <a:xfrm>
            <a:off x="6438900" y="1597745"/>
            <a:ext cx="1447800" cy="571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/>
              <a:t>Symbols</a:t>
            </a:r>
            <a:endParaRPr lang="en-US" sz="2800" dirty="0" smtClean="0"/>
          </a:p>
        </p:txBody>
      </p:sp>
      <p:sp>
        <p:nvSpPr>
          <p:cNvPr id="145" name="Rectangle 144"/>
          <p:cNvSpPr/>
          <p:nvPr/>
        </p:nvSpPr>
        <p:spPr>
          <a:xfrm>
            <a:off x="1981200" y="4210036"/>
            <a:ext cx="990600" cy="419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i="1" dirty="0" smtClean="0"/>
              <a:t>MRC Bits</a:t>
            </a:r>
            <a:endParaRPr lang="en-US" sz="1700" dirty="0" smtClean="0"/>
          </a:p>
        </p:txBody>
      </p:sp>
      <p:sp>
        <p:nvSpPr>
          <p:cNvPr id="146" name="TextBox 145"/>
          <p:cNvSpPr txBox="1"/>
          <p:nvPr/>
        </p:nvSpPr>
        <p:spPr>
          <a:xfrm>
            <a:off x="359747" y="321212"/>
            <a:ext cx="2294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Coarser Symbols</a:t>
            </a:r>
            <a:endParaRPr lang="en-US" sz="2400" b="1" dirty="0"/>
          </a:p>
        </p:txBody>
      </p:sp>
      <p:sp>
        <p:nvSpPr>
          <p:cNvPr id="147" name="TextBox 146"/>
          <p:cNvSpPr txBox="1"/>
          <p:nvPr/>
        </p:nvSpPr>
        <p:spPr>
          <a:xfrm>
            <a:off x="1245303" y="4458755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10101</a:t>
            </a:r>
            <a:endParaRPr lang="en-US" b="1" dirty="0"/>
          </a:p>
        </p:txBody>
      </p:sp>
      <p:sp>
        <p:nvSpPr>
          <p:cNvPr id="148" name="Freeform 147"/>
          <p:cNvSpPr/>
          <p:nvPr/>
        </p:nvSpPr>
        <p:spPr>
          <a:xfrm>
            <a:off x="6493933" y="1176866"/>
            <a:ext cx="1311202" cy="391015"/>
          </a:xfrm>
          <a:custGeom>
            <a:avLst/>
            <a:gdLst>
              <a:gd name="connsiteX0" fmla="*/ 0 w 2536722"/>
              <a:gd name="connsiteY0" fmla="*/ 486697 h 501445"/>
              <a:gd name="connsiteX1" fmla="*/ 309716 w 2536722"/>
              <a:gd name="connsiteY1" fmla="*/ 14748 h 501445"/>
              <a:gd name="connsiteX2" fmla="*/ 707922 w 2536722"/>
              <a:gd name="connsiteY2" fmla="*/ 501445 h 501445"/>
              <a:gd name="connsiteX3" fmla="*/ 1047135 w 2536722"/>
              <a:gd name="connsiteY3" fmla="*/ 14748 h 501445"/>
              <a:gd name="connsiteX4" fmla="*/ 1371600 w 2536722"/>
              <a:gd name="connsiteY4" fmla="*/ 471948 h 501445"/>
              <a:gd name="connsiteX5" fmla="*/ 1637071 w 2536722"/>
              <a:gd name="connsiteY5" fmla="*/ 29497 h 501445"/>
              <a:gd name="connsiteX6" fmla="*/ 1946787 w 2536722"/>
              <a:gd name="connsiteY6" fmla="*/ 471948 h 501445"/>
              <a:gd name="connsiteX7" fmla="*/ 2227006 w 2536722"/>
              <a:gd name="connsiteY7" fmla="*/ 0 h 501445"/>
              <a:gd name="connsiteX8" fmla="*/ 2536722 w 2536722"/>
              <a:gd name="connsiteY8" fmla="*/ 471948 h 50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6722" h="501445">
                <a:moveTo>
                  <a:pt x="0" y="486697"/>
                </a:moveTo>
                <a:cubicBezTo>
                  <a:pt x="95864" y="249493"/>
                  <a:pt x="191729" y="12290"/>
                  <a:pt x="309716" y="14748"/>
                </a:cubicBezTo>
                <a:cubicBezTo>
                  <a:pt x="427703" y="17206"/>
                  <a:pt x="585019" y="501445"/>
                  <a:pt x="707922" y="501445"/>
                </a:cubicBezTo>
                <a:cubicBezTo>
                  <a:pt x="830825" y="501445"/>
                  <a:pt x="936522" y="19664"/>
                  <a:pt x="1047135" y="14748"/>
                </a:cubicBezTo>
                <a:cubicBezTo>
                  <a:pt x="1157748" y="9832"/>
                  <a:pt x="1273277" y="469490"/>
                  <a:pt x="1371600" y="471948"/>
                </a:cubicBezTo>
                <a:cubicBezTo>
                  <a:pt x="1469923" y="474406"/>
                  <a:pt x="1541207" y="29497"/>
                  <a:pt x="1637071" y="29497"/>
                </a:cubicBezTo>
                <a:cubicBezTo>
                  <a:pt x="1732935" y="29497"/>
                  <a:pt x="1848465" y="476864"/>
                  <a:pt x="1946787" y="471948"/>
                </a:cubicBezTo>
                <a:cubicBezTo>
                  <a:pt x="2045109" y="467032"/>
                  <a:pt x="2128684" y="0"/>
                  <a:pt x="2227006" y="0"/>
                </a:cubicBezTo>
                <a:cubicBezTo>
                  <a:pt x="2325328" y="0"/>
                  <a:pt x="2431025" y="235974"/>
                  <a:pt x="2536722" y="471948"/>
                </a:cubicBezTo>
              </a:path>
            </a:pathLst>
          </a:cu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111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789"/>
    </mc:Choice>
    <mc:Fallback xmlns="">
      <p:transition spd="slow" advTm="387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96296E-6 L -0.14063 0.2303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31" y="1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106" grpId="0" animBg="1"/>
      <p:bldP spid="1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5247010"/>
            <a:ext cx="457200" cy="870486"/>
          </a:xfrm>
          <a:prstGeom prst="rect">
            <a:avLst/>
          </a:prstGeom>
          <a:gradFill>
            <a:gsLst>
              <a:gs pos="0">
                <a:schemeClr val="accent3">
                  <a:shade val="51000"/>
                  <a:satMod val="130000"/>
                  <a:lumMod val="60000"/>
                </a:schemeClr>
              </a:gs>
              <a:gs pos="80000">
                <a:schemeClr val="accent3">
                  <a:shade val="93000"/>
                  <a:satMod val="130000"/>
                  <a:lumMod val="80000"/>
                </a:schemeClr>
              </a:gs>
              <a:gs pos="100000">
                <a:schemeClr val="accent3">
                  <a:shade val="94000"/>
                  <a:satMod val="135000"/>
                  <a:lumMod val="90000"/>
                </a:schemeClr>
              </a:gs>
            </a:gsLst>
          </a:gradFill>
          <a:ln w="0"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34200" y="2176620"/>
            <a:ext cx="457200" cy="3918486"/>
          </a:xfrm>
          <a:prstGeom prst="rect">
            <a:avLst/>
          </a:prstGeom>
          <a:gradFill>
            <a:gsLst>
              <a:gs pos="0">
                <a:srgbClr val="6A0000"/>
              </a:gs>
              <a:gs pos="100000">
                <a:srgbClr val="FF0000"/>
              </a:gs>
            </a:gsLst>
          </a:gradFill>
          <a:ln w="0"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066800" y="6117496"/>
            <a:ext cx="7010400" cy="0"/>
          </a:xfrm>
          <a:prstGeom prst="line">
            <a:avLst/>
          </a:prstGeom>
          <a:ln w="57150" cmpd="sng">
            <a:solidFill>
              <a:srgbClr val="000000"/>
            </a:solidFill>
            <a:headEnd type="none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088324" y="1469296"/>
            <a:ext cx="0" cy="4669724"/>
          </a:xfrm>
          <a:prstGeom prst="line">
            <a:avLst/>
          </a:prstGeom>
          <a:ln w="57150" cmpd="sng">
            <a:solidFill>
              <a:srgbClr val="000000"/>
            </a:solidFill>
            <a:headEnd type="none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 rot="16200000">
            <a:off x="473080" y="3604744"/>
            <a:ext cx="67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Gain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286000" y="4637410"/>
            <a:ext cx="457200" cy="1480086"/>
          </a:xfrm>
          <a:prstGeom prst="rect">
            <a:avLst/>
          </a:prstGeom>
          <a:gradFill>
            <a:gsLst>
              <a:gs pos="0">
                <a:schemeClr val="accent3">
                  <a:shade val="51000"/>
                  <a:satMod val="130000"/>
                  <a:lumMod val="60000"/>
                </a:schemeClr>
              </a:gs>
              <a:gs pos="80000">
                <a:schemeClr val="accent3">
                  <a:shade val="93000"/>
                  <a:satMod val="130000"/>
                  <a:lumMod val="80000"/>
                </a:schemeClr>
              </a:gs>
              <a:gs pos="100000">
                <a:schemeClr val="accent3">
                  <a:shade val="94000"/>
                  <a:satMod val="135000"/>
                  <a:lumMod val="90000"/>
                </a:schemeClr>
              </a:gs>
            </a:gsLst>
          </a:gradFill>
          <a:ln w="0"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2" name="Group 61"/>
          <p:cNvGrpSpPr>
            <a:grpSpLocks noChangeAspect="1"/>
          </p:cNvGrpSpPr>
          <p:nvPr/>
        </p:nvGrpSpPr>
        <p:grpSpPr>
          <a:xfrm>
            <a:off x="2020824" y="3206656"/>
            <a:ext cx="874776" cy="853440"/>
            <a:chOff x="6019800" y="2789892"/>
            <a:chExt cx="3124200" cy="3048000"/>
          </a:xfrm>
        </p:grpSpPr>
        <p:cxnSp>
          <p:nvCxnSpPr>
            <p:cNvPr id="63" name="Straight Connector 62"/>
            <p:cNvCxnSpPr/>
            <p:nvPr/>
          </p:nvCxnSpPr>
          <p:spPr>
            <a:xfrm flipH="1">
              <a:off x="6019800" y="4313892"/>
              <a:ext cx="312420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581900" y="2789892"/>
              <a:ext cx="0" cy="3048000"/>
            </a:xfrm>
            <a:prstGeom prst="line">
              <a:avLst/>
            </a:prstGeom>
            <a:ln w="254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/>
            <p:cNvSpPr/>
            <p:nvPr/>
          </p:nvSpPr>
          <p:spPr>
            <a:xfrm>
              <a:off x="6415021" y="3277249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7024609" y="3267421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6405193" y="3754105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7039357" y="3754105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7924237" y="3252673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8533825" y="3242845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7914409" y="3729529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8548573" y="3729529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6449437" y="4742221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7059025" y="4732393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6439609" y="5219077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7073773" y="5219077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7958653" y="4717645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8568241" y="4707817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7948825" y="5194501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8582989" y="5194501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589843" y="336273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</a:t>
              </a:r>
              <a:endParaRPr lang="en-US" b="1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8123243" y="4348313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Q</a:t>
              </a:r>
              <a:endParaRPr lang="en-US" b="1" dirty="0"/>
            </a:p>
          </p:txBody>
        </p:sp>
      </p:grpSp>
      <p:sp>
        <p:nvSpPr>
          <p:cNvPr id="105" name="Rectangle 104"/>
          <p:cNvSpPr/>
          <p:nvPr/>
        </p:nvSpPr>
        <p:spPr>
          <a:xfrm>
            <a:off x="3200400" y="3951610"/>
            <a:ext cx="457200" cy="2165886"/>
          </a:xfrm>
          <a:prstGeom prst="rect">
            <a:avLst/>
          </a:prstGeom>
          <a:gradFill flip="none" rotWithShape="1">
            <a:gsLst>
              <a:gs pos="0">
                <a:srgbClr val="FF6600"/>
              </a:gs>
              <a:gs pos="100000">
                <a:srgbClr val="FFFF00"/>
              </a:gs>
            </a:gsLst>
            <a:lin ang="16320000" scaled="0"/>
            <a:tileRect/>
          </a:gradFill>
          <a:ln w="0"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>
            <a:off x="2971800" y="3503344"/>
            <a:ext cx="990600" cy="419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i="1" dirty="0" err="1" smtClean="0"/>
              <a:t>Epi</a:t>
            </a:r>
            <a:r>
              <a:rPr lang="en-US" sz="1700" b="1" i="1" dirty="0" smtClean="0"/>
              <a:t> 1x</a:t>
            </a:r>
            <a:endParaRPr lang="en-US" sz="1700" dirty="0" smtClean="0"/>
          </a:p>
        </p:txBody>
      </p:sp>
      <p:grpSp>
        <p:nvGrpSpPr>
          <p:cNvPr id="107" name="Group 106"/>
          <p:cNvGrpSpPr>
            <a:grpSpLocks noChangeAspect="1"/>
          </p:cNvGrpSpPr>
          <p:nvPr/>
        </p:nvGrpSpPr>
        <p:grpSpPr>
          <a:xfrm>
            <a:off x="3030792" y="2520856"/>
            <a:ext cx="874776" cy="853440"/>
            <a:chOff x="6019800" y="2789892"/>
            <a:chExt cx="3124200" cy="3048000"/>
          </a:xfrm>
        </p:grpSpPr>
        <p:cxnSp>
          <p:nvCxnSpPr>
            <p:cNvPr id="108" name="Straight Connector 107"/>
            <p:cNvCxnSpPr/>
            <p:nvPr/>
          </p:nvCxnSpPr>
          <p:spPr>
            <a:xfrm flipH="1">
              <a:off x="6019800" y="4313892"/>
              <a:ext cx="312420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7581900" y="2789892"/>
              <a:ext cx="0" cy="3048000"/>
            </a:xfrm>
            <a:prstGeom prst="line">
              <a:avLst/>
            </a:prstGeom>
            <a:ln w="254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Oval 109"/>
            <p:cNvSpPr/>
            <p:nvPr/>
          </p:nvSpPr>
          <p:spPr>
            <a:xfrm>
              <a:off x="7530961" y="4230961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7589843" y="336273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</a:t>
              </a:r>
              <a:endParaRPr lang="en-US" b="1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8123243" y="4348313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Q</a:t>
              </a:r>
              <a:endParaRPr lang="en-US" b="1" dirty="0"/>
            </a:p>
          </p:txBody>
        </p:sp>
        <p:sp>
          <p:nvSpPr>
            <p:cNvPr id="113" name="Oval 112"/>
            <p:cNvSpPr/>
            <p:nvPr/>
          </p:nvSpPr>
          <p:spPr>
            <a:xfrm>
              <a:off x="8243785" y="425062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8912365" y="425554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6183985" y="425554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6852565" y="426046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7535881" y="2952805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7535881" y="358696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6188905" y="359680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6857485" y="360172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6179077" y="2982313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6847657" y="2972485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>
              <a:off x="8258545" y="3572233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8927125" y="3577153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8917297" y="294790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7540801" y="4963453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7540801" y="5612365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6193825" y="5622205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6862405" y="5627125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6183997" y="4992961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6852577" y="4983133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8263465" y="559762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8932045" y="560254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8253637" y="4968385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8922217" y="4958557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8253637" y="294790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7" name="Rectangle 136"/>
          <p:cNvSpPr/>
          <p:nvPr/>
        </p:nvSpPr>
        <p:spPr>
          <a:xfrm>
            <a:off x="5181600" y="6564868"/>
            <a:ext cx="2469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Bandwidth Overhead</a:t>
            </a:r>
            <a:endParaRPr lang="en-US" dirty="0"/>
          </a:p>
        </p:txBody>
      </p:sp>
      <p:sp>
        <p:nvSpPr>
          <p:cNvPr id="138" name="Rectangle 137"/>
          <p:cNvSpPr/>
          <p:nvPr/>
        </p:nvSpPr>
        <p:spPr>
          <a:xfrm>
            <a:off x="1506792" y="6193696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139" name="Rectangle 138"/>
          <p:cNvSpPr/>
          <p:nvPr/>
        </p:nvSpPr>
        <p:spPr>
          <a:xfrm>
            <a:off x="6982952" y="6196744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9x</a:t>
            </a:r>
            <a:endParaRPr lang="en-US" b="1" dirty="0"/>
          </a:p>
        </p:txBody>
      </p:sp>
      <p:sp>
        <p:nvSpPr>
          <p:cNvPr id="140" name="Rectangle 139"/>
          <p:cNvSpPr/>
          <p:nvPr/>
        </p:nvSpPr>
        <p:spPr>
          <a:xfrm>
            <a:off x="2241756" y="6198616"/>
            <a:ext cx="585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1.6x</a:t>
            </a:r>
            <a:endParaRPr lang="en-US" b="1" dirty="0"/>
          </a:p>
        </p:txBody>
      </p:sp>
      <p:sp>
        <p:nvSpPr>
          <p:cNvPr id="141" name="Rectangle 140"/>
          <p:cNvSpPr/>
          <p:nvPr/>
        </p:nvSpPr>
        <p:spPr>
          <a:xfrm>
            <a:off x="3220620" y="6193696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2</a:t>
            </a:r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142" name="Rectangle 141"/>
          <p:cNvSpPr/>
          <p:nvPr/>
        </p:nvSpPr>
        <p:spPr>
          <a:xfrm>
            <a:off x="1181100" y="4813492"/>
            <a:ext cx="990600" cy="419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/>
              <a:t>Bits</a:t>
            </a:r>
            <a:endParaRPr lang="en-US" sz="2800" dirty="0" smtClean="0"/>
          </a:p>
        </p:txBody>
      </p:sp>
      <p:sp>
        <p:nvSpPr>
          <p:cNvPr id="144" name="Rectangle 143"/>
          <p:cNvSpPr/>
          <p:nvPr/>
        </p:nvSpPr>
        <p:spPr>
          <a:xfrm>
            <a:off x="6438900" y="1597745"/>
            <a:ext cx="1447800" cy="571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/>
              <a:t>Symbols</a:t>
            </a:r>
            <a:endParaRPr lang="en-US" sz="2800" dirty="0" smtClean="0"/>
          </a:p>
        </p:txBody>
      </p:sp>
      <p:sp>
        <p:nvSpPr>
          <p:cNvPr id="145" name="Rectangle 144"/>
          <p:cNvSpPr/>
          <p:nvPr/>
        </p:nvSpPr>
        <p:spPr>
          <a:xfrm>
            <a:off x="1981200" y="4210036"/>
            <a:ext cx="990600" cy="419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i="1" dirty="0" smtClean="0"/>
              <a:t>MRC Bits</a:t>
            </a:r>
            <a:endParaRPr lang="en-US" sz="1700" dirty="0" smtClean="0"/>
          </a:p>
        </p:txBody>
      </p:sp>
      <p:sp>
        <p:nvSpPr>
          <p:cNvPr id="239" name="Rectangle 238"/>
          <p:cNvSpPr/>
          <p:nvPr/>
        </p:nvSpPr>
        <p:spPr>
          <a:xfrm>
            <a:off x="4191000" y="2735910"/>
            <a:ext cx="457200" cy="3384538"/>
          </a:xfrm>
          <a:prstGeom prst="rect">
            <a:avLst/>
          </a:prstGeom>
          <a:gradFill>
            <a:gsLst>
              <a:gs pos="0">
                <a:srgbClr val="6A0000"/>
              </a:gs>
              <a:gs pos="100000">
                <a:srgbClr val="FF0000"/>
              </a:gs>
            </a:gsLst>
          </a:gradFill>
          <a:ln w="0"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0" name="Group 239"/>
          <p:cNvGrpSpPr>
            <a:grpSpLocks noChangeAspect="1"/>
          </p:cNvGrpSpPr>
          <p:nvPr/>
        </p:nvGrpSpPr>
        <p:grpSpPr>
          <a:xfrm>
            <a:off x="3621024" y="173736"/>
            <a:ext cx="2186940" cy="2133600"/>
            <a:chOff x="6019800" y="2789892"/>
            <a:chExt cx="3124200" cy="3048000"/>
          </a:xfrm>
        </p:grpSpPr>
        <p:cxnSp>
          <p:nvCxnSpPr>
            <p:cNvPr id="241" name="Straight Connector 240"/>
            <p:cNvCxnSpPr/>
            <p:nvPr/>
          </p:nvCxnSpPr>
          <p:spPr>
            <a:xfrm flipH="1">
              <a:off x="6019800" y="4313892"/>
              <a:ext cx="312420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>
              <a:off x="7581900" y="2789892"/>
              <a:ext cx="0" cy="3048000"/>
            </a:xfrm>
            <a:prstGeom prst="line">
              <a:avLst/>
            </a:prstGeom>
            <a:ln w="254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3" name="Oval 242"/>
            <p:cNvSpPr/>
            <p:nvPr/>
          </p:nvSpPr>
          <p:spPr>
            <a:xfrm>
              <a:off x="7530961" y="4230961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7589843" y="336273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</a:t>
              </a:r>
              <a:endParaRPr lang="en-US" b="1" dirty="0"/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8123243" y="4348313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Q</a:t>
              </a:r>
              <a:endParaRPr lang="en-US" b="1" dirty="0"/>
            </a:p>
          </p:txBody>
        </p:sp>
        <p:sp>
          <p:nvSpPr>
            <p:cNvPr id="246" name="Oval 245"/>
            <p:cNvSpPr/>
            <p:nvPr/>
          </p:nvSpPr>
          <p:spPr>
            <a:xfrm>
              <a:off x="8243785" y="425062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Oval 246"/>
            <p:cNvSpPr/>
            <p:nvPr/>
          </p:nvSpPr>
          <p:spPr>
            <a:xfrm>
              <a:off x="8912365" y="425554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Oval 247"/>
            <p:cNvSpPr/>
            <p:nvPr/>
          </p:nvSpPr>
          <p:spPr>
            <a:xfrm>
              <a:off x="6183985" y="425554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Oval 248"/>
            <p:cNvSpPr/>
            <p:nvPr/>
          </p:nvSpPr>
          <p:spPr>
            <a:xfrm>
              <a:off x="6852565" y="426046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Oval 249"/>
            <p:cNvSpPr/>
            <p:nvPr/>
          </p:nvSpPr>
          <p:spPr>
            <a:xfrm>
              <a:off x="7535881" y="2952805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Oval 250"/>
            <p:cNvSpPr/>
            <p:nvPr/>
          </p:nvSpPr>
          <p:spPr>
            <a:xfrm>
              <a:off x="7535881" y="358696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Oval 251"/>
            <p:cNvSpPr/>
            <p:nvPr/>
          </p:nvSpPr>
          <p:spPr>
            <a:xfrm>
              <a:off x="6188905" y="359680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Oval 252"/>
            <p:cNvSpPr/>
            <p:nvPr/>
          </p:nvSpPr>
          <p:spPr>
            <a:xfrm>
              <a:off x="6857485" y="360172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Oval 253"/>
            <p:cNvSpPr/>
            <p:nvPr/>
          </p:nvSpPr>
          <p:spPr>
            <a:xfrm>
              <a:off x="6179077" y="2982313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Oval 254"/>
            <p:cNvSpPr/>
            <p:nvPr/>
          </p:nvSpPr>
          <p:spPr>
            <a:xfrm>
              <a:off x="6847657" y="2972485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Oval 255"/>
            <p:cNvSpPr/>
            <p:nvPr/>
          </p:nvSpPr>
          <p:spPr>
            <a:xfrm>
              <a:off x="8258545" y="3572233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Oval 256"/>
            <p:cNvSpPr/>
            <p:nvPr/>
          </p:nvSpPr>
          <p:spPr>
            <a:xfrm>
              <a:off x="8927125" y="3577153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Oval 257"/>
            <p:cNvSpPr/>
            <p:nvPr/>
          </p:nvSpPr>
          <p:spPr>
            <a:xfrm>
              <a:off x="8917297" y="294790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Oval 258"/>
            <p:cNvSpPr/>
            <p:nvPr/>
          </p:nvSpPr>
          <p:spPr>
            <a:xfrm>
              <a:off x="7540801" y="4963453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Oval 259"/>
            <p:cNvSpPr/>
            <p:nvPr/>
          </p:nvSpPr>
          <p:spPr>
            <a:xfrm>
              <a:off x="7540801" y="5612365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Oval 260"/>
            <p:cNvSpPr/>
            <p:nvPr/>
          </p:nvSpPr>
          <p:spPr>
            <a:xfrm>
              <a:off x="6193825" y="5622205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Oval 261"/>
            <p:cNvSpPr/>
            <p:nvPr/>
          </p:nvSpPr>
          <p:spPr>
            <a:xfrm>
              <a:off x="6862405" y="5627125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Oval 262"/>
            <p:cNvSpPr/>
            <p:nvPr/>
          </p:nvSpPr>
          <p:spPr>
            <a:xfrm>
              <a:off x="6183997" y="4992961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Oval 263"/>
            <p:cNvSpPr/>
            <p:nvPr/>
          </p:nvSpPr>
          <p:spPr>
            <a:xfrm>
              <a:off x="6852577" y="4983133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/>
            <p:nvPr/>
          </p:nvSpPr>
          <p:spPr>
            <a:xfrm>
              <a:off x="8263465" y="559762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/>
            <p:nvPr/>
          </p:nvSpPr>
          <p:spPr>
            <a:xfrm>
              <a:off x="8932045" y="560254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/>
            <p:nvPr/>
          </p:nvSpPr>
          <p:spPr>
            <a:xfrm>
              <a:off x="8253637" y="4968385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/>
            <p:nvPr/>
          </p:nvSpPr>
          <p:spPr>
            <a:xfrm>
              <a:off x="8922217" y="4958557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/>
            <p:nvPr/>
          </p:nvSpPr>
          <p:spPr>
            <a:xfrm>
              <a:off x="7929169" y="5292829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/>
            <p:nvPr/>
          </p:nvSpPr>
          <p:spPr>
            <a:xfrm>
              <a:off x="8583001" y="5283001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/>
            <p:nvPr/>
          </p:nvSpPr>
          <p:spPr>
            <a:xfrm>
              <a:off x="7919341" y="4663585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/>
            <p:nvPr/>
          </p:nvSpPr>
          <p:spPr>
            <a:xfrm>
              <a:off x="8573173" y="4653757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/>
            <p:nvPr/>
          </p:nvSpPr>
          <p:spPr>
            <a:xfrm>
              <a:off x="6518281" y="5312497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/>
            <p:nvPr/>
          </p:nvSpPr>
          <p:spPr>
            <a:xfrm>
              <a:off x="7172113" y="5302669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/>
            <p:nvPr/>
          </p:nvSpPr>
          <p:spPr>
            <a:xfrm>
              <a:off x="6508453" y="4683253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/>
            <p:nvPr/>
          </p:nvSpPr>
          <p:spPr>
            <a:xfrm>
              <a:off x="7162285" y="4673425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/>
            <p:nvPr/>
          </p:nvSpPr>
          <p:spPr>
            <a:xfrm>
              <a:off x="7919341" y="3881941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/>
            <p:nvPr/>
          </p:nvSpPr>
          <p:spPr>
            <a:xfrm>
              <a:off x="8573173" y="3872113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/>
            <p:nvPr/>
          </p:nvSpPr>
          <p:spPr>
            <a:xfrm>
              <a:off x="7909513" y="3252697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/>
            <p:nvPr/>
          </p:nvSpPr>
          <p:spPr>
            <a:xfrm>
              <a:off x="8563345" y="3242869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/>
            <p:nvPr/>
          </p:nvSpPr>
          <p:spPr>
            <a:xfrm>
              <a:off x="6508453" y="3901609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/>
            <p:nvPr/>
          </p:nvSpPr>
          <p:spPr>
            <a:xfrm>
              <a:off x="7162285" y="3891781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/>
            <p:nvPr/>
          </p:nvSpPr>
          <p:spPr>
            <a:xfrm>
              <a:off x="6498625" y="3272365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/>
            <p:nvPr/>
          </p:nvSpPr>
          <p:spPr>
            <a:xfrm>
              <a:off x="7152457" y="3262537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/>
            <p:nvPr/>
          </p:nvSpPr>
          <p:spPr>
            <a:xfrm>
              <a:off x="8253637" y="294790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6" name="Group 285"/>
          <p:cNvGrpSpPr>
            <a:grpSpLocks noChangeAspect="1"/>
          </p:cNvGrpSpPr>
          <p:nvPr/>
        </p:nvGrpSpPr>
        <p:grpSpPr>
          <a:xfrm>
            <a:off x="3962400" y="1342104"/>
            <a:ext cx="874776" cy="853440"/>
            <a:chOff x="6019800" y="2789892"/>
            <a:chExt cx="3124200" cy="3048000"/>
          </a:xfrm>
        </p:grpSpPr>
        <p:cxnSp>
          <p:nvCxnSpPr>
            <p:cNvPr id="287" name="Straight Connector 286"/>
            <p:cNvCxnSpPr/>
            <p:nvPr/>
          </p:nvCxnSpPr>
          <p:spPr>
            <a:xfrm flipH="1">
              <a:off x="6019800" y="4313892"/>
              <a:ext cx="312420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/>
          </p:nvCxnSpPr>
          <p:spPr>
            <a:xfrm>
              <a:off x="7581900" y="2789892"/>
              <a:ext cx="0" cy="3048000"/>
            </a:xfrm>
            <a:prstGeom prst="line">
              <a:avLst/>
            </a:prstGeom>
            <a:ln w="254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9" name="Oval 288"/>
            <p:cNvSpPr/>
            <p:nvPr/>
          </p:nvSpPr>
          <p:spPr>
            <a:xfrm>
              <a:off x="7530961" y="4230961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TextBox 289"/>
            <p:cNvSpPr txBox="1"/>
            <p:nvPr/>
          </p:nvSpPr>
          <p:spPr>
            <a:xfrm>
              <a:off x="7589843" y="336273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</a:t>
              </a:r>
              <a:endParaRPr lang="en-US" b="1" dirty="0"/>
            </a:p>
          </p:txBody>
        </p:sp>
        <p:sp>
          <p:nvSpPr>
            <p:cNvPr id="291" name="TextBox 290"/>
            <p:cNvSpPr txBox="1"/>
            <p:nvPr/>
          </p:nvSpPr>
          <p:spPr>
            <a:xfrm>
              <a:off x="8123243" y="4348313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Q</a:t>
              </a:r>
              <a:endParaRPr lang="en-US" b="1" dirty="0"/>
            </a:p>
          </p:txBody>
        </p:sp>
        <p:sp>
          <p:nvSpPr>
            <p:cNvPr id="292" name="Oval 291"/>
            <p:cNvSpPr/>
            <p:nvPr/>
          </p:nvSpPr>
          <p:spPr>
            <a:xfrm>
              <a:off x="8243785" y="425062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Oval 292"/>
            <p:cNvSpPr/>
            <p:nvPr/>
          </p:nvSpPr>
          <p:spPr>
            <a:xfrm>
              <a:off x="8912365" y="425554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Oval 293"/>
            <p:cNvSpPr/>
            <p:nvPr/>
          </p:nvSpPr>
          <p:spPr>
            <a:xfrm>
              <a:off x="6183985" y="425554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Oval 294"/>
            <p:cNvSpPr/>
            <p:nvPr/>
          </p:nvSpPr>
          <p:spPr>
            <a:xfrm>
              <a:off x="6852565" y="426046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Oval 295"/>
            <p:cNvSpPr/>
            <p:nvPr/>
          </p:nvSpPr>
          <p:spPr>
            <a:xfrm>
              <a:off x="7535881" y="2952805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Oval 296"/>
            <p:cNvSpPr/>
            <p:nvPr/>
          </p:nvSpPr>
          <p:spPr>
            <a:xfrm>
              <a:off x="7535881" y="358696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Oval 297"/>
            <p:cNvSpPr/>
            <p:nvPr/>
          </p:nvSpPr>
          <p:spPr>
            <a:xfrm>
              <a:off x="6188905" y="359680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Oval 298"/>
            <p:cNvSpPr/>
            <p:nvPr/>
          </p:nvSpPr>
          <p:spPr>
            <a:xfrm>
              <a:off x="6857485" y="360172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Oval 299"/>
            <p:cNvSpPr/>
            <p:nvPr/>
          </p:nvSpPr>
          <p:spPr>
            <a:xfrm>
              <a:off x="6179077" y="2982313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Oval 300"/>
            <p:cNvSpPr/>
            <p:nvPr/>
          </p:nvSpPr>
          <p:spPr>
            <a:xfrm>
              <a:off x="6847657" y="2972485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Oval 301"/>
            <p:cNvSpPr/>
            <p:nvPr/>
          </p:nvSpPr>
          <p:spPr>
            <a:xfrm>
              <a:off x="8258545" y="3572233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Oval 302"/>
            <p:cNvSpPr/>
            <p:nvPr/>
          </p:nvSpPr>
          <p:spPr>
            <a:xfrm>
              <a:off x="8927125" y="3577153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Oval 303"/>
            <p:cNvSpPr/>
            <p:nvPr/>
          </p:nvSpPr>
          <p:spPr>
            <a:xfrm>
              <a:off x="8917297" y="294790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Oval 304"/>
            <p:cNvSpPr/>
            <p:nvPr/>
          </p:nvSpPr>
          <p:spPr>
            <a:xfrm>
              <a:off x="7540801" y="4963453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Oval 305"/>
            <p:cNvSpPr/>
            <p:nvPr/>
          </p:nvSpPr>
          <p:spPr>
            <a:xfrm>
              <a:off x="7540801" y="5612365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Oval 306"/>
            <p:cNvSpPr/>
            <p:nvPr/>
          </p:nvSpPr>
          <p:spPr>
            <a:xfrm>
              <a:off x="6193825" y="5622205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Oval 307"/>
            <p:cNvSpPr/>
            <p:nvPr/>
          </p:nvSpPr>
          <p:spPr>
            <a:xfrm>
              <a:off x="6862405" y="5627125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Oval 308"/>
            <p:cNvSpPr/>
            <p:nvPr/>
          </p:nvSpPr>
          <p:spPr>
            <a:xfrm>
              <a:off x="6183997" y="4992961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Oval 309"/>
            <p:cNvSpPr/>
            <p:nvPr/>
          </p:nvSpPr>
          <p:spPr>
            <a:xfrm>
              <a:off x="6852577" y="4983133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Oval 310"/>
            <p:cNvSpPr/>
            <p:nvPr/>
          </p:nvSpPr>
          <p:spPr>
            <a:xfrm>
              <a:off x="8263465" y="559762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Oval 311"/>
            <p:cNvSpPr/>
            <p:nvPr/>
          </p:nvSpPr>
          <p:spPr>
            <a:xfrm>
              <a:off x="8932045" y="560254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Oval 312"/>
            <p:cNvSpPr/>
            <p:nvPr/>
          </p:nvSpPr>
          <p:spPr>
            <a:xfrm>
              <a:off x="8253637" y="4968385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Oval 313"/>
            <p:cNvSpPr/>
            <p:nvPr/>
          </p:nvSpPr>
          <p:spPr>
            <a:xfrm>
              <a:off x="8922217" y="4958557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Oval 314"/>
            <p:cNvSpPr/>
            <p:nvPr/>
          </p:nvSpPr>
          <p:spPr>
            <a:xfrm>
              <a:off x="7929169" y="5292829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Oval 315"/>
            <p:cNvSpPr/>
            <p:nvPr/>
          </p:nvSpPr>
          <p:spPr>
            <a:xfrm>
              <a:off x="8583001" y="5283001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Oval 316"/>
            <p:cNvSpPr/>
            <p:nvPr/>
          </p:nvSpPr>
          <p:spPr>
            <a:xfrm>
              <a:off x="7919341" y="4663585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Oval 317"/>
            <p:cNvSpPr/>
            <p:nvPr/>
          </p:nvSpPr>
          <p:spPr>
            <a:xfrm>
              <a:off x="8573173" y="4653757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Oval 318"/>
            <p:cNvSpPr/>
            <p:nvPr/>
          </p:nvSpPr>
          <p:spPr>
            <a:xfrm>
              <a:off x="6518281" y="5312497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Oval 319"/>
            <p:cNvSpPr/>
            <p:nvPr/>
          </p:nvSpPr>
          <p:spPr>
            <a:xfrm>
              <a:off x="7172113" y="5302669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Oval 320"/>
            <p:cNvSpPr/>
            <p:nvPr/>
          </p:nvSpPr>
          <p:spPr>
            <a:xfrm>
              <a:off x="6508453" y="4683253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Oval 321"/>
            <p:cNvSpPr/>
            <p:nvPr/>
          </p:nvSpPr>
          <p:spPr>
            <a:xfrm>
              <a:off x="7162285" y="4673425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Oval 322"/>
            <p:cNvSpPr/>
            <p:nvPr/>
          </p:nvSpPr>
          <p:spPr>
            <a:xfrm>
              <a:off x="7919341" y="3881941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Oval 323"/>
            <p:cNvSpPr/>
            <p:nvPr/>
          </p:nvSpPr>
          <p:spPr>
            <a:xfrm>
              <a:off x="8573173" y="3872113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Oval 324"/>
            <p:cNvSpPr/>
            <p:nvPr/>
          </p:nvSpPr>
          <p:spPr>
            <a:xfrm>
              <a:off x="7909513" y="3252697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Oval 325"/>
            <p:cNvSpPr/>
            <p:nvPr/>
          </p:nvSpPr>
          <p:spPr>
            <a:xfrm>
              <a:off x="8563345" y="3242869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Oval 326"/>
            <p:cNvSpPr/>
            <p:nvPr/>
          </p:nvSpPr>
          <p:spPr>
            <a:xfrm>
              <a:off x="6508453" y="3901609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Oval 327"/>
            <p:cNvSpPr/>
            <p:nvPr/>
          </p:nvSpPr>
          <p:spPr>
            <a:xfrm>
              <a:off x="7162285" y="3891781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Oval 328"/>
            <p:cNvSpPr/>
            <p:nvPr/>
          </p:nvSpPr>
          <p:spPr>
            <a:xfrm>
              <a:off x="6498625" y="3272365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Oval 329"/>
            <p:cNvSpPr/>
            <p:nvPr/>
          </p:nvSpPr>
          <p:spPr>
            <a:xfrm>
              <a:off x="7152457" y="3262537"/>
              <a:ext cx="90778" cy="1021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Oval 330"/>
            <p:cNvSpPr/>
            <p:nvPr/>
          </p:nvSpPr>
          <p:spPr>
            <a:xfrm>
              <a:off x="8253637" y="2947909"/>
              <a:ext cx="90778" cy="10212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2" name="Rectangle 331"/>
          <p:cNvSpPr/>
          <p:nvPr/>
        </p:nvSpPr>
        <p:spPr>
          <a:xfrm>
            <a:off x="3947652" y="2332704"/>
            <a:ext cx="990600" cy="419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i="1" dirty="0" err="1" smtClean="0"/>
              <a:t>Epi</a:t>
            </a:r>
            <a:r>
              <a:rPr lang="en-US" sz="1700" b="1" i="1" dirty="0" smtClean="0"/>
              <a:t> 2x</a:t>
            </a:r>
            <a:endParaRPr lang="en-US" sz="1700" dirty="0" smtClean="0"/>
          </a:p>
        </p:txBody>
      </p:sp>
      <p:sp>
        <p:nvSpPr>
          <p:cNvPr id="333" name="Rectangle 332"/>
          <p:cNvSpPr/>
          <p:nvPr/>
        </p:nvSpPr>
        <p:spPr>
          <a:xfrm>
            <a:off x="4114800" y="6178948"/>
            <a:ext cx="585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2.5x</a:t>
            </a:r>
            <a:endParaRPr lang="en-US" b="1" dirty="0"/>
          </a:p>
        </p:txBody>
      </p:sp>
      <p:sp>
        <p:nvSpPr>
          <p:cNvPr id="334" name="TextBox 333"/>
          <p:cNvSpPr txBox="1"/>
          <p:nvPr/>
        </p:nvSpPr>
        <p:spPr>
          <a:xfrm>
            <a:off x="359747" y="321212"/>
            <a:ext cx="2294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Coarser Symbols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245303" y="4458755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10101</a:t>
            </a:r>
            <a:endParaRPr lang="en-US" b="1" dirty="0"/>
          </a:p>
        </p:txBody>
      </p:sp>
      <p:sp>
        <p:nvSpPr>
          <p:cNvPr id="335" name="Freeform 334"/>
          <p:cNvSpPr/>
          <p:nvPr/>
        </p:nvSpPr>
        <p:spPr>
          <a:xfrm>
            <a:off x="6493933" y="1176866"/>
            <a:ext cx="1311202" cy="391015"/>
          </a:xfrm>
          <a:custGeom>
            <a:avLst/>
            <a:gdLst>
              <a:gd name="connsiteX0" fmla="*/ 0 w 2536722"/>
              <a:gd name="connsiteY0" fmla="*/ 486697 h 501445"/>
              <a:gd name="connsiteX1" fmla="*/ 309716 w 2536722"/>
              <a:gd name="connsiteY1" fmla="*/ 14748 h 501445"/>
              <a:gd name="connsiteX2" fmla="*/ 707922 w 2536722"/>
              <a:gd name="connsiteY2" fmla="*/ 501445 h 501445"/>
              <a:gd name="connsiteX3" fmla="*/ 1047135 w 2536722"/>
              <a:gd name="connsiteY3" fmla="*/ 14748 h 501445"/>
              <a:gd name="connsiteX4" fmla="*/ 1371600 w 2536722"/>
              <a:gd name="connsiteY4" fmla="*/ 471948 h 501445"/>
              <a:gd name="connsiteX5" fmla="*/ 1637071 w 2536722"/>
              <a:gd name="connsiteY5" fmla="*/ 29497 h 501445"/>
              <a:gd name="connsiteX6" fmla="*/ 1946787 w 2536722"/>
              <a:gd name="connsiteY6" fmla="*/ 471948 h 501445"/>
              <a:gd name="connsiteX7" fmla="*/ 2227006 w 2536722"/>
              <a:gd name="connsiteY7" fmla="*/ 0 h 501445"/>
              <a:gd name="connsiteX8" fmla="*/ 2536722 w 2536722"/>
              <a:gd name="connsiteY8" fmla="*/ 471948 h 50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6722" h="501445">
                <a:moveTo>
                  <a:pt x="0" y="486697"/>
                </a:moveTo>
                <a:cubicBezTo>
                  <a:pt x="95864" y="249493"/>
                  <a:pt x="191729" y="12290"/>
                  <a:pt x="309716" y="14748"/>
                </a:cubicBezTo>
                <a:cubicBezTo>
                  <a:pt x="427703" y="17206"/>
                  <a:pt x="585019" y="501445"/>
                  <a:pt x="707922" y="501445"/>
                </a:cubicBezTo>
                <a:cubicBezTo>
                  <a:pt x="830825" y="501445"/>
                  <a:pt x="936522" y="19664"/>
                  <a:pt x="1047135" y="14748"/>
                </a:cubicBezTo>
                <a:cubicBezTo>
                  <a:pt x="1157748" y="9832"/>
                  <a:pt x="1273277" y="469490"/>
                  <a:pt x="1371600" y="471948"/>
                </a:cubicBezTo>
                <a:cubicBezTo>
                  <a:pt x="1469923" y="474406"/>
                  <a:pt x="1541207" y="29497"/>
                  <a:pt x="1637071" y="29497"/>
                </a:cubicBezTo>
                <a:cubicBezTo>
                  <a:pt x="1732935" y="29497"/>
                  <a:pt x="1848465" y="476864"/>
                  <a:pt x="1946787" y="471948"/>
                </a:cubicBezTo>
                <a:cubicBezTo>
                  <a:pt x="2045109" y="467032"/>
                  <a:pt x="2128684" y="0"/>
                  <a:pt x="2227006" y="0"/>
                </a:cubicBezTo>
                <a:cubicBezTo>
                  <a:pt x="2325328" y="0"/>
                  <a:pt x="2431025" y="235974"/>
                  <a:pt x="2536722" y="471948"/>
                </a:cubicBezTo>
              </a:path>
            </a:pathLst>
          </a:cu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loud 2"/>
          <p:cNvSpPr/>
          <p:nvPr/>
        </p:nvSpPr>
        <p:spPr>
          <a:xfrm>
            <a:off x="4775077" y="4828087"/>
            <a:ext cx="2006723" cy="1120866"/>
          </a:xfrm>
          <a:prstGeom prst="cloud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Overhead of Soft = 3x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186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563"/>
    </mc:Choice>
    <mc:Fallback xmlns="">
      <p:transition spd="slow" advTm="755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" grpId="0" animBg="1"/>
      <p:bldP spid="332" grpId="0" animBg="1"/>
      <p:bldP spid="333" grpId="0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/>
              <a:t>Epicenter System Architecture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8CB590C7-E110-4C9C-B3C4-42A1D1BB7BA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2220529" y="5366266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Signals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477000" y="5322643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Signals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173232" y="3055375"/>
            <a:ext cx="1331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Low Fidelity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Signals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538018" y="4364056"/>
            <a:ext cx="1917782" cy="36255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Corrected Packet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4372504" y="3659470"/>
            <a:ext cx="2" cy="721519"/>
          </a:xfrm>
          <a:prstGeom prst="line">
            <a:avLst/>
          </a:prstGeom>
          <a:ln w="254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365702" y="2513303"/>
            <a:ext cx="2" cy="229897"/>
          </a:xfrm>
          <a:prstGeom prst="line">
            <a:avLst/>
          </a:prstGeom>
          <a:ln w="254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365702" y="3118721"/>
            <a:ext cx="2" cy="182880"/>
          </a:xfrm>
          <a:prstGeom prst="line">
            <a:avLst/>
          </a:prstGeom>
          <a:ln w="254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eeform 36"/>
          <p:cNvSpPr/>
          <p:nvPr/>
        </p:nvSpPr>
        <p:spPr>
          <a:xfrm rot="19756028">
            <a:off x="4831177" y="5136580"/>
            <a:ext cx="2622403" cy="501445"/>
          </a:xfrm>
          <a:custGeom>
            <a:avLst/>
            <a:gdLst>
              <a:gd name="connsiteX0" fmla="*/ 0 w 2536722"/>
              <a:gd name="connsiteY0" fmla="*/ 486697 h 501445"/>
              <a:gd name="connsiteX1" fmla="*/ 309716 w 2536722"/>
              <a:gd name="connsiteY1" fmla="*/ 14748 h 501445"/>
              <a:gd name="connsiteX2" fmla="*/ 707922 w 2536722"/>
              <a:gd name="connsiteY2" fmla="*/ 501445 h 501445"/>
              <a:gd name="connsiteX3" fmla="*/ 1047135 w 2536722"/>
              <a:gd name="connsiteY3" fmla="*/ 14748 h 501445"/>
              <a:gd name="connsiteX4" fmla="*/ 1371600 w 2536722"/>
              <a:gd name="connsiteY4" fmla="*/ 471948 h 501445"/>
              <a:gd name="connsiteX5" fmla="*/ 1637071 w 2536722"/>
              <a:gd name="connsiteY5" fmla="*/ 29497 h 501445"/>
              <a:gd name="connsiteX6" fmla="*/ 1946787 w 2536722"/>
              <a:gd name="connsiteY6" fmla="*/ 471948 h 501445"/>
              <a:gd name="connsiteX7" fmla="*/ 2227006 w 2536722"/>
              <a:gd name="connsiteY7" fmla="*/ 0 h 501445"/>
              <a:gd name="connsiteX8" fmla="*/ 2536722 w 2536722"/>
              <a:gd name="connsiteY8" fmla="*/ 471948 h 50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6722" h="501445">
                <a:moveTo>
                  <a:pt x="0" y="486697"/>
                </a:moveTo>
                <a:cubicBezTo>
                  <a:pt x="95864" y="249493"/>
                  <a:pt x="191729" y="12290"/>
                  <a:pt x="309716" y="14748"/>
                </a:cubicBezTo>
                <a:cubicBezTo>
                  <a:pt x="427703" y="17206"/>
                  <a:pt x="585019" y="501445"/>
                  <a:pt x="707922" y="501445"/>
                </a:cubicBezTo>
                <a:cubicBezTo>
                  <a:pt x="830825" y="501445"/>
                  <a:pt x="936522" y="19664"/>
                  <a:pt x="1047135" y="14748"/>
                </a:cubicBezTo>
                <a:cubicBezTo>
                  <a:pt x="1157748" y="9832"/>
                  <a:pt x="1273277" y="469490"/>
                  <a:pt x="1371600" y="471948"/>
                </a:cubicBezTo>
                <a:cubicBezTo>
                  <a:pt x="1469923" y="474406"/>
                  <a:pt x="1541207" y="29497"/>
                  <a:pt x="1637071" y="29497"/>
                </a:cubicBezTo>
                <a:cubicBezTo>
                  <a:pt x="1732935" y="29497"/>
                  <a:pt x="1848465" y="476864"/>
                  <a:pt x="1946787" y="471948"/>
                </a:cubicBezTo>
                <a:cubicBezTo>
                  <a:pt x="2045109" y="467032"/>
                  <a:pt x="2128684" y="0"/>
                  <a:pt x="2227006" y="0"/>
                </a:cubicBezTo>
                <a:cubicBezTo>
                  <a:pt x="2325328" y="0"/>
                  <a:pt x="2431025" y="235974"/>
                  <a:pt x="2536722" y="471948"/>
                </a:cubicBezTo>
              </a:path>
            </a:pathLst>
          </a:cu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 rot="12978319">
            <a:off x="1873790" y="5191519"/>
            <a:ext cx="2622403" cy="501445"/>
          </a:xfrm>
          <a:custGeom>
            <a:avLst/>
            <a:gdLst>
              <a:gd name="connsiteX0" fmla="*/ 0 w 2536722"/>
              <a:gd name="connsiteY0" fmla="*/ 486697 h 501445"/>
              <a:gd name="connsiteX1" fmla="*/ 309716 w 2536722"/>
              <a:gd name="connsiteY1" fmla="*/ 14748 h 501445"/>
              <a:gd name="connsiteX2" fmla="*/ 707922 w 2536722"/>
              <a:gd name="connsiteY2" fmla="*/ 501445 h 501445"/>
              <a:gd name="connsiteX3" fmla="*/ 1047135 w 2536722"/>
              <a:gd name="connsiteY3" fmla="*/ 14748 h 501445"/>
              <a:gd name="connsiteX4" fmla="*/ 1371600 w 2536722"/>
              <a:gd name="connsiteY4" fmla="*/ 471948 h 501445"/>
              <a:gd name="connsiteX5" fmla="*/ 1637071 w 2536722"/>
              <a:gd name="connsiteY5" fmla="*/ 29497 h 501445"/>
              <a:gd name="connsiteX6" fmla="*/ 1946787 w 2536722"/>
              <a:gd name="connsiteY6" fmla="*/ 471948 h 501445"/>
              <a:gd name="connsiteX7" fmla="*/ 2227006 w 2536722"/>
              <a:gd name="connsiteY7" fmla="*/ 0 h 501445"/>
              <a:gd name="connsiteX8" fmla="*/ 2536722 w 2536722"/>
              <a:gd name="connsiteY8" fmla="*/ 471948 h 50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6722" h="501445">
                <a:moveTo>
                  <a:pt x="0" y="486697"/>
                </a:moveTo>
                <a:cubicBezTo>
                  <a:pt x="95864" y="249493"/>
                  <a:pt x="191729" y="12290"/>
                  <a:pt x="309716" y="14748"/>
                </a:cubicBezTo>
                <a:cubicBezTo>
                  <a:pt x="427703" y="17206"/>
                  <a:pt x="585019" y="501445"/>
                  <a:pt x="707922" y="501445"/>
                </a:cubicBezTo>
                <a:cubicBezTo>
                  <a:pt x="830825" y="501445"/>
                  <a:pt x="936522" y="19664"/>
                  <a:pt x="1047135" y="14748"/>
                </a:cubicBezTo>
                <a:cubicBezTo>
                  <a:pt x="1157748" y="9832"/>
                  <a:pt x="1273277" y="469490"/>
                  <a:pt x="1371600" y="471948"/>
                </a:cubicBezTo>
                <a:cubicBezTo>
                  <a:pt x="1469923" y="474406"/>
                  <a:pt x="1541207" y="29497"/>
                  <a:pt x="1637071" y="29497"/>
                </a:cubicBezTo>
                <a:cubicBezTo>
                  <a:pt x="1732935" y="29497"/>
                  <a:pt x="1848465" y="476864"/>
                  <a:pt x="1946787" y="471948"/>
                </a:cubicBezTo>
                <a:cubicBezTo>
                  <a:pt x="2045109" y="467032"/>
                  <a:pt x="2128684" y="0"/>
                  <a:pt x="2227006" y="0"/>
                </a:cubicBezTo>
                <a:cubicBezTo>
                  <a:pt x="2325328" y="0"/>
                  <a:pt x="2431025" y="235974"/>
                  <a:pt x="2536722" y="471948"/>
                </a:cubicBezTo>
              </a:path>
            </a:pathLst>
          </a:cu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780" y="5523019"/>
            <a:ext cx="937260" cy="1382389"/>
          </a:xfrm>
          <a:prstGeom prst="rect">
            <a:avLst/>
          </a:prstGeom>
        </p:spPr>
      </p:pic>
      <p:pic>
        <p:nvPicPr>
          <p:cNvPr id="53" name="Content Placeholder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623" y="2228565"/>
            <a:ext cx="523948" cy="2038635"/>
          </a:xfrm>
          <a:prstGeom prst="rect">
            <a:avLst/>
          </a:prstGeom>
        </p:spPr>
      </p:pic>
      <p:pic>
        <p:nvPicPr>
          <p:cNvPr id="52" name="Content Placeholder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652" y="2228565"/>
            <a:ext cx="523948" cy="2038635"/>
          </a:xfrm>
          <a:prstGeom prst="rect">
            <a:avLst/>
          </a:prstGeom>
        </p:spPr>
      </p:pic>
      <p:sp>
        <p:nvSpPr>
          <p:cNvPr id="59" name="Freeform 58"/>
          <p:cNvSpPr/>
          <p:nvPr/>
        </p:nvSpPr>
        <p:spPr>
          <a:xfrm>
            <a:off x="4800600" y="2013155"/>
            <a:ext cx="2622403" cy="501445"/>
          </a:xfrm>
          <a:custGeom>
            <a:avLst/>
            <a:gdLst>
              <a:gd name="connsiteX0" fmla="*/ 0 w 2536722"/>
              <a:gd name="connsiteY0" fmla="*/ 486697 h 501445"/>
              <a:gd name="connsiteX1" fmla="*/ 309716 w 2536722"/>
              <a:gd name="connsiteY1" fmla="*/ 14748 h 501445"/>
              <a:gd name="connsiteX2" fmla="*/ 707922 w 2536722"/>
              <a:gd name="connsiteY2" fmla="*/ 501445 h 501445"/>
              <a:gd name="connsiteX3" fmla="*/ 1047135 w 2536722"/>
              <a:gd name="connsiteY3" fmla="*/ 14748 h 501445"/>
              <a:gd name="connsiteX4" fmla="*/ 1371600 w 2536722"/>
              <a:gd name="connsiteY4" fmla="*/ 471948 h 501445"/>
              <a:gd name="connsiteX5" fmla="*/ 1637071 w 2536722"/>
              <a:gd name="connsiteY5" fmla="*/ 29497 h 501445"/>
              <a:gd name="connsiteX6" fmla="*/ 1946787 w 2536722"/>
              <a:gd name="connsiteY6" fmla="*/ 471948 h 501445"/>
              <a:gd name="connsiteX7" fmla="*/ 2227006 w 2536722"/>
              <a:gd name="connsiteY7" fmla="*/ 0 h 501445"/>
              <a:gd name="connsiteX8" fmla="*/ 2536722 w 2536722"/>
              <a:gd name="connsiteY8" fmla="*/ 471948 h 50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6722" h="501445">
                <a:moveTo>
                  <a:pt x="0" y="486697"/>
                </a:moveTo>
                <a:cubicBezTo>
                  <a:pt x="95864" y="249493"/>
                  <a:pt x="191729" y="12290"/>
                  <a:pt x="309716" y="14748"/>
                </a:cubicBezTo>
                <a:cubicBezTo>
                  <a:pt x="427703" y="17206"/>
                  <a:pt x="585019" y="501445"/>
                  <a:pt x="707922" y="501445"/>
                </a:cubicBezTo>
                <a:cubicBezTo>
                  <a:pt x="830825" y="501445"/>
                  <a:pt x="936522" y="19664"/>
                  <a:pt x="1047135" y="14748"/>
                </a:cubicBezTo>
                <a:cubicBezTo>
                  <a:pt x="1157748" y="9832"/>
                  <a:pt x="1273277" y="469490"/>
                  <a:pt x="1371600" y="471948"/>
                </a:cubicBezTo>
                <a:cubicBezTo>
                  <a:pt x="1469923" y="474406"/>
                  <a:pt x="1541207" y="29497"/>
                  <a:pt x="1637071" y="29497"/>
                </a:cubicBezTo>
                <a:cubicBezTo>
                  <a:pt x="1732935" y="29497"/>
                  <a:pt x="1848465" y="476864"/>
                  <a:pt x="1946787" y="471948"/>
                </a:cubicBezTo>
                <a:cubicBezTo>
                  <a:pt x="2045109" y="467032"/>
                  <a:pt x="2128684" y="0"/>
                  <a:pt x="2227006" y="0"/>
                </a:cubicBezTo>
                <a:cubicBezTo>
                  <a:pt x="2325328" y="0"/>
                  <a:pt x="2431025" y="235974"/>
                  <a:pt x="2536722" y="471948"/>
                </a:cubicBezTo>
              </a:path>
            </a:pathLst>
          </a:cu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1674293" y="2013155"/>
            <a:ext cx="2622403" cy="501445"/>
          </a:xfrm>
          <a:custGeom>
            <a:avLst/>
            <a:gdLst>
              <a:gd name="connsiteX0" fmla="*/ 0 w 2536722"/>
              <a:gd name="connsiteY0" fmla="*/ 486697 h 501445"/>
              <a:gd name="connsiteX1" fmla="*/ 309716 w 2536722"/>
              <a:gd name="connsiteY1" fmla="*/ 14748 h 501445"/>
              <a:gd name="connsiteX2" fmla="*/ 707922 w 2536722"/>
              <a:gd name="connsiteY2" fmla="*/ 501445 h 501445"/>
              <a:gd name="connsiteX3" fmla="*/ 1047135 w 2536722"/>
              <a:gd name="connsiteY3" fmla="*/ 14748 h 501445"/>
              <a:gd name="connsiteX4" fmla="*/ 1371600 w 2536722"/>
              <a:gd name="connsiteY4" fmla="*/ 471948 h 501445"/>
              <a:gd name="connsiteX5" fmla="*/ 1637071 w 2536722"/>
              <a:gd name="connsiteY5" fmla="*/ 29497 h 501445"/>
              <a:gd name="connsiteX6" fmla="*/ 1946787 w 2536722"/>
              <a:gd name="connsiteY6" fmla="*/ 471948 h 501445"/>
              <a:gd name="connsiteX7" fmla="*/ 2227006 w 2536722"/>
              <a:gd name="connsiteY7" fmla="*/ 0 h 501445"/>
              <a:gd name="connsiteX8" fmla="*/ 2536722 w 2536722"/>
              <a:gd name="connsiteY8" fmla="*/ 471948 h 50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6722" h="501445">
                <a:moveTo>
                  <a:pt x="0" y="486697"/>
                </a:moveTo>
                <a:cubicBezTo>
                  <a:pt x="95864" y="249493"/>
                  <a:pt x="191729" y="12290"/>
                  <a:pt x="309716" y="14748"/>
                </a:cubicBezTo>
                <a:cubicBezTo>
                  <a:pt x="427703" y="17206"/>
                  <a:pt x="585019" y="501445"/>
                  <a:pt x="707922" y="501445"/>
                </a:cubicBezTo>
                <a:cubicBezTo>
                  <a:pt x="830825" y="501445"/>
                  <a:pt x="936522" y="19664"/>
                  <a:pt x="1047135" y="14748"/>
                </a:cubicBezTo>
                <a:cubicBezTo>
                  <a:pt x="1157748" y="9832"/>
                  <a:pt x="1273277" y="469490"/>
                  <a:pt x="1371600" y="471948"/>
                </a:cubicBezTo>
                <a:cubicBezTo>
                  <a:pt x="1469923" y="474406"/>
                  <a:pt x="1541207" y="29497"/>
                  <a:pt x="1637071" y="29497"/>
                </a:cubicBezTo>
                <a:cubicBezTo>
                  <a:pt x="1732935" y="29497"/>
                  <a:pt x="1848465" y="476864"/>
                  <a:pt x="1946787" y="471948"/>
                </a:cubicBezTo>
                <a:cubicBezTo>
                  <a:pt x="2045109" y="467032"/>
                  <a:pt x="2128684" y="0"/>
                  <a:pt x="2227006" y="0"/>
                </a:cubicBezTo>
                <a:cubicBezTo>
                  <a:pt x="2325328" y="0"/>
                  <a:pt x="2431025" y="235974"/>
                  <a:pt x="2536722" y="471948"/>
                </a:cubicBezTo>
              </a:path>
            </a:pathLst>
          </a:cu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/>
          <p:cNvCxnSpPr/>
          <p:nvPr/>
        </p:nvCxnSpPr>
        <p:spPr>
          <a:xfrm>
            <a:off x="1855589" y="2334492"/>
            <a:ext cx="2532888" cy="0"/>
          </a:xfrm>
          <a:prstGeom prst="line">
            <a:avLst/>
          </a:prstGeom>
          <a:ln w="635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7446597" y="2267303"/>
            <a:ext cx="0" cy="1847497"/>
          </a:xfrm>
          <a:prstGeom prst="line">
            <a:avLst/>
          </a:prstGeom>
          <a:ln w="635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593017" y="2300595"/>
            <a:ext cx="2880360" cy="0"/>
          </a:xfrm>
          <a:prstGeom prst="line">
            <a:avLst/>
          </a:prstGeom>
          <a:ln w="635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1855589" y="2310398"/>
            <a:ext cx="0" cy="1866962"/>
          </a:xfrm>
          <a:prstGeom prst="line">
            <a:avLst/>
          </a:prstGeom>
          <a:ln w="635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loud 67"/>
          <p:cNvSpPr/>
          <p:nvPr/>
        </p:nvSpPr>
        <p:spPr>
          <a:xfrm>
            <a:off x="455266" y="1786070"/>
            <a:ext cx="2440334" cy="1213864"/>
          </a:xfrm>
          <a:prstGeom prst="cloud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High Gain,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Low Bandwidth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70" name="Content Placeholder 4" descr="ap.png"/>
          <p:cNvPicPr>
            <a:picLocks/>
          </p:cNvPicPr>
          <p:nvPr/>
        </p:nvPicPr>
        <p:blipFill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544" y="3367548"/>
            <a:ext cx="1362456" cy="1481328"/>
          </a:xfrm>
          <a:prstGeom prst="rect">
            <a:avLst/>
          </a:prstGeom>
          <a:effectLst/>
        </p:spPr>
      </p:pic>
      <p:sp>
        <p:nvSpPr>
          <p:cNvPr id="71" name="Rounded Rectangle 70"/>
          <p:cNvSpPr/>
          <p:nvPr/>
        </p:nvSpPr>
        <p:spPr>
          <a:xfrm>
            <a:off x="896697" y="4082773"/>
            <a:ext cx="1917782" cy="76610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Low Fidelity Transformer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3527502" y="1975276"/>
            <a:ext cx="1917782" cy="53932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Coarse Symbol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Combining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61" name="Picture 60" descr="ap.png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216" y="3439353"/>
            <a:ext cx="1359566" cy="1478676"/>
          </a:xfrm>
          <a:prstGeom prst="rect">
            <a:avLst/>
          </a:prstGeom>
          <a:effectLst/>
        </p:spPr>
      </p:pic>
      <p:sp>
        <p:nvSpPr>
          <p:cNvPr id="47" name="Rounded Rectangle 46"/>
          <p:cNvSpPr/>
          <p:nvPr/>
        </p:nvSpPr>
        <p:spPr>
          <a:xfrm>
            <a:off x="6487706" y="4082773"/>
            <a:ext cx="1917782" cy="76610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Low Fidelity Transformer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67400" y="3055375"/>
            <a:ext cx="1331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Low Fidelity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Signals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527501" y="2715675"/>
            <a:ext cx="1917782" cy="417970"/>
          </a:xfrm>
          <a:prstGeom prst="roundRect">
            <a:avLst/>
          </a:pr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Demodulation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512338" y="3275751"/>
            <a:ext cx="1917782" cy="400652"/>
          </a:xfrm>
          <a:prstGeom prst="roundRect">
            <a:avLst/>
          </a:pr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Decoding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654" y="1975276"/>
            <a:ext cx="837113" cy="129054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6212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042"/>
    </mc:Choice>
    <mc:Fallback xmlns="">
      <p:transition spd="slow" advTm="410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89" grpId="0"/>
      <p:bldP spid="28" grpId="0" animBg="1"/>
      <p:bldP spid="37" grpId="0" animBg="1"/>
      <p:bldP spid="39" grpId="0" animBg="1"/>
      <p:bldP spid="59" grpId="0" animBg="1"/>
      <p:bldP spid="60" grpId="0" animBg="1"/>
      <p:bldP spid="68" grpId="0" animBg="1"/>
      <p:bldP spid="71" grpId="0" animBg="1"/>
      <p:bldP spid="73" grpId="0" animBg="1"/>
      <p:bldP spid="47" grpId="0" animBg="1"/>
      <p:bldP spid="35" grpId="0"/>
      <p:bldP spid="29" grpId="0" animBg="1"/>
      <p:bldP spid="3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Rate Adaptation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400" dirty="0"/>
              <a:t>Rate is a function of modulation and coding scheme</a:t>
            </a:r>
          </a:p>
          <a:p>
            <a:r>
              <a:rPr lang="en-US" sz="2400" dirty="0"/>
              <a:t>Higher modulations support higher rates, but tolerate few errors</a:t>
            </a:r>
          </a:p>
          <a:p>
            <a:endParaRPr lang="en-US" sz="2400" dirty="0"/>
          </a:p>
        </p:txBody>
      </p:sp>
      <p:grpSp>
        <p:nvGrpSpPr>
          <p:cNvPr id="73" name="Group 72"/>
          <p:cNvGrpSpPr/>
          <p:nvPr/>
        </p:nvGrpSpPr>
        <p:grpSpPr>
          <a:xfrm>
            <a:off x="1981200" y="2917601"/>
            <a:ext cx="3423285" cy="3488419"/>
            <a:chOff x="4630135" y="2215870"/>
            <a:chExt cx="3423285" cy="3488419"/>
          </a:xfrm>
        </p:grpSpPr>
        <p:grpSp>
          <p:nvGrpSpPr>
            <p:cNvPr id="74" name="Group 57"/>
            <p:cNvGrpSpPr>
              <a:grpSpLocks/>
            </p:cNvGrpSpPr>
            <p:nvPr/>
          </p:nvGrpSpPr>
          <p:grpSpPr bwMode="auto">
            <a:xfrm>
              <a:off x="4630135" y="2215870"/>
              <a:ext cx="3423285" cy="3488419"/>
              <a:chOff x="2057400" y="1371600"/>
              <a:chExt cx="3962400" cy="3961607"/>
            </a:xfrm>
          </p:grpSpPr>
          <p:cxnSp>
            <p:nvCxnSpPr>
              <p:cNvPr id="79" name="Straight Connector 78"/>
              <p:cNvCxnSpPr/>
              <p:nvPr/>
            </p:nvCxnSpPr>
            <p:spPr bwMode="auto">
              <a:xfrm rot="5400000">
                <a:off x="2133204" y="3351609"/>
                <a:ext cx="3961606" cy="158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0" name="Straight Connector 79"/>
              <p:cNvCxnSpPr/>
              <p:nvPr/>
            </p:nvCxnSpPr>
            <p:spPr bwMode="auto">
              <a:xfrm>
                <a:off x="2057400" y="3427001"/>
                <a:ext cx="3962400" cy="158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1" name="Straight Connector 80"/>
              <p:cNvCxnSpPr/>
              <p:nvPr/>
            </p:nvCxnSpPr>
            <p:spPr bwMode="auto">
              <a:xfrm>
                <a:off x="2057400" y="1371600"/>
                <a:ext cx="396240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2" name="Straight Connector 81"/>
              <p:cNvCxnSpPr/>
              <p:nvPr/>
            </p:nvCxnSpPr>
            <p:spPr bwMode="auto">
              <a:xfrm>
                <a:off x="2057400" y="5331620"/>
                <a:ext cx="3962400" cy="158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3" name="Straight Connector 82"/>
              <p:cNvCxnSpPr/>
              <p:nvPr/>
            </p:nvCxnSpPr>
            <p:spPr bwMode="auto">
              <a:xfrm rot="5400000">
                <a:off x="4038204" y="3351609"/>
                <a:ext cx="3961606" cy="158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4" name="Straight Connector 83"/>
              <p:cNvCxnSpPr/>
              <p:nvPr/>
            </p:nvCxnSpPr>
            <p:spPr bwMode="auto">
              <a:xfrm rot="5400000">
                <a:off x="77391" y="3351609"/>
                <a:ext cx="3961606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5" name="TextBox 14"/>
              <p:cNvSpPr txBox="1">
                <a:spLocks noChangeArrowheads="1"/>
              </p:cNvSpPr>
              <p:nvPr/>
            </p:nvSpPr>
            <p:spPr bwMode="auto">
              <a:xfrm>
                <a:off x="2773917" y="2197486"/>
                <a:ext cx="38540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lang="en-US" sz="1600" dirty="0">
                    <a:latin typeface="Lucida Bright" charset="0"/>
                  </a:rPr>
                  <a:t>P</a:t>
                </a:r>
                <a:r>
                  <a:rPr lang="en-US" sz="1600" baseline="-25000" dirty="0">
                    <a:latin typeface="Lucida Bright" charset="0"/>
                  </a:rPr>
                  <a:t>1</a:t>
                </a:r>
              </a:p>
            </p:txBody>
          </p:sp>
          <p:sp>
            <p:nvSpPr>
              <p:cNvPr id="86" name="TextBox 15"/>
              <p:cNvSpPr txBox="1">
                <a:spLocks noChangeAspect="1" noChangeArrowheads="1"/>
              </p:cNvSpPr>
              <p:nvPr/>
            </p:nvSpPr>
            <p:spPr bwMode="auto">
              <a:xfrm>
                <a:off x="4826608" y="2197486"/>
                <a:ext cx="38540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lang="en-US" sz="1600" dirty="0">
                    <a:latin typeface="Lucida Bright" charset="0"/>
                  </a:rPr>
                  <a:t>P</a:t>
                </a:r>
                <a:r>
                  <a:rPr lang="en-US" sz="1600" baseline="-25000" dirty="0">
                    <a:latin typeface="Lucida Bright" charset="0"/>
                  </a:rPr>
                  <a:t>2</a:t>
                </a:r>
              </a:p>
            </p:txBody>
          </p:sp>
          <p:sp>
            <p:nvSpPr>
              <p:cNvPr id="87" name="TextBox 16"/>
              <p:cNvSpPr txBox="1">
                <a:spLocks noChangeArrowheads="1"/>
              </p:cNvSpPr>
              <p:nvPr/>
            </p:nvSpPr>
            <p:spPr bwMode="auto">
              <a:xfrm>
                <a:off x="2815091" y="4252887"/>
                <a:ext cx="38540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lang="en-US" sz="1600" dirty="0">
                    <a:latin typeface="Lucida Bright" charset="0"/>
                  </a:rPr>
                  <a:t>P</a:t>
                </a:r>
                <a:r>
                  <a:rPr lang="en-US" sz="1600" baseline="-25000" dirty="0">
                    <a:latin typeface="Lucida Bright" charset="0"/>
                  </a:rPr>
                  <a:t>3</a:t>
                </a:r>
              </a:p>
            </p:txBody>
          </p:sp>
          <p:sp>
            <p:nvSpPr>
              <p:cNvPr id="88" name="TextBox 17"/>
              <p:cNvSpPr txBox="1">
                <a:spLocks noChangeArrowheads="1"/>
              </p:cNvSpPr>
              <p:nvPr/>
            </p:nvSpPr>
            <p:spPr bwMode="auto">
              <a:xfrm>
                <a:off x="4919090" y="4254473"/>
                <a:ext cx="38540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lang="en-US" sz="1600" dirty="0">
                    <a:latin typeface="Lucida Bright" charset="0"/>
                  </a:rPr>
                  <a:t>P</a:t>
                </a:r>
                <a:r>
                  <a:rPr lang="en-US" sz="1600" baseline="-25000" dirty="0">
                    <a:latin typeface="Lucida Bright" charset="0"/>
                  </a:rPr>
                  <a:t>4</a:t>
                </a:r>
              </a:p>
            </p:txBody>
          </p:sp>
        </p:grpSp>
        <p:sp>
          <p:nvSpPr>
            <p:cNvPr id="75" name="TextBox 74"/>
            <p:cNvSpPr txBox="1"/>
            <p:nvPr/>
          </p:nvSpPr>
          <p:spPr>
            <a:xfrm>
              <a:off x="6974229" y="261218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00</a:t>
              </a:r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030516" y="438367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01</a:t>
              </a:r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195076" y="2573777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140988" y="437225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11</a:t>
              </a:r>
              <a:endParaRPr lang="en-US" dirty="0"/>
            </a:p>
          </p:txBody>
        </p:sp>
      </p:grpSp>
      <p:sp>
        <p:nvSpPr>
          <p:cNvPr id="8" name="Oval 7"/>
          <p:cNvSpPr>
            <a:spLocks noChangeAspect="1"/>
          </p:cNvSpPr>
          <p:nvPr/>
        </p:nvSpPr>
        <p:spPr>
          <a:xfrm>
            <a:off x="4398795" y="3669674"/>
            <a:ext cx="320040" cy="320040"/>
          </a:xfrm>
          <a:prstGeom prst="ellipse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5027789" y="4355474"/>
            <a:ext cx="320040" cy="32004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Connector 88"/>
          <p:cNvCxnSpPr>
            <a:cxnSpLocks noChangeAspect="1"/>
          </p:cNvCxnSpPr>
          <p:nvPr/>
        </p:nvCxnSpPr>
        <p:spPr>
          <a:xfrm>
            <a:off x="4654431" y="3925310"/>
            <a:ext cx="430126" cy="472772"/>
          </a:xfrm>
          <a:prstGeom prst="line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Cloud 91"/>
          <p:cNvSpPr/>
          <p:nvPr/>
        </p:nvSpPr>
        <p:spPr>
          <a:xfrm>
            <a:off x="5828938" y="1969132"/>
            <a:ext cx="3200400" cy="1782312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Error Vector = Received Symbol – Transmitted Symbol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4910667" y="3454400"/>
            <a:ext cx="1337733" cy="704038"/>
          </a:xfrm>
          <a:custGeom>
            <a:avLst/>
            <a:gdLst>
              <a:gd name="connsiteX0" fmla="*/ 1337733 w 1337733"/>
              <a:gd name="connsiteY0" fmla="*/ 0 h 704038"/>
              <a:gd name="connsiteX1" fmla="*/ 762000 w 1337733"/>
              <a:gd name="connsiteY1" fmla="*/ 660400 h 704038"/>
              <a:gd name="connsiteX2" fmla="*/ 0 w 1337733"/>
              <a:gd name="connsiteY2" fmla="*/ 643467 h 704038"/>
              <a:gd name="connsiteX3" fmla="*/ 0 w 1337733"/>
              <a:gd name="connsiteY3" fmla="*/ 643467 h 704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7733" h="704038">
                <a:moveTo>
                  <a:pt x="1337733" y="0"/>
                </a:moveTo>
                <a:cubicBezTo>
                  <a:pt x="1161344" y="276578"/>
                  <a:pt x="984955" y="553156"/>
                  <a:pt x="762000" y="660400"/>
                </a:cubicBezTo>
                <a:cubicBezTo>
                  <a:pt x="539045" y="767644"/>
                  <a:pt x="0" y="643467"/>
                  <a:pt x="0" y="643467"/>
                </a:cubicBezTo>
                <a:lnTo>
                  <a:pt x="0" y="643467"/>
                </a:lnTo>
              </a:path>
            </a:pathLst>
          </a:cu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Cloud 93"/>
          <p:cNvSpPr/>
          <p:nvPr/>
        </p:nvSpPr>
        <p:spPr>
          <a:xfrm>
            <a:off x="5833872" y="1965960"/>
            <a:ext cx="3200400" cy="1782312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Wrong Demodulation with 16QAM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5" name="Cloud 94"/>
          <p:cNvSpPr/>
          <p:nvPr/>
        </p:nvSpPr>
        <p:spPr>
          <a:xfrm>
            <a:off x="5833872" y="1965960"/>
            <a:ext cx="3200400" cy="1782312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Correct Demodulation with QPSK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511738" y="397406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v</a:t>
            </a:r>
            <a:endParaRPr lang="en-US" dirty="0">
              <a:solidFill>
                <a:srgbClr val="7030A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340864" y="2359152"/>
            <a:ext cx="3484686" cy="3570452"/>
            <a:chOff x="-3733800" y="2275534"/>
            <a:chExt cx="3484686" cy="3570452"/>
          </a:xfrm>
        </p:grpSpPr>
        <p:grpSp>
          <p:nvGrpSpPr>
            <p:cNvPr id="30" name="Group 29"/>
            <p:cNvGrpSpPr/>
            <p:nvPr/>
          </p:nvGrpSpPr>
          <p:grpSpPr>
            <a:xfrm>
              <a:off x="-3733800" y="2275534"/>
              <a:ext cx="3484686" cy="3570452"/>
              <a:chOff x="616825" y="2139427"/>
              <a:chExt cx="3484686" cy="3570452"/>
            </a:xfrm>
          </p:grpSpPr>
          <p:grpSp>
            <p:nvGrpSpPr>
              <p:cNvPr id="31" name="Group 57"/>
              <p:cNvGrpSpPr>
                <a:grpSpLocks/>
              </p:cNvGrpSpPr>
              <p:nvPr/>
            </p:nvGrpSpPr>
            <p:grpSpPr bwMode="auto">
              <a:xfrm>
                <a:off x="616825" y="2220063"/>
                <a:ext cx="3423285" cy="3489816"/>
                <a:chOff x="2057400" y="1371600"/>
                <a:chExt cx="3962400" cy="3963194"/>
              </a:xfrm>
            </p:grpSpPr>
            <p:cxnSp>
              <p:nvCxnSpPr>
                <p:cNvPr id="47" name="Straight Connector 46"/>
                <p:cNvCxnSpPr/>
                <p:nvPr/>
              </p:nvCxnSpPr>
              <p:spPr bwMode="auto">
                <a:xfrm rot="5400000">
                  <a:off x="1066404" y="3353197"/>
                  <a:ext cx="3961606" cy="1587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8" name="Straight Connector 47"/>
                <p:cNvCxnSpPr/>
                <p:nvPr/>
              </p:nvCxnSpPr>
              <p:spPr bwMode="auto">
                <a:xfrm rot="5400000">
                  <a:off x="3123804" y="3351609"/>
                  <a:ext cx="3961606" cy="1587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 bwMode="auto">
                <a:xfrm rot="5400000">
                  <a:off x="2133204" y="3351609"/>
                  <a:ext cx="3961606" cy="1587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0" name="Straight Connector 49"/>
                <p:cNvCxnSpPr/>
                <p:nvPr/>
              </p:nvCxnSpPr>
              <p:spPr bwMode="auto">
                <a:xfrm>
                  <a:off x="2057400" y="2360415"/>
                  <a:ext cx="3962400" cy="1587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1" name="Straight Connector 50"/>
                <p:cNvCxnSpPr/>
                <p:nvPr/>
              </p:nvCxnSpPr>
              <p:spPr bwMode="auto">
                <a:xfrm>
                  <a:off x="2057400" y="3427001"/>
                  <a:ext cx="3962400" cy="1587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2" name="Straight Connector 51"/>
                <p:cNvCxnSpPr/>
                <p:nvPr/>
              </p:nvCxnSpPr>
              <p:spPr bwMode="auto">
                <a:xfrm>
                  <a:off x="2057400" y="4417403"/>
                  <a:ext cx="3962400" cy="1587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3" name="Straight Connector 52"/>
                <p:cNvCxnSpPr/>
                <p:nvPr/>
              </p:nvCxnSpPr>
              <p:spPr bwMode="auto">
                <a:xfrm>
                  <a:off x="2057400" y="1371600"/>
                  <a:ext cx="3962400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4" name="Straight Connector 53"/>
                <p:cNvCxnSpPr/>
                <p:nvPr/>
              </p:nvCxnSpPr>
              <p:spPr bwMode="auto">
                <a:xfrm>
                  <a:off x="2057400" y="5331620"/>
                  <a:ext cx="3962400" cy="1587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5" name="Straight Connector 54"/>
                <p:cNvCxnSpPr/>
                <p:nvPr/>
              </p:nvCxnSpPr>
              <p:spPr bwMode="auto">
                <a:xfrm rot="5400000">
                  <a:off x="4038204" y="3351609"/>
                  <a:ext cx="3961606" cy="1587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6" name="Straight Connector 55"/>
                <p:cNvCxnSpPr/>
                <p:nvPr/>
              </p:nvCxnSpPr>
              <p:spPr bwMode="auto">
                <a:xfrm rot="5400000">
                  <a:off x="77391" y="3351609"/>
                  <a:ext cx="3961606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57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2362200" y="1676400"/>
                  <a:ext cx="385408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37931725" indent="-37474525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lang="en-US" sz="1600">
                      <a:latin typeface="Lucida Bright" charset="0"/>
                    </a:rPr>
                    <a:t>P</a:t>
                  </a:r>
                  <a:r>
                    <a:rPr lang="en-US" sz="1600" baseline="-25000">
                      <a:latin typeface="Lucida Bright" charset="0"/>
                    </a:rPr>
                    <a:t>1</a:t>
                  </a:r>
                </a:p>
              </p:txBody>
            </p:sp>
            <p:sp>
              <p:nvSpPr>
                <p:cNvPr id="58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3399498" y="1676400"/>
                  <a:ext cx="385408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37931725" indent="-37474525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lang="en-US" sz="1600" dirty="0">
                      <a:latin typeface="Lucida Bright" charset="0"/>
                    </a:rPr>
                    <a:t>P</a:t>
                  </a:r>
                  <a:r>
                    <a:rPr lang="en-US" sz="1600" baseline="-25000" dirty="0">
                      <a:latin typeface="Lucida Bright" charset="0"/>
                    </a:rPr>
                    <a:t>2</a:t>
                  </a:r>
                </a:p>
              </p:txBody>
            </p:sp>
            <p:sp>
              <p:nvSpPr>
                <p:cNvPr id="59" name="TextBox 16"/>
                <p:cNvSpPr txBox="1">
                  <a:spLocks noChangeArrowheads="1"/>
                </p:cNvSpPr>
                <p:nvPr/>
              </p:nvSpPr>
              <p:spPr bwMode="auto">
                <a:xfrm>
                  <a:off x="4419600" y="1676400"/>
                  <a:ext cx="385408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37931725" indent="-37474525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lang="en-US" sz="1600">
                      <a:latin typeface="Lucida Bright" charset="0"/>
                    </a:rPr>
                    <a:t>P</a:t>
                  </a:r>
                  <a:r>
                    <a:rPr lang="en-US" sz="1600" baseline="-25000">
                      <a:latin typeface="Lucida Bright" charset="0"/>
                    </a:rPr>
                    <a:t>3</a:t>
                  </a:r>
                </a:p>
              </p:txBody>
            </p:sp>
            <p:sp>
              <p:nvSpPr>
                <p:cNvPr id="60" name="TextBox 17"/>
                <p:cNvSpPr txBox="1">
                  <a:spLocks noChangeArrowheads="1"/>
                </p:cNvSpPr>
                <p:nvPr/>
              </p:nvSpPr>
              <p:spPr bwMode="auto">
                <a:xfrm>
                  <a:off x="5304498" y="1688068"/>
                  <a:ext cx="385408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37931725" indent="-37474525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lang="en-US" sz="1600">
                      <a:latin typeface="Lucida Bright" charset="0"/>
                    </a:rPr>
                    <a:t>P</a:t>
                  </a:r>
                  <a:r>
                    <a:rPr lang="en-US" sz="1600" baseline="-25000">
                      <a:latin typeface="Lucida Bright" charset="0"/>
                    </a:rPr>
                    <a:t>4</a:t>
                  </a:r>
                </a:p>
              </p:txBody>
            </p:sp>
            <p:sp>
              <p:nvSpPr>
                <p:cNvPr id="61" name="TextBox 18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717800"/>
                  <a:ext cx="385408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37931725" indent="-37474525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lang="en-US" sz="1600" dirty="0">
                      <a:latin typeface="Lucida Bright" charset="0"/>
                    </a:rPr>
                    <a:t>P</a:t>
                  </a:r>
                  <a:r>
                    <a:rPr lang="en-US" sz="1600" baseline="-25000" dirty="0">
                      <a:latin typeface="Lucida Bright" charset="0"/>
                    </a:rPr>
                    <a:t>5</a:t>
                  </a:r>
                </a:p>
              </p:txBody>
            </p:sp>
            <p:sp>
              <p:nvSpPr>
                <p:cNvPr id="62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3399498" y="2717800"/>
                  <a:ext cx="385408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37931725" indent="-37474525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lang="en-US" sz="1600" dirty="0">
                      <a:latin typeface="Lucida Bright" charset="0"/>
                    </a:rPr>
                    <a:t>P</a:t>
                  </a:r>
                  <a:r>
                    <a:rPr lang="en-US" sz="1600" baseline="-25000" dirty="0">
                      <a:latin typeface="Lucida Bright" charset="0"/>
                    </a:rPr>
                    <a:t>6</a:t>
                  </a:r>
                </a:p>
              </p:txBody>
            </p:sp>
            <p:sp>
              <p:nvSpPr>
                <p:cNvPr id="63" name="TextBox 20"/>
                <p:cNvSpPr txBox="1">
                  <a:spLocks noChangeArrowheads="1"/>
                </p:cNvSpPr>
                <p:nvPr/>
              </p:nvSpPr>
              <p:spPr bwMode="auto">
                <a:xfrm>
                  <a:off x="4419600" y="2717800"/>
                  <a:ext cx="385408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37931725" indent="-37474525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lang="en-US" sz="1600" dirty="0">
                      <a:latin typeface="Lucida Bright" charset="0"/>
                    </a:rPr>
                    <a:t>P</a:t>
                  </a:r>
                  <a:r>
                    <a:rPr lang="en-US" sz="1600" baseline="-25000" dirty="0">
                      <a:latin typeface="Lucida Bright" charset="0"/>
                    </a:rPr>
                    <a:t>7</a:t>
                  </a:r>
                </a:p>
              </p:txBody>
            </p:sp>
            <p:sp>
              <p:nvSpPr>
                <p:cNvPr id="64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5304498" y="2729468"/>
                  <a:ext cx="385408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37931725" indent="-37474525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lang="en-US" sz="1600" dirty="0">
                      <a:latin typeface="Lucida Bright" charset="0"/>
                    </a:rPr>
                    <a:t>P</a:t>
                  </a:r>
                  <a:r>
                    <a:rPr lang="en-US" sz="1600" baseline="-25000" dirty="0">
                      <a:latin typeface="Lucida Bright" charset="0"/>
                    </a:rPr>
                    <a:t>8</a:t>
                  </a:r>
                </a:p>
              </p:txBody>
            </p:sp>
            <p:sp>
              <p:nvSpPr>
                <p:cNvPr id="65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3733800"/>
                  <a:ext cx="385408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37931725" indent="-37474525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lang="en-US" sz="1600">
                      <a:latin typeface="Lucida Bright" charset="0"/>
                    </a:rPr>
                    <a:t>P</a:t>
                  </a:r>
                  <a:r>
                    <a:rPr lang="en-US" sz="1600" baseline="-25000">
                      <a:latin typeface="Lucida Bright" charset="0"/>
                    </a:rPr>
                    <a:t>9</a:t>
                  </a:r>
                </a:p>
              </p:txBody>
            </p:sp>
            <p:sp>
              <p:nvSpPr>
                <p:cNvPr id="66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3399498" y="3733800"/>
                  <a:ext cx="468631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37931725" indent="-37474525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lang="en-US" sz="1600">
                      <a:latin typeface="Lucida Bright" charset="0"/>
                    </a:rPr>
                    <a:t>P</a:t>
                  </a:r>
                  <a:r>
                    <a:rPr lang="en-US" sz="1600" baseline="-25000">
                      <a:latin typeface="Lucida Bright" charset="0"/>
                    </a:rPr>
                    <a:t>10</a:t>
                  </a:r>
                </a:p>
              </p:txBody>
            </p:sp>
            <p:sp>
              <p:nvSpPr>
                <p:cNvPr id="67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4419600" y="3733800"/>
                  <a:ext cx="468631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37931725" indent="-37474525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lang="en-US" sz="1600" dirty="0">
                      <a:latin typeface="Lucida Bright" charset="0"/>
                    </a:rPr>
                    <a:t>P</a:t>
                  </a:r>
                  <a:r>
                    <a:rPr lang="en-US" sz="1600" baseline="-25000" dirty="0">
                      <a:latin typeface="Lucida Bright" charset="0"/>
                    </a:rPr>
                    <a:t>11</a:t>
                  </a:r>
                </a:p>
              </p:txBody>
            </p:sp>
            <p:sp>
              <p:nvSpPr>
                <p:cNvPr id="68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5304498" y="3745468"/>
                  <a:ext cx="542164" cy="3844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37931725" indent="-37474525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lang="en-US" sz="1600" dirty="0" smtClean="0">
                      <a:latin typeface="Lucida Bright" charset="0"/>
                    </a:rPr>
                    <a:t>P</a:t>
                  </a:r>
                  <a:r>
                    <a:rPr lang="en-US" sz="1600" baseline="-25000" dirty="0" smtClean="0">
                      <a:latin typeface="Lucida Bright" charset="0"/>
                    </a:rPr>
                    <a:t>12</a:t>
                  </a:r>
                  <a:endParaRPr lang="en-US" sz="1600" baseline="-25000" dirty="0">
                    <a:latin typeface="Lucida Bright" charset="0"/>
                  </a:endParaRPr>
                </a:p>
              </p:txBody>
            </p:sp>
            <p:sp>
              <p:nvSpPr>
                <p:cNvPr id="69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2362200" y="4724400"/>
                  <a:ext cx="468631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37931725" indent="-37474525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lang="en-US" sz="1600">
                      <a:latin typeface="Lucida Bright" charset="0"/>
                    </a:rPr>
                    <a:t>P</a:t>
                  </a:r>
                  <a:r>
                    <a:rPr lang="en-US" sz="1600" baseline="-25000">
                      <a:latin typeface="Lucida Bright" charset="0"/>
                    </a:rPr>
                    <a:t>13</a:t>
                  </a:r>
                </a:p>
              </p:txBody>
            </p:sp>
            <p:sp>
              <p:nvSpPr>
                <p:cNvPr id="70" name="TextBox 27"/>
                <p:cNvSpPr txBox="1">
                  <a:spLocks noChangeArrowheads="1"/>
                </p:cNvSpPr>
                <p:nvPr/>
              </p:nvSpPr>
              <p:spPr bwMode="auto">
                <a:xfrm>
                  <a:off x="3399498" y="4724400"/>
                  <a:ext cx="468631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37931725" indent="-37474525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lang="en-US" sz="1600">
                      <a:latin typeface="Lucida Bright" charset="0"/>
                    </a:rPr>
                    <a:t>P</a:t>
                  </a:r>
                  <a:r>
                    <a:rPr lang="en-US" sz="1600" baseline="-25000">
                      <a:latin typeface="Lucida Bright" charset="0"/>
                    </a:rPr>
                    <a:t>14</a:t>
                  </a:r>
                </a:p>
              </p:txBody>
            </p:sp>
            <p:sp>
              <p:nvSpPr>
                <p:cNvPr id="71" name="TextBox 28"/>
                <p:cNvSpPr txBox="1">
                  <a:spLocks noChangeArrowheads="1"/>
                </p:cNvSpPr>
                <p:nvPr/>
              </p:nvSpPr>
              <p:spPr bwMode="auto">
                <a:xfrm>
                  <a:off x="4419600" y="4724400"/>
                  <a:ext cx="468631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37931725" indent="-37474525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lang="en-US" sz="1600">
                      <a:latin typeface="Lucida Bright" charset="0"/>
                    </a:rPr>
                    <a:t>P</a:t>
                  </a:r>
                  <a:r>
                    <a:rPr lang="en-US" sz="1600" baseline="-25000">
                      <a:latin typeface="Lucida Bright" charset="0"/>
                    </a:rPr>
                    <a:t>15</a:t>
                  </a:r>
                </a:p>
              </p:txBody>
            </p:sp>
            <p:sp>
              <p:nvSpPr>
                <p:cNvPr id="72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5304498" y="4736068"/>
                  <a:ext cx="468631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37931725" indent="-37474525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lang="en-US" sz="1600">
                      <a:latin typeface="Lucida Bright" charset="0"/>
                    </a:rPr>
                    <a:t>P</a:t>
                  </a:r>
                  <a:r>
                    <a:rPr lang="en-US" sz="1600" baseline="-25000">
                      <a:latin typeface="Lucida Bright" charset="0"/>
                    </a:rPr>
                    <a:t>16</a:t>
                  </a:r>
                </a:p>
              </p:txBody>
            </p:sp>
          </p:grpSp>
          <p:sp>
            <p:nvSpPr>
              <p:cNvPr id="32" name="TextBox 31"/>
              <p:cNvSpPr txBox="1"/>
              <p:nvPr/>
            </p:nvSpPr>
            <p:spPr>
              <a:xfrm>
                <a:off x="3403884" y="2143660"/>
                <a:ext cx="6976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0101</a:t>
                </a:r>
                <a:endParaRPr 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475301" y="2143660"/>
                <a:ext cx="6976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0001</a:t>
                </a:r>
                <a:endParaRPr lang="en-US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605784" y="2145881"/>
                <a:ext cx="6976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1001</a:t>
                </a:r>
                <a:endParaRPr lang="en-US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697826" y="2139427"/>
                <a:ext cx="6976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1101</a:t>
                </a:r>
                <a:endParaRPr lang="en-US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83440" y="3139405"/>
                <a:ext cx="6976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1100</a:t>
                </a:r>
                <a:endParaRPr lang="en-US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395453" y="3092167"/>
                <a:ext cx="6976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1000</a:t>
                </a:r>
                <a:endParaRPr lang="en-US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475301" y="3036136"/>
                <a:ext cx="6976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0000</a:t>
                </a:r>
                <a:endParaRPr lang="en-US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3275751" y="3092167"/>
                <a:ext cx="6976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0100</a:t>
                </a:r>
                <a:endParaRPr lang="en-US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83230" y="3941056"/>
                <a:ext cx="6976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1110</a:t>
                </a:r>
                <a:endParaRPr lang="en-US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592941" y="3960079"/>
                <a:ext cx="6976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1010</a:t>
                </a:r>
                <a:endParaRPr lang="en-US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275750" y="3944811"/>
                <a:ext cx="6976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0110</a:t>
                </a:r>
                <a:endParaRPr lang="en-US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99062" y="4813335"/>
                <a:ext cx="6976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1111</a:t>
                </a:r>
                <a:endParaRPr lang="en-US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605783" y="4867853"/>
                <a:ext cx="6976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1011</a:t>
                </a:r>
                <a:endParaRPr lang="en-US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2476537" y="4811141"/>
                <a:ext cx="6976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0011</a:t>
                </a:r>
                <a:endParaRPr lang="en-US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275749" y="4800867"/>
                <a:ext cx="6976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0111</a:t>
                </a:r>
                <a:endParaRPr lang="en-US" dirty="0"/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-1840627" y="4123268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0010</a:t>
              </a:r>
              <a:endParaRPr lang="en-US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227840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05"/>
    </mc:Choice>
    <mc:Fallback xmlns="">
      <p:transition spd="slow" advTm="862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2" grpId="0" animBg="1"/>
      <p:bldP spid="92" grpId="1" animBg="1"/>
      <p:bldP spid="13" grpId="0" animBg="1"/>
      <p:bldP spid="13" grpId="1" animBg="1"/>
      <p:bldP spid="13" grpId="2" animBg="1"/>
      <p:bldP spid="94" grpId="0" animBg="1"/>
      <p:bldP spid="95" grpId="0" animBg="1"/>
      <p:bldP spid="95" grpId="1" animBg="1"/>
      <p:bldP spid="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289302" y="1250196"/>
            <a:ext cx="7364227" cy="4464804"/>
            <a:chOff x="289302" y="1250196"/>
            <a:chExt cx="7364227" cy="4464804"/>
          </a:xfrm>
        </p:grpSpPr>
        <p:grpSp>
          <p:nvGrpSpPr>
            <p:cNvPr id="72" name="Group 71"/>
            <p:cNvGrpSpPr/>
            <p:nvPr/>
          </p:nvGrpSpPr>
          <p:grpSpPr>
            <a:xfrm>
              <a:off x="3165229" y="1295400"/>
              <a:ext cx="1632439" cy="1819398"/>
              <a:chOff x="3165229" y="1295400"/>
              <a:chExt cx="1632439" cy="1819398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 flipH="1">
                <a:off x="3730225" y="2134875"/>
                <a:ext cx="0" cy="976385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Cloud 73"/>
              <p:cNvSpPr/>
              <p:nvPr/>
            </p:nvSpPr>
            <p:spPr>
              <a:xfrm>
                <a:off x="3165229" y="1295400"/>
                <a:ext cx="1632439" cy="898265"/>
              </a:xfrm>
              <a:prstGeom prst="cloud">
                <a:avLst/>
              </a:prstGeom>
              <a:solidFill>
                <a:schemeClr val="accent1">
                  <a:alpha val="49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Internet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5" name="Straight Connector 74"/>
              <p:cNvCxnSpPr/>
              <p:nvPr/>
            </p:nvCxnSpPr>
            <p:spPr>
              <a:xfrm>
                <a:off x="3733800" y="2118102"/>
                <a:ext cx="0" cy="996696"/>
              </a:xfrm>
              <a:prstGeom prst="line">
                <a:avLst/>
              </a:prstGeom>
              <a:ln w="158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Group 76"/>
            <p:cNvGrpSpPr/>
            <p:nvPr/>
          </p:nvGrpSpPr>
          <p:grpSpPr>
            <a:xfrm>
              <a:off x="289302" y="1304802"/>
              <a:ext cx="1632439" cy="1819398"/>
              <a:chOff x="3165229" y="1295400"/>
              <a:chExt cx="1632439" cy="1819398"/>
            </a:xfrm>
          </p:grpSpPr>
          <p:cxnSp>
            <p:nvCxnSpPr>
              <p:cNvPr id="78" name="Straight Connector 77"/>
              <p:cNvCxnSpPr/>
              <p:nvPr/>
            </p:nvCxnSpPr>
            <p:spPr>
              <a:xfrm flipH="1">
                <a:off x="3730225" y="2134875"/>
                <a:ext cx="0" cy="976385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Cloud 78"/>
              <p:cNvSpPr/>
              <p:nvPr/>
            </p:nvSpPr>
            <p:spPr>
              <a:xfrm>
                <a:off x="3165229" y="1295400"/>
                <a:ext cx="1632439" cy="898265"/>
              </a:xfrm>
              <a:prstGeom prst="cloud">
                <a:avLst/>
              </a:prstGeom>
              <a:solidFill>
                <a:schemeClr val="accent1">
                  <a:alpha val="49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Internet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>
                <a:off x="3733800" y="2118102"/>
                <a:ext cx="0" cy="996696"/>
              </a:xfrm>
              <a:prstGeom prst="line">
                <a:avLst/>
              </a:prstGeom>
              <a:ln w="158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Group 81"/>
            <p:cNvGrpSpPr/>
            <p:nvPr/>
          </p:nvGrpSpPr>
          <p:grpSpPr>
            <a:xfrm>
              <a:off x="289302" y="3895602"/>
              <a:ext cx="1632439" cy="1819398"/>
              <a:chOff x="3165229" y="1295400"/>
              <a:chExt cx="1632439" cy="1819398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 flipH="1">
                <a:off x="3730225" y="2134875"/>
                <a:ext cx="0" cy="976385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Cloud 83"/>
              <p:cNvSpPr/>
              <p:nvPr/>
            </p:nvSpPr>
            <p:spPr>
              <a:xfrm>
                <a:off x="3165229" y="1295400"/>
                <a:ext cx="1632439" cy="898265"/>
              </a:xfrm>
              <a:prstGeom prst="cloud">
                <a:avLst/>
              </a:prstGeom>
              <a:solidFill>
                <a:schemeClr val="accent1">
                  <a:alpha val="49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Internet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5" name="Straight Connector 84"/>
              <p:cNvCxnSpPr/>
              <p:nvPr/>
            </p:nvCxnSpPr>
            <p:spPr>
              <a:xfrm>
                <a:off x="3733800" y="2118102"/>
                <a:ext cx="0" cy="996696"/>
              </a:xfrm>
              <a:prstGeom prst="line">
                <a:avLst/>
              </a:prstGeom>
              <a:ln w="158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Group 87"/>
            <p:cNvGrpSpPr/>
            <p:nvPr/>
          </p:nvGrpSpPr>
          <p:grpSpPr>
            <a:xfrm>
              <a:off x="3200400" y="3886200"/>
              <a:ext cx="1632439" cy="1819398"/>
              <a:chOff x="3165229" y="1295400"/>
              <a:chExt cx="1632439" cy="1819398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 flipH="1">
                <a:off x="3730225" y="2134875"/>
                <a:ext cx="0" cy="976385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Cloud 89"/>
              <p:cNvSpPr/>
              <p:nvPr/>
            </p:nvSpPr>
            <p:spPr>
              <a:xfrm>
                <a:off x="3165229" y="1295400"/>
                <a:ext cx="1632439" cy="898265"/>
              </a:xfrm>
              <a:prstGeom prst="cloud">
                <a:avLst/>
              </a:prstGeom>
              <a:solidFill>
                <a:schemeClr val="accent1">
                  <a:alpha val="49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Internet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>
                <a:off x="3733800" y="2118102"/>
                <a:ext cx="0" cy="996696"/>
              </a:xfrm>
              <a:prstGeom prst="line">
                <a:avLst/>
              </a:prstGeom>
              <a:ln w="158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oup 92"/>
            <p:cNvGrpSpPr/>
            <p:nvPr/>
          </p:nvGrpSpPr>
          <p:grpSpPr>
            <a:xfrm>
              <a:off x="5972063" y="1250196"/>
              <a:ext cx="1632439" cy="1819398"/>
              <a:chOff x="3165229" y="1295400"/>
              <a:chExt cx="1632439" cy="1819398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 flipH="1">
                <a:off x="3730225" y="2134875"/>
                <a:ext cx="0" cy="976385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Cloud 94"/>
              <p:cNvSpPr/>
              <p:nvPr/>
            </p:nvSpPr>
            <p:spPr>
              <a:xfrm>
                <a:off x="3165229" y="1295400"/>
                <a:ext cx="1632439" cy="898265"/>
              </a:xfrm>
              <a:prstGeom prst="cloud">
                <a:avLst/>
              </a:prstGeom>
              <a:solidFill>
                <a:schemeClr val="accent1">
                  <a:alpha val="49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Internet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6" name="Straight Connector 95"/>
              <p:cNvCxnSpPr/>
              <p:nvPr/>
            </p:nvCxnSpPr>
            <p:spPr>
              <a:xfrm>
                <a:off x="3733800" y="2118102"/>
                <a:ext cx="0" cy="996696"/>
              </a:xfrm>
              <a:prstGeom prst="line">
                <a:avLst/>
              </a:prstGeom>
              <a:ln w="158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oup 97"/>
            <p:cNvGrpSpPr/>
            <p:nvPr/>
          </p:nvGrpSpPr>
          <p:grpSpPr>
            <a:xfrm>
              <a:off x="6021090" y="3864606"/>
              <a:ext cx="1632439" cy="1819398"/>
              <a:chOff x="3165229" y="1295400"/>
              <a:chExt cx="1632439" cy="1819398"/>
            </a:xfrm>
          </p:grpSpPr>
          <p:cxnSp>
            <p:nvCxnSpPr>
              <p:cNvPr id="99" name="Straight Connector 98"/>
              <p:cNvCxnSpPr/>
              <p:nvPr/>
            </p:nvCxnSpPr>
            <p:spPr>
              <a:xfrm flipH="1">
                <a:off x="3730225" y="2134875"/>
                <a:ext cx="0" cy="976385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Cloud 99"/>
              <p:cNvSpPr/>
              <p:nvPr/>
            </p:nvSpPr>
            <p:spPr>
              <a:xfrm>
                <a:off x="3165229" y="1295400"/>
                <a:ext cx="1632439" cy="898265"/>
              </a:xfrm>
              <a:prstGeom prst="cloud">
                <a:avLst/>
              </a:prstGeom>
              <a:solidFill>
                <a:schemeClr val="accent1">
                  <a:alpha val="49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Internet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1" name="Straight Connector 100"/>
              <p:cNvCxnSpPr/>
              <p:nvPr/>
            </p:nvCxnSpPr>
            <p:spPr>
              <a:xfrm>
                <a:off x="3733800" y="2118102"/>
                <a:ext cx="0" cy="996696"/>
              </a:xfrm>
              <a:prstGeom prst="line">
                <a:avLst/>
              </a:prstGeom>
              <a:ln w="158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6096"/>
          </a:xfrm>
        </p:spPr>
        <p:txBody>
          <a:bodyPr/>
          <a:lstStyle/>
          <a:p>
            <a:r>
              <a:rPr lang="en-US" dirty="0" smtClean="0"/>
              <a:t>Wireless LAN &amp; EWLAN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677" y="4528319"/>
            <a:ext cx="698589" cy="712993"/>
          </a:xfrm>
          <a:prstGeom prst="rect">
            <a:avLst/>
          </a:prstGeom>
        </p:spPr>
      </p:pic>
      <p:grpSp>
        <p:nvGrpSpPr>
          <p:cNvPr id="36" name="Group 35"/>
          <p:cNvGrpSpPr/>
          <p:nvPr/>
        </p:nvGrpSpPr>
        <p:grpSpPr>
          <a:xfrm>
            <a:off x="1151378" y="1828800"/>
            <a:ext cx="6779283" cy="4648200"/>
            <a:chOff x="1151378" y="1828800"/>
            <a:chExt cx="6779283" cy="46482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332892" y="2193665"/>
              <a:ext cx="0" cy="4259271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216770" y="2217729"/>
              <a:ext cx="0" cy="4259271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4378569" y="3291840"/>
              <a:ext cx="814755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7930661" y="1828800"/>
              <a:ext cx="0" cy="460613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7162800" y="3288323"/>
              <a:ext cx="76200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1518137" y="3288323"/>
              <a:ext cx="814755" cy="1172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1503483" y="5895658"/>
              <a:ext cx="814755" cy="1172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390292" y="5895658"/>
              <a:ext cx="814755" cy="1172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7168661" y="5883935"/>
              <a:ext cx="76200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151378" y="2193665"/>
              <a:ext cx="669567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672751" y="3124199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56660" y="3091933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05368" y="3080264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9114" y="5699269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91831" y="5699269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05368" y="5699269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230898" y="1734453"/>
            <a:ext cx="1571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/>
              <a:t>Controller</a:t>
            </a:r>
            <a:endParaRPr lang="en-US" sz="1700" b="1" dirty="0"/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238864" y="4387669"/>
            <a:ext cx="807312" cy="807312"/>
          </a:xfrm>
          <a:prstGeom prst="rect">
            <a:avLst/>
          </a:prstGeom>
        </p:spPr>
      </p:pic>
      <p:grpSp>
        <p:nvGrpSpPr>
          <p:cNvPr id="37" name="Group 36"/>
          <p:cNvGrpSpPr/>
          <p:nvPr/>
        </p:nvGrpSpPr>
        <p:grpSpPr>
          <a:xfrm>
            <a:off x="310660" y="2612526"/>
            <a:ext cx="6890239" cy="3656898"/>
            <a:chOff x="310660" y="2612526"/>
            <a:chExt cx="6890239" cy="3656898"/>
          </a:xfrm>
        </p:grpSpPr>
        <p:pic>
          <p:nvPicPr>
            <p:cNvPr id="86" name="Picture 85" descr="ap.png"/>
            <p:cNvPicPr>
              <a:picLocks noChangeAspect="1"/>
            </p:cNvPicPr>
            <p:nvPr/>
          </p:nvPicPr>
          <p:blipFill>
            <a:blip r:embed="rId6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660" y="5246077"/>
              <a:ext cx="1219200" cy="1023347"/>
            </a:xfrm>
            <a:prstGeom prst="rect">
              <a:avLst/>
            </a:prstGeom>
          </p:spPr>
        </p:pic>
        <p:pic>
          <p:nvPicPr>
            <p:cNvPr id="92" name="Picture 91" descr="ap.png"/>
            <p:cNvPicPr>
              <a:picLocks noChangeAspect="1"/>
            </p:cNvPicPr>
            <p:nvPr/>
          </p:nvPicPr>
          <p:blipFill>
            <a:blip r:embed="rId6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0400" y="5242302"/>
              <a:ext cx="1219200" cy="1023347"/>
            </a:xfrm>
            <a:prstGeom prst="rect">
              <a:avLst/>
            </a:prstGeom>
          </p:spPr>
        </p:pic>
        <p:pic>
          <p:nvPicPr>
            <p:cNvPr id="111" name="Content Placeholder 4" descr="ap.png"/>
            <p:cNvPicPr>
              <a:picLocks noChangeAspect="1"/>
            </p:cNvPicPr>
            <p:nvPr/>
          </p:nvPicPr>
          <p:blipFill>
            <a:blip r:embed="rId6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762" y="2648527"/>
              <a:ext cx="1217873" cy="1022515"/>
            </a:xfrm>
            <a:prstGeom prst="rect">
              <a:avLst/>
            </a:prstGeom>
          </p:spPr>
        </p:pic>
        <p:pic>
          <p:nvPicPr>
            <p:cNvPr id="122" name="Picture 121" descr="ap.png"/>
            <p:cNvPicPr>
              <a:picLocks noChangeAspect="1"/>
            </p:cNvPicPr>
            <p:nvPr/>
          </p:nvPicPr>
          <p:blipFill>
            <a:blip r:embed="rId6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4596" y="2612526"/>
              <a:ext cx="1219200" cy="1023347"/>
            </a:xfrm>
            <a:prstGeom prst="rect">
              <a:avLst/>
            </a:prstGeom>
          </p:spPr>
        </p:pic>
        <p:pic>
          <p:nvPicPr>
            <p:cNvPr id="123" name="Picture 122" descr="ap.png"/>
            <p:cNvPicPr>
              <a:picLocks noChangeAspect="1"/>
            </p:cNvPicPr>
            <p:nvPr/>
          </p:nvPicPr>
          <p:blipFill>
            <a:blip r:embed="rId7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6176" y="5246077"/>
              <a:ext cx="1154723" cy="969228"/>
            </a:xfrm>
            <a:prstGeom prst="rect">
              <a:avLst/>
            </a:prstGeom>
          </p:spPr>
        </p:pic>
        <p:pic>
          <p:nvPicPr>
            <p:cNvPr id="76" name="Picture 75" descr="ap.png"/>
            <p:cNvPicPr>
              <a:picLocks noChangeAspect="1"/>
            </p:cNvPicPr>
            <p:nvPr/>
          </p:nvPicPr>
          <p:blipFill>
            <a:blip r:embed="rId6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80728" y="2612526"/>
              <a:ext cx="1219200" cy="1023347"/>
            </a:xfrm>
            <a:prstGeom prst="rect">
              <a:avLst/>
            </a:prstGeom>
          </p:spPr>
        </p:pic>
      </p:grpSp>
      <p:grpSp>
        <p:nvGrpSpPr>
          <p:cNvPr id="131" name="Group 130"/>
          <p:cNvGrpSpPr/>
          <p:nvPr/>
        </p:nvGrpSpPr>
        <p:grpSpPr>
          <a:xfrm>
            <a:off x="8006830" y="2300748"/>
            <a:ext cx="1144545" cy="1891634"/>
            <a:chOff x="8006830" y="2300748"/>
            <a:chExt cx="1144545" cy="1891634"/>
          </a:xfrm>
        </p:grpSpPr>
        <p:sp>
          <p:nvSpPr>
            <p:cNvPr id="125" name="Cloud 124"/>
            <p:cNvSpPr/>
            <p:nvPr/>
          </p:nvSpPr>
          <p:spPr>
            <a:xfrm>
              <a:off x="8006830" y="3294117"/>
              <a:ext cx="1144545" cy="898265"/>
            </a:xfrm>
            <a:prstGeom prst="cloud">
              <a:avLst/>
            </a:prstGeom>
            <a:solidFill>
              <a:schemeClr val="accent1">
                <a:alpha val="4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Internet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27" name="Straight Connector 126"/>
            <p:cNvCxnSpPr/>
            <p:nvPr/>
          </p:nvCxnSpPr>
          <p:spPr>
            <a:xfrm>
              <a:off x="8229600" y="2300748"/>
              <a:ext cx="0" cy="1103531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8232060" y="2351005"/>
              <a:ext cx="0" cy="1097280"/>
            </a:xfrm>
            <a:prstGeom prst="line">
              <a:avLst/>
            </a:prstGeom>
            <a:ln w="158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1133856" y="2194302"/>
            <a:ext cx="6804150" cy="4303518"/>
            <a:chOff x="1134858" y="2194302"/>
            <a:chExt cx="6804150" cy="4303518"/>
          </a:xfrm>
        </p:grpSpPr>
        <p:cxnSp>
          <p:nvCxnSpPr>
            <p:cNvPr id="103" name="Straight Connector 102"/>
            <p:cNvCxnSpPr/>
            <p:nvPr/>
          </p:nvCxnSpPr>
          <p:spPr>
            <a:xfrm>
              <a:off x="2331720" y="2206356"/>
              <a:ext cx="0" cy="4242816"/>
            </a:xfrm>
            <a:prstGeom prst="line">
              <a:avLst/>
            </a:prstGeom>
            <a:ln w="158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>
              <a:off x="4507227" y="-1178067"/>
              <a:ext cx="0" cy="6744738"/>
            </a:xfrm>
            <a:prstGeom prst="line">
              <a:avLst/>
            </a:prstGeom>
            <a:ln w="158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5212080" y="2209800"/>
              <a:ext cx="0" cy="4242816"/>
            </a:xfrm>
            <a:prstGeom prst="line">
              <a:avLst/>
            </a:prstGeom>
            <a:ln w="158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7927848" y="2255004"/>
              <a:ext cx="0" cy="4242816"/>
            </a:xfrm>
            <a:prstGeom prst="line">
              <a:avLst/>
            </a:prstGeom>
            <a:ln w="158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rot="5400000">
              <a:off x="1918434" y="2880360"/>
              <a:ext cx="0" cy="822960"/>
            </a:xfrm>
            <a:prstGeom prst="line">
              <a:avLst/>
            </a:prstGeom>
            <a:ln w="158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rot="5400000">
              <a:off x="1920240" y="5486916"/>
              <a:ext cx="0" cy="822960"/>
            </a:xfrm>
            <a:prstGeom prst="line">
              <a:avLst/>
            </a:prstGeom>
            <a:ln w="158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5400000">
              <a:off x="4799826" y="5486916"/>
              <a:ext cx="0" cy="822960"/>
            </a:xfrm>
            <a:prstGeom prst="line">
              <a:avLst/>
            </a:prstGeom>
            <a:ln w="158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5400000">
              <a:off x="4800600" y="2880360"/>
              <a:ext cx="0" cy="822960"/>
            </a:xfrm>
            <a:prstGeom prst="line">
              <a:avLst/>
            </a:prstGeom>
            <a:ln w="158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>
              <a:off x="7527528" y="2880360"/>
              <a:ext cx="0" cy="822960"/>
            </a:xfrm>
            <a:prstGeom prst="line">
              <a:avLst/>
            </a:prstGeom>
            <a:ln w="158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5400000">
              <a:off x="7524948" y="5486400"/>
              <a:ext cx="0" cy="822960"/>
            </a:xfrm>
            <a:prstGeom prst="line">
              <a:avLst/>
            </a:prstGeom>
            <a:ln w="158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2" name="Picture 131"/>
          <p:cNvPicPr>
            <a:picLocks noChangeAspect="1"/>
          </p:cNvPicPr>
          <p:nvPr/>
        </p:nvPicPr>
        <p:blipFill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661" y="1295400"/>
            <a:ext cx="837113" cy="129054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8180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268"/>
    </mc:Choice>
    <mc:Fallback xmlns="">
      <p:transition spd="slow" advTm="452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ounded Rectangle 36"/>
          <p:cNvSpPr/>
          <p:nvPr/>
        </p:nvSpPr>
        <p:spPr>
          <a:xfrm>
            <a:off x="4482293" y="1509322"/>
            <a:ext cx="4182625" cy="407539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381446" y="228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‘</a:t>
            </a:r>
            <a:r>
              <a:rPr lang="en-US" dirty="0"/>
              <a:t>L</a:t>
            </a:r>
            <a:r>
              <a:rPr lang="en-US" dirty="0" smtClean="0"/>
              <a:t>ook up’ based Rate Estimation</a:t>
            </a:r>
            <a:endParaRPr lang="en-US" dirty="0"/>
          </a:p>
        </p:txBody>
      </p:sp>
      <p:grpSp>
        <p:nvGrpSpPr>
          <p:cNvPr id="42" name="Group 57"/>
          <p:cNvGrpSpPr>
            <a:grpSpLocks/>
          </p:cNvGrpSpPr>
          <p:nvPr/>
        </p:nvGrpSpPr>
        <p:grpSpPr bwMode="auto">
          <a:xfrm>
            <a:off x="5256957" y="2109578"/>
            <a:ext cx="3423285" cy="3488419"/>
            <a:chOff x="2057400" y="1371600"/>
            <a:chExt cx="3962400" cy="3961607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123804" y="3351609"/>
              <a:ext cx="3961606" cy="158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2057400" y="4417403"/>
              <a:ext cx="3962400" cy="158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2057400" y="1371600"/>
              <a:ext cx="39624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2057400" y="5331620"/>
              <a:ext cx="3962400" cy="158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4038204" y="3351609"/>
              <a:ext cx="3961606" cy="158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77391" y="3351609"/>
              <a:ext cx="39616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4" name="TextBox 17"/>
            <p:cNvSpPr txBox="1">
              <a:spLocks noChangeArrowheads="1"/>
            </p:cNvSpPr>
            <p:nvPr/>
          </p:nvSpPr>
          <p:spPr bwMode="auto">
            <a:xfrm>
              <a:off x="5304498" y="1688068"/>
              <a:ext cx="458667" cy="384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 b="1" dirty="0">
                  <a:latin typeface="Lucida Bright" charset="0"/>
                </a:rPr>
                <a:t>P</a:t>
              </a:r>
              <a:r>
                <a:rPr lang="en-US" sz="1600" b="1" baseline="-25000" dirty="0">
                  <a:latin typeface="Lucida Bright" charset="0"/>
                </a:rPr>
                <a:t>4</a:t>
              </a:r>
            </a:p>
          </p:txBody>
        </p:sp>
        <p:sp>
          <p:nvSpPr>
            <p:cNvPr id="69" name="TextBox 21"/>
            <p:cNvSpPr txBox="1">
              <a:spLocks noChangeArrowheads="1"/>
            </p:cNvSpPr>
            <p:nvPr/>
          </p:nvSpPr>
          <p:spPr bwMode="auto">
            <a:xfrm>
              <a:off x="5304498" y="2729468"/>
              <a:ext cx="458667" cy="384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 b="1" dirty="0">
                  <a:latin typeface="Lucida Bright" charset="0"/>
                </a:rPr>
                <a:t>P</a:t>
              </a:r>
              <a:r>
                <a:rPr lang="en-US" sz="1600" b="1" baseline="-25000" dirty="0">
                  <a:latin typeface="Lucida Bright" charset="0"/>
                </a:rPr>
                <a:t>8</a:t>
              </a:r>
            </a:p>
          </p:txBody>
        </p:sp>
        <p:sp>
          <p:nvSpPr>
            <p:cNvPr id="70" name="TextBox 25"/>
            <p:cNvSpPr txBox="1">
              <a:spLocks noChangeArrowheads="1"/>
            </p:cNvSpPr>
            <p:nvPr/>
          </p:nvSpPr>
          <p:spPr bwMode="auto">
            <a:xfrm>
              <a:off x="5304498" y="3745468"/>
              <a:ext cx="557007" cy="384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 b="1" dirty="0">
                  <a:latin typeface="Lucida Bright" charset="0"/>
                </a:rPr>
                <a:t>P</a:t>
              </a:r>
              <a:r>
                <a:rPr lang="en-US" sz="1600" b="1" baseline="-25000" dirty="0">
                  <a:latin typeface="Lucida Bright" charset="0"/>
                </a:rPr>
                <a:t>11</a:t>
              </a:r>
            </a:p>
          </p:txBody>
        </p:sp>
        <p:sp>
          <p:nvSpPr>
            <p:cNvPr id="71" name="TextBox 26"/>
            <p:cNvSpPr txBox="1">
              <a:spLocks noChangeArrowheads="1"/>
            </p:cNvSpPr>
            <p:nvPr/>
          </p:nvSpPr>
          <p:spPr bwMode="auto">
            <a:xfrm>
              <a:off x="2362200" y="4724400"/>
              <a:ext cx="557007" cy="384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 b="1" dirty="0">
                  <a:latin typeface="Lucida Bright" charset="0"/>
                </a:rPr>
                <a:t>P</a:t>
              </a:r>
              <a:r>
                <a:rPr lang="en-US" sz="1600" b="1" baseline="-25000" dirty="0">
                  <a:latin typeface="Lucida Bright" charset="0"/>
                </a:rPr>
                <a:t>13</a:t>
              </a:r>
            </a:p>
          </p:txBody>
        </p:sp>
        <p:sp>
          <p:nvSpPr>
            <p:cNvPr id="72" name="TextBox 27"/>
            <p:cNvSpPr txBox="1">
              <a:spLocks noChangeArrowheads="1"/>
            </p:cNvSpPr>
            <p:nvPr/>
          </p:nvSpPr>
          <p:spPr bwMode="auto">
            <a:xfrm>
              <a:off x="3399498" y="4724400"/>
              <a:ext cx="557007" cy="384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 b="1" dirty="0">
                  <a:latin typeface="Lucida Bright" charset="0"/>
                </a:rPr>
                <a:t>P</a:t>
              </a:r>
              <a:r>
                <a:rPr lang="en-US" sz="1600" b="1" baseline="-25000" dirty="0">
                  <a:latin typeface="Lucida Bright" charset="0"/>
                </a:rPr>
                <a:t>14</a:t>
              </a:r>
            </a:p>
          </p:txBody>
        </p:sp>
        <p:sp>
          <p:nvSpPr>
            <p:cNvPr id="73" name="TextBox 28"/>
            <p:cNvSpPr txBox="1">
              <a:spLocks noChangeArrowheads="1"/>
            </p:cNvSpPr>
            <p:nvPr/>
          </p:nvSpPr>
          <p:spPr bwMode="auto">
            <a:xfrm>
              <a:off x="4419601" y="4724400"/>
              <a:ext cx="557007" cy="384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 b="1" dirty="0">
                  <a:latin typeface="Lucida Bright" charset="0"/>
                </a:rPr>
                <a:t>P</a:t>
              </a:r>
              <a:r>
                <a:rPr lang="en-US" sz="1600" b="1" baseline="-25000" dirty="0">
                  <a:latin typeface="Lucida Bright" charset="0"/>
                </a:rPr>
                <a:t>15</a:t>
              </a:r>
            </a:p>
          </p:txBody>
        </p:sp>
        <p:sp>
          <p:nvSpPr>
            <p:cNvPr id="74" name="TextBox 29"/>
            <p:cNvSpPr txBox="1">
              <a:spLocks noChangeArrowheads="1"/>
            </p:cNvSpPr>
            <p:nvPr/>
          </p:nvSpPr>
          <p:spPr bwMode="auto">
            <a:xfrm>
              <a:off x="5304498" y="4736068"/>
              <a:ext cx="557007" cy="384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 b="1" dirty="0">
                  <a:latin typeface="Lucida Bright" charset="0"/>
                </a:rPr>
                <a:t>P</a:t>
              </a:r>
              <a:r>
                <a:rPr lang="en-US" sz="1600" b="1" baseline="-25000" dirty="0">
                  <a:latin typeface="Lucida Bright" charset="0"/>
                </a:rPr>
                <a:t>16</a:t>
              </a:r>
            </a:p>
          </p:txBody>
        </p:sp>
      </p:grpSp>
      <p:sp>
        <p:nvSpPr>
          <p:cNvPr id="75" name="Rounded Rectangle 74"/>
          <p:cNvSpPr/>
          <p:nvPr/>
        </p:nvSpPr>
        <p:spPr>
          <a:xfrm>
            <a:off x="5258330" y="2110977"/>
            <a:ext cx="2630552" cy="268060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76" name="TextBox 14"/>
          <p:cNvSpPr txBox="1">
            <a:spLocks noChangeArrowheads="1"/>
          </p:cNvSpPr>
          <p:nvPr/>
        </p:nvSpPr>
        <p:spPr bwMode="auto">
          <a:xfrm>
            <a:off x="5520287" y="2377972"/>
            <a:ext cx="3962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b="1" dirty="0">
                <a:latin typeface="Lucida Bright" charset="0"/>
              </a:rPr>
              <a:t>P</a:t>
            </a:r>
            <a:r>
              <a:rPr lang="en-US" sz="1600" b="1" baseline="-25000" dirty="0">
                <a:latin typeface="Lucida Bright" charset="0"/>
              </a:rPr>
              <a:t>1</a:t>
            </a:r>
          </a:p>
        </p:txBody>
      </p:sp>
      <p:sp>
        <p:nvSpPr>
          <p:cNvPr id="77" name="TextBox 15"/>
          <p:cNvSpPr txBox="1">
            <a:spLocks noChangeArrowheads="1"/>
          </p:cNvSpPr>
          <p:nvPr/>
        </p:nvSpPr>
        <p:spPr bwMode="auto">
          <a:xfrm>
            <a:off x="6416452" y="2377972"/>
            <a:ext cx="3962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b="1" dirty="0">
                <a:latin typeface="Lucida Bright" charset="0"/>
              </a:rPr>
              <a:t>P</a:t>
            </a:r>
            <a:r>
              <a:rPr lang="en-US" sz="1600" b="1" baseline="-25000" dirty="0">
                <a:latin typeface="Lucida Bright" charset="0"/>
              </a:rPr>
              <a:t>2</a:t>
            </a:r>
          </a:p>
        </p:txBody>
      </p:sp>
      <p:sp>
        <p:nvSpPr>
          <p:cNvPr id="78" name="TextBox 16"/>
          <p:cNvSpPr txBox="1">
            <a:spLocks noChangeArrowheads="1"/>
          </p:cNvSpPr>
          <p:nvPr/>
        </p:nvSpPr>
        <p:spPr bwMode="auto">
          <a:xfrm>
            <a:off x="7297762" y="2377972"/>
            <a:ext cx="3962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b="1" dirty="0">
                <a:latin typeface="Lucida Bright" charset="0"/>
              </a:rPr>
              <a:t>P</a:t>
            </a:r>
            <a:r>
              <a:rPr lang="en-US" sz="1600" b="1" baseline="-25000" dirty="0">
                <a:latin typeface="Lucida Bright" charset="0"/>
              </a:rPr>
              <a:t>3</a:t>
            </a:r>
          </a:p>
        </p:txBody>
      </p:sp>
      <p:sp>
        <p:nvSpPr>
          <p:cNvPr id="79" name="TextBox 18"/>
          <p:cNvSpPr txBox="1">
            <a:spLocks noChangeArrowheads="1"/>
          </p:cNvSpPr>
          <p:nvPr/>
        </p:nvSpPr>
        <p:spPr bwMode="auto">
          <a:xfrm>
            <a:off x="5520287" y="3294983"/>
            <a:ext cx="3962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b="1" dirty="0">
                <a:latin typeface="Lucida Bright" charset="0"/>
              </a:rPr>
              <a:t>P</a:t>
            </a:r>
            <a:r>
              <a:rPr lang="en-US" sz="1600" b="1" baseline="-25000" dirty="0">
                <a:latin typeface="Lucida Bright" charset="0"/>
              </a:rPr>
              <a:t>5</a:t>
            </a:r>
          </a:p>
        </p:txBody>
      </p:sp>
      <p:sp>
        <p:nvSpPr>
          <p:cNvPr id="80" name="TextBox 20"/>
          <p:cNvSpPr txBox="1">
            <a:spLocks noChangeArrowheads="1"/>
          </p:cNvSpPr>
          <p:nvPr/>
        </p:nvSpPr>
        <p:spPr bwMode="auto">
          <a:xfrm>
            <a:off x="7297762" y="3294983"/>
            <a:ext cx="3962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b="1" dirty="0">
                <a:latin typeface="Lucida Bright" charset="0"/>
              </a:rPr>
              <a:t>P</a:t>
            </a:r>
            <a:r>
              <a:rPr lang="en-US" sz="1600" b="1" baseline="-25000" dirty="0">
                <a:latin typeface="Lucida Bright" charset="0"/>
              </a:rPr>
              <a:t>7</a:t>
            </a:r>
          </a:p>
        </p:txBody>
      </p:sp>
      <p:sp>
        <p:nvSpPr>
          <p:cNvPr id="81" name="TextBox 22"/>
          <p:cNvSpPr txBox="1">
            <a:spLocks noChangeArrowheads="1"/>
          </p:cNvSpPr>
          <p:nvPr/>
        </p:nvSpPr>
        <p:spPr bwMode="auto">
          <a:xfrm>
            <a:off x="5520287" y="4189628"/>
            <a:ext cx="3962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b="1" dirty="0">
                <a:latin typeface="Lucida Bright" charset="0"/>
              </a:rPr>
              <a:t>P</a:t>
            </a:r>
            <a:r>
              <a:rPr lang="en-US" sz="1600" b="1" baseline="-25000" dirty="0">
                <a:latin typeface="Lucida Bright" charset="0"/>
              </a:rPr>
              <a:t>9</a:t>
            </a:r>
          </a:p>
        </p:txBody>
      </p:sp>
      <p:sp>
        <p:nvSpPr>
          <p:cNvPr id="82" name="TextBox 23"/>
          <p:cNvSpPr txBox="1">
            <a:spLocks noChangeArrowheads="1"/>
          </p:cNvSpPr>
          <p:nvPr/>
        </p:nvSpPr>
        <p:spPr bwMode="auto">
          <a:xfrm>
            <a:off x="6416452" y="4189628"/>
            <a:ext cx="4812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b="1" dirty="0">
                <a:latin typeface="Lucida Bright" charset="0"/>
              </a:rPr>
              <a:t>P</a:t>
            </a:r>
            <a:r>
              <a:rPr lang="en-US" sz="1600" b="1" baseline="-25000" dirty="0">
                <a:latin typeface="Lucida Bright" charset="0"/>
              </a:rPr>
              <a:t>10</a:t>
            </a:r>
          </a:p>
        </p:txBody>
      </p:sp>
      <p:sp>
        <p:nvSpPr>
          <p:cNvPr id="83" name="TextBox 24"/>
          <p:cNvSpPr txBox="1">
            <a:spLocks noChangeArrowheads="1"/>
          </p:cNvSpPr>
          <p:nvPr/>
        </p:nvSpPr>
        <p:spPr bwMode="auto">
          <a:xfrm>
            <a:off x="7297762" y="4189628"/>
            <a:ext cx="4812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b="1" dirty="0">
                <a:latin typeface="Lucida Bright" charset="0"/>
              </a:rPr>
              <a:t>P</a:t>
            </a:r>
            <a:r>
              <a:rPr lang="en-US" sz="1600" b="1" baseline="-25000" dirty="0">
                <a:latin typeface="Lucida Bright" charset="0"/>
              </a:rPr>
              <a:t>11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6122796" y="2984720"/>
            <a:ext cx="920282" cy="93919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85" name="TextBox 19"/>
          <p:cNvSpPr txBox="1">
            <a:spLocks noChangeArrowheads="1"/>
          </p:cNvSpPr>
          <p:nvPr/>
        </p:nvSpPr>
        <p:spPr bwMode="auto">
          <a:xfrm>
            <a:off x="6416452" y="3294983"/>
            <a:ext cx="3962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b="1" dirty="0">
                <a:latin typeface="Lucida Bright" charset="0"/>
              </a:rPr>
              <a:t>P</a:t>
            </a:r>
            <a:r>
              <a:rPr lang="en-US" sz="1600" b="1" baseline="-25000" dirty="0">
                <a:latin typeface="Lucida Bright" charset="0"/>
              </a:rPr>
              <a:t>6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157678" y="3547019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940050" y="2993492"/>
            <a:ext cx="407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F3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9" name="Slide Number Placeholder 54"/>
          <p:cNvSpPr>
            <a:spLocks noGrp="1"/>
          </p:cNvSpPr>
          <p:nvPr>
            <p:ph type="sldNum" sz="quarter" idx="4294967295"/>
          </p:nvPr>
        </p:nvSpPr>
        <p:spPr>
          <a:xfrm>
            <a:off x="8218065" y="5926287"/>
            <a:ext cx="609600" cy="521208"/>
          </a:xfrm>
          <a:prstGeom prst="rect">
            <a:avLst/>
          </a:prstGeom>
        </p:spPr>
        <p:txBody>
          <a:bodyPr/>
          <a:lstStyle/>
          <a:p>
            <a:fld id="{8CB590C7-E110-4C9C-B3C4-42A1D1BB7BAA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91" name="Content Placeholder 2"/>
          <p:cNvSpPr txBox="1">
            <a:spLocks/>
          </p:cNvSpPr>
          <p:nvPr/>
        </p:nvSpPr>
        <p:spPr>
          <a:xfrm>
            <a:off x="442451" y="1143000"/>
            <a:ext cx="4586749" cy="504389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Bit errors depend upon the distribution of error vectors</a:t>
            </a:r>
          </a:p>
          <a:p>
            <a:r>
              <a:rPr lang="en-US" sz="2400" dirty="0" smtClean="0"/>
              <a:t>The Expected Bit error rate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in the fig is 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            F1*0 + 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           (F2)*1.5 + 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           (F3)*3</a:t>
            </a:r>
          </a:p>
          <a:p>
            <a:r>
              <a:rPr lang="en-US" sz="2400" dirty="0" smtClean="0"/>
              <a:t>Bit error rate helps in bit 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     rate estimation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Empirical table </a:t>
            </a:r>
            <a:r>
              <a:rPr lang="en-US" sz="2400" dirty="0" smtClean="0"/>
              <a:t>of rates, fractions, delivery ratio (DR) </a:t>
            </a:r>
          </a:p>
          <a:p>
            <a:pPr marL="0" indent="0">
              <a:buNone/>
            </a:pPr>
            <a:r>
              <a:rPr lang="en-US" sz="2400" dirty="0" smtClean="0"/>
              <a:t>    &lt;</a:t>
            </a:r>
            <a:r>
              <a:rPr lang="en-US" sz="2400" dirty="0" smtClean="0">
                <a:solidFill>
                  <a:srgbClr val="FF0000"/>
                </a:solidFill>
              </a:rPr>
              <a:t>Rate, F1, F2, F3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B050"/>
                </a:solidFill>
              </a:rPr>
              <a:t>DR</a:t>
            </a:r>
            <a:r>
              <a:rPr lang="en-US" sz="2400" dirty="0" smtClean="0"/>
              <a:t>&gt;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45569" y="6102441"/>
            <a:ext cx="518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819400" y="6107668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Value</a:t>
            </a:r>
            <a:endParaRPr lang="en-US" dirty="0"/>
          </a:p>
        </p:txBody>
      </p:sp>
      <p:cxnSp>
        <p:nvCxnSpPr>
          <p:cNvPr id="55" name="Straight Connector 54"/>
          <p:cNvCxnSpPr/>
          <p:nvPr/>
        </p:nvCxnSpPr>
        <p:spPr bwMode="auto">
          <a:xfrm rot="5400000">
            <a:off x="4367884" y="3854499"/>
            <a:ext cx="3488418" cy="13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rot="5400000">
            <a:off x="5289538" y="3853101"/>
            <a:ext cx="3488418" cy="13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5256957" y="2980286"/>
            <a:ext cx="3423285" cy="13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5256957" y="3919475"/>
            <a:ext cx="3423285" cy="13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Left Brace 2"/>
          <p:cNvSpPr/>
          <p:nvPr/>
        </p:nvSpPr>
        <p:spPr>
          <a:xfrm rot="16200000">
            <a:off x="1738109" y="5014709"/>
            <a:ext cx="333781" cy="1828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eft Brace 42"/>
          <p:cNvSpPr/>
          <p:nvPr/>
        </p:nvSpPr>
        <p:spPr>
          <a:xfrm rot="16200000">
            <a:off x="3038932" y="5705931"/>
            <a:ext cx="327340" cy="45279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679116" y="259080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F2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1001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030"/>
    </mc:Choice>
    <mc:Fallback xmlns="">
      <p:transition spd="slow" advTm="1260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75" grpId="0" animBg="1"/>
      <p:bldP spid="84" grpId="0" animBg="1"/>
      <p:bldP spid="86" grpId="0"/>
      <p:bldP spid="87" grpId="0"/>
      <p:bldP spid="2" grpId="0"/>
      <p:bldP spid="39" grpId="0"/>
      <p:bldP spid="3" grpId="0" animBg="1"/>
      <p:bldP spid="43" grpId="0" animBg="1"/>
      <p:bldP spid="4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57"/>
          <p:cNvGrpSpPr>
            <a:grpSpLocks/>
          </p:cNvGrpSpPr>
          <p:nvPr/>
        </p:nvGrpSpPr>
        <p:grpSpPr bwMode="auto">
          <a:xfrm>
            <a:off x="2964747" y="2112628"/>
            <a:ext cx="3962400" cy="3963988"/>
            <a:chOff x="2057400" y="1371600"/>
            <a:chExt cx="3962400" cy="3963194"/>
          </a:xfrm>
        </p:grpSpPr>
        <p:cxnSp>
          <p:nvCxnSpPr>
            <p:cNvPr id="72" name="Straight Connector 71"/>
            <p:cNvCxnSpPr/>
            <p:nvPr/>
          </p:nvCxnSpPr>
          <p:spPr bwMode="auto">
            <a:xfrm rot="5400000">
              <a:off x="1066404" y="3353197"/>
              <a:ext cx="3961606" cy="158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5400000">
              <a:off x="3123804" y="3351609"/>
              <a:ext cx="3961606" cy="158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rot="5400000">
              <a:off x="2133204" y="3351609"/>
              <a:ext cx="3961606" cy="158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>
              <a:off x="2057400" y="2360415"/>
              <a:ext cx="3962400" cy="158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 bwMode="auto">
            <a:xfrm>
              <a:off x="2057400" y="3427001"/>
              <a:ext cx="3962400" cy="158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>
              <a:off x="2057400" y="4417403"/>
              <a:ext cx="3962400" cy="158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>
              <a:off x="2057400" y="1371600"/>
              <a:ext cx="39624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>
              <a:off x="2057400" y="5331620"/>
              <a:ext cx="3962400" cy="158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 rot="5400000">
              <a:off x="4038204" y="3351609"/>
              <a:ext cx="3961606" cy="158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 rot="5400000">
              <a:off x="77391" y="3351609"/>
              <a:ext cx="39616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4" name="TextBox 15"/>
            <p:cNvSpPr txBox="1">
              <a:spLocks noChangeArrowheads="1"/>
            </p:cNvSpPr>
            <p:nvPr/>
          </p:nvSpPr>
          <p:spPr bwMode="auto">
            <a:xfrm>
              <a:off x="3399498" y="1676400"/>
              <a:ext cx="38540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600" baseline="-25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2</a:t>
              </a:r>
            </a:p>
          </p:txBody>
        </p:sp>
        <p:sp>
          <p:nvSpPr>
            <p:cNvPr id="85" name="TextBox 16"/>
            <p:cNvSpPr txBox="1">
              <a:spLocks noChangeArrowheads="1"/>
            </p:cNvSpPr>
            <p:nvPr/>
          </p:nvSpPr>
          <p:spPr bwMode="auto">
            <a:xfrm>
              <a:off x="4419600" y="1676400"/>
              <a:ext cx="38540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600" baseline="-25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3</a:t>
              </a:r>
            </a:p>
          </p:txBody>
        </p:sp>
        <p:sp>
          <p:nvSpPr>
            <p:cNvPr id="86" name="TextBox 17"/>
            <p:cNvSpPr txBox="1">
              <a:spLocks noChangeArrowheads="1"/>
            </p:cNvSpPr>
            <p:nvPr/>
          </p:nvSpPr>
          <p:spPr bwMode="auto">
            <a:xfrm>
              <a:off x="5304498" y="1688068"/>
              <a:ext cx="38540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600" baseline="-25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4</a:t>
              </a:r>
            </a:p>
          </p:txBody>
        </p:sp>
        <p:sp>
          <p:nvSpPr>
            <p:cNvPr id="87" name="TextBox 18"/>
            <p:cNvSpPr txBox="1">
              <a:spLocks noChangeArrowheads="1"/>
            </p:cNvSpPr>
            <p:nvPr/>
          </p:nvSpPr>
          <p:spPr bwMode="auto">
            <a:xfrm>
              <a:off x="2362200" y="2717800"/>
              <a:ext cx="38540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600" baseline="-25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5</a:t>
              </a:r>
            </a:p>
          </p:txBody>
        </p:sp>
        <p:sp>
          <p:nvSpPr>
            <p:cNvPr id="89" name="TextBox 20"/>
            <p:cNvSpPr txBox="1">
              <a:spLocks noChangeArrowheads="1"/>
            </p:cNvSpPr>
            <p:nvPr/>
          </p:nvSpPr>
          <p:spPr bwMode="auto">
            <a:xfrm>
              <a:off x="4419600" y="2717800"/>
              <a:ext cx="38540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600" baseline="-25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7</a:t>
              </a:r>
            </a:p>
          </p:txBody>
        </p:sp>
        <p:sp>
          <p:nvSpPr>
            <p:cNvPr id="90" name="TextBox 21"/>
            <p:cNvSpPr txBox="1">
              <a:spLocks noChangeArrowheads="1"/>
            </p:cNvSpPr>
            <p:nvPr/>
          </p:nvSpPr>
          <p:spPr bwMode="auto">
            <a:xfrm>
              <a:off x="5304498" y="2729468"/>
              <a:ext cx="38540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600" baseline="-25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8</a:t>
              </a:r>
            </a:p>
          </p:txBody>
        </p:sp>
        <p:sp>
          <p:nvSpPr>
            <p:cNvPr id="91" name="TextBox 22"/>
            <p:cNvSpPr txBox="1">
              <a:spLocks noChangeArrowheads="1"/>
            </p:cNvSpPr>
            <p:nvPr/>
          </p:nvSpPr>
          <p:spPr bwMode="auto">
            <a:xfrm>
              <a:off x="2362200" y="3733800"/>
              <a:ext cx="38540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600" baseline="-25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9</a:t>
              </a:r>
            </a:p>
          </p:txBody>
        </p:sp>
        <p:sp>
          <p:nvSpPr>
            <p:cNvPr id="92" name="TextBox 23"/>
            <p:cNvSpPr txBox="1">
              <a:spLocks noChangeArrowheads="1"/>
            </p:cNvSpPr>
            <p:nvPr/>
          </p:nvSpPr>
          <p:spPr bwMode="auto">
            <a:xfrm>
              <a:off x="3399498" y="3733800"/>
              <a:ext cx="46863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600" baseline="-25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10</a:t>
              </a:r>
            </a:p>
          </p:txBody>
        </p:sp>
        <p:sp>
          <p:nvSpPr>
            <p:cNvPr id="93" name="TextBox 24"/>
            <p:cNvSpPr txBox="1">
              <a:spLocks noChangeArrowheads="1"/>
            </p:cNvSpPr>
            <p:nvPr/>
          </p:nvSpPr>
          <p:spPr bwMode="auto">
            <a:xfrm>
              <a:off x="4419600" y="3733800"/>
              <a:ext cx="46863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600" baseline="-25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11</a:t>
              </a:r>
            </a:p>
          </p:txBody>
        </p:sp>
        <p:sp>
          <p:nvSpPr>
            <p:cNvPr id="94" name="TextBox 25"/>
            <p:cNvSpPr txBox="1">
              <a:spLocks noChangeArrowheads="1"/>
            </p:cNvSpPr>
            <p:nvPr/>
          </p:nvSpPr>
          <p:spPr bwMode="auto">
            <a:xfrm>
              <a:off x="5304498" y="3745468"/>
              <a:ext cx="468398" cy="338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6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12</a:t>
              </a:r>
              <a:endParaRPr lang="en-US" sz="16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Bright" charset="0"/>
              </a:endParaRPr>
            </a:p>
          </p:txBody>
        </p:sp>
        <p:sp>
          <p:nvSpPr>
            <p:cNvPr id="95" name="TextBox 26"/>
            <p:cNvSpPr txBox="1">
              <a:spLocks noChangeArrowheads="1"/>
            </p:cNvSpPr>
            <p:nvPr/>
          </p:nvSpPr>
          <p:spPr bwMode="auto">
            <a:xfrm>
              <a:off x="2362200" y="4724400"/>
              <a:ext cx="468631" cy="3385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600" baseline="-25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13</a:t>
              </a:r>
            </a:p>
          </p:txBody>
        </p:sp>
        <p:sp>
          <p:nvSpPr>
            <p:cNvPr id="96" name="TextBox 27"/>
            <p:cNvSpPr txBox="1">
              <a:spLocks noChangeArrowheads="1"/>
            </p:cNvSpPr>
            <p:nvPr/>
          </p:nvSpPr>
          <p:spPr bwMode="auto">
            <a:xfrm>
              <a:off x="3399498" y="4724400"/>
              <a:ext cx="46863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600" baseline="-25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14</a:t>
              </a:r>
            </a:p>
          </p:txBody>
        </p:sp>
        <p:sp>
          <p:nvSpPr>
            <p:cNvPr id="97" name="TextBox 28"/>
            <p:cNvSpPr txBox="1">
              <a:spLocks noChangeArrowheads="1"/>
            </p:cNvSpPr>
            <p:nvPr/>
          </p:nvSpPr>
          <p:spPr bwMode="auto">
            <a:xfrm>
              <a:off x="4419600" y="4724400"/>
              <a:ext cx="46863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600" baseline="-25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15</a:t>
              </a:r>
            </a:p>
          </p:txBody>
        </p:sp>
        <p:sp>
          <p:nvSpPr>
            <p:cNvPr id="98" name="TextBox 29"/>
            <p:cNvSpPr txBox="1">
              <a:spLocks noChangeArrowheads="1"/>
            </p:cNvSpPr>
            <p:nvPr/>
          </p:nvSpPr>
          <p:spPr bwMode="auto">
            <a:xfrm>
              <a:off x="5304498" y="4736068"/>
              <a:ext cx="46863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600" baseline="-25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16</a:t>
              </a:r>
            </a:p>
          </p:txBody>
        </p:sp>
      </p:grpSp>
      <p:sp>
        <p:nvSpPr>
          <p:cNvPr id="99" name="TextBox 15"/>
          <p:cNvSpPr txBox="1">
            <a:spLocks noChangeArrowheads="1"/>
          </p:cNvSpPr>
          <p:nvPr/>
        </p:nvSpPr>
        <p:spPr bwMode="auto">
          <a:xfrm>
            <a:off x="3217092" y="2372227"/>
            <a:ext cx="3850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ucida Bright" charset="0"/>
              </a:rPr>
              <a:t>P</a:t>
            </a:r>
            <a:r>
              <a:rPr lang="en-US" sz="16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ucida Bright" charset="0"/>
              </a:rPr>
              <a:t>1</a:t>
            </a:r>
            <a:endParaRPr lang="en-US" sz="1600" baseline="-25000" dirty="0">
              <a:solidFill>
                <a:schemeClr val="tx1">
                  <a:lumMod val="85000"/>
                  <a:lumOff val="15000"/>
                </a:schemeClr>
              </a:solidFill>
              <a:latin typeface="Lucida Bright" charset="0"/>
            </a:endParaRPr>
          </a:p>
        </p:txBody>
      </p:sp>
      <p:sp>
        <p:nvSpPr>
          <p:cNvPr id="153" name="Oval 30"/>
          <p:cNvSpPr>
            <a:spLocks noChangeArrowheads="1"/>
          </p:cNvSpPr>
          <p:nvPr/>
        </p:nvSpPr>
        <p:spPr bwMode="auto">
          <a:xfrm>
            <a:off x="4535272" y="3465788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" name="Oval 30"/>
          <p:cNvSpPr>
            <a:spLocks noChangeArrowheads="1"/>
          </p:cNvSpPr>
          <p:nvPr/>
        </p:nvSpPr>
        <p:spPr bwMode="auto">
          <a:xfrm>
            <a:off x="4143589" y="3575115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" name="Oval 30"/>
          <p:cNvSpPr>
            <a:spLocks noChangeArrowheads="1"/>
          </p:cNvSpPr>
          <p:nvPr/>
        </p:nvSpPr>
        <p:spPr bwMode="auto">
          <a:xfrm>
            <a:off x="3651724" y="4301116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" name="Oval 30"/>
          <p:cNvSpPr>
            <a:spLocks noChangeArrowheads="1"/>
          </p:cNvSpPr>
          <p:nvPr/>
        </p:nvSpPr>
        <p:spPr bwMode="auto">
          <a:xfrm>
            <a:off x="5166178" y="4466965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" name="Oval 30"/>
          <p:cNvSpPr>
            <a:spLocks noChangeArrowheads="1"/>
          </p:cNvSpPr>
          <p:nvPr/>
        </p:nvSpPr>
        <p:spPr bwMode="auto">
          <a:xfrm>
            <a:off x="5165317" y="2793158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" name="Oval 30"/>
          <p:cNvSpPr>
            <a:spLocks noChangeArrowheads="1"/>
          </p:cNvSpPr>
          <p:nvPr/>
        </p:nvSpPr>
        <p:spPr bwMode="auto">
          <a:xfrm>
            <a:off x="4457418" y="2256594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" name="Oval 30"/>
          <p:cNvSpPr>
            <a:spLocks noChangeArrowheads="1"/>
          </p:cNvSpPr>
          <p:nvPr/>
        </p:nvSpPr>
        <p:spPr bwMode="auto">
          <a:xfrm>
            <a:off x="4413854" y="4848974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" name="Oval 30"/>
          <p:cNvSpPr>
            <a:spLocks noChangeArrowheads="1"/>
          </p:cNvSpPr>
          <p:nvPr/>
        </p:nvSpPr>
        <p:spPr bwMode="auto">
          <a:xfrm>
            <a:off x="3142241" y="3590581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9" name="Oval 30"/>
          <p:cNvSpPr>
            <a:spLocks noChangeArrowheads="1"/>
          </p:cNvSpPr>
          <p:nvPr/>
        </p:nvSpPr>
        <p:spPr bwMode="auto">
          <a:xfrm>
            <a:off x="2731563" y="5144193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0" name="Oval 30"/>
          <p:cNvSpPr>
            <a:spLocks noChangeArrowheads="1"/>
          </p:cNvSpPr>
          <p:nvPr/>
        </p:nvSpPr>
        <p:spPr bwMode="auto">
          <a:xfrm>
            <a:off x="6021960" y="4725242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1" name="Oval 30"/>
          <p:cNvSpPr>
            <a:spLocks noChangeArrowheads="1"/>
          </p:cNvSpPr>
          <p:nvPr/>
        </p:nvSpPr>
        <p:spPr bwMode="auto">
          <a:xfrm>
            <a:off x="2718685" y="2954484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2" name="Oval 30"/>
          <p:cNvSpPr>
            <a:spLocks noChangeArrowheads="1"/>
          </p:cNvSpPr>
          <p:nvPr/>
        </p:nvSpPr>
        <p:spPr bwMode="auto">
          <a:xfrm>
            <a:off x="6053064" y="2189208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2221992" y="1220223"/>
            <a:ext cx="4708899" cy="4856393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2967131" y="2135554"/>
            <a:ext cx="3044823" cy="3044824"/>
          </a:xfrm>
          <a:prstGeom prst="rect">
            <a:avLst/>
          </a:prstGeom>
          <a:noFill/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Rectangle 174"/>
          <p:cNvSpPr/>
          <p:nvPr/>
        </p:nvSpPr>
        <p:spPr bwMode="auto">
          <a:xfrm>
            <a:off x="3968496" y="3109100"/>
            <a:ext cx="1066800" cy="1066800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000"/>
          </a:p>
        </p:txBody>
      </p:sp>
      <p:sp>
        <p:nvSpPr>
          <p:cNvPr id="180" name="TextBox 14"/>
          <p:cNvSpPr txBox="1">
            <a:spLocks noChangeArrowheads="1"/>
          </p:cNvSpPr>
          <p:nvPr/>
        </p:nvSpPr>
        <p:spPr bwMode="auto">
          <a:xfrm>
            <a:off x="5457317" y="4070283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b="1" dirty="0">
                <a:latin typeface="Lucida Bright" charset="0"/>
              </a:rPr>
              <a:t>F</a:t>
            </a:r>
            <a:r>
              <a:rPr lang="en-US" b="1" baseline="-25000" dirty="0" smtClean="0">
                <a:latin typeface="Lucida Bright" charset="0"/>
              </a:rPr>
              <a:t>2</a:t>
            </a:r>
            <a:endParaRPr lang="en-US" b="1" baseline="-25000" dirty="0">
              <a:latin typeface="Lucida Bright" charset="0"/>
            </a:endParaRPr>
          </a:p>
        </p:txBody>
      </p:sp>
      <p:sp>
        <p:nvSpPr>
          <p:cNvPr id="181" name="TextBox 14"/>
          <p:cNvSpPr txBox="1">
            <a:spLocks noChangeArrowheads="1"/>
          </p:cNvSpPr>
          <p:nvPr/>
        </p:nvSpPr>
        <p:spPr bwMode="auto">
          <a:xfrm>
            <a:off x="3886200" y="1524000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b="1" dirty="0">
                <a:latin typeface="Lucida Bright" charset="0"/>
              </a:rPr>
              <a:t>F</a:t>
            </a:r>
            <a:r>
              <a:rPr lang="en-US" b="1" baseline="-25000" dirty="0" smtClean="0">
                <a:latin typeface="Lucida Bright" charset="0"/>
              </a:rPr>
              <a:t>3</a:t>
            </a:r>
            <a:endParaRPr lang="en-US" b="1" baseline="-25000" dirty="0">
              <a:latin typeface="Lucida Bright" charset="0"/>
            </a:endParaRPr>
          </a:p>
        </p:txBody>
      </p:sp>
      <p:sp>
        <p:nvSpPr>
          <p:cNvPr id="182" name="TextBox 19"/>
          <p:cNvSpPr txBox="1">
            <a:spLocks noChangeArrowheads="1"/>
          </p:cNvSpPr>
          <p:nvPr/>
        </p:nvSpPr>
        <p:spPr bwMode="auto">
          <a:xfrm>
            <a:off x="4306845" y="3459098"/>
            <a:ext cx="3850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ucida Bright" charset="0"/>
              </a:rPr>
              <a:t>P</a:t>
            </a:r>
            <a:r>
              <a:rPr lang="en-US" sz="16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Bright" charset="0"/>
              </a:rPr>
              <a:t>6</a:t>
            </a:r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Table Look up Example</a:t>
            </a:r>
            <a:endParaRPr lang="en-US" dirty="0"/>
          </a:p>
        </p:txBody>
      </p:sp>
      <p:sp>
        <p:nvSpPr>
          <p:cNvPr id="57" name="TextBox 19"/>
          <p:cNvSpPr txBox="1">
            <a:spLocks noChangeArrowheads="1"/>
          </p:cNvSpPr>
          <p:nvPr/>
        </p:nvSpPr>
        <p:spPr bwMode="auto">
          <a:xfrm>
            <a:off x="4307299" y="3464311"/>
            <a:ext cx="3850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ucida Bright" charset="0"/>
              </a:rPr>
              <a:t>P</a:t>
            </a:r>
            <a:r>
              <a:rPr lang="en-US" sz="16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Bright" charset="0"/>
              </a:rPr>
              <a:t>6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4902229" y="3459098"/>
            <a:ext cx="248917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391400" y="3184475"/>
                <a:ext cx="1011239" cy="7627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F</m:t>
                        </m:r>
                      </m:e>
                      <m:sub>
                        <m:r>
                          <a:rPr lang="en-US" b="0" i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20</m:t>
                        </m:r>
                      </m:den>
                    </m:f>
                    <m:r>
                      <a:rPr lang="en-US" b="0" i="0" smtClean="0">
                        <a:latin typeface="Cambria Math"/>
                      </a:rPr>
                      <m:t> </m:t>
                    </m:r>
                  </m:oMath>
                </a14:m>
                <a:endParaRPr lang="en-US" b="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3184475"/>
                <a:ext cx="1011239" cy="76277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Straight Arrow Connector 60"/>
          <p:cNvCxnSpPr>
            <a:endCxn id="180" idx="3"/>
          </p:cNvCxnSpPr>
          <p:nvPr/>
        </p:nvCxnSpPr>
        <p:spPr>
          <a:xfrm flipH="1" flipV="1">
            <a:off x="5949760" y="4301116"/>
            <a:ext cx="1441641" cy="3006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391400" y="4327113"/>
                <a:ext cx="1016560" cy="7872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F</m:t>
                        </m:r>
                      </m:e>
                      <m:sub>
                        <m:r>
                          <a:rPr lang="en-US" b="0" i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20</m:t>
                        </m:r>
                      </m:den>
                    </m:f>
                    <m:r>
                      <a:rPr lang="en-US" b="0" i="0" smtClean="0">
                        <a:latin typeface="Cambria Math"/>
                      </a:rPr>
                      <m:t> </m:t>
                    </m:r>
                  </m:oMath>
                </a14:m>
                <a:endParaRPr lang="en-US" b="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4327113"/>
                <a:ext cx="1016560" cy="78726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Straight Arrow Connector 62"/>
          <p:cNvCxnSpPr/>
          <p:nvPr/>
        </p:nvCxnSpPr>
        <p:spPr>
          <a:xfrm flipH="1" flipV="1">
            <a:off x="4381218" y="1743487"/>
            <a:ext cx="3065234" cy="113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7446452" y="1349854"/>
                <a:ext cx="1016560" cy="7872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F</m:t>
                        </m:r>
                      </m:e>
                      <m:sub>
                        <m:r>
                          <a:rPr lang="en-US" b="0" i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20</m:t>
                        </m:r>
                      </m:den>
                    </m:f>
                    <m:r>
                      <a:rPr lang="en-US" b="0" i="0" smtClean="0">
                        <a:latin typeface="Cambria Math"/>
                      </a:rPr>
                      <m:t> </m:t>
                    </m:r>
                  </m:oMath>
                </a14:m>
                <a:endParaRPr lang="en-US" b="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6452" y="1349854"/>
                <a:ext cx="1016560" cy="78726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522368" y="6280044"/>
            <a:ext cx="2802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Testing 24 Mbps, 16 QAM</a:t>
            </a:r>
            <a:endParaRPr lang="en-US" b="1" dirty="0"/>
          </a:p>
        </p:txBody>
      </p:sp>
      <p:sp>
        <p:nvSpPr>
          <p:cNvPr id="67" name="Oval 30"/>
          <p:cNvSpPr>
            <a:spLocks noChangeArrowheads="1"/>
          </p:cNvSpPr>
          <p:nvPr/>
        </p:nvSpPr>
        <p:spPr bwMode="auto">
          <a:xfrm>
            <a:off x="4219789" y="3398402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" name="Oval 30"/>
          <p:cNvSpPr>
            <a:spLocks noChangeArrowheads="1"/>
          </p:cNvSpPr>
          <p:nvPr/>
        </p:nvSpPr>
        <p:spPr bwMode="auto">
          <a:xfrm>
            <a:off x="4568155" y="3716053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Oval 30"/>
          <p:cNvSpPr>
            <a:spLocks noChangeArrowheads="1"/>
          </p:cNvSpPr>
          <p:nvPr/>
        </p:nvSpPr>
        <p:spPr bwMode="auto">
          <a:xfrm>
            <a:off x="4305018" y="3745678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Oval 30"/>
          <p:cNvSpPr>
            <a:spLocks noChangeArrowheads="1"/>
          </p:cNvSpPr>
          <p:nvPr/>
        </p:nvSpPr>
        <p:spPr bwMode="auto">
          <a:xfrm>
            <a:off x="4826029" y="3089144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" name="Oval 30"/>
          <p:cNvSpPr>
            <a:spLocks noChangeArrowheads="1"/>
          </p:cNvSpPr>
          <p:nvPr/>
        </p:nvSpPr>
        <p:spPr bwMode="auto">
          <a:xfrm>
            <a:off x="4826029" y="3959851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" name="Oval 30"/>
          <p:cNvSpPr>
            <a:spLocks noChangeArrowheads="1"/>
          </p:cNvSpPr>
          <p:nvPr/>
        </p:nvSpPr>
        <p:spPr bwMode="auto">
          <a:xfrm>
            <a:off x="4444050" y="3089144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910446" y="3089144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" name="Oval 30"/>
          <p:cNvSpPr>
            <a:spLocks noChangeArrowheads="1"/>
          </p:cNvSpPr>
          <p:nvPr/>
        </p:nvSpPr>
        <p:spPr bwMode="auto">
          <a:xfrm>
            <a:off x="3924539" y="4013945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1" name="TextBox 14"/>
          <p:cNvSpPr txBox="1">
            <a:spLocks noChangeArrowheads="1"/>
          </p:cNvSpPr>
          <p:nvPr/>
        </p:nvSpPr>
        <p:spPr bwMode="auto">
          <a:xfrm>
            <a:off x="4232799" y="3792792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b="1" dirty="0">
                <a:latin typeface="Lucida Bright" charset="0"/>
              </a:rPr>
              <a:t>F</a:t>
            </a:r>
            <a:r>
              <a:rPr lang="en-US" b="1" baseline="-25000" dirty="0" smtClean="0">
                <a:latin typeface="Lucida Bright" charset="0"/>
              </a:rPr>
              <a:t>1</a:t>
            </a:r>
            <a:endParaRPr lang="en-US" b="1" baseline="-25000" dirty="0">
              <a:latin typeface="Lucida Bright" charset="0"/>
            </a:endParaRPr>
          </a:p>
        </p:txBody>
      </p:sp>
      <p:sp>
        <p:nvSpPr>
          <p:cNvPr id="2" name="Cloud 1"/>
          <p:cNvSpPr/>
          <p:nvPr/>
        </p:nvSpPr>
        <p:spPr>
          <a:xfrm>
            <a:off x="-1" y="1091261"/>
            <a:ext cx="3727925" cy="1300104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Key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&lt;</a:t>
            </a:r>
            <a:r>
              <a:rPr lang="en-US" b="1" dirty="0">
                <a:solidFill>
                  <a:schemeClr val="tx1"/>
                </a:solidFill>
              </a:rPr>
              <a:t>24, 10/20, </a:t>
            </a:r>
            <a:r>
              <a:rPr lang="en-US" b="1" dirty="0" smtClean="0">
                <a:solidFill>
                  <a:schemeClr val="tx1"/>
                </a:solidFill>
              </a:rPr>
              <a:t>6/20, 4/20&gt;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825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30"/>
    </mc:Choice>
    <mc:Fallback xmlns="">
      <p:transition spd="slow" advTm="90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70" grpId="0" animBg="1"/>
      <p:bldP spid="173" grpId="0" animBg="1"/>
      <p:bldP spid="174" grpId="0" animBg="1"/>
      <p:bldP spid="175" grpId="0" animBg="1"/>
      <p:bldP spid="180" grpId="0"/>
      <p:bldP spid="181" grpId="0"/>
      <p:bldP spid="182" grpId="0"/>
      <p:bldP spid="57" grpId="1"/>
      <p:bldP spid="4" grpId="0"/>
      <p:bldP spid="62" grpId="0"/>
      <p:bldP spid="64" grpId="0"/>
      <p:bldP spid="9" grpId="0"/>
      <p:bldP spid="101" grpId="0"/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813139" y="2055696"/>
            <a:ext cx="3985452" cy="3986530"/>
            <a:chOff x="2813139" y="2055696"/>
            <a:chExt cx="3985452" cy="3986530"/>
          </a:xfrm>
        </p:grpSpPr>
        <p:grpSp>
          <p:nvGrpSpPr>
            <p:cNvPr id="2" name="Group 57"/>
            <p:cNvGrpSpPr>
              <a:grpSpLocks/>
            </p:cNvGrpSpPr>
            <p:nvPr/>
          </p:nvGrpSpPr>
          <p:grpSpPr bwMode="auto">
            <a:xfrm>
              <a:off x="2813139" y="2055696"/>
              <a:ext cx="3985452" cy="3963989"/>
              <a:chOff x="2034348" y="1371600"/>
              <a:chExt cx="3985452" cy="3963195"/>
            </a:xfrm>
          </p:grpSpPr>
          <p:cxnSp>
            <p:nvCxnSpPr>
              <p:cNvPr id="3" name="Straight Connector 2"/>
              <p:cNvCxnSpPr/>
              <p:nvPr/>
            </p:nvCxnSpPr>
            <p:spPr bwMode="auto">
              <a:xfrm rot="5400000">
                <a:off x="1510823" y="3353198"/>
                <a:ext cx="3961606" cy="158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" name="Straight Connector 3"/>
              <p:cNvCxnSpPr/>
              <p:nvPr/>
            </p:nvCxnSpPr>
            <p:spPr bwMode="auto">
              <a:xfrm rot="5400000">
                <a:off x="2730023" y="3351610"/>
                <a:ext cx="3961606" cy="158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" name="Straight Connector 4"/>
              <p:cNvCxnSpPr/>
              <p:nvPr/>
            </p:nvCxnSpPr>
            <p:spPr bwMode="auto">
              <a:xfrm rot="5400000">
                <a:off x="2133204" y="3351609"/>
                <a:ext cx="3961606" cy="158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" name="Straight Connector 5"/>
              <p:cNvCxnSpPr/>
              <p:nvPr/>
            </p:nvCxnSpPr>
            <p:spPr bwMode="auto">
              <a:xfrm>
                <a:off x="2057400" y="2744629"/>
                <a:ext cx="3962400" cy="158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" name="Straight Connector 6"/>
              <p:cNvCxnSpPr/>
              <p:nvPr/>
            </p:nvCxnSpPr>
            <p:spPr bwMode="auto">
              <a:xfrm>
                <a:off x="2057400" y="3427001"/>
                <a:ext cx="3962400" cy="158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" name="Straight Connector 7"/>
              <p:cNvCxnSpPr/>
              <p:nvPr/>
            </p:nvCxnSpPr>
            <p:spPr bwMode="auto">
              <a:xfrm>
                <a:off x="2034348" y="4039769"/>
                <a:ext cx="3962400" cy="158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" name="Straight Connector 8"/>
              <p:cNvCxnSpPr/>
              <p:nvPr/>
            </p:nvCxnSpPr>
            <p:spPr bwMode="auto">
              <a:xfrm>
                <a:off x="2057400" y="1371600"/>
                <a:ext cx="396240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Straight Connector 9"/>
              <p:cNvCxnSpPr/>
              <p:nvPr/>
            </p:nvCxnSpPr>
            <p:spPr bwMode="auto">
              <a:xfrm>
                <a:off x="2057400" y="5331620"/>
                <a:ext cx="3962400" cy="158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" name="Straight Connector 10"/>
              <p:cNvCxnSpPr/>
              <p:nvPr/>
            </p:nvCxnSpPr>
            <p:spPr bwMode="auto">
              <a:xfrm rot="5400000">
                <a:off x="4038204" y="3351609"/>
                <a:ext cx="3961606" cy="158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 bwMode="auto">
              <a:xfrm rot="5400000">
                <a:off x="77391" y="3351609"/>
                <a:ext cx="3961606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40" name="Straight Connector 39"/>
            <p:cNvCxnSpPr/>
            <p:nvPr/>
          </p:nvCxnSpPr>
          <p:spPr bwMode="auto">
            <a:xfrm>
              <a:off x="2813139" y="2743200"/>
              <a:ext cx="3962400" cy="158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2813139" y="5337174"/>
              <a:ext cx="3962400" cy="158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4118017" y="4037692"/>
              <a:ext cx="3962400" cy="158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5400000">
              <a:off x="1603418" y="4060232"/>
              <a:ext cx="3962400" cy="158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0" name="TextBox 14"/>
            <p:cNvSpPr txBox="1">
              <a:spLocks noChangeArrowheads="1"/>
            </p:cNvSpPr>
            <p:nvPr/>
          </p:nvSpPr>
          <p:spPr bwMode="auto">
            <a:xfrm>
              <a:off x="3033691" y="2283023"/>
              <a:ext cx="35939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400" baseline="-25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1</a:t>
              </a:r>
            </a:p>
          </p:txBody>
        </p:sp>
        <p:sp>
          <p:nvSpPr>
            <p:cNvPr id="141" name="TextBox 14"/>
            <p:cNvSpPr txBox="1">
              <a:spLocks noChangeArrowheads="1"/>
            </p:cNvSpPr>
            <p:nvPr/>
          </p:nvSpPr>
          <p:spPr bwMode="auto">
            <a:xfrm>
              <a:off x="3773006" y="2283023"/>
              <a:ext cx="35939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400" baseline="-25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2</a:t>
              </a:r>
            </a:p>
          </p:txBody>
        </p:sp>
        <p:sp>
          <p:nvSpPr>
            <p:cNvPr id="142" name="TextBox 14"/>
            <p:cNvSpPr txBox="1">
              <a:spLocks noChangeArrowheads="1"/>
            </p:cNvSpPr>
            <p:nvPr/>
          </p:nvSpPr>
          <p:spPr bwMode="auto">
            <a:xfrm>
              <a:off x="4419541" y="2283023"/>
              <a:ext cx="35939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400" baseline="-25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3</a:t>
              </a:r>
            </a:p>
          </p:txBody>
        </p:sp>
        <p:sp>
          <p:nvSpPr>
            <p:cNvPr id="143" name="TextBox 14"/>
            <p:cNvSpPr txBox="1">
              <a:spLocks noChangeArrowheads="1"/>
            </p:cNvSpPr>
            <p:nvPr/>
          </p:nvSpPr>
          <p:spPr bwMode="auto">
            <a:xfrm>
              <a:off x="5050704" y="2283023"/>
              <a:ext cx="35939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400" baseline="-25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4</a:t>
              </a:r>
            </a:p>
          </p:txBody>
        </p:sp>
        <p:sp>
          <p:nvSpPr>
            <p:cNvPr id="144" name="TextBox 14"/>
            <p:cNvSpPr txBox="1">
              <a:spLocks noChangeArrowheads="1"/>
            </p:cNvSpPr>
            <p:nvPr/>
          </p:nvSpPr>
          <p:spPr bwMode="auto">
            <a:xfrm>
              <a:off x="5641224" y="2283023"/>
              <a:ext cx="35939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400" baseline="-25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5</a:t>
              </a:r>
            </a:p>
          </p:txBody>
        </p:sp>
        <p:sp>
          <p:nvSpPr>
            <p:cNvPr id="145" name="TextBox 14"/>
            <p:cNvSpPr txBox="1">
              <a:spLocks noChangeArrowheads="1"/>
            </p:cNvSpPr>
            <p:nvPr/>
          </p:nvSpPr>
          <p:spPr bwMode="auto">
            <a:xfrm>
              <a:off x="6272430" y="2283023"/>
              <a:ext cx="35939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400" baseline="-25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6</a:t>
              </a:r>
            </a:p>
          </p:txBody>
        </p:sp>
        <p:sp>
          <p:nvSpPr>
            <p:cNvPr id="146" name="TextBox 14"/>
            <p:cNvSpPr txBox="1">
              <a:spLocks noChangeArrowheads="1"/>
            </p:cNvSpPr>
            <p:nvPr/>
          </p:nvSpPr>
          <p:spPr bwMode="auto">
            <a:xfrm>
              <a:off x="3050424" y="2968823"/>
              <a:ext cx="35939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400" baseline="-25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7</a:t>
              </a:r>
            </a:p>
          </p:txBody>
        </p:sp>
        <p:sp>
          <p:nvSpPr>
            <p:cNvPr id="148" name="TextBox 14"/>
            <p:cNvSpPr txBox="1">
              <a:spLocks noChangeArrowheads="1"/>
            </p:cNvSpPr>
            <p:nvPr/>
          </p:nvSpPr>
          <p:spPr bwMode="auto">
            <a:xfrm>
              <a:off x="4422024" y="2968823"/>
              <a:ext cx="35939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400" baseline="-25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9</a:t>
              </a:r>
            </a:p>
          </p:txBody>
        </p:sp>
        <p:sp>
          <p:nvSpPr>
            <p:cNvPr id="149" name="TextBox 14"/>
            <p:cNvSpPr txBox="1">
              <a:spLocks noChangeArrowheads="1"/>
            </p:cNvSpPr>
            <p:nvPr/>
          </p:nvSpPr>
          <p:spPr bwMode="auto">
            <a:xfrm>
              <a:off x="5031624" y="2968823"/>
              <a:ext cx="4315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4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10</a:t>
              </a:r>
              <a:endParaRPr lang="en-US" sz="14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Bright" charset="0"/>
              </a:endParaRPr>
            </a:p>
          </p:txBody>
        </p:sp>
        <p:sp>
          <p:nvSpPr>
            <p:cNvPr id="150" name="TextBox 14"/>
            <p:cNvSpPr txBox="1">
              <a:spLocks noChangeArrowheads="1"/>
            </p:cNvSpPr>
            <p:nvPr/>
          </p:nvSpPr>
          <p:spPr bwMode="auto">
            <a:xfrm>
              <a:off x="5641224" y="2968823"/>
              <a:ext cx="4315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4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11</a:t>
              </a:r>
              <a:endParaRPr lang="en-US" sz="14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Bright" charset="0"/>
              </a:endParaRPr>
            </a:p>
          </p:txBody>
        </p:sp>
        <p:sp>
          <p:nvSpPr>
            <p:cNvPr id="151" name="TextBox 14"/>
            <p:cNvSpPr txBox="1">
              <a:spLocks noChangeArrowheads="1"/>
            </p:cNvSpPr>
            <p:nvPr/>
          </p:nvSpPr>
          <p:spPr bwMode="auto">
            <a:xfrm>
              <a:off x="6250824" y="2968823"/>
              <a:ext cx="4315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4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12</a:t>
              </a:r>
              <a:endParaRPr lang="en-US" sz="14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Bright" charset="0"/>
              </a:endParaRPr>
            </a:p>
          </p:txBody>
        </p:sp>
        <p:sp>
          <p:nvSpPr>
            <p:cNvPr id="153" name="TextBox 14"/>
            <p:cNvSpPr txBox="1">
              <a:spLocks noChangeArrowheads="1"/>
            </p:cNvSpPr>
            <p:nvPr/>
          </p:nvSpPr>
          <p:spPr bwMode="auto">
            <a:xfrm>
              <a:off x="3704976" y="3618216"/>
              <a:ext cx="4315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4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14</a:t>
              </a:r>
              <a:endParaRPr lang="en-US" sz="14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Bright" charset="0"/>
              </a:endParaRPr>
            </a:p>
          </p:txBody>
        </p:sp>
        <p:sp>
          <p:nvSpPr>
            <p:cNvPr id="154" name="TextBox 14"/>
            <p:cNvSpPr txBox="1">
              <a:spLocks noChangeArrowheads="1"/>
            </p:cNvSpPr>
            <p:nvPr/>
          </p:nvSpPr>
          <p:spPr bwMode="auto">
            <a:xfrm>
              <a:off x="4390776" y="3618216"/>
              <a:ext cx="4315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4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15</a:t>
              </a:r>
              <a:endParaRPr lang="en-US" sz="14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Bright" charset="0"/>
              </a:endParaRPr>
            </a:p>
          </p:txBody>
        </p:sp>
        <p:sp>
          <p:nvSpPr>
            <p:cNvPr id="155" name="TextBox 14"/>
            <p:cNvSpPr txBox="1">
              <a:spLocks noChangeArrowheads="1"/>
            </p:cNvSpPr>
            <p:nvPr/>
          </p:nvSpPr>
          <p:spPr bwMode="auto">
            <a:xfrm>
              <a:off x="5000376" y="3618216"/>
              <a:ext cx="4315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4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16</a:t>
              </a:r>
              <a:endParaRPr lang="en-US" sz="14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Bright" charset="0"/>
              </a:endParaRPr>
            </a:p>
          </p:txBody>
        </p:sp>
        <p:sp>
          <p:nvSpPr>
            <p:cNvPr id="156" name="TextBox 14"/>
            <p:cNvSpPr txBox="1">
              <a:spLocks noChangeArrowheads="1"/>
            </p:cNvSpPr>
            <p:nvPr/>
          </p:nvSpPr>
          <p:spPr bwMode="auto">
            <a:xfrm>
              <a:off x="5609976" y="3618216"/>
              <a:ext cx="4315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4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17</a:t>
              </a:r>
              <a:endParaRPr lang="en-US" sz="14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Bright" charset="0"/>
              </a:endParaRPr>
            </a:p>
          </p:txBody>
        </p:sp>
        <p:sp>
          <p:nvSpPr>
            <p:cNvPr id="157" name="TextBox 14"/>
            <p:cNvSpPr txBox="1">
              <a:spLocks noChangeArrowheads="1"/>
            </p:cNvSpPr>
            <p:nvPr/>
          </p:nvSpPr>
          <p:spPr bwMode="auto">
            <a:xfrm>
              <a:off x="6219576" y="3618216"/>
              <a:ext cx="4315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4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18</a:t>
              </a:r>
              <a:endParaRPr lang="en-US" sz="14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Bright" charset="0"/>
              </a:endParaRPr>
            </a:p>
          </p:txBody>
        </p:sp>
        <p:sp>
          <p:nvSpPr>
            <p:cNvPr id="158" name="TextBox 14"/>
            <p:cNvSpPr txBox="1">
              <a:spLocks noChangeArrowheads="1"/>
            </p:cNvSpPr>
            <p:nvPr/>
          </p:nvSpPr>
          <p:spPr bwMode="auto">
            <a:xfrm>
              <a:off x="3038141" y="4251655"/>
              <a:ext cx="4315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 smtClean="0">
                  <a:latin typeface="Lucida Bright" charset="0"/>
                </a:rPr>
                <a:t>P</a:t>
              </a:r>
              <a:r>
                <a:rPr lang="en-US" sz="1400" baseline="-25000" dirty="0" smtClean="0">
                  <a:latin typeface="Lucida Bright" charset="0"/>
                </a:rPr>
                <a:t>19</a:t>
              </a:r>
              <a:endParaRPr lang="en-US" sz="1400" baseline="-25000" dirty="0">
                <a:latin typeface="Lucida Bright" charset="0"/>
              </a:endParaRPr>
            </a:p>
          </p:txBody>
        </p:sp>
        <p:sp>
          <p:nvSpPr>
            <p:cNvPr id="160" name="TextBox 14"/>
            <p:cNvSpPr txBox="1">
              <a:spLocks noChangeArrowheads="1"/>
            </p:cNvSpPr>
            <p:nvPr/>
          </p:nvSpPr>
          <p:spPr bwMode="auto">
            <a:xfrm>
              <a:off x="4409741" y="4251655"/>
              <a:ext cx="4315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 smtClean="0">
                  <a:latin typeface="Lucida Bright" charset="0"/>
                </a:rPr>
                <a:t>P</a:t>
              </a:r>
              <a:r>
                <a:rPr lang="en-US" sz="1400" baseline="-25000" dirty="0" smtClean="0">
                  <a:latin typeface="Lucida Bright" charset="0"/>
                </a:rPr>
                <a:t>21</a:t>
              </a:r>
              <a:endParaRPr lang="en-US" sz="1400" baseline="-25000" dirty="0">
                <a:latin typeface="Lucida Bright" charset="0"/>
              </a:endParaRPr>
            </a:p>
          </p:txBody>
        </p:sp>
        <p:sp>
          <p:nvSpPr>
            <p:cNvPr id="161" name="TextBox 14"/>
            <p:cNvSpPr txBox="1">
              <a:spLocks noChangeArrowheads="1"/>
            </p:cNvSpPr>
            <p:nvPr/>
          </p:nvSpPr>
          <p:spPr bwMode="auto">
            <a:xfrm>
              <a:off x="5019341" y="4251655"/>
              <a:ext cx="4315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 smtClean="0">
                  <a:latin typeface="Lucida Bright" charset="0"/>
                </a:rPr>
                <a:t>P</a:t>
              </a:r>
              <a:r>
                <a:rPr lang="en-US" sz="1400" baseline="-25000" dirty="0" smtClean="0">
                  <a:latin typeface="Lucida Bright" charset="0"/>
                </a:rPr>
                <a:t>22</a:t>
              </a:r>
              <a:endParaRPr lang="en-US" sz="1400" baseline="-25000" dirty="0">
                <a:latin typeface="Lucida Bright" charset="0"/>
              </a:endParaRPr>
            </a:p>
          </p:txBody>
        </p:sp>
        <p:sp>
          <p:nvSpPr>
            <p:cNvPr id="162" name="TextBox 14"/>
            <p:cNvSpPr txBox="1">
              <a:spLocks noChangeArrowheads="1"/>
            </p:cNvSpPr>
            <p:nvPr/>
          </p:nvSpPr>
          <p:spPr bwMode="auto">
            <a:xfrm>
              <a:off x="5628941" y="4251655"/>
              <a:ext cx="4315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 smtClean="0">
                  <a:latin typeface="Lucida Bright" charset="0"/>
                </a:rPr>
                <a:t>P</a:t>
              </a:r>
              <a:r>
                <a:rPr lang="en-US" sz="1400" baseline="-25000" dirty="0" smtClean="0">
                  <a:latin typeface="Lucida Bright" charset="0"/>
                </a:rPr>
                <a:t>23</a:t>
              </a:r>
              <a:endParaRPr lang="en-US" sz="1400" baseline="-25000" dirty="0">
                <a:latin typeface="Lucida Bright" charset="0"/>
              </a:endParaRPr>
            </a:p>
          </p:txBody>
        </p:sp>
        <p:sp>
          <p:nvSpPr>
            <p:cNvPr id="163" name="TextBox 14"/>
            <p:cNvSpPr txBox="1">
              <a:spLocks noChangeArrowheads="1"/>
            </p:cNvSpPr>
            <p:nvPr/>
          </p:nvSpPr>
          <p:spPr bwMode="auto">
            <a:xfrm>
              <a:off x="6238541" y="4251655"/>
              <a:ext cx="4315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 smtClean="0">
                  <a:latin typeface="Lucida Bright" charset="0"/>
                </a:rPr>
                <a:t>P</a:t>
              </a:r>
              <a:r>
                <a:rPr lang="en-US" sz="1400" baseline="-25000" dirty="0" smtClean="0">
                  <a:latin typeface="Lucida Bright" charset="0"/>
                </a:rPr>
                <a:t>24</a:t>
              </a:r>
              <a:endParaRPr lang="en-US" sz="1400" baseline="-25000" dirty="0">
                <a:latin typeface="Lucida Bright" charset="0"/>
              </a:endParaRPr>
            </a:p>
          </p:txBody>
        </p:sp>
        <p:sp>
          <p:nvSpPr>
            <p:cNvPr id="164" name="TextBox 14"/>
            <p:cNvSpPr txBox="1">
              <a:spLocks noChangeArrowheads="1"/>
            </p:cNvSpPr>
            <p:nvPr/>
          </p:nvSpPr>
          <p:spPr bwMode="auto">
            <a:xfrm>
              <a:off x="3001960" y="4876800"/>
              <a:ext cx="4315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4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25</a:t>
              </a:r>
              <a:endParaRPr lang="en-US" sz="14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Bright" charset="0"/>
              </a:endParaRPr>
            </a:p>
          </p:txBody>
        </p:sp>
        <p:sp>
          <p:nvSpPr>
            <p:cNvPr id="165" name="TextBox 14"/>
            <p:cNvSpPr txBox="1">
              <a:spLocks noChangeArrowheads="1"/>
            </p:cNvSpPr>
            <p:nvPr/>
          </p:nvSpPr>
          <p:spPr bwMode="auto">
            <a:xfrm>
              <a:off x="3687760" y="4876800"/>
              <a:ext cx="4315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4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26</a:t>
              </a:r>
              <a:endParaRPr lang="en-US" sz="14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Bright" charset="0"/>
              </a:endParaRPr>
            </a:p>
          </p:txBody>
        </p:sp>
        <p:sp>
          <p:nvSpPr>
            <p:cNvPr id="166" name="TextBox 14"/>
            <p:cNvSpPr txBox="1">
              <a:spLocks noChangeArrowheads="1"/>
            </p:cNvSpPr>
            <p:nvPr/>
          </p:nvSpPr>
          <p:spPr bwMode="auto">
            <a:xfrm>
              <a:off x="4373560" y="4876800"/>
              <a:ext cx="4315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4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27</a:t>
              </a:r>
              <a:endParaRPr lang="en-US" sz="14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Bright" charset="0"/>
              </a:endParaRPr>
            </a:p>
          </p:txBody>
        </p:sp>
        <p:sp>
          <p:nvSpPr>
            <p:cNvPr id="167" name="TextBox 14"/>
            <p:cNvSpPr txBox="1">
              <a:spLocks noChangeArrowheads="1"/>
            </p:cNvSpPr>
            <p:nvPr/>
          </p:nvSpPr>
          <p:spPr bwMode="auto">
            <a:xfrm>
              <a:off x="4983160" y="4876800"/>
              <a:ext cx="4315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4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28</a:t>
              </a:r>
              <a:endParaRPr lang="en-US" sz="14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Bright" charset="0"/>
              </a:endParaRPr>
            </a:p>
          </p:txBody>
        </p:sp>
        <p:sp>
          <p:nvSpPr>
            <p:cNvPr id="168" name="TextBox 14"/>
            <p:cNvSpPr txBox="1">
              <a:spLocks noChangeArrowheads="1"/>
            </p:cNvSpPr>
            <p:nvPr/>
          </p:nvSpPr>
          <p:spPr bwMode="auto">
            <a:xfrm>
              <a:off x="5592760" y="4876800"/>
              <a:ext cx="4315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4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29</a:t>
              </a:r>
              <a:endParaRPr lang="en-US" sz="14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Bright" charset="0"/>
              </a:endParaRPr>
            </a:p>
          </p:txBody>
        </p:sp>
        <p:sp>
          <p:nvSpPr>
            <p:cNvPr id="169" name="TextBox 14"/>
            <p:cNvSpPr txBox="1">
              <a:spLocks noChangeArrowheads="1"/>
            </p:cNvSpPr>
            <p:nvPr/>
          </p:nvSpPr>
          <p:spPr bwMode="auto">
            <a:xfrm>
              <a:off x="6202360" y="4876800"/>
              <a:ext cx="4315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4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30</a:t>
              </a:r>
              <a:endParaRPr lang="en-US" sz="14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Bright" charset="0"/>
              </a:endParaRPr>
            </a:p>
          </p:txBody>
        </p:sp>
        <p:sp>
          <p:nvSpPr>
            <p:cNvPr id="170" name="TextBox 14"/>
            <p:cNvSpPr txBox="1">
              <a:spLocks noChangeArrowheads="1"/>
            </p:cNvSpPr>
            <p:nvPr/>
          </p:nvSpPr>
          <p:spPr bwMode="auto">
            <a:xfrm>
              <a:off x="2974224" y="5486400"/>
              <a:ext cx="4315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4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31</a:t>
              </a:r>
              <a:endParaRPr lang="en-US" sz="14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Bright" charset="0"/>
              </a:endParaRPr>
            </a:p>
          </p:txBody>
        </p:sp>
        <p:sp>
          <p:nvSpPr>
            <p:cNvPr id="171" name="TextBox 14"/>
            <p:cNvSpPr txBox="1">
              <a:spLocks noChangeArrowheads="1"/>
            </p:cNvSpPr>
            <p:nvPr/>
          </p:nvSpPr>
          <p:spPr bwMode="auto">
            <a:xfrm>
              <a:off x="3660024" y="5486400"/>
              <a:ext cx="4315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4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32</a:t>
              </a:r>
              <a:endParaRPr lang="en-US" sz="14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Bright" charset="0"/>
              </a:endParaRPr>
            </a:p>
          </p:txBody>
        </p:sp>
        <p:sp>
          <p:nvSpPr>
            <p:cNvPr id="172" name="TextBox 14"/>
            <p:cNvSpPr txBox="1">
              <a:spLocks noChangeArrowheads="1"/>
            </p:cNvSpPr>
            <p:nvPr/>
          </p:nvSpPr>
          <p:spPr bwMode="auto">
            <a:xfrm>
              <a:off x="4345824" y="5486400"/>
              <a:ext cx="4315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4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33</a:t>
              </a:r>
              <a:endParaRPr lang="en-US" sz="14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Bright" charset="0"/>
              </a:endParaRPr>
            </a:p>
          </p:txBody>
        </p:sp>
        <p:sp>
          <p:nvSpPr>
            <p:cNvPr id="173" name="TextBox 14"/>
            <p:cNvSpPr txBox="1">
              <a:spLocks noChangeArrowheads="1"/>
            </p:cNvSpPr>
            <p:nvPr/>
          </p:nvSpPr>
          <p:spPr bwMode="auto">
            <a:xfrm>
              <a:off x="4955424" y="5486400"/>
              <a:ext cx="4315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4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34</a:t>
              </a:r>
              <a:endParaRPr lang="en-US" sz="14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Bright" charset="0"/>
              </a:endParaRPr>
            </a:p>
          </p:txBody>
        </p:sp>
        <p:sp>
          <p:nvSpPr>
            <p:cNvPr id="174" name="TextBox 14"/>
            <p:cNvSpPr txBox="1">
              <a:spLocks noChangeArrowheads="1"/>
            </p:cNvSpPr>
            <p:nvPr/>
          </p:nvSpPr>
          <p:spPr bwMode="auto">
            <a:xfrm>
              <a:off x="5565024" y="5486400"/>
              <a:ext cx="4315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4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35</a:t>
              </a:r>
              <a:endParaRPr lang="en-US" sz="14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Bright" charset="0"/>
              </a:endParaRPr>
            </a:p>
          </p:txBody>
        </p:sp>
        <p:sp>
          <p:nvSpPr>
            <p:cNvPr id="175" name="TextBox 14"/>
            <p:cNvSpPr txBox="1">
              <a:spLocks noChangeArrowheads="1"/>
            </p:cNvSpPr>
            <p:nvPr/>
          </p:nvSpPr>
          <p:spPr bwMode="auto">
            <a:xfrm>
              <a:off x="6174624" y="5486400"/>
              <a:ext cx="4315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4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36</a:t>
              </a:r>
              <a:endParaRPr lang="en-US" sz="14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Bright" charset="0"/>
              </a:endParaRPr>
            </a:p>
          </p:txBody>
        </p:sp>
        <p:sp>
          <p:nvSpPr>
            <p:cNvPr id="79" name="TextBox 14"/>
            <p:cNvSpPr txBox="1">
              <a:spLocks noChangeArrowheads="1"/>
            </p:cNvSpPr>
            <p:nvPr/>
          </p:nvSpPr>
          <p:spPr bwMode="auto">
            <a:xfrm>
              <a:off x="3736224" y="2968823"/>
              <a:ext cx="35939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400" baseline="-25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8</a:t>
              </a:r>
            </a:p>
          </p:txBody>
        </p:sp>
        <p:sp>
          <p:nvSpPr>
            <p:cNvPr id="80" name="TextBox 14"/>
            <p:cNvSpPr txBox="1">
              <a:spLocks noChangeArrowheads="1"/>
            </p:cNvSpPr>
            <p:nvPr/>
          </p:nvSpPr>
          <p:spPr bwMode="auto">
            <a:xfrm>
              <a:off x="3019176" y="3618216"/>
              <a:ext cx="4315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P</a:t>
              </a:r>
              <a:r>
                <a:rPr lang="en-US" sz="14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Bright" charset="0"/>
                </a:rPr>
                <a:t>13</a:t>
              </a:r>
              <a:endParaRPr lang="en-US" sz="14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Bright" charset="0"/>
              </a:endParaRPr>
            </a:p>
          </p:txBody>
        </p:sp>
        <p:sp>
          <p:nvSpPr>
            <p:cNvPr id="81" name="TextBox 14"/>
            <p:cNvSpPr txBox="1">
              <a:spLocks noChangeArrowheads="1"/>
            </p:cNvSpPr>
            <p:nvPr/>
          </p:nvSpPr>
          <p:spPr bwMode="auto">
            <a:xfrm>
              <a:off x="3723941" y="4251655"/>
              <a:ext cx="4315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sz="1400" dirty="0" smtClean="0">
                  <a:latin typeface="Lucida Bright" charset="0"/>
                </a:rPr>
                <a:t>P</a:t>
              </a:r>
              <a:r>
                <a:rPr lang="en-US" sz="1400" baseline="-25000" dirty="0" smtClean="0">
                  <a:latin typeface="Lucida Bright" charset="0"/>
                </a:rPr>
                <a:t>20</a:t>
              </a:r>
              <a:endParaRPr lang="en-US" sz="1400" baseline="-25000" dirty="0">
                <a:latin typeface="Lucida Bright" charset="0"/>
              </a:endParaRPr>
            </a:p>
          </p:txBody>
        </p:sp>
      </p:grpSp>
      <p:sp>
        <p:nvSpPr>
          <p:cNvPr id="83" name="Rectangle 82"/>
          <p:cNvSpPr/>
          <p:nvPr/>
        </p:nvSpPr>
        <p:spPr bwMode="auto">
          <a:xfrm>
            <a:off x="2229769" y="1456516"/>
            <a:ext cx="3260642" cy="3281476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000"/>
          </a:p>
        </p:txBody>
      </p:sp>
      <p:sp>
        <p:nvSpPr>
          <p:cNvPr id="84" name="Rectangle 83"/>
          <p:cNvSpPr/>
          <p:nvPr/>
        </p:nvSpPr>
        <p:spPr bwMode="auto">
          <a:xfrm>
            <a:off x="2843661" y="2072638"/>
            <a:ext cx="2054224" cy="2031683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000"/>
          </a:p>
        </p:txBody>
      </p:sp>
      <p:sp>
        <p:nvSpPr>
          <p:cNvPr id="85" name="Rectangle 84"/>
          <p:cNvSpPr/>
          <p:nvPr/>
        </p:nvSpPr>
        <p:spPr bwMode="auto">
          <a:xfrm>
            <a:off x="3583824" y="2746374"/>
            <a:ext cx="687387" cy="684213"/>
          </a:xfrm>
          <a:prstGeom prst="rect">
            <a:avLst/>
          </a:prstGeom>
          <a:solidFill>
            <a:schemeClr val="tx1">
              <a:alpha val="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000"/>
          </a:p>
        </p:txBody>
      </p:sp>
      <p:sp>
        <p:nvSpPr>
          <p:cNvPr id="86" name="Oval 30"/>
          <p:cNvSpPr>
            <a:spLocks noChangeArrowheads="1"/>
          </p:cNvSpPr>
          <p:nvPr/>
        </p:nvSpPr>
        <p:spPr bwMode="auto">
          <a:xfrm>
            <a:off x="4043925" y="2924816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" name="Oval 30"/>
          <p:cNvSpPr>
            <a:spLocks noChangeArrowheads="1"/>
          </p:cNvSpPr>
          <p:nvPr/>
        </p:nvSpPr>
        <p:spPr bwMode="auto">
          <a:xfrm>
            <a:off x="3728442" y="2857430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4075824" y="3174097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" name="Oval 30"/>
          <p:cNvSpPr>
            <a:spLocks noChangeArrowheads="1"/>
          </p:cNvSpPr>
          <p:nvPr/>
        </p:nvSpPr>
        <p:spPr bwMode="auto">
          <a:xfrm>
            <a:off x="4334682" y="2548172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" name="Oval 30"/>
          <p:cNvSpPr>
            <a:spLocks noChangeArrowheads="1"/>
          </p:cNvSpPr>
          <p:nvPr/>
        </p:nvSpPr>
        <p:spPr bwMode="auto">
          <a:xfrm>
            <a:off x="4334682" y="3418879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" name="Oval 30"/>
          <p:cNvSpPr>
            <a:spLocks noChangeArrowheads="1"/>
          </p:cNvSpPr>
          <p:nvPr/>
        </p:nvSpPr>
        <p:spPr bwMode="auto">
          <a:xfrm>
            <a:off x="3952703" y="2548172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" name="Oval 30"/>
          <p:cNvSpPr>
            <a:spLocks noChangeArrowheads="1"/>
          </p:cNvSpPr>
          <p:nvPr/>
        </p:nvSpPr>
        <p:spPr bwMode="auto">
          <a:xfrm>
            <a:off x="3419099" y="2548172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" name="Oval 30"/>
          <p:cNvSpPr>
            <a:spLocks noChangeArrowheads="1"/>
          </p:cNvSpPr>
          <p:nvPr/>
        </p:nvSpPr>
        <p:spPr bwMode="auto">
          <a:xfrm>
            <a:off x="4674831" y="3925993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" name="Oval 30"/>
          <p:cNvSpPr>
            <a:spLocks noChangeArrowheads="1"/>
          </p:cNvSpPr>
          <p:nvPr/>
        </p:nvSpPr>
        <p:spPr bwMode="auto">
          <a:xfrm>
            <a:off x="3966071" y="1715622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" name="Oval 30"/>
          <p:cNvSpPr>
            <a:spLocks noChangeArrowheads="1"/>
          </p:cNvSpPr>
          <p:nvPr/>
        </p:nvSpPr>
        <p:spPr bwMode="auto">
          <a:xfrm>
            <a:off x="2650894" y="3049609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" name="Oval 30"/>
          <p:cNvSpPr>
            <a:spLocks noChangeArrowheads="1"/>
          </p:cNvSpPr>
          <p:nvPr/>
        </p:nvSpPr>
        <p:spPr bwMode="auto">
          <a:xfrm>
            <a:off x="2240216" y="4603221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" name="Oval 30"/>
          <p:cNvSpPr>
            <a:spLocks noChangeArrowheads="1"/>
          </p:cNvSpPr>
          <p:nvPr/>
        </p:nvSpPr>
        <p:spPr bwMode="auto">
          <a:xfrm>
            <a:off x="2227338" y="2413512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" name="Oval 30"/>
          <p:cNvSpPr>
            <a:spLocks noChangeArrowheads="1"/>
          </p:cNvSpPr>
          <p:nvPr/>
        </p:nvSpPr>
        <p:spPr bwMode="auto">
          <a:xfrm>
            <a:off x="5348458" y="1661225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" name="TextBox 14"/>
          <p:cNvSpPr txBox="1">
            <a:spLocks noChangeArrowheads="1"/>
          </p:cNvSpPr>
          <p:nvPr/>
        </p:nvSpPr>
        <p:spPr bwMode="auto">
          <a:xfrm>
            <a:off x="3507155" y="3116994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800" b="1" dirty="0">
                <a:latin typeface="Lucida Bright" charset="0"/>
              </a:rPr>
              <a:t>F</a:t>
            </a:r>
            <a:r>
              <a:rPr lang="en-US" sz="1800" b="1" baseline="-25000" dirty="0" smtClean="0">
                <a:latin typeface="Lucida Bright" charset="0"/>
              </a:rPr>
              <a:t>1</a:t>
            </a:r>
            <a:endParaRPr lang="en-US" sz="1800" b="1" baseline="-25000" dirty="0">
              <a:latin typeface="Lucida Bright" charset="0"/>
            </a:endParaRPr>
          </a:p>
        </p:txBody>
      </p:sp>
      <p:sp>
        <p:nvSpPr>
          <p:cNvPr id="104" name="TextBox 14"/>
          <p:cNvSpPr txBox="1">
            <a:spLocks noChangeArrowheads="1"/>
          </p:cNvSpPr>
          <p:nvPr/>
        </p:nvSpPr>
        <p:spPr bwMode="auto">
          <a:xfrm>
            <a:off x="4487082" y="3284919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b="1" dirty="0">
                <a:latin typeface="Lucida Bright" charset="0"/>
              </a:rPr>
              <a:t>F</a:t>
            </a:r>
            <a:r>
              <a:rPr lang="en-US" b="1" baseline="-25000" dirty="0" smtClean="0">
                <a:latin typeface="Lucida Bright" charset="0"/>
              </a:rPr>
              <a:t>2</a:t>
            </a:r>
            <a:endParaRPr lang="en-US" b="1" baseline="-25000" dirty="0">
              <a:latin typeface="Lucida Bright" charset="0"/>
            </a:endParaRPr>
          </a:p>
        </p:txBody>
      </p:sp>
      <p:sp>
        <p:nvSpPr>
          <p:cNvPr id="105" name="TextBox 14"/>
          <p:cNvSpPr txBox="1">
            <a:spLocks noChangeArrowheads="1"/>
          </p:cNvSpPr>
          <p:nvPr/>
        </p:nvSpPr>
        <p:spPr bwMode="auto">
          <a:xfrm>
            <a:off x="4308157" y="1524000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b="1" dirty="0">
                <a:latin typeface="Lucida Bright" charset="0"/>
              </a:rPr>
              <a:t>F</a:t>
            </a:r>
            <a:r>
              <a:rPr lang="en-US" b="1" baseline="-25000" dirty="0" smtClean="0">
                <a:latin typeface="Lucida Bright" charset="0"/>
              </a:rPr>
              <a:t>3</a:t>
            </a:r>
            <a:endParaRPr lang="en-US" b="1" baseline="-25000" dirty="0">
              <a:latin typeface="Lucida Bright" charset="0"/>
            </a:endParaRPr>
          </a:p>
        </p:txBody>
      </p:sp>
      <p:sp>
        <p:nvSpPr>
          <p:cNvPr id="110" name="Oval 30"/>
          <p:cNvSpPr>
            <a:spLocks noChangeArrowheads="1"/>
          </p:cNvSpPr>
          <p:nvPr/>
        </p:nvSpPr>
        <p:spPr bwMode="auto">
          <a:xfrm>
            <a:off x="3652242" y="3034143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" name="Oval 30"/>
          <p:cNvSpPr>
            <a:spLocks noChangeArrowheads="1"/>
          </p:cNvSpPr>
          <p:nvPr/>
        </p:nvSpPr>
        <p:spPr bwMode="auto">
          <a:xfrm>
            <a:off x="3813671" y="3204706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" name="Oval 30"/>
          <p:cNvSpPr>
            <a:spLocks noChangeArrowheads="1"/>
          </p:cNvSpPr>
          <p:nvPr/>
        </p:nvSpPr>
        <p:spPr bwMode="auto">
          <a:xfrm>
            <a:off x="3433192" y="3472973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" name="Oval 30"/>
          <p:cNvSpPr>
            <a:spLocks noChangeArrowheads="1"/>
          </p:cNvSpPr>
          <p:nvPr/>
        </p:nvSpPr>
        <p:spPr bwMode="auto">
          <a:xfrm>
            <a:off x="3160377" y="3760144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" name="Oval 30"/>
          <p:cNvSpPr>
            <a:spLocks noChangeArrowheads="1"/>
          </p:cNvSpPr>
          <p:nvPr/>
        </p:nvSpPr>
        <p:spPr bwMode="auto">
          <a:xfrm>
            <a:off x="4673970" y="2252186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" name="Oval 30"/>
          <p:cNvSpPr>
            <a:spLocks noChangeArrowheads="1"/>
          </p:cNvSpPr>
          <p:nvPr/>
        </p:nvSpPr>
        <p:spPr bwMode="auto">
          <a:xfrm>
            <a:off x="3922507" y="4308002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" name="Oval 30"/>
          <p:cNvSpPr>
            <a:spLocks noChangeArrowheads="1"/>
          </p:cNvSpPr>
          <p:nvPr/>
        </p:nvSpPr>
        <p:spPr bwMode="auto">
          <a:xfrm>
            <a:off x="5336423" y="4184270"/>
            <a:ext cx="152400" cy="1347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" name="TextBox 14"/>
          <p:cNvSpPr txBox="1">
            <a:spLocks noChangeArrowheads="1"/>
          </p:cNvSpPr>
          <p:nvPr/>
        </p:nvSpPr>
        <p:spPr bwMode="auto">
          <a:xfrm>
            <a:off x="3745709" y="2963105"/>
            <a:ext cx="35939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ucida Bright" charset="0"/>
              </a:rPr>
              <a:t>P</a:t>
            </a:r>
            <a:r>
              <a:rPr lang="en-US" sz="14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Bright" charset="0"/>
              </a:rPr>
              <a:t>8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544689" y="6280044"/>
            <a:ext cx="3008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Testing  54 Mbps, 64 QAM (Partial constellation shown)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/>
              <p:cNvSpPr txBox="1"/>
              <p:nvPr/>
            </p:nvSpPr>
            <p:spPr>
              <a:xfrm>
                <a:off x="7391400" y="3184475"/>
                <a:ext cx="1011239" cy="7627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F</m:t>
                        </m:r>
                      </m:e>
                      <m:sub>
                        <m:r>
                          <a:rPr lang="en-US" b="0" i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20</m:t>
                        </m:r>
                      </m:den>
                    </m:f>
                    <m:r>
                      <a:rPr lang="en-US" b="0" i="0" smtClean="0">
                        <a:latin typeface="Cambria Math"/>
                      </a:rPr>
                      <m:t> </m:t>
                    </m:r>
                  </m:oMath>
                </a14:m>
                <a:endParaRPr lang="en-US" b="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19" name="Text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3184475"/>
                <a:ext cx="1011239" cy="76277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9" name="TextBox 178"/>
              <p:cNvSpPr txBox="1"/>
              <p:nvPr/>
            </p:nvSpPr>
            <p:spPr>
              <a:xfrm>
                <a:off x="7391400" y="4327113"/>
                <a:ext cx="1016560" cy="7872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F</m:t>
                        </m:r>
                      </m:e>
                      <m:sub>
                        <m:r>
                          <a:rPr lang="en-US" b="0" i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20</m:t>
                        </m:r>
                      </m:den>
                    </m:f>
                    <m:r>
                      <a:rPr lang="en-US" b="0" i="0" smtClean="0">
                        <a:latin typeface="Cambria Math"/>
                      </a:rPr>
                      <m:t> </m:t>
                    </m:r>
                  </m:oMath>
                </a14:m>
                <a:endParaRPr lang="en-US" b="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79" name="TextBox 1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4327113"/>
                <a:ext cx="1016560" cy="78726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0" name="TextBox 179"/>
              <p:cNvSpPr txBox="1"/>
              <p:nvPr/>
            </p:nvSpPr>
            <p:spPr>
              <a:xfrm>
                <a:off x="7446452" y="1349854"/>
                <a:ext cx="1016560" cy="7872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F</m:t>
                        </m:r>
                      </m:e>
                      <m:sub>
                        <m:r>
                          <a:rPr lang="en-US" b="0" i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20</m:t>
                        </m:r>
                      </m:den>
                    </m:f>
                    <m:r>
                      <a:rPr lang="en-US" b="0" i="0" smtClean="0">
                        <a:latin typeface="Cambria Math"/>
                      </a:rPr>
                      <m:t> </m:t>
                    </m:r>
                  </m:oMath>
                </a14:m>
                <a:endParaRPr lang="en-US" b="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80" name="TextBox 1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6452" y="1349854"/>
                <a:ext cx="1016560" cy="78726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1" name="Straight Arrow Connector 180"/>
          <p:cNvCxnSpPr>
            <a:endCxn id="103" idx="3"/>
          </p:cNvCxnSpPr>
          <p:nvPr/>
        </p:nvCxnSpPr>
        <p:spPr>
          <a:xfrm flipH="1" flipV="1">
            <a:off x="3922653" y="3301660"/>
            <a:ext cx="3468749" cy="1574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 flipH="1" flipV="1">
            <a:off x="4703303" y="3690949"/>
            <a:ext cx="2743149" cy="8684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endCxn id="105" idx="3"/>
          </p:cNvCxnSpPr>
          <p:nvPr/>
        </p:nvCxnSpPr>
        <p:spPr>
          <a:xfrm flipH="1">
            <a:off x="4800600" y="1661225"/>
            <a:ext cx="2590801" cy="936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Table Look up Example</a:t>
            </a:r>
            <a:endParaRPr lang="en-US" dirty="0"/>
          </a:p>
        </p:txBody>
      </p:sp>
      <p:sp>
        <p:nvSpPr>
          <p:cNvPr id="101" name="Cloud 100"/>
          <p:cNvSpPr/>
          <p:nvPr/>
        </p:nvSpPr>
        <p:spPr>
          <a:xfrm>
            <a:off x="-1" y="1091261"/>
            <a:ext cx="3727925" cy="1300104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Key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&lt;54</a:t>
            </a:r>
            <a:r>
              <a:rPr lang="en-US" b="1" dirty="0">
                <a:solidFill>
                  <a:schemeClr val="tx1"/>
                </a:solidFill>
              </a:rPr>
              <a:t>, 5</a:t>
            </a:r>
            <a:r>
              <a:rPr lang="en-US" b="1" dirty="0" smtClean="0">
                <a:solidFill>
                  <a:schemeClr val="tx1"/>
                </a:solidFill>
              </a:rPr>
              <a:t>/20</a:t>
            </a:r>
            <a:r>
              <a:rPr lang="en-US" b="1" dirty="0">
                <a:solidFill>
                  <a:schemeClr val="tx1"/>
                </a:solidFill>
              </a:rPr>
              <a:t>, 8</a:t>
            </a:r>
            <a:r>
              <a:rPr lang="en-US" b="1" dirty="0" smtClean="0">
                <a:solidFill>
                  <a:schemeClr val="tx1"/>
                </a:solidFill>
              </a:rPr>
              <a:t>/20, 7/20&gt;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578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5"/>
    </mc:Choice>
    <mc:Fallback xmlns="">
      <p:transition spd="slow" advTm="25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Rate Prediction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400" dirty="0"/>
              <a:t>E</a:t>
            </a:r>
            <a:r>
              <a:rPr lang="en-US" sz="2400" dirty="0" smtClean="0"/>
              <a:t>stimate the distribution of Error Vectors using client </a:t>
            </a:r>
            <a:r>
              <a:rPr lang="en-US" sz="2400" dirty="0" smtClean="0">
                <a:sym typeface="Wingdings" pitchFamily="2" charset="2"/>
              </a:rPr>
              <a:t> AP channels</a:t>
            </a:r>
            <a:r>
              <a:rPr lang="en-US" sz="2400" dirty="0" smtClean="0"/>
              <a:t> (details in paper)</a:t>
            </a:r>
          </a:p>
          <a:p>
            <a:r>
              <a:rPr lang="en-US" sz="2400" dirty="0" smtClean="0"/>
              <a:t>Estimate Delivery Ratio for all 802.11 Data-rates/AP-combination via look-up table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Prescribe the Data-rate/AP- combination that maximizes  throughput</a:t>
            </a:r>
          </a:p>
          <a:p>
            <a:endParaRPr lang="en-US" sz="24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1460091" y="3441183"/>
            <a:ext cx="5931309" cy="527566"/>
            <a:chOff x="1460091" y="3441183"/>
            <a:chExt cx="5931309" cy="527566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460091" y="3968749"/>
              <a:ext cx="194767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555953" y="3441183"/>
                  <a:ext cx="1600200" cy="3815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Rate,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F</m:t>
                                  </m:r>
                                </m:e>
                                <m:sub>
                                  <m:r>
                                    <a:rPr lang="en-US" b="0" i="0" smtClean="0">
                                      <a:latin typeface="Cambria Math"/>
                                    </a:rPr>
                                    <m:t>1,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F</m:t>
                              </m:r>
                            </m:e>
                            <m:sub>
                              <m:r>
                                <a:rPr lang="en-US" b="0" i="0" smtClean="0">
                                  <a:latin typeface="Cambria Math"/>
                                </a:rPr>
                                <m:t>2,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F</m:t>
                          </m:r>
                        </m:e>
                        <m:sub>
                          <m:r>
                            <a:rPr lang="en-US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55953" y="3441183"/>
                  <a:ext cx="1600200" cy="38151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3042" t="-6349" b="-222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Arrow Connector 7"/>
            <p:cNvCxnSpPr/>
            <p:nvPr/>
          </p:nvCxnSpPr>
          <p:spPr>
            <a:xfrm>
              <a:off x="5715000" y="3951543"/>
              <a:ext cx="16764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5791200" y="3454648"/>
              <a:ext cx="1600200" cy="381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Delivery Ratio</a:t>
              </a:r>
              <a:endParaRPr lang="en-US" dirty="0"/>
            </a:p>
          </p:txBody>
        </p:sp>
      </p:grp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012533"/>
              </p:ext>
            </p:extLst>
          </p:nvPr>
        </p:nvGraphicFramePr>
        <p:xfrm>
          <a:off x="3400732" y="3104643"/>
          <a:ext cx="239046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5234"/>
                <a:gridCol w="1195234"/>
              </a:tblGrid>
              <a:tr h="259007">
                <a:tc>
                  <a:txBody>
                    <a:bodyPr/>
                    <a:lstStyle/>
                    <a:p>
                      <a:r>
                        <a:rPr lang="en-US" dirty="0" smtClean="0"/>
                        <a:t>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259007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6,0.8,0.1,0.1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0.90</a:t>
                      </a:r>
                      <a:endParaRPr lang="en-US" dirty="0"/>
                    </a:p>
                  </a:txBody>
                  <a:tcPr/>
                </a:tc>
              </a:tr>
              <a:tr h="259007"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971800" y="4202668"/>
            <a:ext cx="3153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Table Look-up (Details in paper)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994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975"/>
    </mc:Choice>
    <mc:Fallback xmlns="">
      <p:transition spd="slow" advTm="199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00400"/>
            <a:ext cx="7772400" cy="1362075"/>
          </a:xfrm>
        </p:spPr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22313" y="3962400"/>
            <a:ext cx="7772400" cy="444500"/>
          </a:xfrm>
        </p:spPr>
        <p:txBody>
          <a:bodyPr/>
          <a:lstStyle/>
          <a:p>
            <a:r>
              <a:rPr lang="en-US" dirty="0" smtClean="0"/>
              <a:t>Epicenter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59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65"/>
    </mc:Choice>
    <mc:Fallback xmlns="">
      <p:transition spd="slow" advTm="6865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906963"/>
          </a:xfrm>
        </p:spPr>
        <p:txBody>
          <a:bodyPr/>
          <a:lstStyle/>
          <a:p>
            <a:r>
              <a:rPr lang="en-US" sz="2400" b="1" dirty="0" smtClean="0"/>
              <a:t>Software Defined Radios – </a:t>
            </a:r>
            <a:r>
              <a:rPr lang="en-US" sz="2400" b="1" i="1" dirty="0" smtClean="0"/>
              <a:t>USRP + </a:t>
            </a:r>
            <a:r>
              <a:rPr lang="en-US" sz="2400" b="1" i="1" dirty="0" err="1" smtClean="0"/>
              <a:t>GnuRadio</a:t>
            </a:r>
            <a:endParaRPr lang="en-US" sz="2400" b="1" i="1" dirty="0"/>
          </a:p>
          <a:p>
            <a:pPr marL="568325" indent="173038"/>
            <a:r>
              <a:rPr lang="en-US" sz="2400" dirty="0" smtClean="0"/>
              <a:t>6 USRP-APs were co-located with real APs in our building </a:t>
            </a:r>
          </a:p>
          <a:p>
            <a:pPr marL="568325" indent="173038"/>
            <a:r>
              <a:rPr lang="en-US" sz="2400" dirty="0"/>
              <a:t>A client-USRP was mounted on a wheel </a:t>
            </a:r>
            <a:r>
              <a:rPr lang="en-US" sz="2400" dirty="0" smtClean="0"/>
              <a:t>chair</a:t>
            </a:r>
          </a:p>
          <a:p>
            <a:pPr marL="568325" indent="173038"/>
            <a:r>
              <a:rPr lang="en-US" sz="2400" dirty="0"/>
              <a:t>Client communicates with closest AP, others </a:t>
            </a:r>
            <a:r>
              <a:rPr lang="en-US" sz="2400" dirty="0" smtClean="0"/>
              <a:t>overhear</a:t>
            </a:r>
          </a:p>
          <a:p>
            <a:pPr marL="61913" indent="284163"/>
            <a:r>
              <a:rPr lang="en-US" sz="2400" b="1" dirty="0" smtClean="0"/>
              <a:t>Comparison of Following Schemes</a:t>
            </a:r>
          </a:p>
          <a:p>
            <a:pPr marL="568325" indent="173038"/>
            <a:r>
              <a:rPr lang="en-US" sz="2400" dirty="0" smtClean="0"/>
              <a:t>Soft</a:t>
            </a:r>
          </a:p>
          <a:p>
            <a:pPr marL="568325" indent="173038"/>
            <a:r>
              <a:rPr lang="en-US" sz="2400" dirty="0" err="1" smtClean="0"/>
              <a:t>Epi</a:t>
            </a:r>
            <a:r>
              <a:rPr lang="en-US" sz="2400" dirty="0" smtClean="0"/>
              <a:t> – {</a:t>
            </a:r>
            <a:r>
              <a:rPr lang="en-US" sz="2400" i="1" dirty="0" smtClean="0"/>
              <a:t>1x, 2x}</a:t>
            </a:r>
          </a:p>
          <a:p>
            <a:pPr marL="568325" indent="173038"/>
            <a:r>
              <a:rPr lang="en-US" sz="2400" dirty="0" smtClean="0"/>
              <a:t>MRC – </a:t>
            </a:r>
            <a:r>
              <a:rPr lang="en-US" sz="2400" i="1" dirty="0" smtClean="0"/>
              <a:t>{Bits, Symbol}</a:t>
            </a:r>
          </a:p>
          <a:p>
            <a:r>
              <a:rPr lang="en-US" sz="2400" b="1" dirty="0" smtClean="0"/>
              <a:t>Accuracy of Rate Prediction</a:t>
            </a:r>
          </a:p>
        </p:txBody>
      </p:sp>
    </p:spTree>
    <p:extLst>
      <p:ext uri="{BB962C8B-B14F-4D97-AF65-F5344CB8AC3E}">
        <p14:creationId xmlns:p14="http://schemas.microsoft.com/office/powerpoint/2010/main" val="428370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345"/>
    </mc:Choice>
    <mc:Fallback xmlns="">
      <p:transition spd="slow" advTm="45345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Level – Reduced Errors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4607182"/>
              </p:ext>
            </p:extLst>
          </p:nvPr>
        </p:nvGraphicFramePr>
        <p:xfrm>
          <a:off x="838200" y="1524000"/>
          <a:ext cx="7355477" cy="4998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6" name="Acrobat Document" r:id="rId4" imgW="5962454" imgH="4314618" progId="AcroExch.Document.7">
                  <p:embed/>
                </p:oleObj>
              </mc:Choice>
              <mc:Fallback>
                <p:oleObj name="Acrobat Document" r:id="rId4" imgW="5962454" imgH="4314618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1524000"/>
                        <a:ext cx="7355477" cy="49988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269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412"/>
    </mc:Choice>
    <mc:Fallback xmlns="">
      <p:transition spd="slow" advTm="59412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Throughput Gain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4378883"/>
              </p:ext>
            </p:extLst>
          </p:nvPr>
        </p:nvGraphicFramePr>
        <p:xfrm>
          <a:off x="-457200" y="1143000"/>
          <a:ext cx="10363200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3" name="Acrobat Document" r:id="rId5" imgW="9753504" imgH="4324336" progId="AcroExch.Document.7">
                  <p:embed/>
                </p:oleObj>
              </mc:Choice>
              <mc:Fallback>
                <p:oleObj name="Acrobat Document" r:id="rId5" imgW="9753504" imgH="4324336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-457200" y="1143000"/>
                        <a:ext cx="10363200" cy="541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914400" y="3657600"/>
            <a:ext cx="381000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724400" y="3657600"/>
            <a:ext cx="0" cy="213360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loud 7"/>
          <p:cNvSpPr/>
          <p:nvPr/>
        </p:nvSpPr>
        <p:spPr>
          <a:xfrm>
            <a:off x="4038600" y="4876800"/>
            <a:ext cx="1676400" cy="1066800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~ 47% gain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1548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771"/>
    </mc:Choice>
    <mc:Fallback xmlns="">
      <p:transition spd="slow" advTm="307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1" y="1210020"/>
            <a:ext cx="7543800" cy="5096587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603233" y="1218487"/>
            <a:ext cx="1676400" cy="1066800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70-80% accurate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Rate Prediction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392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205"/>
    </mc:Choice>
    <mc:Fallback xmlns="">
      <p:transition spd="slow" advTm="212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results in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 Error Rates (Comparison with Soft)</a:t>
            </a:r>
          </a:p>
          <a:p>
            <a:r>
              <a:rPr lang="en-US" dirty="0" smtClean="0"/>
              <a:t>Performance of AP selection</a:t>
            </a:r>
          </a:p>
          <a:p>
            <a:r>
              <a:rPr lang="en-US" dirty="0" smtClean="0"/>
              <a:t>Downlink Throughput gain – Range amplifier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68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38"/>
    </mc:Choice>
    <mc:Fallback xmlns="">
      <p:transition spd="slow" advTm="993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6096"/>
          </a:xfrm>
        </p:spPr>
        <p:txBody>
          <a:bodyPr/>
          <a:lstStyle/>
          <a:p>
            <a:r>
              <a:rPr lang="en-US" dirty="0" smtClean="0"/>
              <a:t>Packet Combining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1151378" y="1828800"/>
            <a:ext cx="6779283" cy="4648200"/>
            <a:chOff x="1151378" y="1828800"/>
            <a:chExt cx="6779283" cy="46482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332892" y="2193665"/>
              <a:ext cx="0" cy="4259271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216770" y="2217729"/>
              <a:ext cx="0" cy="4259271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4378569" y="3291840"/>
              <a:ext cx="814755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7930661" y="1828800"/>
              <a:ext cx="0" cy="460613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7162800" y="3288323"/>
              <a:ext cx="76200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1518137" y="3288323"/>
              <a:ext cx="814755" cy="1172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1503483" y="5895658"/>
              <a:ext cx="814755" cy="1172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390292" y="5895658"/>
              <a:ext cx="814755" cy="1172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7168661" y="5883935"/>
              <a:ext cx="76200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151378" y="2193665"/>
              <a:ext cx="669567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672751" y="3124199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56660" y="3091933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05368" y="3080264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9114" y="5699269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91831" y="5699269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05368" y="5699269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230898" y="1734453"/>
            <a:ext cx="1571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/>
              <a:t>Controller</a:t>
            </a:r>
            <a:endParaRPr lang="en-US" sz="1700" b="1" dirty="0"/>
          </a:p>
        </p:txBody>
      </p:sp>
      <p:grpSp>
        <p:nvGrpSpPr>
          <p:cNvPr id="26" name="Group 25"/>
          <p:cNvGrpSpPr/>
          <p:nvPr/>
        </p:nvGrpSpPr>
        <p:grpSpPr>
          <a:xfrm>
            <a:off x="1133856" y="2194302"/>
            <a:ext cx="6804150" cy="4303518"/>
            <a:chOff x="1134858" y="2194302"/>
            <a:chExt cx="6804150" cy="4303518"/>
          </a:xfrm>
        </p:grpSpPr>
        <p:cxnSp>
          <p:nvCxnSpPr>
            <p:cNvPr id="103" name="Straight Connector 102"/>
            <p:cNvCxnSpPr/>
            <p:nvPr/>
          </p:nvCxnSpPr>
          <p:spPr>
            <a:xfrm>
              <a:off x="2331720" y="2206356"/>
              <a:ext cx="0" cy="4242816"/>
            </a:xfrm>
            <a:prstGeom prst="line">
              <a:avLst/>
            </a:prstGeom>
            <a:ln w="158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>
              <a:off x="4507227" y="-1178067"/>
              <a:ext cx="0" cy="6744738"/>
            </a:xfrm>
            <a:prstGeom prst="line">
              <a:avLst/>
            </a:prstGeom>
            <a:ln w="158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5212080" y="2209800"/>
              <a:ext cx="0" cy="4242816"/>
            </a:xfrm>
            <a:prstGeom prst="line">
              <a:avLst/>
            </a:prstGeom>
            <a:ln w="158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7927848" y="2255004"/>
              <a:ext cx="0" cy="4242816"/>
            </a:xfrm>
            <a:prstGeom prst="line">
              <a:avLst/>
            </a:prstGeom>
            <a:ln w="158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rot="5400000">
              <a:off x="1918434" y="2880360"/>
              <a:ext cx="0" cy="822960"/>
            </a:xfrm>
            <a:prstGeom prst="line">
              <a:avLst/>
            </a:prstGeom>
            <a:ln w="158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rot="5400000">
              <a:off x="1920240" y="5486916"/>
              <a:ext cx="0" cy="822960"/>
            </a:xfrm>
            <a:prstGeom prst="line">
              <a:avLst/>
            </a:prstGeom>
            <a:ln w="158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5400000">
              <a:off x="4799826" y="5486916"/>
              <a:ext cx="0" cy="822960"/>
            </a:xfrm>
            <a:prstGeom prst="line">
              <a:avLst/>
            </a:prstGeom>
            <a:ln w="158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5400000">
              <a:off x="4800600" y="2880360"/>
              <a:ext cx="0" cy="822960"/>
            </a:xfrm>
            <a:prstGeom prst="line">
              <a:avLst/>
            </a:prstGeom>
            <a:ln w="158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>
              <a:off x="7527528" y="2880360"/>
              <a:ext cx="0" cy="822960"/>
            </a:xfrm>
            <a:prstGeom prst="line">
              <a:avLst/>
            </a:prstGeom>
            <a:ln w="158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5400000">
              <a:off x="7524948" y="5486400"/>
              <a:ext cx="0" cy="822960"/>
            </a:xfrm>
            <a:prstGeom prst="line">
              <a:avLst/>
            </a:prstGeom>
            <a:ln w="158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310660" y="2612526"/>
            <a:ext cx="6890239" cy="3656898"/>
            <a:chOff x="310660" y="2612526"/>
            <a:chExt cx="6890239" cy="3656898"/>
          </a:xfrm>
        </p:grpSpPr>
        <p:pic>
          <p:nvPicPr>
            <p:cNvPr id="76" name="Picture 75" descr="ap.png"/>
            <p:cNvPicPr>
              <a:picLocks noChangeAspect="1"/>
            </p:cNvPicPr>
            <p:nvPr/>
          </p:nvPicPr>
          <p:blipFill>
            <a:blip r:embed="rId4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80728" y="2612526"/>
              <a:ext cx="1219200" cy="1023347"/>
            </a:xfrm>
            <a:prstGeom prst="rect">
              <a:avLst/>
            </a:prstGeom>
          </p:spPr>
        </p:pic>
        <p:pic>
          <p:nvPicPr>
            <p:cNvPr id="86" name="Picture 85" descr="ap.png"/>
            <p:cNvPicPr>
              <a:picLocks noChangeAspect="1"/>
            </p:cNvPicPr>
            <p:nvPr/>
          </p:nvPicPr>
          <p:blipFill>
            <a:blip r:embed="rId4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660" y="5246077"/>
              <a:ext cx="1219200" cy="1023347"/>
            </a:xfrm>
            <a:prstGeom prst="rect">
              <a:avLst/>
            </a:prstGeom>
          </p:spPr>
        </p:pic>
        <p:pic>
          <p:nvPicPr>
            <p:cNvPr id="92" name="Picture 91" descr="ap.png"/>
            <p:cNvPicPr>
              <a:picLocks noChangeAspect="1"/>
            </p:cNvPicPr>
            <p:nvPr/>
          </p:nvPicPr>
          <p:blipFill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0400" y="5242302"/>
              <a:ext cx="1219200" cy="1023347"/>
            </a:xfrm>
            <a:prstGeom prst="rect">
              <a:avLst/>
            </a:prstGeom>
          </p:spPr>
        </p:pic>
        <p:pic>
          <p:nvPicPr>
            <p:cNvPr id="111" name="Content Placeholder 4" descr="ap.png"/>
            <p:cNvPicPr>
              <a:picLocks noChangeAspect="1"/>
            </p:cNvPicPr>
            <p:nvPr/>
          </p:nvPicPr>
          <p:blipFill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762" y="2648527"/>
              <a:ext cx="1217873" cy="1022515"/>
            </a:xfrm>
            <a:prstGeom prst="rect">
              <a:avLst/>
            </a:prstGeom>
          </p:spPr>
        </p:pic>
        <p:pic>
          <p:nvPicPr>
            <p:cNvPr id="122" name="Picture 121" descr="ap.png"/>
            <p:cNvPicPr>
              <a:picLocks noChangeAspect="1"/>
            </p:cNvPicPr>
            <p:nvPr/>
          </p:nvPicPr>
          <p:blipFill>
            <a:blip r:embed="rId4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4596" y="2612526"/>
              <a:ext cx="1219200" cy="1023347"/>
            </a:xfrm>
            <a:prstGeom prst="rect">
              <a:avLst/>
            </a:prstGeom>
          </p:spPr>
        </p:pic>
        <p:pic>
          <p:nvPicPr>
            <p:cNvPr id="123" name="Picture 122" descr="ap.png"/>
            <p:cNvPicPr>
              <a:picLocks noChangeAspect="1"/>
            </p:cNvPicPr>
            <p:nvPr/>
          </p:nvPicPr>
          <p:blipFill>
            <a:blip r:embed="rId5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6176" y="5246077"/>
              <a:ext cx="1154723" cy="969228"/>
            </a:xfrm>
            <a:prstGeom prst="rect">
              <a:avLst/>
            </a:prstGeom>
          </p:spPr>
        </p:pic>
      </p:grpSp>
      <p:cxnSp>
        <p:nvCxnSpPr>
          <p:cNvPr id="71" name="Straight Arrow Connector 70"/>
          <p:cNvCxnSpPr/>
          <p:nvPr/>
        </p:nvCxnSpPr>
        <p:spPr>
          <a:xfrm flipH="1" flipV="1">
            <a:off x="909201" y="3671042"/>
            <a:ext cx="1077750" cy="890789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1325880" y="5120640"/>
            <a:ext cx="475687" cy="502920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2318239" y="3449596"/>
            <a:ext cx="882161" cy="1112237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2012971" y="5029200"/>
            <a:ext cx="1339829" cy="740273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" name="Picture 10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677" y="4528319"/>
            <a:ext cx="698589" cy="71299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32033" y="3225881"/>
            <a:ext cx="182880" cy="1828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08124" y="5824655"/>
            <a:ext cx="182880" cy="1828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82998" y="3203232"/>
            <a:ext cx="182880" cy="1828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17364" y="5819100"/>
            <a:ext cx="182880" cy="1828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1" name="Picture 140"/>
          <p:cNvPicPr>
            <a:picLocks noChangeAspect="1"/>
          </p:cNvPicPr>
          <p:nvPr/>
        </p:nvPicPr>
        <p:blipFill>
          <a:blip r:embed="rId7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661" y="1295400"/>
            <a:ext cx="837113" cy="129054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21865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584"/>
    </mc:Choice>
    <mc:Fallback xmlns="">
      <p:transition spd="slow" advTm="285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81481E-6 L 0.07743 -0.00393 L 0.07743 -0.16527 L 0.66545 -0.15902 " pathEditMode="relative" rAng="0" ptsTypes="FFFF">
                                      <p:cBhvr>
                                        <p:cTn id="2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64" y="-8264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 L 0.08003 -0.0044 L 0.08159 -0.54213 L 0.66475 -0.53981 " pathEditMode="relative" rAng="0" ptsTypes="FFFF">
                                      <p:cBhvr>
                                        <p:cTn id="31" dur="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29" y="-27106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3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07407E-6 L 0.08177 -0.00509 L 0.08333 -0.15995 L 0.35191 -0.16226 " pathEditMode="relative" rAng="0" ptsTypes="FFAF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87" y="-8125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3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44444E-6 L 0.07795 -0.00371 L 0.07795 -0.54144 L 0.34496 -0.54098 " pathEditMode="relative" rAng="0" ptsTypes="FFFF">
                                      <p:cBhvr>
                                        <p:cTn id="3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40" y="-2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5377914"/>
            <a:ext cx="457200" cy="870486"/>
          </a:xfrm>
          <a:prstGeom prst="rect">
            <a:avLst/>
          </a:prstGeom>
          <a:gradFill>
            <a:gsLst>
              <a:gs pos="0">
                <a:schemeClr val="accent3">
                  <a:shade val="51000"/>
                  <a:satMod val="130000"/>
                  <a:lumMod val="60000"/>
                </a:schemeClr>
              </a:gs>
              <a:gs pos="80000">
                <a:schemeClr val="accent3">
                  <a:shade val="93000"/>
                  <a:satMod val="130000"/>
                  <a:lumMod val="80000"/>
                </a:schemeClr>
              </a:gs>
              <a:gs pos="100000">
                <a:schemeClr val="accent3">
                  <a:shade val="94000"/>
                  <a:satMod val="135000"/>
                  <a:lumMod val="90000"/>
                </a:schemeClr>
              </a:gs>
            </a:gsLst>
          </a:gradFill>
          <a:ln w="0"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34200" y="2307524"/>
            <a:ext cx="457200" cy="3918486"/>
          </a:xfrm>
          <a:prstGeom prst="rect">
            <a:avLst/>
          </a:prstGeom>
          <a:gradFill>
            <a:gsLst>
              <a:gs pos="0">
                <a:srgbClr val="6A0000"/>
              </a:gs>
              <a:gs pos="100000">
                <a:srgbClr val="FF0000"/>
              </a:gs>
            </a:gsLst>
          </a:gradFill>
          <a:ln w="0"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066800" y="6248400"/>
            <a:ext cx="7010400" cy="0"/>
          </a:xfrm>
          <a:prstGeom prst="line">
            <a:avLst/>
          </a:prstGeom>
          <a:ln w="57150" cmpd="sng">
            <a:solidFill>
              <a:srgbClr val="000000"/>
            </a:solidFill>
            <a:headEnd type="none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088324" y="1600200"/>
            <a:ext cx="0" cy="4669724"/>
          </a:xfrm>
          <a:prstGeom prst="line">
            <a:avLst/>
          </a:prstGeom>
          <a:ln w="57150" cmpd="sng">
            <a:solidFill>
              <a:srgbClr val="000000"/>
            </a:solidFill>
            <a:headEnd type="none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181100" y="4965699"/>
            <a:ext cx="990600" cy="419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/>
              <a:t>Bits</a:t>
            </a:r>
            <a:endParaRPr lang="en-US" sz="28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6438900" y="1716086"/>
            <a:ext cx="1447800" cy="571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/>
              <a:t>Symbols</a:t>
            </a:r>
            <a:endParaRPr lang="en-US" sz="28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2465814" y="2971800"/>
            <a:ext cx="457200" cy="3276600"/>
          </a:xfrm>
          <a:prstGeom prst="rect">
            <a:avLst/>
          </a:prstGeom>
          <a:gradFill flip="none" rotWithShape="1">
            <a:gsLst>
              <a:gs pos="0">
                <a:srgbClr val="FF6600"/>
              </a:gs>
              <a:gs pos="100000">
                <a:srgbClr val="FFFF00"/>
              </a:gs>
            </a:gsLst>
            <a:lin ang="16320000" scaled="0"/>
            <a:tileRect/>
          </a:gradFill>
          <a:ln w="0"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loud 12"/>
          <p:cNvSpPr/>
          <p:nvPr/>
        </p:nvSpPr>
        <p:spPr>
          <a:xfrm>
            <a:off x="1705772" y="1314789"/>
            <a:ext cx="2067732" cy="1062925"/>
          </a:xfrm>
          <a:prstGeom prst="cloud">
            <a:avLst/>
          </a:prstGeom>
          <a:solidFill>
            <a:srgbClr val="92D050">
              <a:alpha val="7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Epicenter, Best of Both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95400" y="2382032"/>
            <a:ext cx="2888476" cy="5782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/>
              <a:t>Coarser Symbols</a:t>
            </a:r>
            <a:endParaRPr lang="en-US" sz="2800" dirty="0" smtClean="0"/>
          </a:p>
        </p:txBody>
      </p:sp>
      <p:sp>
        <p:nvSpPr>
          <p:cNvPr id="18" name="Rectangle 17"/>
          <p:cNvSpPr/>
          <p:nvPr/>
        </p:nvSpPr>
        <p:spPr>
          <a:xfrm rot="16200000">
            <a:off x="473080" y="3735648"/>
            <a:ext cx="67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Gain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181600" y="6260068"/>
            <a:ext cx="2469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Bandwidth Overhead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45303" y="4611152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10101</a:t>
            </a:r>
            <a:endParaRPr lang="en-US" b="1" dirty="0"/>
          </a:p>
        </p:txBody>
      </p:sp>
      <p:sp>
        <p:nvSpPr>
          <p:cNvPr id="21" name="Freeform 20"/>
          <p:cNvSpPr/>
          <p:nvPr/>
        </p:nvSpPr>
        <p:spPr>
          <a:xfrm>
            <a:off x="6493933" y="1295397"/>
            <a:ext cx="1311202" cy="391015"/>
          </a:xfrm>
          <a:custGeom>
            <a:avLst/>
            <a:gdLst>
              <a:gd name="connsiteX0" fmla="*/ 0 w 2536722"/>
              <a:gd name="connsiteY0" fmla="*/ 486697 h 501445"/>
              <a:gd name="connsiteX1" fmla="*/ 309716 w 2536722"/>
              <a:gd name="connsiteY1" fmla="*/ 14748 h 501445"/>
              <a:gd name="connsiteX2" fmla="*/ 707922 w 2536722"/>
              <a:gd name="connsiteY2" fmla="*/ 501445 h 501445"/>
              <a:gd name="connsiteX3" fmla="*/ 1047135 w 2536722"/>
              <a:gd name="connsiteY3" fmla="*/ 14748 h 501445"/>
              <a:gd name="connsiteX4" fmla="*/ 1371600 w 2536722"/>
              <a:gd name="connsiteY4" fmla="*/ 471948 h 501445"/>
              <a:gd name="connsiteX5" fmla="*/ 1637071 w 2536722"/>
              <a:gd name="connsiteY5" fmla="*/ 29497 h 501445"/>
              <a:gd name="connsiteX6" fmla="*/ 1946787 w 2536722"/>
              <a:gd name="connsiteY6" fmla="*/ 471948 h 501445"/>
              <a:gd name="connsiteX7" fmla="*/ 2227006 w 2536722"/>
              <a:gd name="connsiteY7" fmla="*/ 0 h 501445"/>
              <a:gd name="connsiteX8" fmla="*/ 2536722 w 2536722"/>
              <a:gd name="connsiteY8" fmla="*/ 471948 h 50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6722" h="501445">
                <a:moveTo>
                  <a:pt x="0" y="486697"/>
                </a:moveTo>
                <a:cubicBezTo>
                  <a:pt x="95864" y="249493"/>
                  <a:pt x="191729" y="12290"/>
                  <a:pt x="309716" y="14748"/>
                </a:cubicBezTo>
                <a:cubicBezTo>
                  <a:pt x="427703" y="17206"/>
                  <a:pt x="585019" y="501445"/>
                  <a:pt x="707922" y="501445"/>
                </a:cubicBezTo>
                <a:cubicBezTo>
                  <a:pt x="830825" y="501445"/>
                  <a:pt x="936522" y="19664"/>
                  <a:pt x="1047135" y="14748"/>
                </a:cubicBezTo>
                <a:cubicBezTo>
                  <a:pt x="1157748" y="9832"/>
                  <a:pt x="1273277" y="469490"/>
                  <a:pt x="1371600" y="471948"/>
                </a:cubicBezTo>
                <a:cubicBezTo>
                  <a:pt x="1469923" y="474406"/>
                  <a:pt x="1541207" y="29497"/>
                  <a:pt x="1637071" y="29497"/>
                </a:cubicBezTo>
                <a:cubicBezTo>
                  <a:pt x="1732935" y="29497"/>
                  <a:pt x="1848465" y="476864"/>
                  <a:pt x="1946787" y="471948"/>
                </a:cubicBezTo>
                <a:cubicBezTo>
                  <a:pt x="2045109" y="467032"/>
                  <a:pt x="2128684" y="0"/>
                  <a:pt x="2227006" y="0"/>
                </a:cubicBezTo>
                <a:cubicBezTo>
                  <a:pt x="2325328" y="0"/>
                  <a:pt x="2431025" y="235974"/>
                  <a:pt x="2536722" y="471948"/>
                </a:cubicBezTo>
              </a:path>
            </a:pathLst>
          </a:cu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8990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172"/>
    </mc:Choice>
    <mc:Fallback xmlns="">
      <p:transition spd="slow" advTm="181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906963"/>
          </a:xfrm>
        </p:spPr>
        <p:txBody>
          <a:bodyPr/>
          <a:lstStyle/>
          <a:p>
            <a:r>
              <a:rPr lang="en-US" sz="2400" b="1" i="1" dirty="0" smtClean="0"/>
              <a:t>Epicenter </a:t>
            </a:r>
            <a:r>
              <a:rPr lang="en-US" sz="2400" b="1" dirty="0" smtClean="0"/>
              <a:t>uses coarser representation of symbols for combining</a:t>
            </a:r>
          </a:p>
          <a:p>
            <a:pPr indent="231775"/>
            <a:r>
              <a:rPr lang="en-US" sz="2400" dirty="0" smtClean="0"/>
              <a:t>Preserves diversity among symbols necessary for combining</a:t>
            </a:r>
          </a:p>
          <a:p>
            <a:pPr indent="231775"/>
            <a:r>
              <a:rPr lang="en-US" sz="2400" dirty="0" smtClean="0"/>
              <a:t>Enormously decreases bandwidth requirements</a:t>
            </a:r>
            <a:endParaRPr lang="en-US" sz="2400" dirty="0"/>
          </a:p>
          <a:p>
            <a:pPr indent="231775"/>
            <a:endParaRPr lang="en-US" sz="2400" dirty="0" smtClean="0"/>
          </a:p>
          <a:p>
            <a:pPr indent="231775"/>
            <a:endParaRPr lang="en-US" sz="2400" dirty="0" smtClean="0"/>
          </a:p>
          <a:p>
            <a:pPr indent="-284163"/>
            <a:r>
              <a:rPr lang="en-US" sz="2400" b="1" dirty="0" smtClean="0"/>
              <a:t>Look up based rate prediction achieves 70-80% accuracy</a:t>
            </a:r>
          </a:p>
          <a:p>
            <a:pPr indent="-284163"/>
            <a:endParaRPr lang="en-US" sz="2400" b="1" dirty="0"/>
          </a:p>
          <a:p>
            <a:pPr indent="-284163"/>
            <a:endParaRPr lang="en-US" sz="2400" b="1" dirty="0" smtClean="0"/>
          </a:p>
          <a:p>
            <a:pPr indent="-284163"/>
            <a:r>
              <a:rPr lang="en-US" sz="2400" b="1" i="1" dirty="0" smtClean="0"/>
              <a:t>Epicenter </a:t>
            </a:r>
            <a:r>
              <a:rPr lang="en-US" sz="2400" b="1" dirty="0" smtClean="0"/>
              <a:t>achieves 25-90% throughput gain over 802.11 and 40% over Soft</a:t>
            </a:r>
            <a:endParaRPr lang="en-US" sz="2400" b="1" i="1" dirty="0" smtClean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9966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85"/>
    </mc:Choice>
    <mc:Fallback xmlns="">
      <p:transition spd="slow" advTm="12685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67125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7772400" cy="1066800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DUKE </a:t>
            </a:r>
            <a:r>
              <a:rPr lang="en-US" sz="3000" b="1" dirty="0" err="1" smtClean="0">
                <a:solidFill>
                  <a:schemeClr val="tx1"/>
                </a:solidFill>
              </a:rPr>
              <a:t>SyNRG</a:t>
            </a:r>
            <a:r>
              <a:rPr lang="en-US" sz="3000" b="1" dirty="0" smtClean="0">
                <a:solidFill>
                  <a:schemeClr val="tx1"/>
                </a:solidFill>
              </a:rPr>
              <a:t> Research Group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hlinkClick r:id="rId2"/>
              </a:rPr>
              <a:t>www.synrg.ee.duke.edu</a:t>
            </a:r>
            <a:r>
              <a:rPr lang="en-US" dirty="0"/>
              <a:t> </a:t>
            </a: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903" y="5402115"/>
            <a:ext cx="926697" cy="922485"/>
          </a:xfrm>
          <a:prstGeom prst="rect">
            <a:avLst/>
          </a:prstGeom>
        </p:spPr>
      </p:pic>
      <p:pic>
        <p:nvPicPr>
          <p:cNvPr id="9" name="Picture 8" descr="add a photo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931"/>
          <a:stretch/>
        </p:blipFill>
        <p:spPr bwMode="auto">
          <a:xfrm>
            <a:off x="1447800" y="5641848"/>
            <a:ext cx="1676400" cy="758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67204"/>
            <a:ext cx="5636506" cy="303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97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27"/>
    </mc:Choice>
    <mc:Fallback xmlns="">
      <p:transition spd="slow" advTm="952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Application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Upload traffic</a:t>
            </a:r>
          </a:p>
          <a:p>
            <a:pPr marL="574675" indent="-58738"/>
            <a:r>
              <a:rPr lang="en-US" sz="2400" dirty="0" smtClean="0"/>
              <a:t> Usually multiple Access Points (APs) overhear client’s data</a:t>
            </a:r>
          </a:p>
          <a:p>
            <a:pPr marL="574675" indent="-58738"/>
            <a:r>
              <a:rPr lang="en-US" sz="2400" dirty="0" smtClean="0"/>
              <a:t> Increase bit rate, induce errors, recover via combining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8CB590C7-E110-4C9C-B3C4-42A1D1BB7BAA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 flipV="1">
            <a:off x="4243197" y="5029202"/>
            <a:ext cx="81299" cy="897717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686298" y="3466021"/>
            <a:ext cx="7455850" cy="3558593"/>
            <a:chOff x="686298" y="3466021"/>
            <a:chExt cx="7455850" cy="3558593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1143000" y="3466022"/>
              <a:ext cx="0" cy="1278317"/>
            </a:xfrm>
            <a:prstGeom prst="line">
              <a:avLst/>
            </a:prstGeom>
            <a:ln w="635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 flipV="1">
              <a:off x="7401014" y="3466021"/>
              <a:ext cx="9615" cy="1153727"/>
            </a:xfrm>
            <a:prstGeom prst="line">
              <a:avLst/>
            </a:prstGeom>
            <a:ln w="635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V="1">
              <a:off x="4388933" y="5029199"/>
              <a:ext cx="2773867" cy="89772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128251" y="3480916"/>
              <a:ext cx="2916936" cy="0"/>
            </a:xfrm>
            <a:prstGeom prst="line">
              <a:avLst/>
            </a:prstGeom>
            <a:ln w="635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4689505" y="3466022"/>
              <a:ext cx="2743200" cy="0"/>
            </a:xfrm>
            <a:prstGeom prst="line">
              <a:avLst/>
            </a:prstGeom>
            <a:ln w="635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8" name="Content Placeholder 4" descr="ap.png"/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6298" y="4233082"/>
              <a:ext cx="1217873" cy="1022515"/>
            </a:xfrm>
            <a:prstGeom prst="rect">
              <a:avLst/>
            </a:prstGeom>
          </p:spPr>
        </p:pic>
        <p:pic>
          <p:nvPicPr>
            <p:cNvPr id="50" name="Picture 49" descr="ap.png"/>
            <p:cNvPicPr>
              <a:picLocks noChangeAspect="1"/>
            </p:cNvPicPr>
            <p:nvPr/>
          </p:nvPicPr>
          <p:blipFill>
            <a:blip r:embed="rId4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7425" y="4162194"/>
              <a:ext cx="1154723" cy="969228"/>
            </a:xfrm>
            <a:prstGeom prst="rect">
              <a:avLst/>
            </a:prstGeom>
          </p:spPr>
        </p:pic>
        <p:cxnSp>
          <p:nvCxnSpPr>
            <p:cNvPr id="53" name="Straight Connector 52"/>
            <p:cNvCxnSpPr/>
            <p:nvPr/>
          </p:nvCxnSpPr>
          <p:spPr>
            <a:xfrm flipV="1">
              <a:off x="4243197" y="3913504"/>
              <a:ext cx="1" cy="639156"/>
            </a:xfrm>
            <a:prstGeom prst="line">
              <a:avLst/>
            </a:prstGeom>
            <a:ln w="635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1746" y="5642225"/>
              <a:ext cx="937260" cy="1382389"/>
            </a:xfrm>
            <a:prstGeom prst="rect">
              <a:avLst/>
            </a:prstGeom>
          </p:spPr>
        </p:pic>
        <p:cxnSp>
          <p:nvCxnSpPr>
            <p:cNvPr id="51" name="Straight Arrow Connector 50"/>
            <p:cNvCxnSpPr/>
            <p:nvPr/>
          </p:nvCxnSpPr>
          <p:spPr>
            <a:xfrm flipH="1" flipV="1">
              <a:off x="1446973" y="5167033"/>
              <a:ext cx="2363027" cy="759886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4902186" y="3080286"/>
            <a:ext cx="1143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Controller</a:t>
            </a:r>
            <a:endParaRPr lang="en-US" b="1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377" y="2680280"/>
            <a:ext cx="837113" cy="1290549"/>
          </a:xfrm>
          <a:prstGeom prst="rect">
            <a:avLst/>
          </a:prstGeom>
        </p:spPr>
      </p:pic>
      <p:pic>
        <p:nvPicPr>
          <p:cNvPr id="23" name="Picture 22" descr="ap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458" y="4108075"/>
            <a:ext cx="1219200" cy="1023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94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457"/>
    </mc:Choice>
    <mc:Fallback xmlns="">
      <p:transition spd="slow" advTm="1845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 we Care for Upload Traffic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826938" cy="5330952"/>
          </a:xfrm>
        </p:spPr>
        <p:txBody>
          <a:bodyPr/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Upload traffic is increasing at a rapid pace because:</a:t>
            </a:r>
          </a:p>
        </p:txBody>
      </p:sp>
      <p:pic>
        <p:nvPicPr>
          <p:cNvPr id="3074" name="Picture 2" descr="C:\Users\mahanthg\Desktop\Epicenter\pics\clou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14" y="1228561"/>
            <a:ext cx="3297034" cy="2190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8CB590C7-E110-4C9C-B3C4-42A1D1BB7BAA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443" y="5942128"/>
            <a:ext cx="782581" cy="7825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165" y="5942127"/>
            <a:ext cx="782581" cy="78258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208" y="5866664"/>
            <a:ext cx="782581" cy="93350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171" y="5932832"/>
            <a:ext cx="782581" cy="782051"/>
          </a:xfrm>
          <a:prstGeom prst="rect">
            <a:avLst/>
          </a:prstGeom>
        </p:spPr>
      </p:pic>
      <p:sp>
        <p:nvSpPr>
          <p:cNvPr id="38" name="Cloud 37"/>
          <p:cNvSpPr/>
          <p:nvPr/>
        </p:nvSpPr>
        <p:spPr>
          <a:xfrm>
            <a:off x="3710048" y="1228561"/>
            <a:ext cx="2008468" cy="937079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Cloud Computing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Cloud 42"/>
          <p:cNvSpPr/>
          <p:nvPr/>
        </p:nvSpPr>
        <p:spPr>
          <a:xfrm>
            <a:off x="6506875" y="2211740"/>
            <a:ext cx="1837003" cy="937079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P2P File Access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1" name="Arc 40"/>
          <p:cNvSpPr/>
          <p:nvPr/>
        </p:nvSpPr>
        <p:spPr>
          <a:xfrm rot="5400000" flipV="1">
            <a:off x="1211823" y="1973082"/>
            <a:ext cx="5323233" cy="2596274"/>
          </a:xfrm>
          <a:prstGeom prst="arc">
            <a:avLst/>
          </a:prstGeom>
          <a:ln w="508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4902186" y="3080286"/>
            <a:ext cx="1143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Controller</a:t>
            </a:r>
            <a:endParaRPr lang="en-US" b="1" dirty="0"/>
          </a:p>
        </p:txBody>
      </p:sp>
      <p:cxnSp>
        <p:nvCxnSpPr>
          <p:cNvPr id="67" name="Straight Arrow Connector 66"/>
          <p:cNvCxnSpPr/>
          <p:nvPr/>
        </p:nvCxnSpPr>
        <p:spPr>
          <a:xfrm flipV="1">
            <a:off x="4260058" y="5029200"/>
            <a:ext cx="64438" cy="613027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67" descr="ap.png"/>
          <p:cNvPicPr>
            <a:picLocks noChangeAspect="1"/>
          </p:cNvPicPr>
          <p:nvPr/>
        </p:nvPicPr>
        <p:blipFill>
          <a:blip r:embed="rId9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458" y="4108075"/>
            <a:ext cx="1219200" cy="1023347"/>
          </a:xfrm>
          <a:prstGeom prst="rect">
            <a:avLst/>
          </a:prstGeom>
        </p:spPr>
      </p:pic>
      <p:cxnSp>
        <p:nvCxnSpPr>
          <p:cNvPr id="69" name="Straight Connector 68"/>
          <p:cNvCxnSpPr/>
          <p:nvPr/>
        </p:nvCxnSpPr>
        <p:spPr>
          <a:xfrm flipV="1">
            <a:off x="4243197" y="3913504"/>
            <a:ext cx="1" cy="639156"/>
          </a:xfrm>
          <a:prstGeom prst="line">
            <a:avLst/>
          </a:prstGeom>
          <a:ln w="635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686298" y="3466021"/>
            <a:ext cx="7455850" cy="3558593"/>
            <a:chOff x="686298" y="3466021"/>
            <a:chExt cx="7455850" cy="3558593"/>
          </a:xfrm>
        </p:grpSpPr>
        <p:cxnSp>
          <p:nvCxnSpPr>
            <p:cNvPr id="71" name="Straight Connector 70"/>
            <p:cNvCxnSpPr/>
            <p:nvPr/>
          </p:nvCxnSpPr>
          <p:spPr>
            <a:xfrm flipV="1">
              <a:off x="1143000" y="3466022"/>
              <a:ext cx="0" cy="1278317"/>
            </a:xfrm>
            <a:prstGeom prst="line">
              <a:avLst/>
            </a:prstGeom>
            <a:ln w="635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 flipV="1">
              <a:off x="7401014" y="3466021"/>
              <a:ext cx="9615" cy="1153727"/>
            </a:xfrm>
            <a:prstGeom prst="line">
              <a:avLst/>
            </a:prstGeom>
            <a:ln w="635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V="1">
              <a:off x="4388933" y="5029199"/>
              <a:ext cx="2773867" cy="89772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1128251" y="3480916"/>
              <a:ext cx="2916936" cy="0"/>
            </a:xfrm>
            <a:prstGeom prst="line">
              <a:avLst/>
            </a:prstGeom>
            <a:ln w="635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4689505" y="3466022"/>
              <a:ext cx="2743200" cy="0"/>
            </a:xfrm>
            <a:prstGeom prst="line">
              <a:avLst/>
            </a:prstGeom>
            <a:ln w="635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6" name="Content Placeholder 4" descr="ap.png"/>
            <p:cNvPicPr>
              <a:picLocks noChangeAspect="1"/>
            </p:cNvPicPr>
            <p:nvPr/>
          </p:nvPicPr>
          <p:blipFill>
            <a:blip r:embed="rId9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6298" y="4233082"/>
              <a:ext cx="1217873" cy="1022515"/>
            </a:xfrm>
            <a:prstGeom prst="rect">
              <a:avLst/>
            </a:prstGeom>
          </p:spPr>
        </p:pic>
        <p:pic>
          <p:nvPicPr>
            <p:cNvPr id="77" name="Picture 76" descr="ap.png"/>
            <p:cNvPicPr>
              <a:picLocks noChangeAspect="1"/>
            </p:cNvPicPr>
            <p:nvPr/>
          </p:nvPicPr>
          <p:blipFill>
            <a:blip r:embed="rId10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7425" y="4162194"/>
              <a:ext cx="1154723" cy="969228"/>
            </a:xfrm>
            <a:prstGeom prst="rect">
              <a:avLst/>
            </a:prstGeom>
          </p:spPr>
        </p:pic>
        <p:cxnSp>
          <p:nvCxnSpPr>
            <p:cNvPr id="78" name="Straight Connector 77"/>
            <p:cNvCxnSpPr/>
            <p:nvPr/>
          </p:nvCxnSpPr>
          <p:spPr>
            <a:xfrm flipV="1">
              <a:off x="4243197" y="3913504"/>
              <a:ext cx="1" cy="639156"/>
            </a:xfrm>
            <a:prstGeom prst="line">
              <a:avLst/>
            </a:prstGeom>
            <a:ln w="635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1746" y="5642225"/>
              <a:ext cx="937260" cy="1382389"/>
            </a:xfrm>
            <a:prstGeom prst="rect">
              <a:avLst/>
            </a:prstGeom>
          </p:spPr>
        </p:pic>
        <p:cxnSp>
          <p:nvCxnSpPr>
            <p:cNvPr id="80" name="Straight Arrow Connector 79"/>
            <p:cNvCxnSpPr/>
            <p:nvPr/>
          </p:nvCxnSpPr>
          <p:spPr>
            <a:xfrm flipH="1" flipV="1">
              <a:off x="1446973" y="5167033"/>
              <a:ext cx="2363027" cy="759886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Cloud 48"/>
          <p:cNvSpPr/>
          <p:nvPr/>
        </p:nvSpPr>
        <p:spPr>
          <a:xfrm>
            <a:off x="4807491" y="4872368"/>
            <a:ext cx="2050510" cy="937079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Sensor Data Upload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2" name="Cloud 41"/>
          <p:cNvSpPr/>
          <p:nvPr/>
        </p:nvSpPr>
        <p:spPr>
          <a:xfrm>
            <a:off x="67168" y="2913140"/>
            <a:ext cx="1837003" cy="937079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Code Offloading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1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377" y="2680280"/>
            <a:ext cx="837113" cy="1290549"/>
          </a:xfrm>
          <a:prstGeom prst="rect">
            <a:avLst/>
          </a:prstGeom>
        </p:spPr>
      </p:pic>
      <p:sp>
        <p:nvSpPr>
          <p:cNvPr id="32" name="Cloud 31"/>
          <p:cNvSpPr/>
          <p:nvPr/>
        </p:nvSpPr>
        <p:spPr>
          <a:xfrm>
            <a:off x="92568" y="5512328"/>
            <a:ext cx="1968963" cy="937079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VoIP,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Video Chat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296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965"/>
    </mc:Choice>
    <mc:Fallback xmlns="">
      <p:transition spd="slow" advTm="3796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8" grpId="0" animBg="1"/>
      <p:bldP spid="43" grpId="0" animBg="1"/>
      <p:bldP spid="41" grpId="0" animBg="1"/>
      <p:bldP spid="49" grpId="0" animBg="1"/>
      <p:bldP spid="42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Packet combining is an old idea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everal </a:t>
            </a:r>
            <a:r>
              <a:rPr lang="en-US" dirty="0"/>
              <a:t>creative </a:t>
            </a:r>
            <a:r>
              <a:rPr lang="en-US" dirty="0" smtClean="0"/>
              <a:t>works </a:t>
            </a:r>
            <a:r>
              <a:rPr lang="en-US" dirty="0"/>
              <a:t>done in the </a:t>
            </a:r>
            <a:r>
              <a:rPr lang="en-US" dirty="0" smtClean="0"/>
              <a:t>past</a:t>
            </a:r>
          </a:p>
          <a:p>
            <a:pPr indent="452438"/>
            <a:r>
              <a:rPr lang="en-US" dirty="0" smtClean="0"/>
              <a:t>MRD (</a:t>
            </a:r>
            <a:r>
              <a:rPr lang="en-US" i="1" dirty="0" err="1" smtClean="0"/>
              <a:t>Mobicom</a:t>
            </a:r>
            <a:r>
              <a:rPr lang="en-US" i="1" dirty="0" smtClean="0"/>
              <a:t> 2005</a:t>
            </a:r>
            <a:r>
              <a:rPr lang="en-US" dirty="0" smtClean="0"/>
              <a:t>)</a:t>
            </a:r>
          </a:p>
          <a:p>
            <a:pPr indent="452438"/>
            <a:r>
              <a:rPr lang="en-US" dirty="0" smtClean="0"/>
              <a:t>Soft </a:t>
            </a:r>
            <a:r>
              <a:rPr lang="en-US" dirty="0"/>
              <a:t>(</a:t>
            </a:r>
            <a:r>
              <a:rPr lang="en-US" i="1" dirty="0" err="1" smtClean="0"/>
              <a:t>Mobicom</a:t>
            </a:r>
            <a:r>
              <a:rPr lang="en-US" i="1" dirty="0" smtClean="0"/>
              <a:t> 2007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15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53"/>
    </mc:Choice>
    <mc:Fallback xmlns="">
      <p:transition spd="slow" advTm="1245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345169" y="3292098"/>
            <a:ext cx="2207515" cy="1126936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Connector 68"/>
          <p:cNvCxnSpPr/>
          <p:nvPr/>
        </p:nvCxnSpPr>
        <p:spPr>
          <a:xfrm flipV="1">
            <a:off x="1873404" y="2317652"/>
            <a:ext cx="0" cy="1783080"/>
          </a:xfrm>
          <a:prstGeom prst="line">
            <a:avLst/>
          </a:prstGeom>
          <a:ln w="63500">
            <a:solidFill>
              <a:schemeClr val="tx2">
                <a:lumMod val="40000"/>
                <a:lumOff val="60000"/>
                <a:alpha val="5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855589" y="2334492"/>
            <a:ext cx="2532888" cy="0"/>
          </a:xfrm>
          <a:prstGeom prst="line">
            <a:avLst/>
          </a:prstGeom>
          <a:ln w="63500">
            <a:solidFill>
              <a:schemeClr val="tx2">
                <a:lumMod val="40000"/>
                <a:lumOff val="60000"/>
                <a:alpha val="5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593017" y="2300595"/>
            <a:ext cx="2880360" cy="0"/>
          </a:xfrm>
          <a:prstGeom prst="line">
            <a:avLst/>
          </a:prstGeom>
          <a:ln w="63500">
            <a:solidFill>
              <a:schemeClr val="tx2">
                <a:lumMod val="40000"/>
                <a:lumOff val="60000"/>
                <a:alpha val="5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7446597" y="2287839"/>
            <a:ext cx="0" cy="1755648"/>
          </a:xfrm>
          <a:prstGeom prst="line">
            <a:avLst/>
          </a:prstGeom>
          <a:ln w="63500">
            <a:solidFill>
              <a:schemeClr val="tx2">
                <a:lumMod val="40000"/>
                <a:lumOff val="60000"/>
                <a:alpha val="5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 flipV="1">
            <a:off x="4870500" y="2304288"/>
            <a:ext cx="2560320" cy="0"/>
          </a:xfrm>
          <a:prstGeom prst="straightConnector1">
            <a:avLst/>
          </a:prstGeom>
          <a:ln w="508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7434072" y="2305521"/>
            <a:ext cx="17206" cy="1728216"/>
          </a:xfrm>
          <a:prstGeom prst="straightConnector1">
            <a:avLst/>
          </a:prstGeom>
          <a:ln w="508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1890001" y="2333784"/>
            <a:ext cx="2103120" cy="0"/>
          </a:xfrm>
          <a:prstGeom prst="straightConnector1">
            <a:avLst/>
          </a:prstGeom>
          <a:ln w="508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1856232" y="2357254"/>
            <a:ext cx="17206" cy="1744538"/>
          </a:xfrm>
          <a:prstGeom prst="straightConnector1">
            <a:avLst/>
          </a:prstGeom>
          <a:ln w="508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MAC Layer combining - MRD 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324081" y="4062038"/>
            <a:ext cx="1917782" cy="4006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Decoding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490036" y="1237648"/>
            <a:ext cx="1917782" cy="3625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Corrected Packet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8CB590C7-E110-4C9C-B3C4-42A1D1BB7BA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1" name="Freeform 60"/>
          <p:cNvSpPr/>
          <p:nvPr/>
        </p:nvSpPr>
        <p:spPr>
          <a:xfrm rot="19756028">
            <a:off x="4831177" y="5136580"/>
            <a:ext cx="2622403" cy="501445"/>
          </a:xfrm>
          <a:custGeom>
            <a:avLst/>
            <a:gdLst>
              <a:gd name="connsiteX0" fmla="*/ 0 w 2536722"/>
              <a:gd name="connsiteY0" fmla="*/ 486697 h 501445"/>
              <a:gd name="connsiteX1" fmla="*/ 309716 w 2536722"/>
              <a:gd name="connsiteY1" fmla="*/ 14748 h 501445"/>
              <a:gd name="connsiteX2" fmla="*/ 707922 w 2536722"/>
              <a:gd name="connsiteY2" fmla="*/ 501445 h 501445"/>
              <a:gd name="connsiteX3" fmla="*/ 1047135 w 2536722"/>
              <a:gd name="connsiteY3" fmla="*/ 14748 h 501445"/>
              <a:gd name="connsiteX4" fmla="*/ 1371600 w 2536722"/>
              <a:gd name="connsiteY4" fmla="*/ 471948 h 501445"/>
              <a:gd name="connsiteX5" fmla="*/ 1637071 w 2536722"/>
              <a:gd name="connsiteY5" fmla="*/ 29497 h 501445"/>
              <a:gd name="connsiteX6" fmla="*/ 1946787 w 2536722"/>
              <a:gd name="connsiteY6" fmla="*/ 471948 h 501445"/>
              <a:gd name="connsiteX7" fmla="*/ 2227006 w 2536722"/>
              <a:gd name="connsiteY7" fmla="*/ 0 h 501445"/>
              <a:gd name="connsiteX8" fmla="*/ 2536722 w 2536722"/>
              <a:gd name="connsiteY8" fmla="*/ 471948 h 50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6722" h="501445">
                <a:moveTo>
                  <a:pt x="0" y="486697"/>
                </a:moveTo>
                <a:cubicBezTo>
                  <a:pt x="95864" y="249493"/>
                  <a:pt x="191729" y="12290"/>
                  <a:pt x="309716" y="14748"/>
                </a:cubicBezTo>
                <a:cubicBezTo>
                  <a:pt x="427703" y="17206"/>
                  <a:pt x="585019" y="501445"/>
                  <a:pt x="707922" y="501445"/>
                </a:cubicBezTo>
                <a:cubicBezTo>
                  <a:pt x="830825" y="501445"/>
                  <a:pt x="936522" y="19664"/>
                  <a:pt x="1047135" y="14748"/>
                </a:cubicBezTo>
                <a:cubicBezTo>
                  <a:pt x="1157748" y="9832"/>
                  <a:pt x="1273277" y="469490"/>
                  <a:pt x="1371600" y="471948"/>
                </a:cubicBezTo>
                <a:cubicBezTo>
                  <a:pt x="1469923" y="474406"/>
                  <a:pt x="1541207" y="29497"/>
                  <a:pt x="1637071" y="29497"/>
                </a:cubicBezTo>
                <a:cubicBezTo>
                  <a:pt x="1732935" y="29497"/>
                  <a:pt x="1848465" y="476864"/>
                  <a:pt x="1946787" y="471948"/>
                </a:cubicBezTo>
                <a:cubicBezTo>
                  <a:pt x="2045109" y="467032"/>
                  <a:pt x="2128684" y="0"/>
                  <a:pt x="2227006" y="0"/>
                </a:cubicBezTo>
                <a:cubicBezTo>
                  <a:pt x="2325328" y="0"/>
                  <a:pt x="2431025" y="235974"/>
                  <a:pt x="2536722" y="471948"/>
                </a:cubicBezTo>
              </a:path>
            </a:pathLst>
          </a:cu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2220529" y="5366266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Signals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477000" y="5322643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Signals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952220" y="2921298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Bits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768206" y="2921298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Bits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1" name="Straight Arrow Connector 90"/>
          <p:cNvCxnSpPr/>
          <p:nvPr/>
        </p:nvCxnSpPr>
        <p:spPr>
          <a:xfrm>
            <a:off x="4437723" y="1600200"/>
            <a:ext cx="11204" cy="517018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5774550" y="1341704"/>
            <a:ext cx="363749" cy="1917782"/>
            <a:chOff x="5774550" y="1341704"/>
            <a:chExt cx="363749" cy="1917782"/>
          </a:xfrm>
        </p:grpSpPr>
        <p:sp>
          <p:nvSpPr>
            <p:cNvPr id="34" name="Rounded Rectangle 33"/>
            <p:cNvSpPr/>
            <p:nvPr/>
          </p:nvSpPr>
          <p:spPr>
            <a:xfrm rot="5400000">
              <a:off x="4998132" y="2119319"/>
              <a:ext cx="1917782" cy="36255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5774550" y="1809333"/>
              <a:ext cx="363749" cy="49376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5780780" y="2743200"/>
              <a:ext cx="347472" cy="49376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 rot="5400000">
            <a:off x="4255878" y="3114681"/>
            <a:ext cx="362552" cy="1917782"/>
            <a:chOff x="2911111" y="1418924"/>
            <a:chExt cx="362552" cy="1917782"/>
          </a:xfrm>
          <a:solidFill>
            <a:schemeClr val="bg1"/>
          </a:solidFill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33" name="Rounded Rectangle 32"/>
            <p:cNvSpPr/>
            <p:nvPr/>
          </p:nvSpPr>
          <p:spPr>
            <a:xfrm rot="5400000">
              <a:off x="2133496" y="2196539"/>
              <a:ext cx="1917782" cy="362552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2917903" y="2998624"/>
              <a:ext cx="347472" cy="49376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2917903" y="2545138"/>
              <a:ext cx="347472" cy="49376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2922146" y="1524001"/>
              <a:ext cx="347472" cy="49376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 rot="5400000">
            <a:off x="4256583" y="2661140"/>
            <a:ext cx="363749" cy="1917782"/>
            <a:chOff x="5774550" y="1341704"/>
            <a:chExt cx="363749" cy="1917782"/>
          </a:xfrm>
          <a:solidFill>
            <a:schemeClr val="bg1"/>
          </a:solidFill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45" name="Rounded Rectangle 44"/>
            <p:cNvSpPr/>
            <p:nvPr/>
          </p:nvSpPr>
          <p:spPr>
            <a:xfrm rot="5400000">
              <a:off x="4998132" y="2119319"/>
              <a:ext cx="1917782" cy="362552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5774550" y="1809333"/>
              <a:ext cx="363749" cy="49376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5780782" y="2743200"/>
              <a:ext cx="347472" cy="49376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895600" y="1341705"/>
            <a:ext cx="362552" cy="1917782"/>
            <a:chOff x="2911111" y="1418924"/>
            <a:chExt cx="362552" cy="1917782"/>
          </a:xfrm>
        </p:grpSpPr>
        <p:sp>
          <p:nvSpPr>
            <p:cNvPr id="52" name="Rounded Rectangle 51"/>
            <p:cNvSpPr/>
            <p:nvPr/>
          </p:nvSpPr>
          <p:spPr>
            <a:xfrm rot="5400000">
              <a:off x="2133496" y="2196539"/>
              <a:ext cx="1917782" cy="36255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2934835" y="2998624"/>
              <a:ext cx="320040" cy="49376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2917902" y="2545138"/>
              <a:ext cx="347472" cy="49376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2922145" y="1524000"/>
              <a:ext cx="347472" cy="49376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2" name="Straight Arrow Connector 61"/>
          <p:cNvCxnSpPr/>
          <p:nvPr/>
        </p:nvCxnSpPr>
        <p:spPr>
          <a:xfrm>
            <a:off x="4441902" y="2496697"/>
            <a:ext cx="11204" cy="779903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Cloud 74"/>
          <p:cNvSpPr/>
          <p:nvPr/>
        </p:nvSpPr>
        <p:spPr>
          <a:xfrm>
            <a:off x="152400" y="1809333"/>
            <a:ext cx="2666999" cy="1190601"/>
          </a:xfrm>
          <a:prstGeom prst="cloud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Low Bandwidth overhead,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Less Gain</a:t>
            </a: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654" y="2009059"/>
            <a:ext cx="837113" cy="1290549"/>
          </a:xfrm>
          <a:prstGeom prst="rect">
            <a:avLst/>
          </a:prstGeom>
        </p:spPr>
      </p:pic>
      <p:sp>
        <p:nvSpPr>
          <p:cNvPr id="59" name="Rounded Rectangle 58"/>
          <p:cNvSpPr/>
          <p:nvPr/>
        </p:nvSpPr>
        <p:spPr>
          <a:xfrm>
            <a:off x="3490036" y="2117218"/>
            <a:ext cx="1917782" cy="40065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Bit Combining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67" name="Picture 66" descr="ap.png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216" y="3439353"/>
            <a:ext cx="1359566" cy="1478676"/>
          </a:xfrm>
          <a:prstGeom prst="rect">
            <a:avLst/>
          </a:prstGeom>
          <a:effectLst/>
        </p:spPr>
      </p:pic>
      <p:sp>
        <p:nvSpPr>
          <p:cNvPr id="70" name="Rounded Rectangle 69"/>
          <p:cNvSpPr/>
          <p:nvPr/>
        </p:nvSpPr>
        <p:spPr>
          <a:xfrm>
            <a:off x="901618" y="4060902"/>
            <a:ext cx="1917782" cy="4006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Decoding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6324081" y="4481711"/>
            <a:ext cx="1917782" cy="41797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Demodulation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780" y="5523019"/>
            <a:ext cx="937260" cy="1382389"/>
          </a:xfrm>
          <a:prstGeom prst="rect">
            <a:avLst/>
          </a:prstGeom>
        </p:spPr>
      </p:pic>
      <p:sp>
        <p:nvSpPr>
          <p:cNvPr id="78" name="Freeform 77"/>
          <p:cNvSpPr/>
          <p:nvPr/>
        </p:nvSpPr>
        <p:spPr>
          <a:xfrm rot="12978319">
            <a:off x="1873790" y="5191519"/>
            <a:ext cx="2622403" cy="501445"/>
          </a:xfrm>
          <a:custGeom>
            <a:avLst/>
            <a:gdLst>
              <a:gd name="connsiteX0" fmla="*/ 0 w 2536722"/>
              <a:gd name="connsiteY0" fmla="*/ 486697 h 501445"/>
              <a:gd name="connsiteX1" fmla="*/ 309716 w 2536722"/>
              <a:gd name="connsiteY1" fmla="*/ 14748 h 501445"/>
              <a:gd name="connsiteX2" fmla="*/ 707922 w 2536722"/>
              <a:gd name="connsiteY2" fmla="*/ 501445 h 501445"/>
              <a:gd name="connsiteX3" fmla="*/ 1047135 w 2536722"/>
              <a:gd name="connsiteY3" fmla="*/ 14748 h 501445"/>
              <a:gd name="connsiteX4" fmla="*/ 1371600 w 2536722"/>
              <a:gd name="connsiteY4" fmla="*/ 471948 h 501445"/>
              <a:gd name="connsiteX5" fmla="*/ 1637071 w 2536722"/>
              <a:gd name="connsiteY5" fmla="*/ 29497 h 501445"/>
              <a:gd name="connsiteX6" fmla="*/ 1946787 w 2536722"/>
              <a:gd name="connsiteY6" fmla="*/ 471948 h 501445"/>
              <a:gd name="connsiteX7" fmla="*/ 2227006 w 2536722"/>
              <a:gd name="connsiteY7" fmla="*/ 0 h 501445"/>
              <a:gd name="connsiteX8" fmla="*/ 2536722 w 2536722"/>
              <a:gd name="connsiteY8" fmla="*/ 471948 h 50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6722" h="501445">
                <a:moveTo>
                  <a:pt x="0" y="486697"/>
                </a:moveTo>
                <a:cubicBezTo>
                  <a:pt x="95864" y="249493"/>
                  <a:pt x="191729" y="12290"/>
                  <a:pt x="309716" y="14748"/>
                </a:cubicBezTo>
                <a:cubicBezTo>
                  <a:pt x="427703" y="17206"/>
                  <a:pt x="585019" y="501445"/>
                  <a:pt x="707922" y="501445"/>
                </a:cubicBezTo>
                <a:cubicBezTo>
                  <a:pt x="830825" y="501445"/>
                  <a:pt x="936522" y="19664"/>
                  <a:pt x="1047135" y="14748"/>
                </a:cubicBezTo>
                <a:cubicBezTo>
                  <a:pt x="1157748" y="9832"/>
                  <a:pt x="1273277" y="469490"/>
                  <a:pt x="1371600" y="471948"/>
                </a:cubicBezTo>
                <a:cubicBezTo>
                  <a:pt x="1469923" y="474406"/>
                  <a:pt x="1541207" y="29497"/>
                  <a:pt x="1637071" y="29497"/>
                </a:cubicBezTo>
                <a:cubicBezTo>
                  <a:pt x="1732935" y="29497"/>
                  <a:pt x="1848465" y="476864"/>
                  <a:pt x="1946787" y="471948"/>
                </a:cubicBezTo>
                <a:cubicBezTo>
                  <a:pt x="2045109" y="467032"/>
                  <a:pt x="2128684" y="0"/>
                  <a:pt x="2227006" y="0"/>
                </a:cubicBezTo>
                <a:cubicBezTo>
                  <a:pt x="2325328" y="0"/>
                  <a:pt x="2431025" y="235974"/>
                  <a:pt x="2536722" y="471948"/>
                </a:cubicBezTo>
              </a:path>
            </a:pathLst>
          </a:cu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0" name="Content Placeholder 4" descr="ap.png"/>
          <p:cNvPicPr>
            <a:picLocks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544" y="3367548"/>
            <a:ext cx="1362456" cy="1481328"/>
          </a:xfrm>
          <a:prstGeom prst="rect">
            <a:avLst/>
          </a:prstGeom>
          <a:effectLst/>
        </p:spPr>
      </p:pic>
      <p:sp>
        <p:nvSpPr>
          <p:cNvPr id="81" name="Rounded Rectangle 80"/>
          <p:cNvSpPr/>
          <p:nvPr/>
        </p:nvSpPr>
        <p:spPr>
          <a:xfrm>
            <a:off x="901618" y="4480575"/>
            <a:ext cx="1917782" cy="41797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Demodulation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492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020"/>
    </mc:Choice>
    <mc:Fallback xmlns="">
      <p:transition spd="slow" advTm="510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animBg="1"/>
      <p:bldP spid="61" grpId="0" animBg="1"/>
      <p:bldP spid="63" grpId="0"/>
      <p:bldP spid="64" grpId="0"/>
      <p:bldP spid="89" grpId="0"/>
      <p:bldP spid="90" grpId="0"/>
      <p:bldP spid="75" grpId="0" animBg="1"/>
      <p:bldP spid="59" grpId="0" animBg="1"/>
      <p:bldP spid="70" grpId="0" animBg="1"/>
      <p:bldP spid="76" grpId="0" animBg="1"/>
      <p:bldP spid="78" grpId="0" animBg="1"/>
      <p:bldP spid="8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Straight Connector 68"/>
          <p:cNvCxnSpPr/>
          <p:nvPr/>
        </p:nvCxnSpPr>
        <p:spPr>
          <a:xfrm flipV="1">
            <a:off x="1873404" y="2317652"/>
            <a:ext cx="0" cy="1865972"/>
          </a:xfrm>
          <a:prstGeom prst="line">
            <a:avLst/>
          </a:prstGeom>
          <a:ln w="635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1856198" y="2357254"/>
            <a:ext cx="17206" cy="1744538"/>
          </a:xfrm>
          <a:prstGeom prst="straightConnector1">
            <a:avLst/>
          </a:prstGeom>
          <a:ln w="508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593017" y="2300595"/>
            <a:ext cx="2880360" cy="0"/>
          </a:xfrm>
          <a:prstGeom prst="line">
            <a:avLst/>
          </a:prstGeom>
          <a:ln w="635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855589" y="2334492"/>
            <a:ext cx="2532888" cy="0"/>
          </a:xfrm>
          <a:prstGeom prst="line">
            <a:avLst/>
          </a:prstGeom>
          <a:ln w="635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7446597" y="2276762"/>
            <a:ext cx="0" cy="1865972"/>
          </a:xfrm>
          <a:prstGeom prst="line">
            <a:avLst/>
          </a:prstGeom>
          <a:ln w="635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7429391" y="2316364"/>
            <a:ext cx="17206" cy="1744538"/>
          </a:xfrm>
          <a:prstGeom prst="straightConnector1">
            <a:avLst/>
          </a:prstGeom>
          <a:ln w="508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 flipV="1">
            <a:off x="4870500" y="2304288"/>
            <a:ext cx="2560320" cy="0"/>
          </a:xfrm>
          <a:prstGeom prst="straightConnector1">
            <a:avLst/>
          </a:prstGeom>
          <a:ln w="508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1890001" y="2333784"/>
            <a:ext cx="2103120" cy="0"/>
          </a:xfrm>
          <a:prstGeom prst="straightConnector1">
            <a:avLst/>
          </a:prstGeom>
          <a:ln w="508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MAC Layer combining - SOFT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8CB590C7-E110-4C9C-B3C4-42A1D1BB7BA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2220529" y="5366266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Signals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477000" y="5322643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Signals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952220" y="2921298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Soft Bits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477000" y="2921298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Soft Bits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314987" y="3301958"/>
            <a:ext cx="2207515" cy="1126936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159" y="3429000"/>
            <a:ext cx="1933543" cy="39982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074" y="3933824"/>
            <a:ext cx="1947126" cy="4095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577" y="1171575"/>
            <a:ext cx="1951496" cy="428625"/>
          </a:xfrm>
          <a:prstGeom prst="rect">
            <a:avLst/>
          </a:prstGeom>
        </p:spPr>
      </p:pic>
      <p:sp>
        <p:nvSpPr>
          <p:cNvPr id="59" name="Freeform 58"/>
          <p:cNvSpPr/>
          <p:nvPr/>
        </p:nvSpPr>
        <p:spPr>
          <a:xfrm rot="19756028">
            <a:off x="4831177" y="5136580"/>
            <a:ext cx="2622403" cy="501445"/>
          </a:xfrm>
          <a:custGeom>
            <a:avLst/>
            <a:gdLst>
              <a:gd name="connsiteX0" fmla="*/ 0 w 2536722"/>
              <a:gd name="connsiteY0" fmla="*/ 486697 h 501445"/>
              <a:gd name="connsiteX1" fmla="*/ 309716 w 2536722"/>
              <a:gd name="connsiteY1" fmla="*/ 14748 h 501445"/>
              <a:gd name="connsiteX2" fmla="*/ 707922 w 2536722"/>
              <a:gd name="connsiteY2" fmla="*/ 501445 h 501445"/>
              <a:gd name="connsiteX3" fmla="*/ 1047135 w 2536722"/>
              <a:gd name="connsiteY3" fmla="*/ 14748 h 501445"/>
              <a:gd name="connsiteX4" fmla="*/ 1371600 w 2536722"/>
              <a:gd name="connsiteY4" fmla="*/ 471948 h 501445"/>
              <a:gd name="connsiteX5" fmla="*/ 1637071 w 2536722"/>
              <a:gd name="connsiteY5" fmla="*/ 29497 h 501445"/>
              <a:gd name="connsiteX6" fmla="*/ 1946787 w 2536722"/>
              <a:gd name="connsiteY6" fmla="*/ 471948 h 501445"/>
              <a:gd name="connsiteX7" fmla="*/ 2227006 w 2536722"/>
              <a:gd name="connsiteY7" fmla="*/ 0 h 501445"/>
              <a:gd name="connsiteX8" fmla="*/ 2536722 w 2536722"/>
              <a:gd name="connsiteY8" fmla="*/ 471948 h 50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6722" h="501445">
                <a:moveTo>
                  <a:pt x="0" y="486697"/>
                </a:moveTo>
                <a:cubicBezTo>
                  <a:pt x="95864" y="249493"/>
                  <a:pt x="191729" y="12290"/>
                  <a:pt x="309716" y="14748"/>
                </a:cubicBezTo>
                <a:cubicBezTo>
                  <a:pt x="427703" y="17206"/>
                  <a:pt x="585019" y="501445"/>
                  <a:pt x="707922" y="501445"/>
                </a:cubicBezTo>
                <a:cubicBezTo>
                  <a:pt x="830825" y="501445"/>
                  <a:pt x="936522" y="19664"/>
                  <a:pt x="1047135" y="14748"/>
                </a:cubicBezTo>
                <a:cubicBezTo>
                  <a:pt x="1157748" y="9832"/>
                  <a:pt x="1273277" y="469490"/>
                  <a:pt x="1371600" y="471948"/>
                </a:cubicBezTo>
                <a:cubicBezTo>
                  <a:pt x="1469923" y="474406"/>
                  <a:pt x="1541207" y="29497"/>
                  <a:pt x="1637071" y="29497"/>
                </a:cubicBezTo>
                <a:cubicBezTo>
                  <a:pt x="1732935" y="29497"/>
                  <a:pt x="1848465" y="476864"/>
                  <a:pt x="1946787" y="471948"/>
                </a:cubicBezTo>
                <a:cubicBezTo>
                  <a:pt x="2045109" y="467032"/>
                  <a:pt x="2128684" y="0"/>
                  <a:pt x="2227006" y="0"/>
                </a:cubicBezTo>
                <a:cubicBezTo>
                  <a:pt x="2325328" y="0"/>
                  <a:pt x="2431025" y="235974"/>
                  <a:pt x="2536722" y="471948"/>
                </a:cubicBezTo>
              </a:path>
            </a:pathLst>
          </a:cu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" name="Picture 66" descr="ap.png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216" y="3439353"/>
            <a:ext cx="1359566" cy="1478676"/>
          </a:xfrm>
          <a:prstGeom prst="rect">
            <a:avLst/>
          </a:prstGeom>
          <a:effectLst/>
        </p:spPr>
      </p:pic>
      <p:sp>
        <p:nvSpPr>
          <p:cNvPr id="70" name="Rounded Rectangle 69"/>
          <p:cNvSpPr/>
          <p:nvPr/>
        </p:nvSpPr>
        <p:spPr>
          <a:xfrm>
            <a:off x="6175568" y="4481711"/>
            <a:ext cx="2206432" cy="41797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Soft Demodulation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6" name="Freeform 75"/>
          <p:cNvSpPr/>
          <p:nvPr/>
        </p:nvSpPr>
        <p:spPr>
          <a:xfrm rot="12978319">
            <a:off x="1873790" y="5191519"/>
            <a:ext cx="2622403" cy="501445"/>
          </a:xfrm>
          <a:custGeom>
            <a:avLst/>
            <a:gdLst>
              <a:gd name="connsiteX0" fmla="*/ 0 w 2536722"/>
              <a:gd name="connsiteY0" fmla="*/ 486697 h 501445"/>
              <a:gd name="connsiteX1" fmla="*/ 309716 w 2536722"/>
              <a:gd name="connsiteY1" fmla="*/ 14748 h 501445"/>
              <a:gd name="connsiteX2" fmla="*/ 707922 w 2536722"/>
              <a:gd name="connsiteY2" fmla="*/ 501445 h 501445"/>
              <a:gd name="connsiteX3" fmla="*/ 1047135 w 2536722"/>
              <a:gd name="connsiteY3" fmla="*/ 14748 h 501445"/>
              <a:gd name="connsiteX4" fmla="*/ 1371600 w 2536722"/>
              <a:gd name="connsiteY4" fmla="*/ 471948 h 501445"/>
              <a:gd name="connsiteX5" fmla="*/ 1637071 w 2536722"/>
              <a:gd name="connsiteY5" fmla="*/ 29497 h 501445"/>
              <a:gd name="connsiteX6" fmla="*/ 1946787 w 2536722"/>
              <a:gd name="connsiteY6" fmla="*/ 471948 h 501445"/>
              <a:gd name="connsiteX7" fmla="*/ 2227006 w 2536722"/>
              <a:gd name="connsiteY7" fmla="*/ 0 h 501445"/>
              <a:gd name="connsiteX8" fmla="*/ 2536722 w 2536722"/>
              <a:gd name="connsiteY8" fmla="*/ 471948 h 50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6722" h="501445">
                <a:moveTo>
                  <a:pt x="0" y="486697"/>
                </a:moveTo>
                <a:cubicBezTo>
                  <a:pt x="95864" y="249493"/>
                  <a:pt x="191729" y="12290"/>
                  <a:pt x="309716" y="14748"/>
                </a:cubicBezTo>
                <a:cubicBezTo>
                  <a:pt x="427703" y="17206"/>
                  <a:pt x="585019" y="501445"/>
                  <a:pt x="707922" y="501445"/>
                </a:cubicBezTo>
                <a:cubicBezTo>
                  <a:pt x="830825" y="501445"/>
                  <a:pt x="936522" y="19664"/>
                  <a:pt x="1047135" y="14748"/>
                </a:cubicBezTo>
                <a:cubicBezTo>
                  <a:pt x="1157748" y="9832"/>
                  <a:pt x="1273277" y="469490"/>
                  <a:pt x="1371600" y="471948"/>
                </a:cubicBezTo>
                <a:cubicBezTo>
                  <a:pt x="1469923" y="474406"/>
                  <a:pt x="1541207" y="29497"/>
                  <a:pt x="1637071" y="29497"/>
                </a:cubicBezTo>
                <a:cubicBezTo>
                  <a:pt x="1732935" y="29497"/>
                  <a:pt x="1848465" y="476864"/>
                  <a:pt x="1946787" y="471948"/>
                </a:cubicBezTo>
                <a:cubicBezTo>
                  <a:pt x="2045109" y="467032"/>
                  <a:pt x="2128684" y="0"/>
                  <a:pt x="2227006" y="0"/>
                </a:cubicBezTo>
                <a:cubicBezTo>
                  <a:pt x="2325328" y="0"/>
                  <a:pt x="2431025" y="235974"/>
                  <a:pt x="2536722" y="471948"/>
                </a:cubicBezTo>
              </a:path>
            </a:pathLst>
          </a:cu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7" name="Content Placeholder 4" descr="ap.png"/>
          <p:cNvPicPr>
            <a:picLocks/>
          </p:cNvPicPr>
          <p:nvPr/>
        </p:nvPicPr>
        <p:blipFill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544" y="3367548"/>
            <a:ext cx="1362456" cy="1481328"/>
          </a:xfrm>
          <a:prstGeom prst="rect">
            <a:avLst/>
          </a:prstGeom>
          <a:effectLst/>
        </p:spPr>
      </p:pic>
      <p:sp>
        <p:nvSpPr>
          <p:cNvPr id="78" name="Rounded Rectangle 77"/>
          <p:cNvSpPr/>
          <p:nvPr/>
        </p:nvSpPr>
        <p:spPr>
          <a:xfrm>
            <a:off x="762001" y="4480575"/>
            <a:ext cx="2147532" cy="41797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Soft Demodulation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4437723" y="1600200"/>
            <a:ext cx="11204" cy="517018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8" name="Picture 87"/>
          <p:cNvPicPr>
            <a:picLocks noChangeAspect="1"/>
          </p:cNvPicPr>
          <p:nvPr/>
        </p:nvPicPr>
        <p:blipFill>
          <a:blip r:embed="rId9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654" y="2009059"/>
            <a:ext cx="837113" cy="1290549"/>
          </a:xfrm>
          <a:prstGeom prst="rect">
            <a:avLst/>
          </a:prstGeom>
        </p:spPr>
      </p:pic>
      <p:cxnSp>
        <p:nvCxnSpPr>
          <p:cNvPr id="92" name="Straight Arrow Connector 91"/>
          <p:cNvCxnSpPr/>
          <p:nvPr/>
        </p:nvCxnSpPr>
        <p:spPr>
          <a:xfrm>
            <a:off x="4441902" y="2496697"/>
            <a:ext cx="11204" cy="779903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ounded Rectangle 92"/>
          <p:cNvSpPr/>
          <p:nvPr/>
        </p:nvSpPr>
        <p:spPr>
          <a:xfrm>
            <a:off x="3490036" y="2117218"/>
            <a:ext cx="1917782" cy="40065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Soft Combining</a:t>
            </a:r>
            <a:endParaRPr lang="en-US" b="1" dirty="0"/>
          </a:p>
        </p:txBody>
      </p:sp>
      <p:pic>
        <p:nvPicPr>
          <p:cNvPr id="94" name="Picture 9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780" y="5523019"/>
            <a:ext cx="937260" cy="1382389"/>
          </a:xfrm>
          <a:prstGeom prst="rect">
            <a:avLst/>
          </a:prstGeom>
        </p:spPr>
      </p:pic>
      <p:pic>
        <p:nvPicPr>
          <p:cNvPr id="95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008886" y="2033718"/>
            <a:ext cx="1933543" cy="399820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36636" y="2064176"/>
            <a:ext cx="1947126" cy="409576"/>
          </a:xfrm>
          <a:prstGeom prst="rect">
            <a:avLst/>
          </a:prstGeom>
        </p:spPr>
      </p:pic>
      <p:sp>
        <p:nvSpPr>
          <p:cNvPr id="68" name="Rounded Rectangle 67"/>
          <p:cNvSpPr/>
          <p:nvPr/>
        </p:nvSpPr>
        <p:spPr>
          <a:xfrm>
            <a:off x="901618" y="4060902"/>
            <a:ext cx="1917782" cy="4006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Soft Decoding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6324081" y="4062038"/>
            <a:ext cx="1917782" cy="4006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Soft Decoding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522502" y="1093801"/>
            <a:ext cx="2952143" cy="369332"/>
            <a:chOff x="5522502" y="1093801"/>
            <a:chExt cx="2952143" cy="369332"/>
          </a:xfrm>
        </p:grpSpPr>
        <p:sp>
          <p:nvSpPr>
            <p:cNvPr id="11" name="TextBox 10"/>
            <p:cNvSpPr txBox="1"/>
            <p:nvPr/>
          </p:nvSpPr>
          <p:spPr>
            <a:xfrm>
              <a:off x="6675883" y="1093801"/>
              <a:ext cx="17987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Corrected Packet</a:t>
              </a:r>
              <a:endParaRPr lang="en-US" b="1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>
              <a:off x="5522502" y="1216057"/>
              <a:ext cx="115338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Cloud 38"/>
          <p:cNvSpPr/>
          <p:nvPr/>
        </p:nvSpPr>
        <p:spPr>
          <a:xfrm>
            <a:off x="152400" y="1809333"/>
            <a:ext cx="2666999" cy="1190601"/>
          </a:xfrm>
          <a:prstGeom prst="cloud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Low Bandwidth overhead,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Less Gain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33400" y="5943600"/>
            <a:ext cx="3068469" cy="762000"/>
            <a:chOff x="533400" y="5943600"/>
            <a:chExt cx="3068469" cy="762000"/>
          </a:xfrm>
        </p:grpSpPr>
        <p:sp>
          <p:nvSpPr>
            <p:cNvPr id="5" name="Rounded Rectangle 4"/>
            <p:cNvSpPr/>
            <p:nvPr/>
          </p:nvSpPr>
          <p:spPr>
            <a:xfrm>
              <a:off x="533400" y="5943600"/>
              <a:ext cx="3068469" cy="762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33400" y="5943600"/>
              <a:ext cx="2911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Bits:                1      </a:t>
              </a:r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r>
                <a:rPr lang="en-US" dirty="0" smtClean="0"/>
                <a:t>       1      </a:t>
              </a:r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33400" y="6260068"/>
              <a:ext cx="30684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Soft Values: 0.6  </a:t>
              </a:r>
              <a:r>
                <a:rPr lang="en-US" dirty="0" smtClean="0">
                  <a:solidFill>
                    <a:srgbClr val="FF0000"/>
                  </a:solidFill>
                </a:rPr>
                <a:t>-0.3</a:t>
              </a:r>
              <a:r>
                <a:rPr lang="en-US" dirty="0" smtClean="0"/>
                <a:t>    0.2  </a:t>
              </a:r>
              <a:r>
                <a:rPr lang="en-US" dirty="0" smtClean="0">
                  <a:solidFill>
                    <a:srgbClr val="FF0000"/>
                  </a:solidFill>
                </a:rPr>
                <a:t>-0.7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73420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906"/>
    </mc:Choice>
    <mc:Fallback xmlns="">
      <p:transition spd="slow" advTm="7690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89" grpId="0"/>
      <p:bldP spid="90" grpId="0"/>
      <p:bldP spid="9" grpId="0" animBg="1"/>
      <p:bldP spid="59" grpId="0" animBg="1"/>
      <p:bldP spid="70" grpId="0" animBg="1"/>
      <p:bldP spid="76" grpId="0" animBg="1"/>
      <p:bldP spid="78" grpId="0" animBg="1"/>
      <p:bldP spid="93" grpId="0" animBg="1"/>
      <p:bldP spid="68" grpId="0" animBg="1"/>
      <p:bldP spid="58" grpId="0" animBg="1"/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PHY Layer combining - MRC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652" y="2228565"/>
            <a:ext cx="523948" cy="2038635"/>
          </a:xfr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8CB590C7-E110-4C9C-B3C4-42A1D1BB7BA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2220529" y="5366266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Signals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477000" y="5322643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Signals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013156" y="3055375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Signals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455500" y="3055375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Signals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2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623" y="2228565"/>
            <a:ext cx="523948" cy="2038635"/>
          </a:xfrm>
          <a:prstGeom prst="rect">
            <a:avLst/>
          </a:prstGeom>
        </p:spPr>
      </p:pic>
      <p:cxnSp>
        <p:nvCxnSpPr>
          <p:cNvPr id="55" name="Straight Connector 54"/>
          <p:cNvCxnSpPr/>
          <p:nvPr/>
        </p:nvCxnSpPr>
        <p:spPr>
          <a:xfrm flipV="1">
            <a:off x="1855589" y="2400238"/>
            <a:ext cx="0" cy="1866962"/>
          </a:xfrm>
          <a:prstGeom prst="line">
            <a:avLst/>
          </a:prstGeom>
          <a:ln w="635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7446597" y="2357143"/>
            <a:ext cx="0" cy="1847497"/>
          </a:xfrm>
          <a:prstGeom prst="line">
            <a:avLst/>
          </a:prstGeom>
          <a:ln w="635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593017" y="2390435"/>
            <a:ext cx="2880360" cy="0"/>
          </a:xfrm>
          <a:prstGeom prst="line">
            <a:avLst/>
          </a:prstGeom>
          <a:ln w="635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 rot="19756028">
            <a:off x="4831177" y="5136580"/>
            <a:ext cx="2622403" cy="501445"/>
          </a:xfrm>
          <a:custGeom>
            <a:avLst/>
            <a:gdLst>
              <a:gd name="connsiteX0" fmla="*/ 0 w 2536722"/>
              <a:gd name="connsiteY0" fmla="*/ 486697 h 501445"/>
              <a:gd name="connsiteX1" fmla="*/ 309716 w 2536722"/>
              <a:gd name="connsiteY1" fmla="*/ 14748 h 501445"/>
              <a:gd name="connsiteX2" fmla="*/ 707922 w 2536722"/>
              <a:gd name="connsiteY2" fmla="*/ 501445 h 501445"/>
              <a:gd name="connsiteX3" fmla="*/ 1047135 w 2536722"/>
              <a:gd name="connsiteY3" fmla="*/ 14748 h 501445"/>
              <a:gd name="connsiteX4" fmla="*/ 1371600 w 2536722"/>
              <a:gd name="connsiteY4" fmla="*/ 471948 h 501445"/>
              <a:gd name="connsiteX5" fmla="*/ 1637071 w 2536722"/>
              <a:gd name="connsiteY5" fmla="*/ 29497 h 501445"/>
              <a:gd name="connsiteX6" fmla="*/ 1946787 w 2536722"/>
              <a:gd name="connsiteY6" fmla="*/ 471948 h 501445"/>
              <a:gd name="connsiteX7" fmla="*/ 2227006 w 2536722"/>
              <a:gd name="connsiteY7" fmla="*/ 0 h 501445"/>
              <a:gd name="connsiteX8" fmla="*/ 2536722 w 2536722"/>
              <a:gd name="connsiteY8" fmla="*/ 471948 h 50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6722" h="501445">
                <a:moveTo>
                  <a:pt x="0" y="486697"/>
                </a:moveTo>
                <a:cubicBezTo>
                  <a:pt x="95864" y="249493"/>
                  <a:pt x="191729" y="12290"/>
                  <a:pt x="309716" y="14748"/>
                </a:cubicBezTo>
                <a:cubicBezTo>
                  <a:pt x="427703" y="17206"/>
                  <a:pt x="585019" y="501445"/>
                  <a:pt x="707922" y="501445"/>
                </a:cubicBezTo>
                <a:cubicBezTo>
                  <a:pt x="830825" y="501445"/>
                  <a:pt x="936522" y="19664"/>
                  <a:pt x="1047135" y="14748"/>
                </a:cubicBezTo>
                <a:cubicBezTo>
                  <a:pt x="1157748" y="9832"/>
                  <a:pt x="1273277" y="469490"/>
                  <a:pt x="1371600" y="471948"/>
                </a:cubicBezTo>
                <a:cubicBezTo>
                  <a:pt x="1469923" y="474406"/>
                  <a:pt x="1541207" y="29497"/>
                  <a:pt x="1637071" y="29497"/>
                </a:cubicBezTo>
                <a:cubicBezTo>
                  <a:pt x="1732935" y="29497"/>
                  <a:pt x="1848465" y="476864"/>
                  <a:pt x="1946787" y="471948"/>
                </a:cubicBezTo>
                <a:cubicBezTo>
                  <a:pt x="2045109" y="467032"/>
                  <a:pt x="2128684" y="0"/>
                  <a:pt x="2227006" y="0"/>
                </a:cubicBezTo>
                <a:cubicBezTo>
                  <a:pt x="2325328" y="0"/>
                  <a:pt x="2431025" y="235974"/>
                  <a:pt x="2536722" y="471948"/>
                </a:cubicBezTo>
              </a:path>
            </a:pathLst>
          </a:cu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2978319">
            <a:off x="1873790" y="5191519"/>
            <a:ext cx="2622403" cy="501445"/>
          </a:xfrm>
          <a:custGeom>
            <a:avLst/>
            <a:gdLst>
              <a:gd name="connsiteX0" fmla="*/ 0 w 2536722"/>
              <a:gd name="connsiteY0" fmla="*/ 486697 h 501445"/>
              <a:gd name="connsiteX1" fmla="*/ 309716 w 2536722"/>
              <a:gd name="connsiteY1" fmla="*/ 14748 h 501445"/>
              <a:gd name="connsiteX2" fmla="*/ 707922 w 2536722"/>
              <a:gd name="connsiteY2" fmla="*/ 501445 h 501445"/>
              <a:gd name="connsiteX3" fmla="*/ 1047135 w 2536722"/>
              <a:gd name="connsiteY3" fmla="*/ 14748 h 501445"/>
              <a:gd name="connsiteX4" fmla="*/ 1371600 w 2536722"/>
              <a:gd name="connsiteY4" fmla="*/ 471948 h 501445"/>
              <a:gd name="connsiteX5" fmla="*/ 1637071 w 2536722"/>
              <a:gd name="connsiteY5" fmla="*/ 29497 h 501445"/>
              <a:gd name="connsiteX6" fmla="*/ 1946787 w 2536722"/>
              <a:gd name="connsiteY6" fmla="*/ 471948 h 501445"/>
              <a:gd name="connsiteX7" fmla="*/ 2227006 w 2536722"/>
              <a:gd name="connsiteY7" fmla="*/ 0 h 501445"/>
              <a:gd name="connsiteX8" fmla="*/ 2536722 w 2536722"/>
              <a:gd name="connsiteY8" fmla="*/ 471948 h 50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6722" h="501445">
                <a:moveTo>
                  <a:pt x="0" y="486697"/>
                </a:moveTo>
                <a:cubicBezTo>
                  <a:pt x="95864" y="249493"/>
                  <a:pt x="191729" y="12290"/>
                  <a:pt x="309716" y="14748"/>
                </a:cubicBezTo>
                <a:cubicBezTo>
                  <a:pt x="427703" y="17206"/>
                  <a:pt x="585019" y="501445"/>
                  <a:pt x="707922" y="501445"/>
                </a:cubicBezTo>
                <a:cubicBezTo>
                  <a:pt x="830825" y="501445"/>
                  <a:pt x="936522" y="19664"/>
                  <a:pt x="1047135" y="14748"/>
                </a:cubicBezTo>
                <a:cubicBezTo>
                  <a:pt x="1157748" y="9832"/>
                  <a:pt x="1273277" y="469490"/>
                  <a:pt x="1371600" y="471948"/>
                </a:cubicBezTo>
                <a:cubicBezTo>
                  <a:pt x="1469923" y="474406"/>
                  <a:pt x="1541207" y="29497"/>
                  <a:pt x="1637071" y="29497"/>
                </a:cubicBezTo>
                <a:cubicBezTo>
                  <a:pt x="1732935" y="29497"/>
                  <a:pt x="1848465" y="476864"/>
                  <a:pt x="1946787" y="471948"/>
                </a:cubicBezTo>
                <a:cubicBezTo>
                  <a:pt x="2045109" y="467032"/>
                  <a:pt x="2128684" y="0"/>
                  <a:pt x="2227006" y="0"/>
                </a:cubicBezTo>
                <a:cubicBezTo>
                  <a:pt x="2325328" y="0"/>
                  <a:pt x="2431025" y="235974"/>
                  <a:pt x="2536722" y="471948"/>
                </a:cubicBezTo>
              </a:path>
            </a:pathLst>
          </a:cu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800600" y="2013155"/>
            <a:ext cx="2622403" cy="501445"/>
          </a:xfrm>
          <a:custGeom>
            <a:avLst/>
            <a:gdLst>
              <a:gd name="connsiteX0" fmla="*/ 0 w 2536722"/>
              <a:gd name="connsiteY0" fmla="*/ 486697 h 501445"/>
              <a:gd name="connsiteX1" fmla="*/ 309716 w 2536722"/>
              <a:gd name="connsiteY1" fmla="*/ 14748 h 501445"/>
              <a:gd name="connsiteX2" fmla="*/ 707922 w 2536722"/>
              <a:gd name="connsiteY2" fmla="*/ 501445 h 501445"/>
              <a:gd name="connsiteX3" fmla="*/ 1047135 w 2536722"/>
              <a:gd name="connsiteY3" fmla="*/ 14748 h 501445"/>
              <a:gd name="connsiteX4" fmla="*/ 1371600 w 2536722"/>
              <a:gd name="connsiteY4" fmla="*/ 471948 h 501445"/>
              <a:gd name="connsiteX5" fmla="*/ 1637071 w 2536722"/>
              <a:gd name="connsiteY5" fmla="*/ 29497 h 501445"/>
              <a:gd name="connsiteX6" fmla="*/ 1946787 w 2536722"/>
              <a:gd name="connsiteY6" fmla="*/ 471948 h 501445"/>
              <a:gd name="connsiteX7" fmla="*/ 2227006 w 2536722"/>
              <a:gd name="connsiteY7" fmla="*/ 0 h 501445"/>
              <a:gd name="connsiteX8" fmla="*/ 2536722 w 2536722"/>
              <a:gd name="connsiteY8" fmla="*/ 471948 h 50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6722" h="501445">
                <a:moveTo>
                  <a:pt x="0" y="486697"/>
                </a:moveTo>
                <a:cubicBezTo>
                  <a:pt x="95864" y="249493"/>
                  <a:pt x="191729" y="12290"/>
                  <a:pt x="309716" y="14748"/>
                </a:cubicBezTo>
                <a:cubicBezTo>
                  <a:pt x="427703" y="17206"/>
                  <a:pt x="585019" y="501445"/>
                  <a:pt x="707922" y="501445"/>
                </a:cubicBezTo>
                <a:cubicBezTo>
                  <a:pt x="830825" y="501445"/>
                  <a:pt x="936522" y="19664"/>
                  <a:pt x="1047135" y="14748"/>
                </a:cubicBezTo>
                <a:cubicBezTo>
                  <a:pt x="1157748" y="9832"/>
                  <a:pt x="1273277" y="469490"/>
                  <a:pt x="1371600" y="471948"/>
                </a:cubicBezTo>
                <a:cubicBezTo>
                  <a:pt x="1469923" y="474406"/>
                  <a:pt x="1541207" y="29497"/>
                  <a:pt x="1637071" y="29497"/>
                </a:cubicBezTo>
                <a:cubicBezTo>
                  <a:pt x="1732935" y="29497"/>
                  <a:pt x="1848465" y="476864"/>
                  <a:pt x="1946787" y="471948"/>
                </a:cubicBezTo>
                <a:cubicBezTo>
                  <a:pt x="2045109" y="467032"/>
                  <a:pt x="2128684" y="0"/>
                  <a:pt x="2227006" y="0"/>
                </a:cubicBezTo>
                <a:cubicBezTo>
                  <a:pt x="2325328" y="0"/>
                  <a:pt x="2431025" y="235974"/>
                  <a:pt x="2536722" y="471948"/>
                </a:cubicBezTo>
              </a:path>
            </a:pathLst>
          </a:cu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674293" y="2013155"/>
            <a:ext cx="2622403" cy="501445"/>
          </a:xfrm>
          <a:custGeom>
            <a:avLst/>
            <a:gdLst>
              <a:gd name="connsiteX0" fmla="*/ 0 w 2536722"/>
              <a:gd name="connsiteY0" fmla="*/ 486697 h 501445"/>
              <a:gd name="connsiteX1" fmla="*/ 309716 w 2536722"/>
              <a:gd name="connsiteY1" fmla="*/ 14748 h 501445"/>
              <a:gd name="connsiteX2" fmla="*/ 707922 w 2536722"/>
              <a:gd name="connsiteY2" fmla="*/ 501445 h 501445"/>
              <a:gd name="connsiteX3" fmla="*/ 1047135 w 2536722"/>
              <a:gd name="connsiteY3" fmla="*/ 14748 h 501445"/>
              <a:gd name="connsiteX4" fmla="*/ 1371600 w 2536722"/>
              <a:gd name="connsiteY4" fmla="*/ 471948 h 501445"/>
              <a:gd name="connsiteX5" fmla="*/ 1637071 w 2536722"/>
              <a:gd name="connsiteY5" fmla="*/ 29497 h 501445"/>
              <a:gd name="connsiteX6" fmla="*/ 1946787 w 2536722"/>
              <a:gd name="connsiteY6" fmla="*/ 471948 h 501445"/>
              <a:gd name="connsiteX7" fmla="*/ 2227006 w 2536722"/>
              <a:gd name="connsiteY7" fmla="*/ 0 h 501445"/>
              <a:gd name="connsiteX8" fmla="*/ 2536722 w 2536722"/>
              <a:gd name="connsiteY8" fmla="*/ 471948 h 50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6722" h="501445">
                <a:moveTo>
                  <a:pt x="0" y="486697"/>
                </a:moveTo>
                <a:cubicBezTo>
                  <a:pt x="95864" y="249493"/>
                  <a:pt x="191729" y="12290"/>
                  <a:pt x="309716" y="14748"/>
                </a:cubicBezTo>
                <a:cubicBezTo>
                  <a:pt x="427703" y="17206"/>
                  <a:pt x="585019" y="501445"/>
                  <a:pt x="707922" y="501445"/>
                </a:cubicBezTo>
                <a:cubicBezTo>
                  <a:pt x="830825" y="501445"/>
                  <a:pt x="936522" y="19664"/>
                  <a:pt x="1047135" y="14748"/>
                </a:cubicBezTo>
                <a:cubicBezTo>
                  <a:pt x="1157748" y="9832"/>
                  <a:pt x="1273277" y="469490"/>
                  <a:pt x="1371600" y="471948"/>
                </a:cubicBezTo>
                <a:cubicBezTo>
                  <a:pt x="1469923" y="474406"/>
                  <a:pt x="1541207" y="29497"/>
                  <a:pt x="1637071" y="29497"/>
                </a:cubicBezTo>
                <a:cubicBezTo>
                  <a:pt x="1732935" y="29497"/>
                  <a:pt x="1848465" y="476864"/>
                  <a:pt x="1946787" y="471948"/>
                </a:cubicBezTo>
                <a:cubicBezTo>
                  <a:pt x="2045109" y="467032"/>
                  <a:pt x="2128684" y="0"/>
                  <a:pt x="2227006" y="0"/>
                </a:cubicBezTo>
                <a:cubicBezTo>
                  <a:pt x="2325328" y="0"/>
                  <a:pt x="2431025" y="235974"/>
                  <a:pt x="2536722" y="471948"/>
                </a:cubicBezTo>
              </a:path>
            </a:pathLst>
          </a:cu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 descr="ap.png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216" y="3439353"/>
            <a:ext cx="1359566" cy="1478676"/>
          </a:xfrm>
          <a:prstGeom prst="rect">
            <a:avLst/>
          </a:prstGeom>
          <a:effectLst/>
        </p:spPr>
      </p:pic>
      <p:pic>
        <p:nvPicPr>
          <p:cNvPr id="35" name="Content Placeholder 4" descr="ap.png"/>
          <p:cNvPicPr>
            <a:picLocks/>
          </p:cNvPicPr>
          <p:nvPr/>
        </p:nvPicPr>
        <p:blipFill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544" y="3367548"/>
            <a:ext cx="1362456" cy="1481328"/>
          </a:xfrm>
          <a:prstGeom prst="rect">
            <a:avLst/>
          </a:prstGeom>
          <a:effectLst/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780" y="5523019"/>
            <a:ext cx="937260" cy="1382389"/>
          </a:xfrm>
          <a:prstGeom prst="rect">
            <a:avLst/>
          </a:prstGeom>
        </p:spPr>
      </p:pic>
      <p:cxnSp>
        <p:nvCxnSpPr>
          <p:cNvPr id="37" name="Straight Connector 36"/>
          <p:cNvCxnSpPr/>
          <p:nvPr/>
        </p:nvCxnSpPr>
        <p:spPr>
          <a:xfrm>
            <a:off x="1855589" y="2424332"/>
            <a:ext cx="2532888" cy="0"/>
          </a:xfrm>
          <a:prstGeom prst="line">
            <a:avLst/>
          </a:prstGeom>
          <a:ln w="635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3527502" y="1975276"/>
            <a:ext cx="1917782" cy="70750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Symbol Combining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654" y="1975276"/>
            <a:ext cx="837113" cy="129054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641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25"/>
    </mc:Choice>
    <mc:Fallback xmlns="">
      <p:transition spd="slow" advTm="153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89" grpId="0"/>
      <p:bldP spid="90" grpId="0"/>
      <p:bldP spid="27" grpId="0" animBg="1"/>
      <p:bldP spid="28" grpId="0" animBg="1"/>
      <p:bldP spid="29" grpId="0" animBg="1"/>
      <p:bldP spid="30" grpId="0" animBg="1"/>
      <p:bldP spid="4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7|4.2|10.1|1|1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2.9|7.6|3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|33.1|52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8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8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1.5|7.2|4.8|3.3|3.2|3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5|0.8|2.6|4.6|8.1|14.4|0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3|3|3.3|17.4|1.1|9.2|6.3|1.8|4.6|11.1|22.2|7.5|6.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3|0.2|0.7|0.2|0.2|0.2|0.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2.3|5.5|3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11.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5|7.2|0.6|0.7|0.7|0.8|1.1|2.1|1.4|1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2.3|1.4|3.8|1.8|10|0.4|1.5|6.4|6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3|7.6|18.6|0.6|9.1|0.3|0.7|1.3|11.4|2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2.2|5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3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3.7|3.8|1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5|8|7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9664</TotalTime>
  <Words>1051</Words>
  <Application>Microsoft Office PowerPoint</Application>
  <PresentationFormat>On-screen Show (4:3)</PresentationFormat>
  <Paragraphs>458</Paragraphs>
  <Slides>32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Office Theme</vt:lpstr>
      <vt:lpstr>Acrobat Document</vt:lpstr>
      <vt:lpstr>Cooperative Packet Recovery in Enterprise Wireless - LANs</vt:lpstr>
      <vt:lpstr>Wireless LAN &amp; EWLAN</vt:lpstr>
      <vt:lpstr>Packet Combining</vt:lpstr>
      <vt:lpstr>Application Scenario</vt:lpstr>
      <vt:lpstr>Do we Care for Upload Traffic ?</vt:lpstr>
      <vt:lpstr>Packet combining is an old idea …</vt:lpstr>
      <vt:lpstr>MAC Layer combining - MRD </vt:lpstr>
      <vt:lpstr>MAC Layer combining - SOFT</vt:lpstr>
      <vt:lpstr>PHY Layer combining - MRC</vt:lpstr>
      <vt:lpstr>MRC (Maximal Ratio Combining)</vt:lpstr>
      <vt:lpstr>PHY Layer combining (MRC)</vt:lpstr>
      <vt:lpstr>Epicenter</vt:lpstr>
      <vt:lpstr>PowerPoint Presentation</vt:lpstr>
      <vt:lpstr>Contributions</vt:lpstr>
      <vt:lpstr>PowerPoint Presentation</vt:lpstr>
      <vt:lpstr>PowerPoint Presentation</vt:lpstr>
      <vt:lpstr>PowerPoint Presentation</vt:lpstr>
      <vt:lpstr>Epicenter System Architecture</vt:lpstr>
      <vt:lpstr>Rate Adaptation</vt:lpstr>
      <vt:lpstr>PowerPoint Presentation</vt:lpstr>
      <vt:lpstr>PowerPoint Presentation</vt:lpstr>
      <vt:lpstr>PowerPoint Presentation</vt:lpstr>
      <vt:lpstr>Rate Prediction Algorithm</vt:lpstr>
      <vt:lpstr>Evaluation</vt:lpstr>
      <vt:lpstr>Methodology</vt:lpstr>
      <vt:lpstr>Symbol Level – Reduced Errors</vt:lpstr>
      <vt:lpstr>Throughput Gain</vt:lpstr>
      <vt:lpstr>Rate Prediction</vt:lpstr>
      <vt:lpstr>More results in paper</vt:lpstr>
      <vt:lpstr>Conclusion</vt:lpstr>
      <vt:lpstr>Conclusion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Cooperative Packet Recovery in Enterprise Wireless - LANs</dc:title>
  <dc:creator>mahanthg</dc:creator>
  <cp:lastModifiedBy>mahanthg</cp:lastModifiedBy>
  <cp:revision>846</cp:revision>
  <dcterms:created xsi:type="dcterms:W3CDTF">2006-08-16T00:00:00Z</dcterms:created>
  <dcterms:modified xsi:type="dcterms:W3CDTF">2013-04-17T06:44:03Z</dcterms:modified>
</cp:coreProperties>
</file>