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0.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412" r:id="rId3"/>
    <p:sldId id="416" r:id="rId4"/>
    <p:sldId id="418" r:id="rId5"/>
    <p:sldId id="564" r:id="rId6"/>
    <p:sldId id="565" r:id="rId7"/>
    <p:sldId id="573" r:id="rId8"/>
    <p:sldId id="566" r:id="rId9"/>
    <p:sldId id="257" r:id="rId10"/>
    <p:sldId id="259" r:id="rId11"/>
    <p:sldId id="424" r:id="rId12"/>
    <p:sldId id="489" r:id="rId13"/>
    <p:sldId id="562" r:id="rId14"/>
    <p:sldId id="629" r:id="rId15"/>
    <p:sldId id="543" r:id="rId16"/>
    <p:sldId id="553" r:id="rId17"/>
    <p:sldId id="561" r:id="rId18"/>
    <p:sldId id="563" r:id="rId19"/>
    <p:sldId id="493" r:id="rId20"/>
    <p:sldId id="571" r:id="rId21"/>
    <p:sldId id="494" r:id="rId22"/>
    <p:sldId id="495" r:id="rId23"/>
    <p:sldId id="496" r:id="rId24"/>
    <p:sldId id="497" r:id="rId25"/>
    <p:sldId id="498" r:id="rId26"/>
    <p:sldId id="572" r:id="rId27"/>
    <p:sldId id="501" r:id="rId28"/>
    <p:sldId id="503" r:id="rId29"/>
    <p:sldId id="581" r:id="rId30"/>
    <p:sldId id="505" r:id="rId31"/>
    <p:sldId id="506" r:id="rId32"/>
    <p:sldId id="507" r:id="rId33"/>
    <p:sldId id="612" r:id="rId34"/>
    <p:sldId id="613" r:id="rId35"/>
    <p:sldId id="574" r:id="rId36"/>
    <p:sldId id="512" r:id="rId37"/>
    <p:sldId id="513" r:id="rId38"/>
    <p:sldId id="515" r:id="rId39"/>
    <p:sldId id="577" r:id="rId40"/>
    <p:sldId id="607" r:id="rId41"/>
    <p:sldId id="588" r:id="rId42"/>
    <p:sldId id="619" r:id="rId43"/>
    <p:sldId id="620" r:id="rId44"/>
    <p:sldId id="594" r:id="rId45"/>
    <p:sldId id="595" r:id="rId46"/>
    <p:sldId id="626" r:id="rId47"/>
    <p:sldId id="627" r:id="rId48"/>
    <p:sldId id="628" r:id="rId49"/>
    <p:sldId id="636" r:id="rId50"/>
    <p:sldId id="637" r:id="rId51"/>
    <p:sldId id="638" r:id="rId52"/>
    <p:sldId id="60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 Wang" initials="H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F74"/>
    <a:srgbClr val="70AD47"/>
    <a:srgbClr val="FF9696"/>
    <a:srgbClr val="CCFF66"/>
    <a:srgbClr val="FFFF00"/>
    <a:srgbClr val="DCECD2"/>
    <a:srgbClr val="2974CE"/>
    <a:srgbClr val="DD323A"/>
    <a:srgbClr val="323230"/>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67344" autoAdjust="0"/>
  </p:normalViewPr>
  <p:slideViewPr>
    <p:cSldViewPr snapToGrid="0">
      <p:cViewPr varScale="1">
        <p:scale>
          <a:sx n="62" d="100"/>
          <a:sy n="62" d="100"/>
        </p:scale>
        <p:origin x="2118" y="66"/>
      </p:cViewPr>
      <p:guideLst>
        <p:guide orient="horz" pos="2160"/>
        <p:guide pos="2880"/>
      </p:guideLst>
    </p:cSldViewPr>
  </p:slideViewPr>
  <p:outlineViewPr>
    <p:cViewPr>
      <p:scale>
        <a:sx n="33" d="100"/>
        <a:sy n="33" d="100"/>
      </p:scale>
      <p:origin x="0" y="-138"/>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5BBFC-2BAB-4A0F-B102-E739E83B069C}" type="datetimeFigureOut">
              <a:rPr lang="en-US" smtClean="0"/>
              <a:pPr/>
              <a:t>5/25/2015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72896-7C48-47DF-8067-6655FDA5653D}" type="slidenum">
              <a:rPr lang="en-US" smtClean="0"/>
              <a:pPr/>
              <a:t>‹#›</a:t>
            </a:fld>
            <a:endParaRPr lang="en-US"/>
          </a:p>
        </p:txBody>
      </p:sp>
    </p:spTree>
    <p:extLst>
      <p:ext uri="{BB962C8B-B14F-4D97-AF65-F5344CB8AC3E}">
        <p14:creationId xmlns:p14="http://schemas.microsoft.com/office/powerpoint/2010/main" val="222575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1</a:t>
            </a:fld>
            <a:endParaRPr lang="en-US"/>
          </a:p>
        </p:txBody>
      </p:sp>
    </p:spTree>
    <p:extLst>
      <p:ext uri="{BB962C8B-B14F-4D97-AF65-F5344CB8AC3E}">
        <p14:creationId xmlns:p14="http://schemas.microsoft.com/office/powerpoint/2010/main" val="276401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potential application</a:t>
            </a:r>
            <a:r>
              <a:rPr lang="en-US" baseline="0" dirty="0" smtClean="0"/>
              <a:t> relates to privacy.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the proliferation of cameras in recent years, many people are concerned about being included in a video or a picture taken by a stranger.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They wish to have an ability to express their privacy preference such as “please do not record me” and then have cameras honor such privacy preferences by automatically removing them from videos and pictures.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possible to develop such an application by visually identifying and erasing the requesting user</a:t>
            </a:r>
            <a:r>
              <a:rPr lang="en-US" sz="1200" b="0" i="0" u="none" strike="noStrike" kern="1200" baseline="0" dirty="0" smtClean="0">
                <a:solidFill>
                  <a:schemeClr val="tx1"/>
                </a:solidFill>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10</a:t>
            </a:fld>
            <a:endParaRPr lang="en-US"/>
          </a:p>
        </p:txBody>
      </p:sp>
    </p:spTree>
    <p:extLst>
      <p:ext uri="{BB962C8B-B14F-4D97-AF65-F5344CB8AC3E}">
        <p14:creationId xmlns:p14="http://schemas.microsoft.com/office/powerpoint/2010/main" val="54445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Visual fingerprints can also enable a store to communicate to its shoppers.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Suppose </a:t>
            </a:r>
            <a:r>
              <a:rPr lang="en-US" altLang="zh-CN" baseline="0" dirty="0" err="1" smtClean="0"/>
              <a:t>Walmart</a:t>
            </a:r>
            <a:r>
              <a:rPr lang="en-US" altLang="zh-CN" baseline="0" dirty="0" smtClean="0"/>
              <a:t> wants to send a coupon to customer A based on her shopping behavior.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Then, using the surveillance camera view, it can compute the motion fingerprint of A  and broadcast a coupon with A’s motion fingerprint as the destination address.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A’s phone will accept this coupon since its sensor based motion fingerprint matches the destination address.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other words, a user’s motion trajectory can serve as his virtual address for communication</a:t>
            </a:r>
            <a:r>
              <a:rPr lang="en-US" altLang="zh-CN" baseline="0" dirty="0" smtClean="0"/>
              <a:t>.</a:t>
            </a:r>
            <a:endParaRPr lang="en-US" altLang="zh-CN"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t>11</a:t>
            </a:fld>
            <a:endParaRPr lang="en-US"/>
          </a:p>
        </p:txBody>
      </p:sp>
    </p:spTree>
    <p:extLst>
      <p:ext uri="{BB962C8B-B14F-4D97-AF65-F5344CB8AC3E}">
        <p14:creationId xmlns:p14="http://schemas.microsoft.com/office/powerpoint/2010/main" val="422885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refer to our system as</a:t>
            </a:r>
            <a:r>
              <a:rPr lang="en-US" baseline="0" dirty="0" smtClean="0"/>
              <a:t> </a:t>
            </a:r>
            <a:r>
              <a:rPr lang="en-US" baseline="0" dirty="0" err="1" smtClean="0"/>
              <a:t>InSight</a:t>
            </a:r>
            <a:r>
              <a:rPr lang="en-US" baseline="0" dirty="0" smtClean="0"/>
              <a:t>.</a:t>
            </a:r>
          </a:p>
          <a:p>
            <a:r>
              <a:rPr lang="en-US" baseline="0" dirty="0" err="1" smtClean="0"/>
              <a:t>InSight</a:t>
            </a:r>
            <a:r>
              <a:rPr lang="en-US" baseline="0" dirty="0" smtClean="0"/>
              <a:t> can be thought of as a switchboard operator that matches two forms of motion fingerprints: one derived from the viewer’s camera and another from the </a:t>
            </a:r>
            <a:r>
              <a:rPr lang="en-US" baseline="0" dirty="0" err="1" smtClean="0"/>
              <a:t>viewee’s</a:t>
            </a:r>
            <a:r>
              <a:rPr lang="en-US" baseline="0" dirty="0" smtClean="0"/>
              <a:t> smartphone sensors.</a:t>
            </a:r>
          </a:p>
          <a:p>
            <a:r>
              <a:rPr lang="en-US" baseline="0" dirty="0" smtClean="0"/>
              <a:t>By matching, </a:t>
            </a:r>
            <a:r>
              <a:rPr lang="en-US" baseline="0" dirty="0" err="1" smtClean="0"/>
              <a:t>InSight</a:t>
            </a:r>
            <a:r>
              <a:rPr lang="en-US" baseline="0" dirty="0" smtClean="0"/>
              <a:t> establishes a communication channel between a viewer and a </a:t>
            </a:r>
            <a:r>
              <a:rPr lang="en-US" baseline="0" dirty="0" err="1" smtClean="0"/>
              <a:t>viewee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12</a:t>
            </a:fld>
            <a:endParaRPr lang="en-US"/>
          </a:p>
        </p:txBody>
      </p:sp>
    </p:spTree>
    <p:extLst>
      <p:ext uri="{BB962C8B-B14F-4D97-AF65-F5344CB8AC3E}">
        <p14:creationId xmlns:p14="http://schemas.microsoft.com/office/powerpoint/2010/main" val="830167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Observe that</a:t>
            </a:r>
            <a:r>
              <a:rPr lang="en-US" baseline="0" dirty="0" smtClean="0"/>
              <a:t> the raw motion data from sensors and videos can not be directly matched, we need to map them to a common alphabet</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14</a:t>
            </a:fld>
            <a:endParaRPr lang="en-US"/>
          </a:p>
        </p:txBody>
      </p:sp>
    </p:spTree>
    <p:extLst>
      <p:ext uri="{BB962C8B-B14F-4D97-AF65-F5344CB8AC3E}">
        <p14:creationId xmlns:p14="http://schemas.microsoft.com/office/powerpoint/2010/main" val="15230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Observe that</a:t>
            </a:r>
            <a:r>
              <a:rPr lang="en-US" baseline="0" dirty="0" smtClean="0"/>
              <a:t> the raw motion data from sensors and videos can not be directly matched, we need to map them to a common alphabet</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15</a:t>
            </a:fld>
            <a:endParaRPr lang="en-US"/>
          </a:p>
        </p:txBody>
      </p:sp>
    </p:spTree>
    <p:extLst>
      <p:ext uri="{BB962C8B-B14F-4D97-AF65-F5344CB8AC3E}">
        <p14:creationId xmlns:p14="http://schemas.microsoft.com/office/powerpoint/2010/main" val="27781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work, we adopt a discrete approach and abstract motion as a string, composed of basic motion alphabet.</a:t>
            </a:r>
          </a:p>
          <a:p>
            <a:r>
              <a:rPr lang="en-US" baseline="0" dirty="0" smtClean="0"/>
              <a:t>In this example, this person’s motion string is walk east, walk east, pause, walk south, etc… denoted by EEPS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16</a:t>
            </a:fld>
            <a:endParaRPr lang="en-US"/>
          </a:p>
        </p:txBody>
      </p:sp>
    </p:spTree>
    <p:extLst>
      <p:ext uri="{BB962C8B-B14F-4D97-AF65-F5344CB8AC3E}">
        <p14:creationId xmlns:p14="http://schemas.microsoft.com/office/powerpoint/2010/main" val="337762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comparing motion patterns boils down to comparing motion strings.</a:t>
            </a:r>
          </a:p>
          <a:p>
            <a:r>
              <a:rPr lang="en-US" baseline="0" dirty="0" smtClean="0"/>
              <a:t>Suppose the phone looks at a person and from the viewfinder, extracts the person’s motion string as “E, E, P, S”.</a:t>
            </a:r>
          </a:p>
          <a:p>
            <a:r>
              <a:rPr lang="en-US" baseline="0" dirty="0" smtClean="0"/>
              <a:t>Bob and Joe’s phones extract their owner’s strings as shown here.</a:t>
            </a:r>
          </a:p>
          <a:p>
            <a:r>
              <a:rPr lang="en-US" baseline="0" dirty="0" smtClean="0"/>
              <a:t>After comparing, the camera can infer that it is looking at Bob.</a:t>
            </a: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17</a:t>
            </a:fld>
            <a:endParaRPr lang="en-US"/>
          </a:p>
        </p:txBody>
      </p:sp>
    </p:spTree>
    <p:extLst>
      <p:ext uri="{BB962C8B-B14F-4D97-AF65-F5344CB8AC3E}">
        <p14:creationId xmlns:p14="http://schemas.microsoft.com/office/powerpoint/2010/main" val="313606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human motion patterns are reasonably</a:t>
            </a:r>
            <a:r>
              <a:rPr lang="en-US" baseline="0" dirty="0" smtClean="0"/>
              <a:t> dissimilar that we can distinguish them even with small motion strings.</a:t>
            </a:r>
          </a:p>
          <a:p>
            <a:endParaRPr lang="en-US" baseline="0" dirty="0" smtClean="0"/>
          </a:p>
          <a:p>
            <a:r>
              <a:rPr lang="en-US" baseline="0" dirty="0" smtClean="0"/>
              <a:t>Even if two people walk in lock-step, such as in a grocery store, it is likely that they would soon perform different motions, enabling </a:t>
            </a:r>
            <a:r>
              <a:rPr lang="en-US" baseline="0" dirty="0" err="1" smtClean="0"/>
              <a:t>InSight</a:t>
            </a:r>
            <a:r>
              <a:rPr lang="en-US" baseline="0" dirty="0" smtClean="0"/>
              <a:t> to disambiguate them</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18</a:t>
            </a:fld>
            <a:endParaRPr lang="en-US"/>
          </a:p>
        </p:txBody>
      </p:sp>
    </p:spTree>
    <p:extLst>
      <p:ext uri="{BB962C8B-B14F-4D97-AF65-F5344CB8AC3E}">
        <p14:creationId xmlns:p14="http://schemas.microsoft.com/office/powerpoint/2010/main" val="103424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a:t>
            </a:r>
            <a:r>
              <a:rPr lang="en-US" baseline="0" dirty="0" smtClean="0"/>
              <a:t> talk about designing individual alphabets. </a:t>
            </a:r>
            <a:r>
              <a:rPr lang="en-US" dirty="0" smtClean="0"/>
              <a:t>We explore</a:t>
            </a:r>
            <a:r>
              <a:rPr lang="en-US" baseline="0" dirty="0" smtClean="0"/>
              <a:t> 6 motion alphabet, namely </a:t>
            </a:r>
            <a:r>
              <a:rPr lang="en-US" baseline="0" dirty="0" err="1" smtClean="0"/>
              <a:t>IsPausing</a:t>
            </a:r>
            <a:r>
              <a:rPr lang="en-US" baseline="0" dirty="0" smtClean="0"/>
              <a:t>, </a:t>
            </a:r>
            <a:r>
              <a:rPr lang="en-US" baseline="0" dirty="0" err="1" smtClean="0"/>
              <a:t>IsRotating</a:t>
            </a:r>
            <a:r>
              <a:rPr lang="en-US" baseline="0" dirty="0" smtClean="0"/>
              <a:t>, </a:t>
            </a:r>
            <a:r>
              <a:rPr lang="en-US" baseline="0" dirty="0" err="1" smtClean="0"/>
              <a:t>IsWalking</a:t>
            </a:r>
            <a:r>
              <a:rPr lang="en-US" baseline="0" dirty="0" smtClean="0"/>
              <a:t>, Step duration, Step phase and Step direction. </a:t>
            </a: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19</a:t>
            </a:fld>
            <a:endParaRPr lang="en-US"/>
          </a:p>
        </p:txBody>
      </p:sp>
    </p:spTree>
    <p:extLst>
      <p:ext uri="{BB962C8B-B14F-4D97-AF65-F5344CB8AC3E}">
        <p14:creationId xmlns:p14="http://schemas.microsoft.com/office/powerpoint/2010/main" val="348430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20</a:t>
            </a:fld>
            <a:endParaRPr lang="en-US"/>
          </a:p>
        </p:txBody>
      </p:sp>
    </p:spTree>
    <p:extLst>
      <p:ext uri="{BB962C8B-B14F-4D97-AF65-F5344CB8AC3E}">
        <p14:creationId xmlns:p14="http://schemas.microsoft.com/office/powerpoint/2010/main" val="1054533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holding up your</a:t>
            </a:r>
            <a:r>
              <a:rPr lang="en-US" baseline="0" dirty="0" smtClean="0"/>
              <a:t> camera and looking at a person.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ask can </a:t>
            </a:r>
            <a:r>
              <a:rPr lang="en-US" sz="1200" baseline="0" dirty="0" smtClean="0">
                <a:solidFill>
                  <a:schemeClr val="tx1"/>
                </a:solidFill>
                <a:latin typeface="Arial"/>
                <a:cs typeface="Arial"/>
              </a:rPr>
              <a:t>the camera identify the person in its view</a:t>
            </a:r>
            <a:r>
              <a:rPr lang="en-US" sz="1200" dirty="0" smtClean="0">
                <a:solidFill>
                  <a:schemeClr val="tx1"/>
                </a:solidFill>
                <a:latin typeface="Arial"/>
                <a:cs typeface="Arial"/>
              </a:rPr>
              <a:t>?</a:t>
            </a:r>
            <a:endParaRPr lang="en-US" sz="1200" dirty="0" smtClean="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2</a:t>
            </a:fld>
            <a:endParaRPr lang="en-US"/>
          </a:p>
        </p:txBody>
      </p:sp>
    </p:spTree>
    <p:extLst>
      <p:ext uri="{BB962C8B-B14F-4D97-AF65-F5344CB8AC3E}">
        <p14:creationId xmlns:p14="http://schemas.microsoft.com/office/powerpoint/2010/main" val="28800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t>21</a:t>
            </a:fld>
            <a:endParaRPr lang="en-US"/>
          </a:p>
        </p:txBody>
      </p:sp>
    </p:spTree>
    <p:extLst>
      <p:ext uri="{BB962C8B-B14F-4D97-AF65-F5344CB8AC3E}">
        <p14:creationId xmlns:p14="http://schemas.microsoft.com/office/powerpoint/2010/main" val="1825519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t>22</a:t>
            </a:fld>
            <a:endParaRPr lang="en-US"/>
          </a:p>
        </p:txBody>
      </p:sp>
    </p:spTree>
    <p:extLst>
      <p:ext uri="{BB962C8B-B14F-4D97-AF65-F5344CB8AC3E}">
        <p14:creationId xmlns:p14="http://schemas.microsoft.com/office/powerpoint/2010/main" val="178331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23</a:t>
            </a:fld>
            <a:endParaRPr lang="en-US"/>
          </a:p>
        </p:txBody>
      </p:sp>
    </p:spTree>
    <p:extLst>
      <p:ext uri="{BB962C8B-B14F-4D97-AF65-F5344CB8AC3E}">
        <p14:creationId xmlns:p14="http://schemas.microsoft.com/office/powerpoint/2010/main" val="2489289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24</a:t>
            </a:fld>
            <a:endParaRPr lang="en-US"/>
          </a:p>
        </p:txBody>
      </p:sp>
    </p:spTree>
    <p:extLst>
      <p:ext uri="{BB962C8B-B14F-4D97-AF65-F5344CB8AC3E}">
        <p14:creationId xmlns:p14="http://schemas.microsoft.com/office/powerpoint/2010/main" val="3301927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25</a:t>
            </a:fld>
            <a:endParaRPr lang="en-US"/>
          </a:p>
        </p:txBody>
      </p:sp>
    </p:spTree>
    <p:extLst>
      <p:ext uri="{BB962C8B-B14F-4D97-AF65-F5344CB8AC3E}">
        <p14:creationId xmlns:p14="http://schemas.microsoft.com/office/powerpoint/2010/main" val="615681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26</a:t>
            </a:fld>
            <a:endParaRPr lang="en-US"/>
          </a:p>
        </p:txBody>
      </p:sp>
    </p:spTree>
    <p:extLst>
      <p:ext uri="{BB962C8B-B14F-4D97-AF65-F5344CB8AC3E}">
        <p14:creationId xmlns:p14="http://schemas.microsoft.com/office/powerpoint/2010/main" val="1415813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27</a:t>
            </a:fld>
            <a:endParaRPr lang="en-US"/>
          </a:p>
        </p:txBody>
      </p:sp>
    </p:spTree>
    <p:extLst>
      <p:ext uri="{BB962C8B-B14F-4D97-AF65-F5344CB8AC3E}">
        <p14:creationId xmlns:p14="http://schemas.microsoft.com/office/powerpoint/2010/main" val="3537168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28</a:t>
            </a:fld>
            <a:endParaRPr lang="en-US"/>
          </a:p>
        </p:txBody>
      </p:sp>
    </p:spTree>
    <p:extLst>
      <p:ext uri="{BB962C8B-B14F-4D97-AF65-F5344CB8AC3E}">
        <p14:creationId xmlns:p14="http://schemas.microsoft.com/office/powerpoint/2010/main" val="2426989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29</a:t>
            </a:fld>
            <a:endParaRPr lang="en-US"/>
          </a:p>
        </p:txBody>
      </p:sp>
    </p:spTree>
    <p:extLst>
      <p:ext uri="{BB962C8B-B14F-4D97-AF65-F5344CB8AC3E}">
        <p14:creationId xmlns:p14="http://schemas.microsoft.com/office/powerpoint/2010/main" val="3146597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30</a:t>
            </a:fld>
            <a:endParaRPr lang="en-US"/>
          </a:p>
        </p:txBody>
      </p:sp>
    </p:spTree>
    <p:extLst>
      <p:ext uri="{BB962C8B-B14F-4D97-AF65-F5344CB8AC3E}">
        <p14:creationId xmlns:p14="http://schemas.microsoft.com/office/powerpoint/2010/main" val="260401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natural approach </a:t>
            </a:r>
            <a:r>
              <a:rPr lang="en-US" baseline="0" dirty="0" smtClean="0"/>
              <a:t>is face recognition.</a:t>
            </a:r>
          </a:p>
          <a:p>
            <a:r>
              <a:rPr lang="en-US" baseline="0" dirty="0" smtClean="0"/>
              <a:t>However, a person’s face may not always be visible.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Moreover, a face is a permanent identifier and a user can not turn off identification at will</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3</a:t>
            </a:fld>
            <a:endParaRPr lang="en-US"/>
          </a:p>
        </p:txBody>
      </p:sp>
    </p:spTree>
    <p:extLst>
      <p:ext uri="{BB962C8B-B14F-4D97-AF65-F5344CB8AC3E}">
        <p14:creationId xmlns:p14="http://schemas.microsoft.com/office/powerpoint/2010/main" val="145161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31</a:t>
            </a:fld>
            <a:endParaRPr lang="en-US"/>
          </a:p>
        </p:txBody>
      </p:sp>
    </p:spTree>
    <p:extLst>
      <p:ext uri="{BB962C8B-B14F-4D97-AF65-F5344CB8AC3E}">
        <p14:creationId xmlns:p14="http://schemas.microsoft.com/office/powerpoint/2010/main" val="1678661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32</a:t>
            </a:fld>
            <a:endParaRPr lang="en-US"/>
          </a:p>
        </p:txBody>
      </p:sp>
    </p:spTree>
    <p:extLst>
      <p:ext uri="{BB962C8B-B14F-4D97-AF65-F5344CB8AC3E}">
        <p14:creationId xmlns:p14="http://schemas.microsoft.com/office/powerpoint/2010/main" val="2708729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33</a:t>
            </a:fld>
            <a:endParaRPr lang="en-US"/>
          </a:p>
        </p:txBody>
      </p:sp>
    </p:spTree>
    <p:extLst>
      <p:ext uri="{BB962C8B-B14F-4D97-AF65-F5344CB8AC3E}">
        <p14:creationId xmlns:p14="http://schemas.microsoft.com/office/powerpoint/2010/main" val="972506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34</a:t>
            </a:fld>
            <a:endParaRPr lang="en-US"/>
          </a:p>
        </p:txBody>
      </p:sp>
    </p:spTree>
    <p:extLst>
      <p:ext uri="{BB962C8B-B14F-4D97-AF65-F5344CB8AC3E}">
        <p14:creationId xmlns:p14="http://schemas.microsoft.com/office/powerpoint/2010/main" val="550009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35</a:t>
            </a:fld>
            <a:endParaRPr lang="en-US"/>
          </a:p>
        </p:txBody>
      </p:sp>
    </p:spTree>
    <p:extLst>
      <p:ext uri="{BB962C8B-B14F-4D97-AF65-F5344CB8AC3E}">
        <p14:creationId xmlns:p14="http://schemas.microsoft.com/office/powerpoint/2010/main" val="3801254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36</a:t>
            </a:fld>
            <a:endParaRPr lang="en-US"/>
          </a:p>
        </p:txBody>
      </p:sp>
    </p:spTree>
    <p:extLst>
      <p:ext uri="{BB962C8B-B14F-4D97-AF65-F5344CB8AC3E}">
        <p14:creationId xmlns:p14="http://schemas.microsoft.com/office/powerpoint/2010/main" val="302528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37</a:t>
            </a:fld>
            <a:endParaRPr lang="en-US"/>
          </a:p>
        </p:txBody>
      </p:sp>
    </p:spTree>
    <p:extLst>
      <p:ext uri="{BB962C8B-B14F-4D97-AF65-F5344CB8AC3E}">
        <p14:creationId xmlns:p14="http://schemas.microsoft.com/office/powerpoint/2010/main" val="1040543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38</a:t>
            </a:fld>
            <a:endParaRPr lang="en-US"/>
          </a:p>
        </p:txBody>
      </p:sp>
    </p:spTree>
    <p:extLst>
      <p:ext uri="{BB962C8B-B14F-4D97-AF65-F5344CB8AC3E}">
        <p14:creationId xmlns:p14="http://schemas.microsoft.com/office/powerpoint/2010/main" val="455106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39</a:t>
            </a:fld>
            <a:endParaRPr lang="en-US"/>
          </a:p>
        </p:txBody>
      </p:sp>
    </p:spTree>
    <p:extLst>
      <p:ext uri="{BB962C8B-B14F-4D97-AF65-F5344CB8AC3E}">
        <p14:creationId xmlns:p14="http://schemas.microsoft.com/office/powerpoint/2010/main" val="3448592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40</a:t>
            </a:fld>
            <a:endParaRPr lang="en-US"/>
          </a:p>
        </p:txBody>
      </p:sp>
    </p:spTree>
    <p:extLst>
      <p:ext uri="{BB962C8B-B14F-4D97-AF65-F5344CB8AC3E}">
        <p14:creationId xmlns:p14="http://schemas.microsoft.com/office/powerpoint/2010/main" val="170791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paper observes that face may not be the only identifier for a human.</a:t>
            </a:r>
          </a:p>
          <a:p>
            <a:r>
              <a:rPr lang="en-US" sz="1200" b="0" i="0" u="none" strike="noStrike" kern="1200" baseline="0" dirty="0" smtClean="0">
                <a:solidFill>
                  <a:schemeClr val="tx1"/>
                </a:solidFill>
                <a:latin typeface="+mn-lt"/>
                <a:ea typeface="+mn-ea"/>
                <a:cs typeface="+mn-cs"/>
              </a:rPr>
              <a:t>Other visual attributes could also pose as identifiers.</a:t>
            </a:r>
          </a:p>
          <a:p>
            <a:r>
              <a:rPr lang="en-US" sz="1200" b="0" i="0" u="none" strike="noStrike" kern="1200" baseline="0" dirty="0" smtClean="0">
                <a:solidFill>
                  <a:schemeClr val="tx1"/>
                </a:solidFill>
                <a:latin typeface="+mn-lt"/>
                <a:ea typeface="+mn-ea"/>
                <a:cs typeface="+mn-cs"/>
              </a:rPr>
              <a:t>For example, </a:t>
            </a:r>
            <a:r>
              <a:rPr lang="en-US" sz="1200" b="0" i="0" u="none" strike="noStrike" kern="1200" baseline="0" dirty="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color of human clothing could serve as a partial identifier.</a:t>
            </a:r>
          </a:p>
          <a:p>
            <a:r>
              <a:rPr lang="en-US" sz="1200" b="0" i="0" u="none" strike="noStrike" kern="1200" baseline="0" dirty="0" smtClean="0">
                <a:solidFill>
                  <a:schemeClr val="tx1"/>
                </a:solidFill>
                <a:latin typeface="+mn-lt"/>
                <a:ea typeface="+mn-ea"/>
                <a:cs typeface="+mn-cs"/>
              </a:rPr>
              <a:t>Even the motion patterns, the direction in which they walk, the durations for which they pause, can also discriminate one human from others.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other words, color and motion can together form a “spatiotemporal descriptor” of a person and can be useful to identify him.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refer to this spatiotemporal descriptor as a visual fingerprint. </a:t>
            </a:r>
          </a:p>
        </p:txBody>
      </p:sp>
      <p:sp>
        <p:nvSpPr>
          <p:cNvPr id="4" name="Slide Number Placeholder 3"/>
          <p:cNvSpPr>
            <a:spLocks noGrp="1"/>
          </p:cNvSpPr>
          <p:nvPr>
            <p:ph type="sldNum" sz="quarter" idx="10"/>
          </p:nvPr>
        </p:nvSpPr>
        <p:spPr/>
        <p:txBody>
          <a:bodyPr/>
          <a:lstStyle/>
          <a:p>
            <a:fld id="{2DA72896-7C48-47DF-8067-6655FDA5653D}" type="slidenum">
              <a:rPr lang="en-US" smtClean="0"/>
              <a:pPr/>
              <a:t>4</a:t>
            </a:fld>
            <a:endParaRPr lang="en-US"/>
          </a:p>
        </p:txBody>
      </p:sp>
    </p:spTree>
    <p:extLst>
      <p:ext uri="{BB962C8B-B14F-4D97-AF65-F5344CB8AC3E}">
        <p14:creationId xmlns:p14="http://schemas.microsoft.com/office/powerpoint/2010/main" val="35842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41</a:t>
            </a:fld>
            <a:endParaRPr lang="en-US"/>
          </a:p>
        </p:txBody>
      </p:sp>
    </p:spTree>
    <p:extLst>
      <p:ext uri="{BB962C8B-B14F-4D97-AF65-F5344CB8AC3E}">
        <p14:creationId xmlns:p14="http://schemas.microsoft.com/office/powerpoint/2010/main" val="2547894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42</a:t>
            </a:fld>
            <a:endParaRPr lang="en-US"/>
          </a:p>
        </p:txBody>
      </p:sp>
    </p:spTree>
    <p:extLst>
      <p:ext uri="{BB962C8B-B14F-4D97-AF65-F5344CB8AC3E}">
        <p14:creationId xmlns:p14="http://schemas.microsoft.com/office/powerpoint/2010/main" val="1653047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43</a:t>
            </a:fld>
            <a:endParaRPr lang="en-US"/>
          </a:p>
        </p:txBody>
      </p:sp>
    </p:spTree>
    <p:extLst>
      <p:ext uri="{BB962C8B-B14F-4D97-AF65-F5344CB8AC3E}">
        <p14:creationId xmlns:p14="http://schemas.microsoft.com/office/powerpoint/2010/main" val="1767676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44</a:t>
            </a:fld>
            <a:endParaRPr lang="en-US"/>
          </a:p>
        </p:txBody>
      </p:sp>
    </p:spTree>
    <p:extLst>
      <p:ext uri="{BB962C8B-B14F-4D97-AF65-F5344CB8AC3E}">
        <p14:creationId xmlns:p14="http://schemas.microsoft.com/office/powerpoint/2010/main" val="2588554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45</a:t>
            </a:fld>
            <a:endParaRPr lang="en-US"/>
          </a:p>
        </p:txBody>
      </p:sp>
    </p:spTree>
    <p:extLst>
      <p:ext uri="{BB962C8B-B14F-4D97-AF65-F5344CB8AC3E}">
        <p14:creationId xmlns:p14="http://schemas.microsoft.com/office/powerpoint/2010/main" val="3452541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46</a:t>
            </a:fld>
            <a:endParaRPr lang="en-US"/>
          </a:p>
        </p:txBody>
      </p:sp>
    </p:spTree>
    <p:extLst>
      <p:ext uri="{BB962C8B-B14F-4D97-AF65-F5344CB8AC3E}">
        <p14:creationId xmlns:p14="http://schemas.microsoft.com/office/powerpoint/2010/main" val="2365039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47</a:t>
            </a:fld>
            <a:endParaRPr lang="en-US"/>
          </a:p>
        </p:txBody>
      </p:sp>
    </p:spTree>
    <p:extLst>
      <p:ext uri="{BB962C8B-B14F-4D97-AF65-F5344CB8AC3E}">
        <p14:creationId xmlns:p14="http://schemas.microsoft.com/office/powerpoint/2010/main" val="2927248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48</a:t>
            </a:fld>
            <a:endParaRPr lang="en-US"/>
          </a:p>
        </p:txBody>
      </p:sp>
    </p:spTree>
    <p:extLst>
      <p:ext uri="{BB962C8B-B14F-4D97-AF65-F5344CB8AC3E}">
        <p14:creationId xmlns:p14="http://schemas.microsoft.com/office/powerpoint/2010/main" val="947361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52</a:t>
            </a:fld>
            <a:endParaRPr lang="en-US"/>
          </a:p>
        </p:txBody>
      </p:sp>
    </p:spTree>
    <p:extLst>
      <p:ext uri="{BB962C8B-B14F-4D97-AF65-F5344CB8AC3E}">
        <p14:creationId xmlns:p14="http://schemas.microsoft.com/office/powerpoint/2010/main" val="83424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Importantly, this visual fingerprint can be gathered by both the subject and the viewer.</a:t>
            </a:r>
          </a:p>
          <a:p>
            <a:r>
              <a:rPr lang="en-US" sz="1200" b="0" i="0" u="none" strike="noStrike" kern="1200" baseline="0" dirty="0" smtClean="0">
                <a:solidFill>
                  <a:schemeClr val="tx1"/>
                </a:solidFill>
                <a:latin typeface="+mn-lt"/>
                <a:ea typeface="+mn-ea"/>
                <a:cs typeface="+mn-cs"/>
              </a:rPr>
              <a:t>For instance, each phone can sense its user’s motion pattern.</a:t>
            </a:r>
          </a:p>
          <a:p>
            <a:r>
              <a:rPr lang="en-US" sz="1200" b="0" i="0" u="none" strike="noStrike" kern="1200" baseline="0" dirty="0" smtClean="0">
                <a:solidFill>
                  <a:schemeClr val="tx1"/>
                </a:solidFill>
                <a:latin typeface="+mn-lt"/>
                <a:ea typeface="+mn-ea"/>
                <a:cs typeface="+mn-cs"/>
              </a:rPr>
              <a:t>Now, when Alice looks at a person through her smartphone, her smartphone can also compute the person’s motion pattern from the </a:t>
            </a:r>
            <a:r>
              <a:rPr lang="en-US" sz="1200" b="0" i="0" u="none" strike="noStrike" kern="1200" baseline="0" dirty="0" smtClean="0">
                <a:solidFill>
                  <a:schemeClr val="tx1"/>
                </a:solidFill>
                <a:latin typeface="+mn-lt"/>
                <a:ea typeface="+mn-ea"/>
                <a:cs typeface="+mn-cs"/>
              </a:rPr>
              <a:t>video.</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Joe, Bob, and Kim announce their motion </a:t>
            </a:r>
            <a:r>
              <a:rPr lang="en-US" sz="1200" b="0" i="0" u="none" strike="noStrike" kern="1200" baseline="0" dirty="0" smtClean="0">
                <a:solidFill>
                  <a:schemeClr val="tx1"/>
                </a:solidFill>
                <a:latin typeface="+mn-lt"/>
                <a:ea typeface="+mn-ea"/>
                <a:cs typeface="+mn-cs"/>
              </a:rPr>
              <a:t>fingerprints, </a:t>
            </a:r>
            <a:r>
              <a:rPr lang="en-US" sz="1200" b="0" i="0" u="none" strike="noStrike" kern="1200" baseline="0" dirty="0" smtClean="0">
                <a:solidFill>
                  <a:schemeClr val="tx1"/>
                </a:solidFill>
                <a:latin typeface="+mn-lt"/>
                <a:ea typeface="+mn-ea"/>
                <a:cs typeface="+mn-cs"/>
              </a:rPr>
              <a:t>Alice’s phone can match them with the one in its view, and determine that Alice is looking at Bob</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5</a:t>
            </a:fld>
            <a:endParaRPr lang="en-US"/>
          </a:p>
        </p:txBody>
      </p:sp>
    </p:spTree>
    <p:extLst>
      <p:ext uri="{BB962C8B-B14F-4D97-AF65-F5344CB8AC3E}">
        <p14:creationId xmlns:p14="http://schemas.microsoft.com/office/powerpoint/2010/main" val="27683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a:t>
            </a:fld>
            <a:endParaRPr lang="en-US"/>
          </a:p>
        </p:txBody>
      </p:sp>
    </p:spTree>
    <p:extLst>
      <p:ext uri="{BB962C8B-B14F-4D97-AF65-F5344CB8AC3E}">
        <p14:creationId xmlns:p14="http://schemas.microsoft.com/office/powerpoint/2010/main" val="267868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7</a:t>
            </a:fld>
            <a:endParaRPr lang="en-US"/>
          </a:p>
        </p:txBody>
      </p:sp>
    </p:spTree>
    <p:extLst>
      <p:ext uri="{BB962C8B-B14F-4D97-AF65-F5344CB8AC3E}">
        <p14:creationId xmlns:p14="http://schemas.microsoft.com/office/powerpoint/2010/main" val="421928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Many applications are possible if we can visually fingerprint humans</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8</a:t>
            </a:fld>
            <a:endParaRPr lang="en-US"/>
          </a:p>
        </p:txBody>
      </p:sp>
    </p:spTree>
    <p:extLst>
      <p:ext uri="{BB962C8B-B14F-4D97-AF65-F5344CB8AC3E}">
        <p14:creationId xmlns:p14="http://schemas.microsoft.com/office/powerpoint/2010/main" val="406089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Consider a </a:t>
            </a:r>
            <a:r>
              <a:rPr lang="en-US" sz="1200" b="0" i="0" u="none" strike="noStrike" kern="1200" baseline="0" dirty="0" smtClean="0">
                <a:solidFill>
                  <a:schemeClr val="tx1"/>
                </a:solidFill>
                <a:latin typeface="+mn-lt"/>
                <a:ea typeface="+mn-ea"/>
                <a:cs typeface="+mn-cs"/>
              </a:rPr>
              <a:t>university-organized matchmaking event for startups, where students and faculty come to form teams.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a:t>
            </a:r>
            <a:r>
              <a:rPr lang="en-US" baseline="0" dirty="0" smtClean="0"/>
              <a:t>can design an application such that when you look at a person through a smartphone or Google Glass, their virtual name tag will pop up on the display.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Even better, you can see the messages they want to share around </a:t>
            </a:r>
            <a:r>
              <a:rPr lang="en-US" baseline="0" dirty="0" smtClean="0"/>
              <a:t>them.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Visual fingerprinting can enable such </a:t>
            </a:r>
            <a:r>
              <a:rPr lang="en-US" baseline="0" dirty="0" smtClean="0"/>
              <a:t>human-centric augmented reality applications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2DA72896-7C48-47DF-8067-6655FDA5653D}" type="slidenum">
              <a:rPr lang="en-US" smtClean="0"/>
              <a:pPr/>
              <a:t>9</a:t>
            </a:fld>
            <a:endParaRPr lang="en-US"/>
          </a:p>
        </p:txBody>
      </p:sp>
    </p:spTree>
    <p:extLst>
      <p:ext uri="{BB962C8B-B14F-4D97-AF65-F5344CB8AC3E}">
        <p14:creationId xmlns:p14="http://schemas.microsoft.com/office/powerpoint/2010/main" val="158525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2E942B-D873-41E8-BE9E-39DD70F1FD53}" type="datetimeFigureOut">
              <a:rPr lang="en-US" smtClean="0"/>
              <a:pPr/>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296419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2E942B-D873-41E8-BE9E-39DD70F1FD53}" type="datetimeFigureOut">
              <a:rPr lang="en-US" smtClean="0"/>
              <a:pPr/>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249453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2E942B-D873-41E8-BE9E-39DD70F1FD53}" type="datetimeFigureOut">
              <a:rPr lang="en-US" smtClean="0"/>
              <a:pPr/>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414460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2E942B-D873-41E8-BE9E-39DD70F1FD53}" type="datetimeFigureOut">
              <a:rPr lang="en-US" smtClean="0"/>
              <a:pPr/>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6882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E942B-D873-41E8-BE9E-39DD70F1FD53}" type="datetimeFigureOut">
              <a:rPr lang="en-US" smtClean="0"/>
              <a:pPr/>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285208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2E942B-D873-41E8-BE9E-39DD70F1FD53}" type="datetimeFigureOut">
              <a:rPr lang="en-US" smtClean="0"/>
              <a:pPr/>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05377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2E942B-D873-41E8-BE9E-39DD70F1FD53}" type="datetimeFigureOut">
              <a:rPr lang="en-US" smtClean="0"/>
              <a:pPr/>
              <a:t>5/25/2015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66120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2E942B-D873-41E8-BE9E-39DD70F1FD53}" type="datetimeFigureOut">
              <a:rPr lang="en-US" smtClean="0"/>
              <a:pPr/>
              <a:t>5/25/2015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82107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E942B-D873-41E8-BE9E-39DD70F1FD53}" type="datetimeFigureOut">
              <a:rPr lang="en-US" smtClean="0"/>
              <a:pPr/>
              <a:t>5/25/2015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418995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E942B-D873-41E8-BE9E-39DD70F1FD53}" type="datetimeFigureOut">
              <a:rPr lang="en-US" smtClean="0"/>
              <a:pPr/>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91985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E942B-D873-41E8-BE9E-39DD70F1FD53}" type="datetimeFigureOut">
              <a:rPr lang="en-US" smtClean="0"/>
              <a:pPr/>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21D26-3776-4CAD-941E-DCE84D7DFAC2}" type="slidenum">
              <a:rPr lang="en-US" smtClean="0"/>
              <a:pPr/>
              <a:t>‹#›</a:t>
            </a:fld>
            <a:endParaRPr lang="en-US"/>
          </a:p>
        </p:txBody>
      </p:sp>
    </p:spTree>
    <p:extLst>
      <p:ext uri="{BB962C8B-B14F-4D97-AF65-F5344CB8AC3E}">
        <p14:creationId xmlns:p14="http://schemas.microsoft.com/office/powerpoint/2010/main" val="3362747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E942B-D873-41E8-BE9E-39DD70F1FD53}" type="datetimeFigureOut">
              <a:rPr lang="en-US" smtClean="0"/>
              <a:pPr/>
              <a:t>5/25/2015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21D26-3776-4CAD-941E-DCE84D7DFAC2}" type="slidenum">
              <a:rPr lang="en-US" smtClean="0"/>
              <a:pPr/>
              <a:t>‹#›</a:t>
            </a:fld>
            <a:endParaRPr lang="en-US"/>
          </a:p>
        </p:txBody>
      </p:sp>
    </p:spTree>
    <p:extLst>
      <p:ext uri="{BB962C8B-B14F-4D97-AF65-F5344CB8AC3E}">
        <p14:creationId xmlns:p14="http://schemas.microsoft.com/office/powerpoint/2010/main" val="1736405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20.xml"/><Relationship Id="rId7" Type="http://schemas.openxmlformats.org/officeDocument/2006/relationships/image" Target="NUL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NULL"/><Relationship Id="rId11" Type="http://schemas.openxmlformats.org/officeDocument/2006/relationships/image" Target="../media/image35.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1.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NUL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22.xml"/><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24.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notesSlide" Target="../notesSlides/notesSlide26.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7.xml"/><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3.jpg"/><Relationship Id="rId11" Type="http://schemas.openxmlformats.org/officeDocument/2006/relationships/image" Target="../media/image55.jpeg"/><Relationship Id="rId5" Type="http://schemas.openxmlformats.org/officeDocument/2006/relationships/image" Target="../media/image52.jpeg"/><Relationship Id="rId10" Type="http://schemas.openxmlformats.org/officeDocument/2006/relationships/image" Target="../media/image33.png"/><Relationship Id="rId4" Type="http://schemas.openxmlformats.org/officeDocument/2006/relationships/image" Target="../media/image51.jpe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10" Type="http://schemas.openxmlformats.org/officeDocument/2006/relationships/image" Target="../media/image55.png"/><Relationship Id="rId4" Type="http://schemas.openxmlformats.org/officeDocument/2006/relationships/image" Target="../media/image52.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29.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2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2.jpg"/><Relationship Id="rId9" Type="http://schemas.openxmlformats.org/officeDocument/2006/relationships/image" Target="NULL"/><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30.xml"/><Relationship Id="rId21" Type="http://schemas.openxmlformats.org/officeDocument/2006/relationships/image" Target="../media/image57.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2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2.jp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4.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2.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NULL"/><Relationship Id="rId4" Type="http://schemas.openxmlformats.org/officeDocument/2006/relationships/image" Target="../media/image3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NUL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7.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98842" y="4075169"/>
            <a:ext cx="7203173"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b="1" dirty="0">
                <a:latin typeface="Arial" panose="020B0604020202020204" pitchFamily="34" charset="0"/>
                <a:cs typeface="Arial" panose="020B0604020202020204" pitchFamily="34" charset="0"/>
              </a:rPr>
              <a:t>He Wang</a:t>
            </a:r>
            <a:r>
              <a:rPr lang="en-US" sz="2600" dirty="0">
                <a:latin typeface="Arial" panose="020B0604020202020204" pitchFamily="34" charset="0"/>
                <a:cs typeface="Arial" panose="020B0604020202020204" pitchFamily="34" charset="0"/>
              </a:rPr>
              <a:t>, </a:t>
            </a:r>
          </a:p>
          <a:p>
            <a:pPr algn="ctr"/>
            <a:r>
              <a:rPr lang="en-US" sz="2400" dirty="0" err="1">
                <a:solidFill>
                  <a:schemeClr val="tx1">
                    <a:lumMod val="75000"/>
                    <a:lumOff val="25000"/>
                  </a:schemeClr>
                </a:solidFill>
                <a:latin typeface="Arial" panose="020B0604020202020204" pitchFamily="34" charset="0"/>
                <a:cs typeface="Arial" panose="020B0604020202020204" pitchFamily="34" charset="0"/>
              </a:rPr>
              <a:t>Xuan</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Bao</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Romit</a:t>
            </a:r>
            <a:r>
              <a:rPr lang="en-US" sz="2400" dirty="0">
                <a:solidFill>
                  <a:schemeClr val="tx1">
                    <a:lumMod val="75000"/>
                    <a:lumOff val="25000"/>
                  </a:schemeClr>
                </a:solidFill>
                <a:latin typeface="Arial" panose="020B0604020202020204" pitchFamily="34" charset="0"/>
                <a:cs typeface="Arial" panose="020B0604020202020204" pitchFamily="34" charset="0"/>
              </a:rPr>
              <a:t> Roy </a:t>
            </a:r>
            <a:r>
              <a:rPr lang="en-US" sz="2400" dirty="0" err="1">
                <a:solidFill>
                  <a:schemeClr val="tx1">
                    <a:lumMod val="75000"/>
                    <a:lumOff val="25000"/>
                  </a:schemeClr>
                </a:solidFill>
                <a:latin typeface="Arial" panose="020B0604020202020204" pitchFamily="34" charset="0"/>
                <a:cs typeface="Arial" panose="020B0604020202020204" pitchFamily="34" charset="0"/>
              </a:rPr>
              <a:t>Choudhury</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Srihari</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Nelakuditi</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33355" y="5768406"/>
            <a:ext cx="2327324" cy="6416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65" y="5816911"/>
            <a:ext cx="2173002" cy="475504"/>
          </a:xfrm>
          <a:prstGeom prst="rect">
            <a:avLst/>
          </a:prstGeom>
        </p:spPr>
      </p:pic>
      <p:sp>
        <p:nvSpPr>
          <p:cNvPr id="9" name="Title 1"/>
          <p:cNvSpPr>
            <a:spLocks noGrp="1"/>
          </p:cNvSpPr>
          <p:nvPr/>
        </p:nvSpPr>
        <p:spPr>
          <a:xfrm>
            <a:off x="998842" y="1295587"/>
            <a:ext cx="7154427" cy="1102519"/>
          </a:xfrm>
          <a:prstGeom prst="rect">
            <a:avLst/>
          </a:prstGeom>
        </p:spPr>
        <p:txBody>
          <a:bodyPr vert="horz" lIns="68580" tIns="34290" rIns="68580" bIns="34290" rtlCol="0" anchor="t">
            <a:noAutofit/>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pPr algn="ctr"/>
            <a:r>
              <a:rPr lang="en-US" sz="3600" b="1" dirty="0">
                <a:latin typeface="Arial" panose="020B0604020202020204" pitchFamily="34" charset="0"/>
                <a:cs typeface="Arial" panose="020B0604020202020204" pitchFamily="34" charset="0"/>
              </a:rPr>
              <a:t>Visually Fingerprinting Humans without Face Recognition</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27193" b="41382"/>
          <a:stretch/>
        </p:blipFill>
        <p:spPr>
          <a:xfrm>
            <a:off x="3302136" y="5904796"/>
            <a:ext cx="1172126" cy="368332"/>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4958" t="58237" r="12862" b="30526"/>
          <a:stretch/>
        </p:blipFill>
        <p:spPr>
          <a:xfrm>
            <a:off x="4471262" y="5902907"/>
            <a:ext cx="1415517" cy="321265"/>
          </a:xfrm>
          <a:prstGeom prst="rect">
            <a:avLst/>
          </a:prstGeom>
        </p:spPr>
      </p:pic>
    </p:spTree>
    <p:extLst>
      <p:ext uri="{BB962C8B-B14F-4D97-AF65-F5344CB8AC3E}">
        <p14:creationId xmlns:p14="http://schemas.microsoft.com/office/powerpoint/2010/main" val="198113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532" b="26914"/>
          <a:stretch/>
        </p:blipFill>
        <p:spPr>
          <a:xfrm>
            <a:off x="292683" y="1200637"/>
            <a:ext cx="8513279" cy="2929029"/>
          </a:xfrm>
          <a:prstGeom prst="rect">
            <a:avLst/>
          </a:prstGeom>
          <a:effectLst>
            <a:softEdge rad="127000"/>
          </a:effectLst>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094" y="2591264"/>
            <a:ext cx="471501" cy="55316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2922" y="3433880"/>
            <a:ext cx="5957689" cy="3313966"/>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8039" t="3775" r="7548" b="20505"/>
          <a:stretch/>
        </p:blipFill>
        <p:spPr>
          <a:xfrm>
            <a:off x="3903845" y="4017122"/>
            <a:ext cx="3991342" cy="2233875"/>
          </a:xfrm>
          <a:prstGeom prst="rect">
            <a:avLst/>
          </a:prstGeom>
          <a:ln w="28575" cap="sq">
            <a:solidFill>
              <a:srgbClr val="000000"/>
            </a:solidFill>
            <a:miter lim="800000"/>
          </a:ln>
          <a:effectLst/>
        </p:spPr>
      </p:pic>
      <p:pic>
        <p:nvPicPr>
          <p:cNvPr id="14" name="Picture 13"/>
          <p:cNvPicPr>
            <a:picLocks noChangeAspect="1"/>
          </p:cNvPicPr>
          <p:nvPr/>
        </p:nvPicPr>
        <p:blipFill rotWithShape="1">
          <a:blip r:embed="rId8"/>
          <a:srcRect l="14699" t="14753" r="1715"/>
          <a:stretch/>
        </p:blipFill>
        <p:spPr>
          <a:xfrm>
            <a:off x="5032638" y="4965839"/>
            <a:ext cx="1010976" cy="1191753"/>
          </a:xfrm>
          <a:prstGeom prst="rect">
            <a:avLst/>
          </a:prstGeom>
        </p:spPr>
      </p:pic>
      <p:cxnSp>
        <p:nvCxnSpPr>
          <p:cNvPr id="24" name="Straight Connector 23"/>
          <p:cNvCxnSpPr/>
          <p:nvPr/>
        </p:nvCxnSpPr>
        <p:spPr>
          <a:xfrm>
            <a:off x="4772921" y="1961005"/>
            <a:ext cx="668917" cy="3004834"/>
          </a:xfrm>
          <a:prstGeom prst="line">
            <a:avLst/>
          </a:prstGeom>
          <a:ln w="85725">
            <a:solidFill>
              <a:schemeClr val="tx1">
                <a:alpha val="66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Cloud Callout 43"/>
          <p:cNvSpPr/>
          <p:nvPr/>
        </p:nvSpPr>
        <p:spPr>
          <a:xfrm>
            <a:off x="3299567" y="1151887"/>
            <a:ext cx="2142271" cy="997440"/>
          </a:xfrm>
          <a:prstGeom prst="cloudCallout">
            <a:avLst>
              <a:gd name="adj1" fmla="val -21088"/>
              <a:gd name="adj2" fmla="val 110637"/>
            </a:avLst>
          </a:prstGeom>
          <a:solidFill>
            <a:schemeClr val="tx1">
              <a:alpha val="6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Times New Roman" panose="02020603050405020304" pitchFamily="18" charset="0"/>
                <a:cs typeface="Times New Roman" panose="02020603050405020304" pitchFamily="18" charset="0"/>
              </a:rPr>
              <a:t>Please </a:t>
            </a:r>
            <a:r>
              <a:rPr lang="en-US" sz="1700" dirty="0" smtClean="0">
                <a:latin typeface="Times New Roman" panose="02020603050405020304" pitchFamily="18" charset="0"/>
                <a:cs typeface="Times New Roman" panose="02020603050405020304" pitchFamily="18" charset="0"/>
              </a:rPr>
              <a:t>do not record me.</a:t>
            </a:r>
            <a:endParaRPr lang="en-US" sz="1700" dirty="0">
              <a:latin typeface="Times New Roman" panose="02020603050405020304" pitchFamily="18" charset="0"/>
              <a:cs typeface="Times New Roman" panose="02020603050405020304" pitchFamily="18" charset="0"/>
            </a:endParaRPr>
          </a:p>
        </p:txBody>
      </p:sp>
      <p:sp>
        <p:nvSpPr>
          <p:cNvPr id="32" name="Donut 31"/>
          <p:cNvSpPr/>
          <p:nvPr/>
        </p:nvSpPr>
        <p:spPr>
          <a:xfrm>
            <a:off x="7320565" y="4902506"/>
            <a:ext cx="429768" cy="429768"/>
          </a:xfrm>
          <a:prstGeom prst="donut">
            <a:avLst>
              <a:gd name="adj" fmla="val 126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3" name="Rounded Rectangle 32"/>
          <p:cNvSpPr/>
          <p:nvPr/>
        </p:nvSpPr>
        <p:spPr>
          <a:xfrm>
            <a:off x="7437935" y="5020325"/>
            <a:ext cx="192024" cy="19507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Donut 33"/>
          <p:cNvSpPr/>
          <p:nvPr/>
        </p:nvSpPr>
        <p:spPr>
          <a:xfrm>
            <a:off x="7427468" y="5663541"/>
            <a:ext cx="310896" cy="310896"/>
          </a:xfrm>
          <a:prstGeom prst="donut">
            <a:avLst>
              <a:gd name="adj" fmla="val 126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5" name="Oval 34"/>
          <p:cNvSpPr/>
          <p:nvPr/>
        </p:nvSpPr>
        <p:spPr>
          <a:xfrm>
            <a:off x="7503118" y="5739389"/>
            <a:ext cx="167682" cy="164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p:cNvSpPr/>
          <p:nvPr/>
        </p:nvSpPr>
        <p:spPr>
          <a:xfrm>
            <a:off x="5450689" y="4129666"/>
            <a:ext cx="922154" cy="224518"/>
          </a:xfrm>
          <a:prstGeom prst="roundRect">
            <a:avLst/>
          </a:prstGeom>
          <a:solidFill>
            <a:schemeClr val="tx1">
              <a:lumMod val="75000"/>
              <a:lumOff val="2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00:00:10</a:t>
            </a:r>
            <a:endParaRPr lang="en-US" sz="1500" dirty="0"/>
          </a:p>
        </p:txBody>
      </p:sp>
      <p:sp>
        <p:nvSpPr>
          <p:cNvPr id="16"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2</a:t>
            </a:r>
            <a:r>
              <a:rPr lang="en-US" sz="3200" dirty="0" smtClean="0">
                <a:latin typeface="Arial" panose="020B0604020202020204" pitchFamily="34" charset="0"/>
                <a:cs typeface="Arial" panose="020B0604020202020204" pitchFamily="34" charset="0"/>
              </a:rPr>
              <a:t>. Privacy </a:t>
            </a:r>
            <a:r>
              <a:rPr lang="en-US" sz="3200" dirty="0">
                <a:latin typeface="Arial" panose="020B0604020202020204" pitchFamily="34" charset="0"/>
                <a:cs typeface="Arial" panose="020B0604020202020204" pitchFamily="34" charset="0"/>
              </a:rPr>
              <a:t>Preserving </a:t>
            </a:r>
            <a:r>
              <a:rPr lang="en-US" sz="3200" dirty="0" smtClean="0">
                <a:latin typeface="Arial" panose="020B0604020202020204" pitchFamily="34" charset="0"/>
                <a:cs typeface="Arial" panose="020B0604020202020204" pitchFamily="34" charset="0"/>
              </a:rPr>
              <a:t>Pictures/Videos</a:t>
            </a:r>
            <a:endParaRPr lang="en-US"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5976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2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
                                        <p:tgtEl>
                                          <p:spTgt spid="24"/>
                                        </p:tgtEl>
                                      </p:cBhvr>
                                    </p:animEffect>
                                  </p:childTnLst>
                                </p:cTn>
                              </p:par>
                            </p:childTnLst>
                          </p:cTn>
                        </p:par>
                        <p:par>
                          <p:cTn id="16" fill="hold">
                            <p:stCondLst>
                              <p:cond delay="2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2924803" y="4066737"/>
            <a:ext cx="1283497" cy="1445478"/>
            <a:chOff x="31427" y="3201735"/>
            <a:chExt cx="1283497" cy="1445478"/>
          </a:xfrm>
        </p:grpSpPr>
        <p:cxnSp>
          <p:nvCxnSpPr>
            <p:cNvPr id="152" name="Straight Connector 151"/>
            <p:cNvCxnSpPr/>
            <p:nvPr/>
          </p:nvCxnSpPr>
          <p:spPr>
            <a:xfrm flipH="1">
              <a:off x="31772" y="3201735"/>
              <a:ext cx="1" cy="4114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1427" y="3613215"/>
              <a:ext cx="1271016" cy="1020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1314636" y="3614273"/>
              <a:ext cx="288" cy="101345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240655" y="4637011"/>
              <a:ext cx="1060704" cy="1020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4203950" y="2869659"/>
            <a:ext cx="1187672" cy="1040262"/>
            <a:chOff x="448503" y="3025777"/>
            <a:chExt cx="1187672" cy="1040262"/>
          </a:xfrm>
        </p:grpSpPr>
        <p:cxnSp>
          <p:nvCxnSpPr>
            <p:cNvPr id="178" name="Straight Connector 177"/>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6705850" y="1907527"/>
            <a:ext cx="1090694" cy="1036031"/>
            <a:chOff x="420478" y="3606206"/>
            <a:chExt cx="1090694" cy="1036031"/>
          </a:xfrm>
        </p:grpSpPr>
        <p:cxnSp>
          <p:nvCxnSpPr>
            <p:cNvPr id="182" name="Straight Connector 181"/>
            <p:cNvCxnSpPr/>
            <p:nvPr/>
          </p:nvCxnSpPr>
          <p:spPr>
            <a:xfrm flipH="1">
              <a:off x="420478" y="3606206"/>
              <a:ext cx="1088136" cy="1020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510884" y="3628787"/>
              <a:ext cx="288" cy="10134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2354849" y="1411067"/>
            <a:ext cx="1255807" cy="35777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 name="Rectangle 6"/>
          <p:cNvSpPr/>
          <p:nvPr/>
        </p:nvSpPr>
        <p:spPr>
          <a:xfrm>
            <a:off x="3916957" y="1411067"/>
            <a:ext cx="1772178" cy="35777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8" name="Rectangle 7"/>
          <p:cNvSpPr/>
          <p:nvPr/>
        </p:nvSpPr>
        <p:spPr>
          <a:xfrm>
            <a:off x="5963583" y="1411067"/>
            <a:ext cx="1479952" cy="34667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9" name="Rectangle 8"/>
          <p:cNvSpPr/>
          <p:nvPr/>
        </p:nvSpPr>
        <p:spPr>
          <a:xfrm>
            <a:off x="7436831" y="1409642"/>
            <a:ext cx="214551" cy="19457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0" name="Rectangle 9"/>
          <p:cNvSpPr/>
          <p:nvPr/>
        </p:nvSpPr>
        <p:spPr>
          <a:xfrm>
            <a:off x="7945796" y="1419885"/>
            <a:ext cx="419470" cy="33785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1" name="Rectangle 10"/>
          <p:cNvSpPr/>
          <p:nvPr/>
        </p:nvSpPr>
        <p:spPr>
          <a:xfrm>
            <a:off x="7831889" y="1420352"/>
            <a:ext cx="177159" cy="17133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4372932" y="2050885"/>
            <a:ext cx="893426"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3" name="Rectangle 12"/>
          <p:cNvSpPr/>
          <p:nvPr/>
        </p:nvSpPr>
        <p:spPr>
          <a:xfrm>
            <a:off x="5553659" y="2050885"/>
            <a:ext cx="1302522"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4" name="Rectangle 13"/>
          <p:cNvSpPr/>
          <p:nvPr/>
        </p:nvSpPr>
        <p:spPr>
          <a:xfrm>
            <a:off x="7073865" y="2050885"/>
            <a:ext cx="552507"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5" name="Rectangle 14"/>
          <p:cNvSpPr/>
          <p:nvPr/>
        </p:nvSpPr>
        <p:spPr>
          <a:xfrm>
            <a:off x="7945797" y="2055405"/>
            <a:ext cx="419469" cy="349995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6" name="Rectangle 15"/>
          <p:cNvSpPr/>
          <p:nvPr/>
        </p:nvSpPr>
        <p:spPr>
          <a:xfrm>
            <a:off x="7073865" y="3703514"/>
            <a:ext cx="552507" cy="158777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7" name="Rectangle 16"/>
          <p:cNvSpPr/>
          <p:nvPr/>
        </p:nvSpPr>
        <p:spPr>
          <a:xfrm>
            <a:off x="5539722" y="3703515"/>
            <a:ext cx="582541" cy="57621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8" name="Rectangle 17"/>
          <p:cNvSpPr/>
          <p:nvPr/>
        </p:nvSpPr>
        <p:spPr>
          <a:xfrm>
            <a:off x="5539722" y="4502877"/>
            <a:ext cx="582541" cy="78388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0" name="Rectangle 19"/>
          <p:cNvSpPr/>
          <p:nvPr/>
        </p:nvSpPr>
        <p:spPr>
          <a:xfrm>
            <a:off x="6324837" y="3703514"/>
            <a:ext cx="536480" cy="158777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1" name="Rectangle 20"/>
          <p:cNvSpPr/>
          <p:nvPr/>
        </p:nvSpPr>
        <p:spPr>
          <a:xfrm>
            <a:off x="4372932" y="3703514"/>
            <a:ext cx="879744" cy="86399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2" name="Rectangle 21"/>
          <p:cNvSpPr/>
          <p:nvPr/>
        </p:nvSpPr>
        <p:spPr>
          <a:xfrm>
            <a:off x="4372932" y="4851312"/>
            <a:ext cx="860228" cy="43545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3" name="Rectangle 22"/>
          <p:cNvSpPr/>
          <p:nvPr/>
        </p:nvSpPr>
        <p:spPr>
          <a:xfrm>
            <a:off x="3159298" y="2077754"/>
            <a:ext cx="879744" cy="127070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5" name="Rectangle 24"/>
          <p:cNvSpPr/>
          <p:nvPr/>
        </p:nvSpPr>
        <p:spPr>
          <a:xfrm>
            <a:off x="2650880" y="3055013"/>
            <a:ext cx="839448" cy="29344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6" name="Rectangle 25"/>
          <p:cNvSpPr/>
          <p:nvPr/>
        </p:nvSpPr>
        <p:spPr>
          <a:xfrm>
            <a:off x="2354849" y="2078524"/>
            <a:ext cx="394659" cy="126316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7" name="Rectangle 26"/>
          <p:cNvSpPr/>
          <p:nvPr/>
        </p:nvSpPr>
        <p:spPr>
          <a:xfrm>
            <a:off x="3101630" y="3606206"/>
            <a:ext cx="937412" cy="71874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8" name="Rectangle 27"/>
          <p:cNvSpPr/>
          <p:nvPr/>
        </p:nvSpPr>
        <p:spPr>
          <a:xfrm>
            <a:off x="2380070" y="4665808"/>
            <a:ext cx="1656507" cy="62095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9" name="Rectangle 28"/>
          <p:cNvSpPr/>
          <p:nvPr/>
        </p:nvSpPr>
        <p:spPr>
          <a:xfrm>
            <a:off x="2354849" y="3606207"/>
            <a:ext cx="427356" cy="168055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0" name="Oval 29"/>
          <p:cNvSpPr/>
          <p:nvPr/>
        </p:nvSpPr>
        <p:spPr>
          <a:xfrm>
            <a:off x="4039012" y="2734973"/>
            <a:ext cx="320040" cy="32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96" y="1604025"/>
            <a:ext cx="622132" cy="622132"/>
          </a:xfrm>
          <a:prstGeom prst="rect">
            <a:avLst/>
          </a:prstGeom>
        </p:spPr>
      </p:pic>
      <p:sp>
        <p:nvSpPr>
          <p:cNvPr id="37" name="Rectangle 36"/>
          <p:cNvSpPr/>
          <p:nvPr/>
        </p:nvSpPr>
        <p:spPr>
          <a:xfrm>
            <a:off x="2354849" y="6009571"/>
            <a:ext cx="6010417" cy="30966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8" name="Rounded Rectangle 37"/>
          <p:cNvSpPr/>
          <p:nvPr/>
        </p:nvSpPr>
        <p:spPr>
          <a:xfrm>
            <a:off x="3227528" y="5632480"/>
            <a:ext cx="4270951" cy="66487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29235" y="2810811"/>
            <a:ext cx="320040" cy="32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a:t>
            </a:r>
            <a:endParaRPr lang="en-US" sz="2000" dirty="0"/>
          </a:p>
        </p:txBody>
      </p:sp>
      <p:sp>
        <p:nvSpPr>
          <p:cNvPr id="42" name="Oval 41"/>
          <p:cNvSpPr/>
          <p:nvPr/>
        </p:nvSpPr>
        <p:spPr>
          <a:xfrm>
            <a:off x="2773494" y="3927938"/>
            <a:ext cx="320040" cy="320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a:t>
            </a:r>
            <a:endParaRPr lang="en-US" sz="2000" dirty="0"/>
          </a:p>
        </p:txBody>
      </p:sp>
      <p:pic>
        <p:nvPicPr>
          <p:cNvPr id="19" name="Picture 18"/>
          <p:cNvPicPr>
            <a:picLocks noChangeAspect="1"/>
          </p:cNvPicPr>
          <p:nvPr/>
        </p:nvPicPr>
        <p:blipFill>
          <a:blip r:embed="rId5"/>
          <a:stretch>
            <a:fillRect/>
          </a:stretch>
        </p:blipFill>
        <p:spPr>
          <a:xfrm>
            <a:off x="340589" y="1196967"/>
            <a:ext cx="1649516" cy="394720"/>
          </a:xfrm>
          <a:prstGeom prst="rect">
            <a:avLst/>
          </a:prstGeom>
        </p:spPr>
      </p:pic>
      <p:sp>
        <p:nvSpPr>
          <p:cNvPr id="203" name="Title 1"/>
          <p:cNvSpPr>
            <a:spLocks noGrp="1"/>
          </p:cNvSpPr>
          <p:nvPr>
            <p:ph type="title"/>
          </p:nvPr>
        </p:nvSpPr>
        <p:spPr>
          <a:xfrm>
            <a:off x="318204" y="127311"/>
            <a:ext cx="10692696" cy="509451"/>
          </a:xfrm>
        </p:spPr>
        <p:txBody>
          <a:bodyPr>
            <a:noAutofit/>
          </a:bodyPr>
          <a:lstStyle/>
          <a:p>
            <a:r>
              <a:rPr lang="en-US" sz="3200" dirty="0">
                <a:latin typeface="Arial" panose="020B0604020202020204" pitchFamily="34" charset="0"/>
                <a:cs typeface="Arial" panose="020B0604020202020204" pitchFamily="34" charset="0"/>
              </a:rPr>
              <a:t>3</a:t>
            </a:r>
            <a:r>
              <a:rPr lang="en-US" sz="3200" dirty="0" smtClean="0">
                <a:latin typeface="Arial" panose="020B0604020202020204" pitchFamily="34" charset="0"/>
                <a:cs typeface="Arial" panose="020B0604020202020204" pitchFamily="34" charset="0"/>
              </a:rPr>
              <a:t>. Communicating to Shoppers</a:t>
            </a:r>
            <a:endParaRPr lang="en-US" sz="3200" dirty="0">
              <a:latin typeface="Arial" panose="020B0604020202020204" pitchFamily="34" charset="0"/>
              <a:cs typeface="Arial" panose="020B0604020202020204" pitchFamily="34" charset="0"/>
            </a:endParaRPr>
          </a:p>
        </p:txBody>
      </p:sp>
      <p:grpSp>
        <p:nvGrpSpPr>
          <p:cNvPr id="31" name="Group 30"/>
          <p:cNvGrpSpPr/>
          <p:nvPr/>
        </p:nvGrpSpPr>
        <p:grpSpPr>
          <a:xfrm>
            <a:off x="340589" y="2337984"/>
            <a:ext cx="1311716" cy="855436"/>
            <a:chOff x="340589" y="2337984"/>
            <a:chExt cx="1311716" cy="855436"/>
          </a:xfrm>
        </p:grpSpPr>
        <p:sp>
          <p:nvSpPr>
            <p:cNvPr id="5" name="Rectangle 4"/>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53003" y="2337984"/>
              <a:ext cx="52661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To:</a:t>
              </a:r>
              <a:endParaRPr lang="en-US" b="1" dirty="0">
                <a:latin typeface="Arial" panose="020B0604020202020204" pitchFamily="34" charset="0"/>
                <a:cs typeface="Arial" panose="020B0604020202020204" pitchFamily="34" charset="0"/>
              </a:endParaRPr>
            </a:p>
          </p:txBody>
        </p:sp>
        <p:grpSp>
          <p:nvGrpSpPr>
            <p:cNvPr id="71" name="Group 70"/>
            <p:cNvGrpSpPr/>
            <p:nvPr/>
          </p:nvGrpSpPr>
          <p:grpSpPr>
            <a:xfrm>
              <a:off x="888629" y="2437439"/>
              <a:ext cx="629711" cy="662648"/>
              <a:chOff x="448503" y="3025777"/>
              <a:chExt cx="1187672" cy="1040262"/>
            </a:xfrm>
          </p:grpSpPr>
          <p:cxnSp>
            <p:nvCxnSpPr>
              <p:cNvPr id="75" name="Straight Connector 74"/>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89" name="Group 88"/>
          <p:cNvGrpSpPr/>
          <p:nvPr/>
        </p:nvGrpSpPr>
        <p:grpSpPr>
          <a:xfrm>
            <a:off x="347529" y="2329896"/>
            <a:ext cx="1311716" cy="855436"/>
            <a:chOff x="340589" y="2337984"/>
            <a:chExt cx="1311716" cy="855436"/>
          </a:xfrm>
        </p:grpSpPr>
        <p:sp>
          <p:nvSpPr>
            <p:cNvPr id="90" name="Rectangle 89"/>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53003" y="2337984"/>
              <a:ext cx="52661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To:</a:t>
              </a:r>
              <a:endParaRPr lang="en-US" b="1" dirty="0">
                <a:latin typeface="Arial" panose="020B0604020202020204" pitchFamily="34" charset="0"/>
                <a:cs typeface="Arial" panose="020B0604020202020204" pitchFamily="34" charset="0"/>
              </a:endParaRPr>
            </a:p>
          </p:txBody>
        </p:sp>
        <p:grpSp>
          <p:nvGrpSpPr>
            <p:cNvPr id="92" name="Group 91"/>
            <p:cNvGrpSpPr/>
            <p:nvPr/>
          </p:nvGrpSpPr>
          <p:grpSpPr>
            <a:xfrm>
              <a:off x="888629" y="2437439"/>
              <a:ext cx="629711" cy="662648"/>
              <a:chOff x="448503" y="3025777"/>
              <a:chExt cx="1187672" cy="1040262"/>
            </a:xfrm>
          </p:grpSpPr>
          <p:cxnSp>
            <p:nvCxnSpPr>
              <p:cNvPr id="93" name="Straight Connector 92"/>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96" name="Group 95"/>
          <p:cNvGrpSpPr/>
          <p:nvPr/>
        </p:nvGrpSpPr>
        <p:grpSpPr>
          <a:xfrm>
            <a:off x="340589" y="2333113"/>
            <a:ext cx="1311716" cy="855436"/>
            <a:chOff x="340589" y="2337984"/>
            <a:chExt cx="1311716" cy="855436"/>
          </a:xfrm>
        </p:grpSpPr>
        <p:sp>
          <p:nvSpPr>
            <p:cNvPr id="97" name="Rectangle 96"/>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353003" y="2337984"/>
              <a:ext cx="52661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To:</a:t>
              </a:r>
              <a:endParaRPr lang="en-US" b="1" dirty="0">
                <a:latin typeface="Arial" panose="020B0604020202020204" pitchFamily="34" charset="0"/>
                <a:cs typeface="Arial" panose="020B0604020202020204" pitchFamily="34" charset="0"/>
              </a:endParaRPr>
            </a:p>
          </p:txBody>
        </p:sp>
        <p:grpSp>
          <p:nvGrpSpPr>
            <p:cNvPr id="99" name="Group 98"/>
            <p:cNvGrpSpPr/>
            <p:nvPr/>
          </p:nvGrpSpPr>
          <p:grpSpPr>
            <a:xfrm>
              <a:off x="888629" y="2437439"/>
              <a:ext cx="629711" cy="662648"/>
              <a:chOff x="448503" y="3025777"/>
              <a:chExt cx="1187672" cy="1040262"/>
            </a:xfrm>
          </p:grpSpPr>
          <p:cxnSp>
            <p:nvCxnSpPr>
              <p:cNvPr id="100" name="Straight Connector 99"/>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1369" y="2731555"/>
            <a:ext cx="1553623" cy="1183223"/>
          </a:xfrm>
          <a:prstGeom prst="rect">
            <a:avLst/>
          </a:prstGeom>
        </p:spPr>
      </p:pic>
    </p:spTree>
    <p:custDataLst>
      <p:tags r:id="rId1"/>
    </p:custDataLst>
    <p:extLst>
      <p:ext uri="{BB962C8B-B14F-4D97-AF65-F5344CB8AC3E}">
        <p14:creationId xmlns:p14="http://schemas.microsoft.com/office/powerpoint/2010/main" val="10572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0.0007 L 0.00208 0.09306 L 0.06979 0.09306 L 0.06979 0.09352 L 0.06979 0.09306 " pathEditMode="relative" rAng="0" ptsTypes="AAAAA">
                                      <p:cBhvr>
                                        <p:cTn id="6" dur="2000" fill="hold"/>
                                        <p:tgtEl>
                                          <p:spTgt spid="30"/>
                                        </p:tgtEl>
                                        <p:attrNameLst>
                                          <p:attrName>ppt_x</p:attrName>
                                          <p:attrName>ppt_y</p:attrName>
                                        </p:attrNameLst>
                                      </p:cBhvr>
                                      <p:rCtr x="3490" y="4630"/>
                                    </p:animMotion>
                                  </p:childTnLst>
                                </p:cTn>
                              </p:par>
                              <p:par>
                                <p:cTn id="7" presetID="0" presetClass="path" presetSubtype="0" accel="50000" decel="50000" fill="hold" grpId="0" nodeType="withEffect">
                                  <p:stCondLst>
                                    <p:cond delay="0"/>
                                  </p:stCondLst>
                                  <p:childTnLst>
                                    <p:animMotion origin="layout" path="M -1.38889E-6 4.81481E-6 L 0.0007 0.06111 L 0.1375 0.05972 L 0.1375 0.20416 L 0.00695 0.20555 L 0.00695 0.20578 " pathEditMode="relative" rAng="0" ptsTypes="AAAAAA">
                                      <p:cBhvr>
                                        <p:cTn id="8" dur="5000" fill="hold"/>
                                        <p:tgtEl>
                                          <p:spTgt spid="42"/>
                                        </p:tgtEl>
                                        <p:attrNameLst>
                                          <p:attrName>ppt_x</p:attrName>
                                          <p:attrName>ppt_y</p:attrName>
                                        </p:attrNameLst>
                                      </p:cBhvr>
                                      <p:rCtr x="6875" y="10278"/>
                                    </p:animMotion>
                                  </p:childTnLst>
                                </p:cTn>
                              </p:par>
                              <p:par>
                                <p:cTn id="9" presetID="0" presetClass="path" presetSubtype="0" accel="50000" decel="50000" fill="hold" grpId="0" nodeType="withEffect">
                                  <p:stCondLst>
                                    <p:cond delay="0"/>
                                  </p:stCondLst>
                                  <p:childTnLst>
                                    <p:animMotion origin="layout" path="M 5.55556E-7 -2.22222E-6 L 0.00208 -0.15555 L -0.13542 -0.15555 " pathEditMode="relative" rAng="0" ptsTypes="AAA">
                                      <p:cBhvr>
                                        <p:cTn id="10" dur="4000" fill="hold"/>
                                        <p:tgtEl>
                                          <p:spTgt spid="41"/>
                                        </p:tgtEl>
                                        <p:attrNameLst>
                                          <p:attrName>ppt_x</p:attrName>
                                          <p:attrName>ppt_y</p:attrName>
                                        </p:attrNameLst>
                                      </p:cBhvr>
                                      <p:rCtr x="-6667" y="-7778"/>
                                    </p:animMotion>
                                  </p:childTnLst>
                                </p:cTn>
                              </p:par>
                              <p:par>
                                <p:cTn id="11" presetID="0" presetClass="path" presetSubtype="0" accel="50000" decel="50000" fill="hold" grpId="1" nodeType="withEffect">
                                  <p:stCondLst>
                                    <p:cond delay="3000"/>
                                  </p:stCondLst>
                                  <p:childTnLst>
                                    <p:animMotion origin="layout" path="M 0.06979 0.09306 L 0.12916 0.09375 L 0.13021 0.17199 L 0.13021 0.17269 " pathEditMode="relative" rAng="0" ptsTypes="AAAA">
                                      <p:cBhvr>
                                        <p:cTn id="12" dur="2000" fill="hold"/>
                                        <p:tgtEl>
                                          <p:spTgt spid="30"/>
                                        </p:tgtEl>
                                        <p:attrNameLst>
                                          <p:attrName>ppt_x</p:attrName>
                                          <p:attrName>ppt_y</p:attrName>
                                        </p:attrNameLst>
                                      </p:cBhvr>
                                      <p:rCtr x="3021" y="3981"/>
                                    </p:animMotion>
                                  </p:childTnLst>
                                </p:cTn>
                              </p:par>
                            </p:childTnLst>
                          </p:cTn>
                        </p:par>
                        <p:par>
                          <p:cTn id="13" fill="hold">
                            <p:stCondLst>
                              <p:cond delay="5000"/>
                            </p:stCondLst>
                            <p:childTnLst>
                              <p:par>
                                <p:cTn id="14" presetID="1" presetClass="entr" presetSubtype="0" fill="hold" nodeType="afterEffect">
                                  <p:stCondLst>
                                    <p:cond delay="0"/>
                                  </p:stCondLst>
                                  <p:childTnLst>
                                    <p:set>
                                      <p:cBhvr>
                                        <p:cTn id="15" dur="1" fill="hold">
                                          <p:stCondLst>
                                            <p:cond delay="0"/>
                                          </p:stCondLst>
                                        </p:cTn>
                                        <p:tgtEl>
                                          <p:spTgt spid="177"/>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0"/>
                                          </p:stCondLst>
                                        </p:cTn>
                                        <p:tgtEl>
                                          <p:spTgt spid="1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22222E-6 -7.40741E-7 L 0.11441 0.3831 " pathEditMode="relative" rAng="0" ptsTypes="AA">
                                      <p:cBhvr>
                                        <p:cTn id="29" dur="1000" fill="hold"/>
                                        <p:tgtEl>
                                          <p:spTgt spid="31"/>
                                        </p:tgtEl>
                                        <p:attrNameLst>
                                          <p:attrName>ppt_x</p:attrName>
                                          <p:attrName>ppt_y</p:attrName>
                                        </p:attrNameLst>
                                      </p:cBhvr>
                                      <p:rCtr x="5712" y="19144"/>
                                    </p:animMotion>
                                  </p:childTnLst>
                                </p:cTn>
                              </p:par>
                              <p:par>
                                <p:cTn id="30" presetID="1" presetClass="entr" presetSubtype="0"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22222E-6 -3.33333E-6 L 0.4974 -0.14861 " pathEditMode="relative" rAng="0" ptsTypes="AA">
                                      <p:cBhvr>
                                        <p:cTn id="33" dur="1000" fill="hold"/>
                                        <p:tgtEl>
                                          <p:spTgt spid="89"/>
                                        </p:tgtEl>
                                        <p:attrNameLst>
                                          <p:attrName>ppt_x</p:attrName>
                                          <p:attrName>ppt_y</p:attrName>
                                        </p:attrNameLst>
                                      </p:cBhvr>
                                      <p:rCtr x="24861" y="-7431"/>
                                    </p:animMotion>
                                  </p:childTnLst>
                                </p:cTn>
                              </p:par>
                              <p:par>
                                <p:cTn id="34" presetID="1"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childTnLst>
                                </p:cTn>
                              </p:par>
                              <p:par>
                                <p:cTn id="36" presetID="42" presetClass="path" presetSubtype="0" accel="50000" decel="50000" fill="hold" nodeType="withEffect">
                                  <p:stCondLst>
                                    <p:cond delay="0"/>
                                  </p:stCondLst>
                                  <p:childTnLst>
                                    <p:animMotion origin="layout" path="M 2.22222E-6 3.7037E-6 L 0.58229 0.19652 " pathEditMode="relative" rAng="0" ptsTypes="AA">
                                      <p:cBhvr>
                                        <p:cTn id="37" dur="1000" fill="hold"/>
                                        <p:tgtEl>
                                          <p:spTgt spid="96"/>
                                        </p:tgtEl>
                                        <p:attrNameLst>
                                          <p:attrName>ppt_x</p:attrName>
                                          <p:attrName>ppt_y</p:attrName>
                                        </p:attrNameLst>
                                      </p:cBhvr>
                                      <p:rCtr x="29115" y="9815"/>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0" name="Straight Connector 169"/>
          <p:cNvCxnSpPr/>
          <p:nvPr/>
        </p:nvCxnSpPr>
        <p:spPr>
          <a:xfrm flipV="1">
            <a:off x="6256408" y="4205447"/>
            <a:ext cx="118001" cy="7018"/>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68" y="3514071"/>
            <a:ext cx="3429568" cy="1860997"/>
          </a:xfrm>
          <a:prstGeom prst="rect">
            <a:avLst/>
          </a:prstGeom>
        </p:spPr>
      </p:pic>
      <p:sp>
        <p:nvSpPr>
          <p:cNvPr id="30" name="Rectangle 29"/>
          <p:cNvSpPr/>
          <p:nvPr/>
        </p:nvSpPr>
        <p:spPr>
          <a:xfrm>
            <a:off x="6385429" y="3818841"/>
            <a:ext cx="2336481" cy="128224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23589" y="3934704"/>
            <a:ext cx="358886" cy="994537"/>
          </a:xfrm>
          <a:prstGeom prst="rect">
            <a:avLst/>
          </a:prstGeom>
        </p:spPr>
      </p:pic>
      <p:sp>
        <p:nvSpPr>
          <p:cNvPr id="17" name="Rectangle 16"/>
          <p:cNvSpPr/>
          <p:nvPr/>
        </p:nvSpPr>
        <p:spPr>
          <a:xfrm>
            <a:off x="-17771" y="77969"/>
            <a:ext cx="9249787" cy="645373"/>
          </a:xfrm>
          <a:prstGeom prst="rect">
            <a:avLst/>
          </a:prstGeom>
          <a:solidFill>
            <a:schemeClr val="accent6">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rial"/>
                <a:cs typeface="Arial"/>
              </a:rPr>
              <a:t>Our System: </a:t>
            </a:r>
            <a:r>
              <a:rPr lang="en-US" sz="2800" dirty="0" err="1" smtClean="0">
                <a:solidFill>
                  <a:schemeClr val="tx1"/>
                </a:solidFill>
                <a:latin typeface="Arial"/>
                <a:cs typeface="Arial"/>
              </a:rPr>
              <a:t>InSight</a:t>
            </a:r>
            <a:endParaRPr lang="en-US" sz="2800" dirty="0">
              <a:solidFill>
                <a:schemeClr val="tx1"/>
              </a:solidFill>
              <a:latin typeface="Arial"/>
              <a:cs typeface="Arial"/>
            </a:endParaRPr>
          </a:p>
        </p:txBody>
      </p:sp>
      <p:pic>
        <p:nvPicPr>
          <p:cNvPr id="16" name="Picture 15"/>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2774" y="4653397"/>
            <a:ext cx="1347729" cy="2237254"/>
          </a:xfrm>
          <a:prstGeom prst="rect">
            <a:avLst/>
          </a:prstGeom>
        </p:spPr>
      </p:pic>
      <p:pic>
        <p:nvPicPr>
          <p:cNvPr id="20" name="Picture 19"/>
          <p:cNvPicPr>
            <a:picLocks noChangeAspect="1"/>
          </p:cNvPicPr>
          <p:nvPr/>
        </p:nvPicPr>
        <p:blipFill>
          <a:blip r:embed="rId8"/>
          <a:stretch>
            <a:fillRect/>
          </a:stretch>
        </p:blipFill>
        <p:spPr>
          <a:xfrm>
            <a:off x="2175283" y="5572747"/>
            <a:ext cx="226026" cy="398554"/>
          </a:xfrm>
          <a:prstGeom prst="rect">
            <a:avLst/>
          </a:prstGeom>
        </p:spPr>
      </p:pic>
      <p:sp>
        <p:nvSpPr>
          <p:cNvPr id="24" name="Rectangle 23"/>
          <p:cNvSpPr/>
          <p:nvPr/>
        </p:nvSpPr>
        <p:spPr>
          <a:xfrm>
            <a:off x="1345687" y="6004088"/>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latin typeface="Arial"/>
                <a:cs typeface="Arial"/>
              </a:rPr>
              <a:t>{my visual address}</a:t>
            </a:r>
            <a:endParaRPr lang="en-US" sz="1700" dirty="0">
              <a:solidFill>
                <a:schemeClr val="tx1"/>
              </a:solidFill>
              <a:latin typeface="Arial"/>
              <a:cs typeface="Arial"/>
            </a:endParaRPr>
          </a:p>
        </p:txBody>
      </p:sp>
      <p:sp>
        <p:nvSpPr>
          <p:cNvPr id="25" name="Rectangle 24"/>
          <p:cNvSpPr/>
          <p:nvPr/>
        </p:nvSpPr>
        <p:spPr>
          <a:xfrm>
            <a:off x="6521092" y="4857718"/>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latin typeface="Arial"/>
                <a:cs typeface="Arial"/>
              </a:rPr>
              <a:t>{his visual address}</a:t>
            </a:r>
            <a:endParaRPr lang="en-US" sz="1700" dirty="0">
              <a:solidFill>
                <a:schemeClr val="tx1"/>
              </a:solidFill>
              <a:latin typeface="Arial"/>
              <a:cs typeface="Arial"/>
            </a:endParaRPr>
          </a:p>
        </p:txBody>
      </p:sp>
      <p:pic>
        <p:nvPicPr>
          <p:cNvPr id="41" name="Picture 40"/>
          <p:cNvPicPr>
            <a:picLocks noChangeAspect="1"/>
          </p:cNvPicPr>
          <p:nvPr/>
        </p:nvPicPr>
        <p:blipFill rotWithShape="1">
          <a:blip r:embed="rId9">
            <a:extLst>
              <a:ext uri="{28A0092B-C50C-407E-A947-70E740481C1C}">
                <a14:useLocalDpi xmlns:a14="http://schemas.microsoft.com/office/drawing/2010/main" val="0"/>
              </a:ext>
            </a:extLst>
          </a:blip>
          <a:srcRect t="12857"/>
          <a:stretch/>
        </p:blipFill>
        <p:spPr>
          <a:xfrm>
            <a:off x="3221792" y="1432404"/>
            <a:ext cx="2349223" cy="2074046"/>
          </a:xfrm>
          <a:prstGeom prst="rect">
            <a:avLst/>
          </a:prstGeom>
        </p:spPr>
      </p:pic>
      <p:cxnSp>
        <p:nvCxnSpPr>
          <p:cNvPr id="43" name="Straight Connector 42"/>
          <p:cNvCxnSpPr>
            <a:endCxn id="46" idx="0"/>
          </p:cNvCxnSpPr>
          <p:nvPr/>
        </p:nvCxnSpPr>
        <p:spPr>
          <a:xfrm flipH="1">
            <a:off x="3587796" y="2593443"/>
            <a:ext cx="329186" cy="1280160"/>
          </a:xfrm>
          <a:prstGeom prst="line">
            <a:avLst/>
          </a:prstGeom>
          <a:ln w="38100">
            <a:solidFill>
              <a:srgbClr val="C92930"/>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887399">
            <a:off x="2582279" y="2026688"/>
            <a:ext cx="1279028"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45"/>
          <p:cNvSpPr/>
          <p:nvPr/>
        </p:nvSpPr>
        <p:spPr>
          <a:xfrm rot="5400000">
            <a:off x="2366246" y="3006524"/>
            <a:ext cx="1267968" cy="1250053"/>
          </a:xfrm>
          <a:prstGeom prst="arc">
            <a:avLst>
              <a:gd name="adj1" fmla="val 17412023"/>
              <a:gd name="adj2" fmla="val 21564881"/>
            </a:avLst>
          </a:prstGeom>
          <a:ln w="38100">
            <a:solidFill>
              <a:srgbClr val="C929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p:cNvCxnSpPr>
            <a:endCxn id="50" idx="0"/>
          </p:cNvCxnSpPr>
          <p:nvPr/>
        </p:nvCxnSpPr>
        <p:spPr>
          <a:xfrm>
            <a:off x="4897981" y="2694758"/>
            <a:ext cx="242622" cy="1161002"/>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rot="20845699" flipH="1">
            <a:off x="5011258" y="2376975"/>
            <a:ext cx="1279028"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stCxn id="50" idx="2"/>
          </p:cNvCxnSpPr>
          <p:nvPr/>
        </p:nvCxnSpPr>
        <p:spPr>
          <a:xfrm>
            <a:off x="5721692" y="4273524"/>
            <a:ext cx="360422" cy="34"/>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16200000" flipH="1">
            <a:off x="5094184" y="3014547"/>
            <a:ext cx="1267968" cy="1250053"/>
          </a:xfrm>
          <a:prstGeom prst="arc">
            <a:avLst>
              <a:gd name="adj1" fmla="val 17412023"/>
              <a:gd name="adj2" fmla="val 21564881"/>
            </a:avLst>
          </a:prstGeom>
          <a:ln w="38100">
            <a:solidFill>
              <a:srgbClr val="3D77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50"/>
          <p:cNvPicPr>
            <a:picLocks noChangeAspect="1"/>
          </p:cNvPicPr>
          <p:nvPr/>
        </p:nvPicPr>
        <p:blipFill rotWithShape="1">
          <a:blip r:embed="rId9">
            <a:extLst>
              <a:ext uri="{28A0092B-C50C-407E-A947-70E740481C1C}">
                <a14:useLocalDpi xmlns:a14="http://schemas.microsoft.com/office/drawing/2010/main" val="0"/>
              </a:ext>
            </a:extLst>
          </a:blip>
          <a:srcRect l="39709" t="56940" r="39284" b="1"/>
          <a:stretch/>
        </p:blipFill>
        <p:spPr>
          <a:xfrm>
            <a:off x="4154669" y="2485663"/>
            <a:ext cx="493487" cy="1024847"/>
          </a:xfrm>
          <a:prstGeom prst="rect">
            <a:avLst/>
          </a:prstGeom>
        </p:spPr>
      </p:pic>
      <p:sp>
        <p:nvSpPr>
          <p:cNvPr id="28" name="Rectangle 27"/>
          <p:cNvSpPr/>
          <p:nvPr/>
        </p:nvSpPr>
        <p:spPr>
          <a:xfrm rot="3348275">
            <a:off x="4035115" y="3185654"/>
            <a:ext cx="89552" cy="9144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3348275">
            <a:off x="4064493" y="3172827"/>
            <a:ext cx="144427" cy="47140"/>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366008" y="5694179"/>
            <a:ext cx="731520" cy="201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flipH="1">
            <a:off x="3873101" y="3253640"/>
            <a:ext cx="389546" cy="1563048"/>
          </a:xfrm>
          <a:prstGeom prst="arc">
            <a:avLst>
              <a:gd name="adj1" fmla="val 16200000"/>
              <a:gd name="adj2" fmla="val 17367466"/>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a:stCxn id="9" idx="2"/>
            <a:endCxn id="60" idx="0"/>
          </p:cNvCxnSpPr>
          <p:nvPr/>
        </p:nvCxnSpPr>
        <p:spPr>
          <a:xfrm flipH="1">
            <a:off x="3604699" y="3584664"/>
            <a:ext cx="304018" cy="169496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887399">
            <a:off x="3763310" y="2645587"/>
            <a:ext cx="73653"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343892" y="893063"/>
            <a:ext cx="8326583" cy="2941917"/>
            <a:chOff x="5948128" y="1600200"/>
            <a:chExt cx="2510072" cy="1110138"/>
          </a:xfrm>
        </p:grpSpPr>
        <p:sp>
          <p:nvSpPr>
            <p:cNvPr id="58" name="AutoShape 27"/>
            <p:cNvSpPr>
              <a:spLocks noChangeArrowheads="1"/>
            </p:cNvSpPr>
            <p:nvPr/>
          </p:nvSpPr>
          <p:spPr bwMode="auto">
            <a:xfrm>
              <a:off x="6940946" y="1600200"/>
              <a:ext cx="1517254" cy="990600"/>
            </a:xfrm>
            <a:prstGeom prst="cloudCallout">
              <a:avLst>
                <a:gd name="adj1" fmla="val -108650"/>
                <a:gd name="adj2" fmla="val 3464"/>
              </a:avLst>
            </a:prstGeom>
            <a:no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a:defRPr/>
              </a:pPr>
              <a:endParaRPr lang="en-US" sz="1800">
                <a:latin typeface="Century Gothic" charset="0"/>
              </a:endParaRPr>
            </a:p>
          </p:txBody>
        </p:sp>
        <p:sp>
          <p:nvSpPr>
            <p:cNvPr id="59" name="Rectangle 58"/>
            <p:cNvSpPr/>
            <p:nvPr/>
          </p:nvSpPr>
          <p:spPr bwMode="auto">
            <a:xfrm>
              <a:off x="5948128" y="1719737"/>
              <a:ext cx="949357" cy="9906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en-US" sz="1800"/>
            </a:p>
          </p:txBody>
        </p:sp>
      </p:grpSp>
      <p:sp>
        <p:nvSpPr>
          <p:cNvPr id="34" name="TextBox 95"/>
          <p:cNvSpPr txBox="1"/>
          <p:nvPr/>
        </p:nvSpPr>
        <p:spPr>
          <a:xfrm>
            <a:off x="4648156" y="1269489"/>
            <a:ext cx="2542659"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en-US" sz="1800" i="1" dirty="0" err="1" smtClean="0">
                <a:latin typeface="Arial" panose="020B0604020202020204" pitchFamily="34" charset="0"/>
                <a:cs typeface="Arial" panose="020B0604020202020204" pitchFamily="34" charset="0"/>
              </a:rPr>
              <a:t>InSight</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a:t>
            </a:r>
            <a:r>
              <a:rPr lang="en-US" sz="1800" dirty="0" smtClean="0">
                <a:latin typeface="Arial" panose="020B0604020202020204" pitchFamily="34" charset="0"/>
                <a:cs typeface="Arial" panose="020B0604020202020204" pitchFamily="34" charset="0"/>
              </a:rPr>
              <a:t>erver</a:t>
            </a:r>
            <a:endParaRPr lang="en-US" sz="1800" dirty="0">
              <a:latin typeface="Arial" panose="020B0604020202020204" pitchFamily="34" charset="0"/>
              <a:cs typeface="Arial" panose="020B0604020202020204" pitchFamily="34" charset="0"/>
            </a:endParaRPr>
          </a:p>
        </p:txBody>
      </p:sp>
      <p:sp>
        <p:nvSpPr>
          <p:cNvPr id="60" name="Arc 59"/>
          <p:cNvSpPr/>
          <p:nvPr/>
        </p:nvSpPr>
        <p:spPr>
          <a:xfrm rot="5400000">
            <a:off x="2383149" y="4438419"/>
            <a:ext cx="1267968" cy="1250053"/>
          </a:xfrm>
          <a:prstGeom prst="arc">
            <a:avLst>
              <a:gd name="adj1" fmla="val 17412023"/>
              <a:gd name="adj2" fmla="val 21564881"/>
            </a:avLst>
          </a:prstGeom>
          <a:ln w="38100">
            <a:solidFill>
              <a:srgbClr val="70AD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5"/>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4063" y="2783263"/>
            <a:ext cx="893486" cy="2538144"/>
          </a:xfrm>
          <a:prstGeom prst="rect">
            <a:avLst/>
          </a:prstGeom>
        </p:spPr>
      </p:pic>
      <p:sp>
        <p:nvSpPr>
          <p:cNvPr id="22" name="Rectangle 21"/>
          <p:cNvSpPr/>
          <p:nvPr/>
        </p:nvSpPr>
        <p:spPr>
          <a:xfrm>
            <a:off x="27918" y="4429461"/>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latin typeface="Arial"/>
                <a:cs typeface="Arial"/>
              </a:rPr>
              <a:t>{my visual address}</a:t>
            </a:r>
            <a:endParaRPr lang="en-US" sz="1700" dirty="0">
              <a:solidFill>
                <a:schemeClr val="tx1"/>
              </a:solidFill>
              <a:latin typeface="Arial"/>
              <a:cs typeface="Arial"/>
            </a:endParaRPr>
          </a:p>
        </p:txBody>
      </p:sp>
      <p:pic>
        <p:nvPicPr>
          <p:cNvPr id="18" name="Picture 17"/>
          <p:cNvPicPr>
            <a:picLocks noChangeAspect="1"/>
          </p:cNvPicPr>
          <p:nvPr/>
        </p:nvPicPr>
        <p:blipFill>
          <a:blip r:embed="rId8"/>
          <a:stretch>
            <a:fillRect/>
          </a:stretch>
        </p:blipFill>
        <p:spPr>
          <a:xfrm>
            <a:off x="853452" y="4030907"/>
            <a:ext cx="226026" cy="398554"/>
          </a:xfrm>
          <a:prstGeom prst="rect">
            <a:avLst/>
          </a:prstGeom>
        </p:spPr>
      </p:pic>
      <p:cxnSp>
        <p:nvCxnSpPr>
          <p:cNvPr id="10" name="Straight Connector 9"/>
          <p:cNvCxnSpPr/>
          <p:nvPr/>
        </p:nvCxnSpPr>
        <p:spPr>
          <a:xfrm flipV="1">
            <a:off x="1092054" y="4266694"/>
            <a:ext cx="2011680" cy="12879"/>
          </a:xfrm>
          <a:prstGeom prst="line">
            <a:avLst/>
          </a:prstGeom>
          <a:ln w="38100">
            <a:solidFill>
              <a:srgbClr val="DD323A"/>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4063595" y="1954334"/>
            <a:ext cx="601848" cy="491553"/>
            <a:chOff x="3149939" y="4308108"/>
            <a:chExt cx="438531" cy="353961"/>
          </a:xfrm>
        </p:grpSpPr>
        <p:grpSp>
          <p:nvGrpSpPr>
            <p:cNvPr id="70" name="Group 69"/>
            <p:cNvGrpSpPr/>
            <p:nvPr/>
          </p:nvGrpSpPr>
          <p:grpSpPr>
            <a:xfrm>
              <a:off x="3192029" y="4355797"/>
              <a:ext cx="396441" cy="306272"/>
              <a:chOff x="3769717" y="6047002"/>
              <a:chExt cx="457200" cy="274320"/>
            </a:xfrm>
          </p:grpSpPr>
          <p:sp>
            <p:nvSpPr>
              <p:cNvPr id="72" name="Chord 71"/>
              <p:cNvSpPr/>
              <p:nvPr/>
            </p:nvSpPr>
            <p:spPr>
              <a:xfrm>
                <a:off x="3769717" y="6047002"/>
                <a:ext cx="457200" cy="274320"/>
              </a:xfrm>
              <a:prstGeom prst="chord">
                <a:avLst>
                  <a:gd name="adj1" fmla="val 5352792"/>
                  <a:gd name="adj2" fmla="val 16200000"/>
                </a:avLst>
              </a:prstGeom>
              <a:solidFill>
                <a:srgbClr val="D63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ord 72"/>
              <p:cNvSpPr/>
              <p:nvPr/>
            </p:nvSpPr>
            <p:spPr>
              <a:xfrm flipH="1">
                <a:off x="3769717" y="6047002"/>
                <a:ext cx="457200" cy="274320"/>
              </a:xfrm>
              <a:prstGeom prst="chord">
                <a:avLst>
                  <a:gd name="adj1" fmla="val 5352792"/>
                  <a:gd name="adj2" fmla="val 16200000"/>
                </a:avLst>
              </a:prstGeom>
              <a:solidFill>
                <a:srgbClr val="35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3149939" y="4308108"/>
              <a:ext cx="384220" cy="330954"/>
            </a:xfrm>
            <a:prstGeom prst="rect">
              <a:avLst/>
            </a:prstGeom>
            <a:noFill/>
          </p:spPr>
          <p:txBody>
            <a:bodyPr wrap="none" rtlCol="0">
              <a:spAutoFit/>
            </a:bodyPr>
            <a:lstStyle/>
            <a:p>
              <a:r>
                <a:rPr lang="en-US" dirty="0" smtClean="0">
                  <a:solidFill>
                    <a:schemeClr val="bg1"/>
                  </a:solidFill>
                </a:rPr>
                <a:t> </a:t>
              </a:r>
              <a:r>
                <a:rPr lang="en-US" sz="3000" b="1" dirty="0" smtClean="0">
                  <a:solidFill>
                    <a:schemeClr val="bg1"/>
                  </a:solidFill>
                </a:rPr>
                <a:t>==</a:t>
              </a:r>
              <a:endParaRPr lang="en-US" sz="3000" b="1" dirty="0">
                <a:solidFill>
                  <a:schemeClr val="bg1"/>
                </a:solidFill>
              </a:endParaRPr>
            </a:p>
          </p:txBody>
        </p:sp>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9829" y="3790916"/>
            <a:ext cx="439268" cy="439268"/>
          </a:xfrm>
          <a:prstGeom prst="rect">
            <a:avLst/>
          </a:prstGeom>
        </p:spPr>
      </p:pic>
    </p:spTree>
    <p:custDataLst>
      <p:tags r:id="rId1"/>
    </p:custDataLst>
    <p:extLst>
      <p:ext uri="{BB962C8B-B14F-4D97-AF65-F5344CB8AC3E}">
        <p14:creationId xmlns:p14="http://schemas.microsoft.com/office/powerpoint/2010/main" val="1214436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4.44444E-6 5.18519E-6 L 0.15417 -0.00184 L 0.19167 -0.04999 L 0.225 -0.22777 L 0.27778 -0.3111 L 0.34445 -0.31481 L 0.39723 -0.23703 L 0.42917 -0.03888 L 0.46112 -0.00184 L 0.49306 -0.0037 L 0.46389 -0.00184 L 0.42778 -0.03888 L 0.39862 -0.23518 L 0.34584 -0.31296 L 0.27778 -0.31296 L 0.22362 -0.22407 L 0.19306 -0.04629 L 0.15556 -0.00184 L -4.44444E-6 5.18519E-6 Z " pathEditMode="relative" ptsTypes="AAAAAAAAAAAAAAAAAAA">
                                      <p:cBhvr>
                                        <p:cTn id="8" dur="5000" fill="hold"/>
                                        <p:tgtEl>
                                          <p:spTgt spid="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7097" y="2511528"/>
            <a:ext cx="7069814" cy="1384995"/>
          </a:xfrm>
          <a:prstGeom prst="rect">
            <a:avLst/>
          </a:prstGeom>
          <a:noFill/>
        </p:spPr>
        <p:txBody>
          <a:bodyPr wrap="none" rtlCol="0">
            <a:spAutoFit/>
          </a:bodyPr>
          <a:lstStyle/>
          <a:p>
            <a:pPr algn="ctr"/>
            <a:r>
              <a:rPr lang="en-US" sz="4200" dirty="0" smtClean="0">
                <a:latin typeface="Arial" panose="020B0604020202020204" pitchFamily="34" charset="0"/>
                <a:cs typeface="Arial" panose="020B0604020202020204" pitchFamily="34" charset="0"/>
              </a:rPr>
              <a:t>System Design:</a:t>
            </a:r>
          </a:p>
          <a:p>
            <a:r>
              <a:rPr lang="en-US" sz="4200" dirty="0" smtClean="0">
                <a:latin typeface="Arial" panose="020B0604020202020204" pitchFamily="34" charset="0"/>
                <a:cs typeface="Arial" panose="020B0604020202020204" pitchFamily="34" charset="0"/>
              </a:rPr>
              <a:t>Extracting Motion Fingerprint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698319" y="668108"/>
            <a:ext cx="3120370"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sensors</a:t>
            </a:r>
            <a:endParaRPr lang="en-US" sz="2500" dirty="0">
              <a:solidFill>
                <a:schemeClr val="bg1"/>
              </a:solidFill>
              <a:latin typeface="Arial" panose="020B0604020202020204" pitchFamily="34" charset="0"/>
              <a:cs typeface="Arial" panose="020B0604020202020204" pitchFamily="34" charset="0"/>
            </a:endParaRPr>
          </a:p>
        </p:txBody>
      </p:sp>
      <p:sp>
        <p:nvSpPr>
          <p:cNvPr id="12" name="Line Callout 2 11"/>
          <p:cNvSpPr/>
          <p:nvPr/>
        </p:nvSpPr>
        <p:spPr>
          <a:xfrm>
            <a:off x="2867493" y="4160079"/>
            <a:ext cx="2906155" cy="457200"/>
          </a:xfrm>
          <a:prstGeom prst="borderCallout2">
            <a:avLst>
              <a:gd name="adj1" fmla="val 54802"/>
              <a:gd name="adj2" fmla="val 102624"/>
              <a:gd name="adj3" fmla="val 56624"/>
              <a:gd name="adj4" fmla="val 112236"/>
              <a:gd name="adj5" fmla="val 196445"/>
              <a:gd name="adj6" fmla="val 120669"/>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video</a:t>
            </a:r>
            <a:endParaRPr lang="en-US" sz="25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46607" y="3277607"/>
            <a:ext cx="9374689" cy="645373"/>
          </a:xfrm>
          <a:prstGeom prst="rect">
            <a:avLst/>
          </a:prstGeom>
          <a:solidFill>
            <a:schemeClr val="bg1">
              <a:lumMod val="8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rial"/>
                <a:cs typeface="Arial"/>
              </a:rPr>
              <a:t>Difficult to match raw data from sensors and videos </a:t>
            </a:r>
            <a:endParaRPr lang="en-US" sz="2800" dirty="0">
              <a:solidFill>
                <a:schemeClr val="tx1"/>
              </a:solidFill>
              <a:latin typeface="Arial"/>
              <a:cs typeface="Arial"/>
            </a:endParaRPr>
          </a:p>
        </p:txBody>
      </p:sp>
      <p:pic>
        <p:nvPicPr>
          <p:cNvPr id="13" name="Picture 12"/>
          <p:cNvPicPr>
            <a:picLocks noChangeAspect="1"/>
          </p:cNvPicPr>
          <p:nvPr/>
        </p:nvPicPr>
        <p:blipFill>
          <a:blip r:embed="rId8"/>
          <a:stretch>
            <a:fillRect/>
          </a:stretch>
        </p:blipFill>
        <p:spPr>
          <a:xfrm>
            <a:off x="806652" y="1455340"/>
            <a:ext cx="282090" cy="497412"/>
          </a:xfrm>
          <a:prstGeom prst="rect">
            <a:avLst/>
          </a:prstGeom>
        </p:spPr>
      </p:pic>
    </p:spTree>
    <p:custDataLst>
      <p:tags r:id="rId1"/>
    </p:custDataLst>
    <p:extLst>
      <p:ext uri="{BB962C8B-B14F-4D97-AF65-F5344CB8AC3E}">
        <p14:creationId xmlns:p14="http://schemas.microsoft.com/office/powerpoint/2010/main" val="366112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698319" y="668108"/>
            <a:ext cx="3120370"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sensors</a:t>
            </a:r>
            <a:endParaRPr lang="en-US" sz="2500" dirty="0">
              <a:solidFill>
                <a:schemeClr val="bg1"/>
              </a:solidFill>
              <a:latin typeface="Arial" panose="020B0604020202020204" pitchFamily="34" charset="0"/>
              <a:cs typeface="Arial" panose="020B0604020202020204" pitchFamily="34" charset="0"/>
            </a:endParaRPr>
          </a:p>
        </p:txBody>
      </p:sp>
      <p:sp>
        <p:nvSpPr>
          <p:cNvPr id="12" name="Line Callout 2 11"/>
          <p:cNvSpPr/>
          <p:nvPr/>
        </p:nvSpPr>
        <p:spPr>
          <a:xfrm>
            <a:off x="2867493" y="4160079"/>
            <a:ext cx="2906155" cy="457200"/>
          </a:xfrm>
          <a:prstGeom prst="borderCallout2">
            <a:avLst>
              <a:gd name="adj1" fmla="val 54802"/>
              <a:gd name="adj2" fmla="val 102624"/>
              <a:gd name="adj3" fmla="val 56624"/>
              <a:gd name="adj4" fmla="val 112236"/>
              <a:gd name="adj5" fmla="val 196445"/>
              <a:gd name="adj6" fmla="val 120669"/>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video</a:t>
            </a:r>
            <a:endParaRPr lang="en-US" sz="25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46607" y="3277607"/>
            <a:ext cx="9374689" cy="645373"/>
          </a:xfrm>
          <a:prstGeom prst="rect">
            <a:avLst/>
          </a:prstGeom>
          <a:solidFill>
            <a:schemeClr val="bg1">
              <a:lumMod val="8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rial"/>
                <a:cs typeface="Arial"/>
              </a:rPr>
              <a:t>Need to map raw data to common alphabet</a:t>
            </a:r>
            <a:endParaRPr lang="en-US" sz="2800" dirty="0">
              <a:solidFill>
                <a:schemeClr val="tx1"/>
              </a:solidFill>
              <a:latin typeface="Arial"/>
              <a:cs typeface="Arial"/>
            </a:endParaRPr>
          </a:p>
        </p:txBody>
      </p:sp>
      <p:pic>
        <p:nvPicPr>
          <p:cNvPr id="13" name="Picture 12"/>
          <p:cNvPicPr>
            <a:picLocks noChangeAspect="1"/>
          </p:cNvPicPr>
          <p:nvPr/>
        </p:nvPicPr>
        <p:blipFill>
          <a:blip r:embed="rId8"/>
          <a:stretch>
            <a:fillRect/>
          </a:stretch>
        </p:blipFill>
        <p:spPr>
          <a:xfrm>
            <a:off x="806652" y="1455340"/>
            <a:ext cx="282090" cy="497412"/>
          </a:xfrm>
          <a:prstGeom prst="rect">
            <a:avLst/>
          </a:prstGeom>
        </p:spPr>
      </p:pic>
    </p:spTree>
    <p:custDataLst>
      <p:tags r:id="rId1"/>
    </p:custDataLst>
    <p:extLst>
      <p:ext uri="{BB962C8B-B14F-4D97-AF65-F5344CB8AC3E}">
        <p14:creationId xmlns:p14="http://schemas.microsoft.com/office/powerpoint/2010/main" val="18149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smtClean="0">
                <a:latin typeface="Arial" panose="020B0604020202020204" pitchFamily="34" charset="0"/>
                <a:cs typeface="Arial" panose="020B0604020202020204" pitchFamily="34" charset="0"/>
              </a:rPr>
              <a:t>String of Motion Alphabet</a:t>
            </a:r>
            <a:endParaRPr lang="en-US" sz="3200" dirty="0">
              <a:latin typeface="Arial" panose="020B0604020202020204" pitchFamily="34" charset="0"/>
              <a:cs typeface="Arial" panose="020B0604020202020204" pitchFamily="34" charset="0"/>
            </a:endParaRPr>
          </a:p>
        </p:txBody>
      </p:sp>
      <p:sp>
        <p:nvSpPr>
          <p:cNvPr id="5" name="Rectangle 4"/>
          <p:cNvSpPr/>
          <p:nvPr/>
        </p:nvSpPr>
        <p:spPr>
          <a:xfrm rot="314161">
            <a:off x="219184" y="1516336"/>
            <a:ext cx="352316" cy="642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533400" y="3962400"/>
            <a:ext cx="3200400" cy="38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935842" y="4096015"/>
            <a:ext cx="745118" cy="17430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a:off x="6394609" y="3962400"/>
            <a:ext cx="561975" cy="457200"/>
          </a:xfrm>
          <a:prstGeom prst="arc">
            <a:avLst>
              <a:gd name="adj1" fmla="val 16200000"/>
              <a:gd name="adj2" fmla="val 2091020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229935" y="4021656"/>
            <a:ext cx="1519968" cy="477054"/>
          </a:xfrm>
          <a:prstGeom prst="rect">
            <a:avLst/>
          </a:prstGeom>
          <a:noFill/>
        </p:spPr>
        <p:txBody>
          <a:bodyPr wrap="none" rtlCol="0">
            <a:spAutoFit/>
          </a:bodyPr>
          <a:lstStyle/>
          <a:p>
            <a:r>
              <a:rPr lang="en-US" sz="2500" dirty="0" smtClean="0">
                <a:latin typeface="Arial" panose="020B0604020202020204" pitchFamily="34" charset="0"/>
                <a:cs typeface="Arial" panose="020B0604020202020204" pitchFamily="34" charset="0"/>
              </a:rPr>
              <a:t>walk east</a:t>
            </a:r>
            <a:endParaRPr lang="en-US" sz="2500" dirty="0">
              <a:latin typeface="Arial" panose="020B0604020202020204" pitchFamily="34" charset="0"/>
              <a:cs typeface="Arial" panose="020B0604020202020204" pitchFamily="34" charset="0"/>
            </a:endParaRPr>
          </a:p>
        </p:txBody>
      </p:sp>
      <p:sp>
        <p:nvSpPr>
          <p:cNvPr id="48" name="TextBox 47"/>
          <p:cNvSpPr txBox="1"/>
          <p:nvPr/>
        </p:nvSpPr>
        <p:spPr>
          <a:xfrm>
            <a:off x="5748182" y="4014078"/>
            <a:ext cx="1056700" cy="477054"/>
          </a:xfrm>
          <a:prstGeom prst="rect">
            <a:avLst/>
          </a:prstGeom>
          <a:noFill/>
        </p:spPr>
        <p:txBody>
          <a:bodyPr wrap="none" rtlCol="0">
            <a:spAutoFit/>
          </a:bodyPr>
          <a:lstStyle/>
          <a:p>
            <a:r>
              <a:rPr lang="en-US" sz="2500" dirty="0" smtClean="0">
                <a:latin typeface="Arial" panose="020B0604020202020204" pitchFamily="34" charset="0"/>
                <a:cs typeface="Arial" panose="020B0604020202020204" pitchFamily="34" charset="0"/>
              </a:rPr>
              <a:t>pause</a:t>
            </a:r>
            <a:endParaRPr lang="en-US" sz="2500" dirty="0">
              <a:latin typeface="Arial" panose="020B0604020202020204" pitchFamily="34" charset="0"/>
              <a:cs typeface="Arial" panose="020B0604020202020204" pitchFamily="34" charset="0"/>
            </a:endParaRPr>
          </a:p>
        </p:txBody>
      </p:sp>
      <p:sp>
        <p:nvSpPr>
          <p:cNvPr id="49" name="TextBox 48"/>
          <p:cNvSpPr txBox="1"/>
          <p:nvPr/>
        </p:nvSpPr>
        <p:spPr>
          <a:xfrm>
            <a:off x="6181765" y="6261838"/>
            <a:ext cx="1697901" cy="477054"/>
          </a:xfrm>
          <a:prstGeom prst="rect">
            <a:avLst/>
          </a:prstGeom>
          <a:noFill/>
        </p:spPr>
        <p:txBody>
          <a:bodyPr wrap="none" rtlCol="0">
            <a:spAutoFit/>
          </a:bodyPr>
          <a:lstStyle/>
          <a:p>
            <a:r>
              <a:rPr lang="en-US" sz="2500" dirty="0" smtClean="0">
                <a:latin typeface="Arial" panose="020B0604020202020204" pitchFamily="34" charset="0"/>
                <a:cs typeface="Arial" panose="020B0604020202020204" pitchFamily="34" charset="0"/>
              </a:rPr>
              <a:t>walk south</a:t>
            </a:r>
            <a:endParaRPr lang="en-US" sz="2500" dirty="0">
              <a:latin typeface="Arial" panose="020B0604020202020204" pitchFamily="34" charset="0"/>
              <a:cs typeface="Arial" panose="020B0604020202020204" pitchFamily="34" charset="0"/>
            </a:endParaRPr>
          </a:p>
        </p:txBody>
      </p:sp>
      <p:cxnSp>
        <p:nvCxnSpPr>
          <p:cNvPr id="51" name="Straight Connector 50"/>
          <p:cNvCxnSpPr/>
          <p:nvPr/>
        </p:nvCxnSpPr>
        <p:spPr>
          <a:xfrm flipV="1">
            <a:off x="3697220" y="3962400"/>
            <a:ext cx="2986674"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046563" y="4014078"/>
            <a:ext cx="1519968" cy="477054"/>
          </a:xfrm>
          <a:prstGeom prst="rect">
            <a:avLst/>
          </a:prstGeom>
          <a:noFill/>
        </p:spPr>
        <p:txBody>
          <a:bodyPr wrap="none" rtlCol="0">
            <a:spAutoFit/>
          </a:bodyPr>
          <a:lstStyle/>
          <a:p>
            <a:r>
              <a:rPr lang="en-US" sz="2500" dirty="0" smtClean="0">
                <a:latin typeface="Arial" panose="020B0604020202020204" pitchFamily="34" charset="0"/>
                <a:cs typeface="Arial" panose="020B0604020202020204" pitchFamily="34" charset="0"/>
              </a:rPr>
              <a:t>walk east</a:t>
            </a:r>
            <a:endParaRPr lang="en-US" sz="2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00090" y="1052092"/>
            <a:ext cx="1314739" cy="2774611"/>
          </a:xfrm>
          <a:prstGeom prst="rect">
            <a:avLst/>
          </a:prstGeom>
        </p:spPr>
      </p:pic>
      <p:pic>
        <p:nvPicPr>
          <p:cNvPr id="21" name="Picture 20"/>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2208" y="1052092"/>
            <a:ext cx="1314739" cy="277461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0090" y="1052092"/>
            <a:ext cx="1314739" cy="2774611"/>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2208" y="1042054"/>
            <a:ext cx="1314739" cy="27746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7168" y="1048166"/>
            <a:ext cx="848055" cy="2772770"/>
          </a:xfrm>
          <a:prstGeom prst="rect">
            <a:avLst/>
          </a:prstGeom>
        </p:spPr>
      </p:pic>
      <p:pic>
        <p:nvPicPr>
          <p:cNvPr id="25" name="Picture 2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47168" y="1042054"/>
            <a:ext cx="848055" cy="277277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798" y="1023777"/>
            <a:ext cx="984193" cy="2831240"/>
          </a:xfrm>
          <a:prstGeom prst="rect">
            <a:avLst/>
          </a:prstGeom>
        </p:spPr>
      </p:pic>
      <p:sp>
        <p:nvSpPr>
          <p:cNvPr id="56" name="Rectangle 55"/>
          <p:cNvSpPr/>
          <p:nvPr/>
        </p:nvSpPr>
        <p:spPr>
          <a:xfrm>
            <a:off x="-57705" y="4914040"/>
            <a:ext cx="9290606" cy="645373"/>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rial"/>
                <a:cs typeface="Arial"/>
              </a:rPr>
              <a:t>motion string = {E, E, P, S, …}</a:t>
            </a:r>
            <a:endParaRPr lang="en-US" sz="2800" dirty="0">
              <a:solidFill>
                <a:schemeClr val="tx1"/>
              </a:solidFill>
              <a:latin typeface="Arial"/>
              <a:cs typeface="Arial"/>
            </a:endParaRPr>
          </a:p>
        </p:txBody>
      </p:sp>
    </p:spTree>
    <p:custDataLst>
      <p:tags r:id="rId1"/>
    </p:custDataLst>
    <p:extLst>
      <p:ext uri="{BB962C8B-B14F-4D97-AF65-F5344CB8AC3E}">
        <p14:creationId xmlns:p14="http://schemas.microsoft.com/office/powerpoint/2010/main" val="309566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96296E-6 L 0.30833 -0.00209 " pathEditMode="relative" rAng="0" ptsTypes="AA">
                                      <p:cBhvr>
                                        <p:cTn id="6" dur="1500" fill="hold"/>
                                        <p:tgtEl>
                                          <p:spTgt spid="22"/>
                                        </p:tgtEl>
                                        <p:attrNameLst>
                                          <p:attrName>ppt_x</p:attrName>
                                          <p:attrName>ppt_y</p:attrName>
                                        </p:attrNameLst>
                                      </p:cBhvr>
                                      <p:rCtr x="15417" y="-116"/>
                                    </p:animMotion>
                                  </p:childTnLst>
                                </p:cTn>
                              </p:par>
                              <p:par>
                                <p:cTn id="7" presetID="22" presetClass="entr" presetSubtype="8"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left)">
                                      <p:cBhvr>
                                        <p:cTn id="9" dur="1500"/>
                                        <p:tgtEl>
                                          <p:spTgt spid="28"/>
                                        </p:tgtEl>
                                      </p:cBhvr>
                                    </p:animEffec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par>
                          <p:cTn id="20" fill="hold">
                            <p:stCondLst>
                              <p:cond delay="1500"/>
                            </p:stCondLst>
                            <p:childTnLst>
                              <p:par>
                                <p:cTn id="21" presetID="42" presetClass="path" presetSubtype="0" accel="50000" decel="50000" fill="hold" nodeType="afterEffect">
                                  <p:stCondLst>
                                    <p:cond delay="0"/>
                                  </p:stCondLst>
                                  <p:childTnLst>
                                    <p:animMotion origin="layout" path="M -0.00139 -0.00046 L 0.29444 -0.0081 " pathEditMode="relative" rAng="0" ptsTypes="AA">
                                      <p:cBhvr>
                                        <p:cTn id="22" dur="1500" fill="hold"/>
                                        <p:tgtEl>
                                          <p:spTgt spid="24"/>
                                        </p:tgtEl>
                                        <p:attrNameLst>
                                          <p:attrName>ppt_x</p:attrName>
                                          <p:attrName>ppt_y</p:attrName>
                                        </p:attrNameLst>
                                      </p:cBhvr>
                                      <p:rCtr x="14792" y="-394"/>
                                    </p:animMotion>
                                  </p:childTnLst>
                                </p:cTn>
                              </p:par>
                              <p:par>
                                <p:cTn id="23" presetID="22" presetClass="entr" presetSubtype="8"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1500"/>
                                        <p:tgtEl>
                                          <p:spTgt spid="51"/>
                                        </p:tgtEl>
                                      </p:cBhvr>
                                    </p:animEffec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par>
                          <p:cTn id="29" fill="hold">
                            <p:stCondLst>
                              <p:cond delay="3000"/>
                            </p:stCondLst>
                            <p:childTnLst>
                              <p:par>
                                <p:cTn id="30" presetID="1" presetClass="exit" presetSubtype="0" fill="hold" nodeType="afterEffect">
                                  <p:stCondLst>
                                    <p:cond delay="0"/>
                                  </p:stCondLst>
                                  <p:childTnLst>
                                    <p:set>
                                      <p:cBhvr>
                                        <p:cTn id="31" dur="1" fill="hold">
                                          <p:stCondLst>
                                            <p:cond delay="0"/>
                                          </p:stCondLst>
                                        </p:cTn>
                                        <p:tgtEl>
                                          <p:spTgt spid="24"/>
                                        </p:tgtEl>
                                        <p:attrNameLst>
                                          <p:attrName>style.visibility</p:attrName>
                                        </p:attrNameLst>
                                      </p:cBhvr>
                                      <p:to>
                                        <p:strVal val="hidden"/>
                                      </p:to>
                                    </p:se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nodeType="with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9"/>
                                        </p:tgtEl>
                                        <p:attrNameLst>
                                          <p:attrName>style.visibility</p:attrName>
                                        </p:attrNameLst>
                                      </p:cBhvr>
                                      <p:to>
                                        <p:strVal val="visible"/>
                                      </p:to>
                                    </p:set>
                                  </p:childTnLst>
                                </p:cTn>
                              </p:par>
                              <p:par>
                                <p:cTn id="41" presetID="42" presetClass="path" presetSubtype="0" accel="50000" decel="50000" fill="hold" nodeType="withEffect">
                                  <p:stCondLst>
                                    <p:cond delay="1000"/>
                                  </p:stCondLst>
                                  <p:childTnLst>
                                    <p:animMotion origin="layout" path="M -2.77778E-6 4.44444E-6 L 0.1342 0.36088 " pathEditMode="relative" rAng="0" ptsTypes="AA">
                                      <p:cBhvr>
                                        <p:cTn id="42" dur="1500" fill="hold"/>
                                        <p:tgtEl>
                                          <p:spTgt spid="9"/>
                                        </p:tgtEl>
                                        <p:attrNameLst>
                                          <p:attrName>ppt_x</p:attrName>
                                          <p:attrName>ppt_y</p:attrName>
                                        </p:attrNameLst>
                                      </p:cBhvr>
                                      <p:rCtr x="6701" y="18032"/>
                                    </p:animMotion>
                                  </p:childTnLst>
                                </p:cTn>
                              </p:par>
                              <p:par>
                                <p:cTn id="43" presetID="22" presetClass="entr" presetSubtype="8" fill="hold" grpId="0" nodeType="withEffect">
                                  <p:stCondLst>
                                    <p:cond delay="100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200"/>
                                        <p:tgtEl>
                                          <p:spTgt spid="33"/>
                                        </p:tgtEl>
                                      </p:cBhvr>
                                    </p:animEffect>
                                  </p:childTnLst>
                                </p:cTn>
                              </p:par>
                              <p:par>
                                <p:cTn id="46" presetID="22" presetClass="entr" presetSubtype="1" fill="hold" nodeType="withEffect">
                                  <p:stCondLst>
                                    <p:cond delay="1100"/>
                                  </p:stCondLst>
                                  <p:childTnLst>
                                    <p:set>
                                      <p:cBhvr>
                                        <p:cTn id="47" dur="1" fill="hold">
                                          <p:stCondLst>
                                            <p:cond delay="0"/>
                                          </p:stCondLst>
                                        </p:cTn>
                                        <p:tgtEl>
                                          <p:spTgt spid="40"/>
                                        </p:tgtEl>
                                        <p:attrNameLst>
                                          <p:attrName>style.visibility</p:attrName>
                                        </p:attrNameLst>
                                      </p:cBhvr>
                                      <p:to>
                                        <p:strVal val="visible"/>
                                      </p:to>
                                    </p:set>
                                    <p:animEffect transition="in" filter="wipe(up)">
                                      <p:cBhvr>
                                        <p:cTn id="48" dur="1300"/>
                                        <p:tgtEl>
                                          <p:spTgt spid="40"/>
                                        </p:tgtEl>
                                      </p:cBhvr>
                                    </p:animEffect>
                                  </p:childTnLst>
                                </p:cTn>
                              </p:par>
                            </p:childTnLst>
                          </p:cTn>
                        </p:par>
                        <p:par>
                          <p:cTn id="49" fill="hold">
                            <p:stCondLst>
                              <p:cond delay="5500"/>
                            </p:stCondLst>
                            <p:childTnLst>
                              <p:par>
                                <p:cTn id="50" presetID="1" presetClass="entr" presetSubtype="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p:bldP spid="49" grpId="0"/>
      <p:bldP spid="55" grpId="0"/>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smtClean="0">
                <a:latin typeface="Arial" panose="020B0604020202020204" pitchFamily="34" charset="0"/>
                <a:cs typeface="Arial" panose="020B0604020202020204" pitchFamily="34" charset="0"/>
              </a:rPr>
              <a:t>Comparing Motion Strings</a:t>
            </a:r>
            <a:endParaRPr lang="en-US" sz="3200" dirty="0">
              <a:latin typeface="Arial" panose="020B0604020202020204" pitchFamily="34" charset="0"/>
              <a:cs typeface="Arial" panose="020B0604020202020204" pitchFamily="34" charset="0"/>
            </a:endParaRPr>
          </a:p>
        </p:txBody>
      </p:sp>
      <p:sp>
        <p:nvSpPr>
          <p:cNvPr id="56" name="Rectangle 55"/>
          <p:cNvSpPr/>
          <p:nvPr/>
        </p:nvSpPr>
        <p:spPr>
          <a:xfrm>
            <a:off x="1209491" y="2665185"/>
            <a:ext cx="6301653"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my motion string = {E, E, P, </a:t>
            </a:r>
            <a:r>
              <a:rPr lang="en-US" sz="2000" dirty="0" smtClean="0">
                <a:solidFill>
                  <a:srgbClr val="FF0000"/>
                </a:solidFill>
                <a:latin typeface="Arial"/>
                <a:cs typeface="Arial"/>
              </a:rPr>
              <a:t>N</a:t>
            </a:r>
            <a:r>
              <a:rPr lang="en-US" sz="2000" dirty="0" smtClean="0">
                <a:solidFill>
                  <a:schemeClr val="tx1"/>
                </a:solidFill>
                <a:latin typeface="Arial"/>
                <a:cs typeface="Arial"/>
              </a:rPr>
              <a:t>, …}</a:t>
            </a:r>
            <a:endParaRPr lang="en-US" sz="2000" dirty="0">
              <a:solidFill>
                <a:schemeClr val="tx1"/>
              </a:solidFill>
              <a:latin typeface="Arial"/>
              <a:cs typeface="Arial"/>
            </a:endParaRPr>
          </a:p>
        </p:txBody>
      </p:sp>
      <p:pic>
        <p:nvPicPr>
          <p:cNvPr id="43" name="Picture 4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0081" y="851935"/>
            <a:ext cx="643251" cy="1357510"/>
          </a:xfrm>
          <a:prstGeom prst="rect">
            <a:avLst/>
          </a:prstGeom>
        </p:spPr>
      </p:pic>
      <p:pic>
        <p:nvPicPr>
          <p:cNvPr id="44" name="Picture 4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04727" y="2424618"/>
            <a:ext cx="641178" cy="1353135"/>
          </a:xfrm>
          <a:prstGeom prst="rect">
            <a:avLst/>
          </a:prstGeom>
        </p:spPr>
      </p:pic>
      <p:grpSp>
        <p:nvGrpSpPr>
          <p:cNvPr id="3" name="Group 2"/>
          <p:cNvGrpSpPr/>
          <p:nvPr/>
        </p:nvGrpSpPr>
        <p:grpSpPr>
          <a:xfrm>
            <a:off x="3983875" y="4023361"/>
            <a:ext cx="5160125" cy="2834640"/>
            <a:chOff x="3698147" y="4058159"/>
            <a:chExt cx="5315224" cy="2956595"/>
          </a:xfrm>
        </p:grpSpPr>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147" y="4058159"/>
              <a:ext cx="5315224" cy="2956595"/>
            </a:xfrm>
            <a:prstGeom prst="rect">
              <a:avLst/>
            </a:prstGeom>
          </p:spPr>
        </p:pic>
        <p:sp>
          <p:nvSpPr>
            <p:cNvPr id="46" name="Rectangle 45"/>
            <p:cNvSpPr/>
            <p:nvPr/>
          </p:nvSpPr>
          <p:spPr>
            <a:xfrm>
              <a:off x="4537246" y="4528727"/>
              <a:ext cx="3621133" cy="210453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170873" y="4776124"/>
              <a:ext cx="641178" cy="1353135"/>
            </a:xfrm>
            <a:prstGeom prst="rect">
              <a:avLst/>
            </a:prstGeom>
          </p:spPr>
        </p:pic>
      </p:grpSp>
      <p:sp>
        <p:nvSpPr>
          <p:cNvPr id="50" name="Rectangle 49"/>
          <p:cNvSpPr/>
          <p:nvPr/>
        </p:nvSpPr>
        <p:spPr>
          <a:xfrm>
            <a:off x="1209492" y="1127300"/>
            <a:ext cx="6301652"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my motion string = {E, E, P, S, …}</a:t>
            </a:r>
            <a:endParaRPr lang="en-US" sz="2000" dirty="0">
              <a:solidFill>
                <a:schemeClr val="tx1"/>
              </a:solidFill>
              <a:latin typeface="Arial"/>
              <a:cs typeface="Arial"/>
            </a:endParaRPr>
          </a:p>
        </p:txBody>
      </p:sp>
      <p:sp>
        <p:nvSpPr>
          <p:cNvPr id="52" name="TextBox 51"/>
          <p:cNvSpPr txBox="1"/>
          <p:nvPr/>
        </p:nvSpPr>
        <p:spPr>
          <a:xfrm>
            <a:off x="876716" y="732364"/>
            <a:ext cx="64152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Bob</a:t>
            </a:r>
            <a:endParaRPr lang="en-US" sz="2000" dirty="0">
              <a:latin typeface="Arial" panose="020B0604020202020204" pitchFamily="34" charset="0"/>
              <a:cs typeface="Arial" panose="020B0604020202020204" pitchFamily="34" charset="0"/>
            </a:endParaRPr>
          </a:p>
        </p:txBody>
      </p:sp>
      <p:sp>
        <p:nvSpPr>
          <p:cNvPr id="53" name="TextBox 52"/>
          <p:cNvSpPr txBox="1"/>
          <p:nvPr/>
        </p:nvSpPr>
        <p:spPr>
          <a:xfrm>
            <a:off x="886152" y="2270249"/>
            <a:ext cx="598241"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Joe</a:t>
            </a:r>
            <a:endParaRPr lang="en-US" sz="2000" dirty="0">
              <a:latin typeface="Arial" panose="020B0604020202020204" pitchFamily="34" charset="0"/>
              <a:cs typeface="Arial" panose="020B0604020202020204" pitchFamily="34" charset="0"/>
            </a:endParaRPr>
          </a:p>
        </p:txBody>
      </p:sp>
      <p:pic>
        <p:nvPicPr>
          <p:cNvPr id="54" name="Picture 53"/>
          <p:cNvPicPr>
            <a:picLocks noChangeAspect="1"/>
          </p:cNvPicPr>
          <p:nvPr/>
        </p:nvPicPr>
        <p:blipFill>
          <a:blip r:embed="rId6"/>
          <a:stretch>
            <a:fillRect/>
          </a:stretch>
        </p:blipFill>
        <p:spPr>
          <a:xfrm>
            <a:off x="718693" y="1256065"/>
            <a:ext cx="226026" cy="398554"/>
          </a:xfrm>
          <a:prstGeom prst="rect">
            <a:avLst/>
          </a:prstGeom>
        </p:spPr>
      </p:pic>
      <p:pic>
        <p:nvPicPr>
          <p:cNvPr id="57" name="Picture 56"/>
          <p:cNvPicPr>
            <a:picLocks noChangeAspect="1"/>
          </p:cNvPicPr>
          <p:nvPr/>
        </p:nvPicPr>
        <p:blipFill>
          <a:blip r:embed="rId6"/>
          <a:stretch>
            <a:fillRect/>
          </a:stretch>
        </p:blipFill>
        <p:spPr>
          <a:xfrm>
            <a:off x="718693" y="2835863"/>
            <a:ext cx="226026" cy="398554"/>
          </a:xfrm>
          <a:prstGeom prst="rect">
            <a:avLst/>
          </a:prstGeom>
        </p:spPr>
      </p:pic>
      <p:sp>
        <p:nvSpPr>
          <p:cNvPr id="58" name="Rectangle 57"/>
          <p:cNvSpPr/>
          <p:nvPr/>
        </p:nvSpPr>
        <p:spPr>
          <a:xfrm>
            <a:off x="3877434" y="5973955"/>
            <a:ext cx="4714518"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his motion string = {E, E, P, S, …}</a:t>
            </a:r>
            <a:endParaRPr lang="en-US" sz="2000" dirty="0">
              <a:solidFill>
                <a:schemeClr val="tx1"/>
              </a:solidFill>
              <a:latin typeface="Arial"/>
              <a:cs typeface="Arial"/>
            </a:endParaRPr>
          </a:p>
        </p:txBody>
      </p:sp>
      <p:sp>
        <p:nvSpPr>
          <p:cNvPr id="18" name="Rectangle 17"/>
          <p:cNvSpPr/>
          <p:nvPr/>
        </p:nvSpPr>
        <p:spPr>
          <a:xfrm>
            <a:off x="3890842" y="5722021"/>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from video</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0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smtClean="0">
                <a:latin typeface="Arial" panose="020B0604020202020204" pitchFamily="34" charset="0"/>
                <a:cs typeface="Arial" panose="020B0604020202020204" pitchFamily="34" charset="0"/>
              </a:rPr>
              <a:t>Comparing Motion Strings</a:t>
            </a:r>
            <a:endParaRPr lang="en-US" sz="3200" dirty="0">
              <a:latin typeface="Arial" panose="020B0604020202020204" pitchFamily="34" charset="0"/>
              <a:cs typeface="Arial" panose="020B0604020202020204" pitchFamily="34" charset="0"/>
            </a:endParaRPr>
          </a:p>
        </p:txBody>
      </p:sp>
      <p:sp>
        <p:nvSpPr>
          <p:cNvPr id="56" name="Rectangle 55"/>
          <p:cNvSpPr/>
          <p:nvPr/>
        </p:nvSpPr>
        <p:spPr>
          <a:xfrm>
            <a:off x="1209491" y="2665185"/>
            <a:ext cx="6301653"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my motion string = {E, E, P, </a:t>
            </a:r>
            <a:r>
              <a:rPr lang="en-US" sz="2000" dirty="0" smtClean="0">
                <a:solidFill>
                  <a:srgbClr val="FF0000"/>
                </a:solidFill>
                <a:latin typeface="Arial"/>
                <a:cs typeface="Arial"/>
              </a:rPr>
              <a:t>N</a:t>
            </a:r>
            <a:r>
              <a:rPr lang="en-US" sz="2000" dirty="0" smtClean="0">
                <a:solidFill>
                  <a:schemeClr val="tx1"/>
                </a:solidFill>
                <a:latin typeface="Arial"/>
                <a:cs typeface="Arial"/>
              </a:rPr>
              <a:t>, …}</a:t>
            </a:r>
            <a:endParaRPr lang="en-US" sz="2000" dirty="0">
              <a:solidFill>
                <a:schemeClr val="tx1"/>
              </a:solidFill>
              <a:latin typeface="Arial"/>
              <a:cs typeface="Arial"/>
            </a:endParaRPr>
          </a:p>
        </p:txBody>
      </p:sp>
      <p:pic>
        <p:nvPicPr>
          <p:cNvPr id="43" name="Picture 4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0081" y="851935"/>
            <a:ext cx="643251" cy="1357510"/>
          </a:xfrm>
          <a:prstGeom prst="rect">
            <a:avLst/>
          </a:prstGeom>
        </p:spPr>
      </p:pic>
      <p:pic>
        <p:nvPicPr>
          <p:cNvPr id="44" name="Picture 4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04727" y="2424618"/>
            <a:ext cx="641178" cy="1353135"/>
          </a:xfrm>
          <a:prstGeom prst="rect">
            <a:avLst/>
          </a:prstGeom>
        </p:spPr>
      </p:pic>
      <p:grpSp>
        <p:nvGrpSpPr>
          <p:cNvPr id="3" name="Group 2"/>
          <p:cNvGrpSpPr/>
          <p:nvPr/>
        </p:nvGrpSpPr>
        <p:grpSpPr>
          <a:xfrm>
            <a:off x="3983875" y="4023361"/>
            <a:ext cx="5160125" cy="2834640"/>
            <a:chOff x="3698147" y="4058159"/>
            <a:chExt cx="5315224" cy="2956595"/>
          </a:xfrm>
        </p:grpSpPr>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147" y="4058159"/>
              <a:ext cx="5315224" cy="2956595"/>
            </a:xfrm>
            <a:prstGeom prst="rect">
              <a:avLst/>
            </a:prstGeom>
          </p:spPr>
        </p:pic>
        <p:sp>
          <p:nvSpPr>
            <p:cNvPr id="46" name="Rectangle 45"/>
            <p:cNvSpPr/>
            <p:nvPr/>
          </p:nvSpPr>
          <p:spPr>
            <a:xfrm>
              <a:off x="4537246" y="4528727"/>
              <a:ext cx="3621133" cy="210453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170873" y="4776124"/>
              <a:ext cx="641178" cy="1353135"/>
            </a:xfrm>
            <a:prstGeom prst="rect">
              <a:avLst/>
            </a:prstGeom>
          </p:spPr>
        </p:pic>
      </p:grpSp>
      <p:sp>
        <p:nvSpPr>
          <p:cNvPr id="50" name="Rectangle 49"/>
          <p:cNvSpPr/>
          <p:nvPr/>
        </p:nvSpPr>
        <p:spPr>
          <a:xfrm>
            <a:off x="1209492" y="1127300"/>
            <a:ext cx="6301652" cy="460540"/>
          </a:xfrm>
          <a:prstGeom prst="rect">
            <a:avLst/>
          </a:prstGeom>
          <a:solidFill>
            <a:srgbClr val="CCFF66">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my motion string = {E, E, P, S, …}</a:t>
            </a:r>
            <a:endParaRPr lang="en-US" sz="2000" dirty="0">
              <a:solidFill>
                <a:schemeClr val="tx1"/>
              </a:solidFill>
              <a:latin typeface="Arial"/>
              <a:cs typeface="Arial"/>
            </a:endParaRPr>
          </a:p>
        </p:txBody>
      </p:sp>
      <p:sp>
        <p:nvSpPr>
          <p:cNvPr id="52" name="TextBox 51"/>
          <p:cNvSpPr txBox="1"/>
          <p:nvPr/>
        </p:nvSpPr>
        <p:spPr>
          <a:xfrm>
            <a:off x="876716" y="732364"/>
            <a:ext cx="64152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Bob</a:t>
            </a:r>
            <a:endParaRPr lang="en-US" sz="2000" dirty="0">
              <a:latin typeface="Arial" panose="020B0604020202020204" pitchFamily="34" charset="0"/>
              <a:cs typeface="Arial" panose="020B0604020202020204" pitchFamily="34" charset="0"/>
            </a:endParaRPr>
          </a:p>
        </p:txBody>
      </p:sp>
      <p:sp>
        <p:nvSpPr>
          <p:cNvPr id="53" name="TextBox 52"/>
          <p:cNvSpPr txBox="1"/>
          <p:nvPr/>
        </p:nvSpPr>
        <p:spPr>
          <a:xfrm>
            <a:off x="886152" y="2270249"/>
            <a:ext cx="598241"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Joe</a:t>
            </a:r>
            <a:endParaRPr lang="en-US" sz="2000" dirty="0">
              <a:latin typeface="Arial" panose="020B0604020202020204" pitchFamily="34" charset="0"/>
              <a:cs typeface="Arial" panose="020B0604020202020204" pitchFamily="34" charset="0"/>
            </a:endParaRPr>
          </a:p>
        </p:txBody>
      </p:sp>
      <p:pic>
        <p:nvPicPr>
          <p:cNvPr id="54" name="Picture 53"/>
          <p:cNvPicPr>
            <a:picLocks noChangeAspect="1"/>
          </p:cNvPicPr>
          <p:nvPr/>
        </p:nvPicPr>
        <p:blipFill>
          <a:blip r:embed="rId7"/>
          <a:stretch>
            <a:fillRect/>
          </a:stretch>
        </p:blipFill>
        <p:spPr>
          <a:xfrm>
            <a:off x="718693" y="1256065"/>
            <a:ext cx="226026" cy="398554"/>
          </a:xfrm>
          <a:prstGeom prst="rect">
            <a:avLst/>
          </a:prstGeom>
        </p:spPr>
      </p:pic>
      <p:pic>
        <p:nvPicPr>
          <p:cNvPr id="57" name="Picture 56"/>
          <p:cNvPicPr>
            <a:picLocks noChangeAspect="1"/>
          </p:cNvPicPr>
          <p:nvPr/>
        </p:nvPicPr>
        <p:blipFill>
          <a:blip r:embed="rId7"/>
          <a:stretch>
            <a:fillRect/>
          </a:stretch>
        </p:blipFill>
        <p:spPr>
          <a:xfrm>
            <a:off x="718693" y="2835863"/>
            <a:ext cx="226026" cy="398554"/>
          </a:xfrm>
          <a:prstGeom prst="rect">
            <a:avLst/>
          </a:prstGeom>
        </p:spPr>
      </p:pic>
      <p:sp>
        <p:nvSpPr>
          <p:cNvPr id="59" name="TextBox 58"/>
          <p:cNvSpPr txBox="1"/>
          <p:nvPr/>
        </p:nvSpPr>
        <p:spPr>
          <a:xfrm>
            <a:off x="5206570" y="4590819"/>
            <a:ext cx="1184940" cy="369332"/>
          </a:xfrm>
          <a:prstGeom prst="rect">
            <a:avLst/>
          </a:prstGeom>
          <a:solidFill>
            <a:srgbClr val="CCFF66"/>
          </a:solidFill>
        </p:spPr>
        <p:txBody>
          <a:bodyPr wrap="none" rtlCol="0">
            <a:spAutoFit/>
          </a:bodyPr>
          <a:lstStyle/>
          <a:p>
            <a:r>
              <a:rPr lang="en-US" dirty="0" smtClean="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is Bob</a:t>
            </a:r>
          </a:p>
        </p:txBody>
      </p:sp>
      <p:sp>
        <p:nvSpPr>
          <p:cNvPr id="17" name="Rectangle 16"/>
          <p:cNvSpPr/>
          <p:nvPr/>
        </p:nvSpPr>
        <p:spPr>
          <a:xfrm>
            <a:off x="3877434" y="5973955"/>
            <a:ext cx="4714518" cy="460540"/>
          </a:xfrm>
          <a:prstGeom prst="rect">
            <a:avLst/>
          </a:prstGeom>
          <a:solidFill>
            <a:srgbClr val="D1FF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a:cs typeface="Arial"/>
              </a:rPr>
              <a:t>his motion string = {E, E, P, S, …}</a:t>
            </a:r>
            <a:endParaRPr lang="en-US" sz="2000" dirty="0">
              <a:solidFill>
                <a:schemeClr val="tx1"/>
              </a:solidFill>
              <a:latin typeface="Arial"/>
              <a:cs typeface="Arial"/>
            </a:endParaRPr>
          </a:p>
        </p:txBody>
      </p:sp>
      <p:sp>
        <p:nvSpPr>
          <p:cNvPr id="18" name="Rectangle 17"/>
          <p:cNvSpPr/>
          <p:nvPr/>
        </p:nvSpPr>
        <p:spPr>
          <a:xfrm>
            <a:off x="3890842" y="5722021"/>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from video</a:t>
            </a:r>
            <a:endParaRPr lang="en-US" sz="1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8194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56692" y="1308917"/>
            <a:ext cx="1748901" cy="3222875"/>
            <a:chOff x="196024" y="1375209"/>
            <a:chExt cx="2447819" cy="4631662"/>
          </a:xfrm>
        </p:grpSpPr>
        <p:sp>
          <p:nvSpPr>
            <p:cNvPr id="39" name="Oval 38"/>
            <p:cNvSpPr/>
            <p:nvPr/>
          </p:nvSpPr>
          <p:spPr>
            <a:xfrm>
              <a:off x="196024" y="5078237"/>
              <a:ext cx="2447819" cy="928634"/>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endCxn id="39" idx="7"/>
            </p:cNvCxnSpPr>
            <p:nvPr/>
          </p:nvCxnSpPr>
          <p:spPr>
            <a:xfrm flipV="1">
              <a:off x="1268145" y="5214232"/>
              <a:ext cx="1017223" cy="317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072515">
              <a:off x="1619804" y="5379826"/>
              <a:ext cx="399806" cy="395193"/>
            </a:xfrm>
            <a:prstGeom prst="rect">
              <a:avLst/>
            </a:prstGeom>
          </p:spPr>
        </p:pic>
        <p:cxnSp>
          <p:nvCxnSpPr>
            <p:cNvPr id="47" name="Straight Arrow Connector 46"/>
            <p:cNvCxnSpPr/>
            <p:nvPr/>
          </p:nvCxnSpPr>
          <p:spPr>
            <a:xfrm>
              <a:off x="1260650" y="5534005"/>
              <a:ext cx="868501" cy="3941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922169" y="5339769"/>
              <a:ext cx="344966" cy="430887"/>
            </a:xfrm>
            <a:prstGeom prst="rect">
              <a:avLst/>
            </a:prstGeom>
          </p:spPr>
          <p:txBody>
            <a:bodyPr wrap="none">
              <a:spAutoFit/>
            </a:bodyPr>
            <a:lstStyle/>
            <a:p>
              <a:r>
                <a:rPr lang="el-GR" sz="2200" dirty="0"/>
                <a:t>α</a:t>
              </a:r>
              <a:endParaRPr lang="en-US" sz="2200" dirty="0"/>
            </a:p>
          </p:txBody>
        </p:sp>
        <p:pic>
          <p:nvPicPr>
            <p:cNvPr id="53" name="Picture 52"/>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1465" y="1375209"/>
              <a:ext cx="1476837" cy="4307646"/>
            </a:xfrm>
            <a:prstGeom prst="rect">
              <a:avLst/>
            </a:prstGeom>
          </p:spPr>
        </p:pic>
      </p:grpSp>
      <p:pic>
        <p:nvPicPr>
          <p:cNvPr id="58" name="Picture 5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793" y="1223271"/>
            <a:ext cx="1719013" cy="3383280"/>
          </a:xfrm>
          <a:prstGeom prst="rect">
            <a:avLst/>
          </a:prstGeom>
        </p:spPr>
      </p:pic>
      <p:pic>
        <p:nvPicPr>
          <p:cNvPr id="72" name="Picture 71"/>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969" y="1223131"/>
            <a:ext cx="1109716" cy="3383280"/>
          </a:xfrm>
          <a:prstGeom prst="rect">
            <a:avLst/>
          </a:prstGeom>
        </p:spPr>
      </p:pic>
      <p:sp>
        <p:nvSpPr>
          <p:cNvPr id="16" name="Rounded Rectangle 15"/>
          <p:cNvSpPr/>
          <p:nvPr/>
        </p:nvSpPr>
        <p:spPr>
          <a:xfrm>
            <a:off x="7051891" y="3914530"/>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duration</a:t>
            </a:r>
          </a:p>
        </p:txBody>
      </p:sp>
      <p:sp>
        <p:nvSpPr>
          <p:cNvPr id="17" name="Rounded Rectangle 16"/>
          <p:cNvSpPr/>
          <p:nvPr/>
        </p:nvSpPr>
        <p:spPr>
          <a:xfrm>
            <a:off x="7051891"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phase</a:t>
            </a:r>
          </a:p>
        </p:txBody>
      </p:sp>
      <p:sp>
        <p:nvSpPr>
          <p:cNvPr id="18" name="Rounded Rectangle 17"/>
          <p:cNvSpPr/>
          <p:nvPr/>
        </p:nvSpPr>
        <p:spPr>
          <a:xfrm>
            <a:off x="7051891" y="566149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direction</a:t>
            </a:r>
          </a:p>
        </p:txBody>
      </p:sp>
      <p:sp>
        <p:nvSpPr>
          <p:cNvPr id="19" name="Rounded Rectangle 18"/>
          <p:cNvSpPr/>
          <p:nvPr/>
        </p:nvSpPr>
        <p:spPr>
          <a:xfrm>
            <a:off x="2535777"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latin typeface="Arial" panose="020B0604020202020204" pitchFamily="34" charset="0"/>
                <a:cs typeface="Arial" panose="020B0604020202020204" pitchFamily="34" charset="0"/>
              </a:rPr>
              <a:t>IsRotating</a:t>
            </a:r>
            <a:endParaRPr lang="en-US" sz="1750" dirty="0">
              <a:latin typeface="Arial" panose="020B0604020202020204" pitchFamily="34" charset="0"/>
              <a:cs typeface="Arial" panose="020B0604020202020204" pitchFamily="34" charset="0"/>
            </a:endParaRPr>
          </a:p>
        </p:txBody>
      </p:sp>
      <p:sp>
        <p:nvSpPr>
          <p:cNvPr id="20" name="Rounded Rectangle 19"/>
          <p:cNvSpPr/>
          <p:nvPr/>
        </p:nvSpPr>
        <p:spPr>
          <a:xfrm>
            <a:off x="4753350"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latin typeface="Arial" panose="020B0604020202020204" pitchFamily="34" charset="0"/>
                <a:cs typeface="Arial" panose="020B0604020202020204" pitchFamily="34" charset="0"/>
              </a:rPr>
              <a:t>IsWalking</a:t>
            </a:r>
            <a:endParaRPr lang="en-US" sz="1750" dirty="0">
              <a:latin typeface="Arial" panose="020B0604020202020204" pitchFamily="34" charset="0"/>
              <a:cs typeface="Arial" panose="020B0604020202020204" pitchFamily="34" charset="0"/>
            </a:endParaRPr>
          </a:p>
        </p:txBody>
      </p:sp>
      <p:cxnSp>
        <p:nvCxnSpPr>
          <p:cNvPr id="4" name="Straight Connector 3"/>
          <p:cNvCxnSpPr>
            <a:stCxn id="20" idx="3"/>
            <a:endCxn id="16" idx="1"/>
          </p:cNvCxnSpPr>
          <p:nvPr/>
        </p:nvCxnSpPr>
        <p:spPr>
          <a:xfrm flipV="1">
            <a:off x="6353550" y="4137415"/>
            <a:ext cx="698341" cy="873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0" idx="3"/>
            <a:endCxn id="17" idx="1"/>
          </p:cNvCxnSpPr>
          <p:nvPr/>
        </p:nvCxnSpPr>
        <p:spPr>
          <a:xfrm>
            <a:off x="6353550" y="5010896"/>
            <a:ext cx="6983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3"/>
            <a:endCxn id="18" idx="1"/>
          </p:cNvCxnSpPr>
          <p:nvPr/>
        </p:nvCxnSpPr>
        <p:spPr>
          <a:xfrm>
            <a:off x="6353550" y="5010896"/>
            <a:ext cx="698341" cy="873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Motion </a:t>
            </a:r>
            <a:r>
              <a:rPr lang="en-US" sz="3200" dirty="0" smtClean="0">
                <a:latin typeface="Arial" panose="020B0604020202020204" pitchFamily="34" charset="0"/>
                <a:cs typeface="Arial" panose="020B0604020202020204" pitchFamily="34" charset="0"/>
              </a:rPr>
              <a:t>Alphabet </a:t>
            </a:r>
            <a:endParaRPr lang="en-US" sz="3200" dirty="0">
              <a:latin typeface="Arial" panose="020B0604020202020204" pitchFamily="34" charset="0"/>
              <a:cs typeface="Arial" panose="020B0604020202020204" pitchFamily="34" charset="0"/>
            </a:endParaRPr>
          </a:p>
        </p:txBody>
      </p:sp>
      <p:sp>
        <p:nvSpPr>
          <p:cNvPr id="44" name="Rounded Rectangle 43"/>
          <p:cNvSpPr/>
          <p:nvPr/>
        </p:nvSpPr>
        <p:spPr>
          <a:xfrm>
            <a:off x="318204"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smtClean="0">
                <a:latin typeface="Arial" panose="020B0604020202020204" pitchFamily="34" charset="0"/>
                <a:cs typeface="Arial" panose="020B0604020202020204" pitchFamily="34" charset="0"/>
              </a:rPr>
              <a:t>IsPausing</a:t>
            </a:r>
            <a:endParaRPr lang="en-US" sz="1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16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rot="20997982">
            <a:off x="-2399399" y="-2790021"/>
            <a:ext cx="16212458" cy="15896602"/>
          </a:xfrm>
          <a:prstGeom prst="pie">
            <a:avLst>
              <a:gd name="adj1" fmla="val 12543245"/>
              <a:gd name="adj2" fmla="val 15309171"/>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5152" y="3395204"/>
            <a:ext cx="9206871" cy="779647"/>
          </a:xfrm>
          <a:prstGeom prst="rect">
            <a:avLst/>
          </a:prstGeom>
          <a:solidFill>
            <a:schemeClr val="bg1">
              <a:lumMod val="75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Can </a:t>
            </a:r>
            <a:r>
              <a:rPr lang="en-US" sz="2400" dirty="0" smtClean="0">
                <a:solidFill>
                  <a:schemeClr val="tx1"/>
                </a:solidFill>
                <a:latin typeface="Arial"/>
                <a:cs typeface="Arial"/>
              </a:rPr>
              <a:t>a camera identify a person in its view?</a:t>
            </a:r>
            <a:endParaRPr lang="en-US" sz="2400" dirty="0">
              <a:solidFill>
                <a:schemeClr val="tx1"/>
              </a:solidFill>
              <a:latin typeface="Arial"/>
              <a:cs typeface="Arial"/>
            </a:endParaRPr>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792551" y="576605"/>
            <a:ext cx="4393724"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extracting 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sensor</a:t>
            </a:r>
            <a:endParaRPr lang="en-US" sz="2500" dirty="0">
              <a:solidFill>
                <a:schemeClr val="bg1"/>
              </a:solidFill>
              <a:latin typeface="Arial" panose="020B0604020202020204" pitchFamily="34" charset="0"/>
              <a:cs typeface="Arial" panose="020B0604020202020204" pitchFamily="34" charset="0"/>
            </a:endParaRPr>
          </a:p>
        </p:txBody>
      </p:sp>
      <p:sp>
        <p:nvSpPr>
          <p:cNvPr id="12" name="Line Callout 2 11"/>
          <p:cNvSpPr/>
          <p:nvPr/>
        </p:nvSpPr>
        <p:spPr>
          <a:xfrm>
            <a:off x="1271249" y="4133893"/>
            <a:ext cx="4272074" cy="457200"/>
          </a:xfrm>
          <a:prstGeom prst="borderCallout2">
            <a:avLst>
              <a:gd name="adj1" fmla="val 54802"/>
              <a:gd name="adj2" fmla="val 102624"/>
              <a:gd name="adj3" fmla="val 56624"/>
              <a:gd name="adj4" fmla="val 112236"/>
              <a:gd name="adj5" fmla="val 196445"/>
              <a:gd name="adj6" fmla="val 120669"/>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extracting 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video</a:t>
            </a:r>
            <a:endParaRPr lang="en-US" sz="25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806652" y="1455340"/>
            <a:ext cx="282090" cy="497412"/>
          </a:xfrm>
          <a:prstGeom prst="rect">
            <a:avLst/>
          </a:prstGeom>
        </p:spPr>
      </p:pic>
    </p:spTree>
    <p:extLst>
      <p:ext uri="{BB962C8B-B14F-4D97-AF65-F5344CB8AC3E}">
        <p14:creationId xmlns:p14="http://schemas.microsoft.com/office/powerpoint/2010/main" val="386780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p:cNvSpPr/>
          <p:nvPr/>
        </p:nvSpPr>
        <p:spPr>
          <a:xfrm>
            <a:off x="196024" y="5078237"/>
            <a:ext cx="2447819" cy="928634"/>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a:endCxn id="93" idx="7"/>
          </p:cNvCxnSpPr>
          <p:nvPr/>
        </p:nvCxnSpPr>
        <p:spPr>
          <a:xfrm flipV="1">
            <a:off x="1268145" y="5214232"/>
            <a:ext cx="1017223" cy="317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31445"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52" name="Rounded Rectangle 51"/>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3" name="Rounded Rectangle 5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5" name="Rounded Rectangle 54"/>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8" name="Rounded Rectangle 57"/>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021" y="2980743"/>
            <a:ext cx="3211830" cy="2296964"/>
          </a:xfrm>
          <a:prstGeom prst="rect">
            <a:avLst/>
          </a:prstGeom>
        </p:spPr>
      </p:pic>
      <p:cxnSp>
        <p:nvCxnSpPr>
          <p:cNvPr id="65" name="Straight Arrow Connector 64"/>
          <p:cNvCxnSpPr/>
          <p:nvPr/>
        </p:nvCxnSpPr>
        <p:spPr>
          <a:xfrm>
            <a:off x="4307090" y="4762520"/>
            <a:ext cx="30619" cy="1432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23569" y="1234440"/>
            <a:ext cx="13151" cy="2611948"/>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219488" y="2071031"/>
            <a:ext cx="1023807" cy="0"/>
          </a:xfrm>
          <a:prstGeom prst="line">
            <a:avLst/>
          </a:prstGeom>
          <a:ln w="38100">
            <a:solidFill>
              <a:srgbClr val="BFBFB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4436330" y="5911566"/>
                <a:ext cx="307520"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𝑔</m:t>
                      </m:r>
                    </m:oMath>
                  </m:oMathPara>
                </a14:m>
                <a:endParaRPr lang="en-US" sz="22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436330" y="5911566"/>
                <a:ext cx="307520" cy="338554"/>
              </a:xfrm>
              <a:prstGeom prst="rect">
                <a:avLst/>
              </a:prstGeom>
              <a:blipFill rotWithShape="0">
                <a:blip r:embed="rId5"/>
                <a:stretch>
                  <a:fillRect l="-12000" r="-10000"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393573" y="1696280"/>
                <a:ext cx="1184427" cy="670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a:rPr lang="en-US" sz="2200" b="0" i="1" smtClean="0">
                              <a:latin typeface="Cambria Math" panose="02040503050406030204" pitchFamily="18" charset="0"/>
                            </a:rPr>
                            <m:t>𝑔</m:t>
                          </m:r>
                        </m:sub>
                      </m:sSub>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m:rPr>
                                  <m:nor/>
                                </m:rPr>
                                <a:rPr lang="en-US" sz="2200">
                                  <a:latin typeface="Cambria Math" panose="02040503050406030204" pitchFamily="18" charset="0"/>
                                  <a:ea typeface="Cambria Math" panose="02040503050406030204" pitchFamily="18" charset="0"/>
                                </a:rPr>
                                <m:t>g</m:t>
                              </m:r>
                            </m:sub>
                          </m:sSub>
                        </m:num>
                        <m:den>
                          <m:r>
                            <a:rPr lang="en-US" sz="2200" b="0" i="1" smtClean="0">
                              <a:latin typeface="Cambria Math" panose="02040503050406030204" pitchFamily="18" charset="0"/>
                            </a:rPr>
                            <m:t>|</m:t>
                          </m:r>
                          <m:r>
                            <a:rPr lang="en-US" sz="2200" b="0" i="1" smtClean="0">
                              <a:latin typeface="Cambria Math" panose="02040503050406030204" pitchFamily="18" charset="0"/>
                            </a:rPr>
                            <m:t>𝑔</m:t>
                          </m:r>
                          <m:r>
                            <a:rPr lang="en-US" sz="2200" b="0" i="1" smtClean="0">
                              <a:latin typeface="Cambria Math" panose="02040503050406030204" pitchFamily="18" charset="0"/>
                            </a:rPr>
                            <m:t>|</m:t>
                          </m:r>
                        </m:den>
                      </m:f>
                    </m:oMath>
                  </m:oMathPara>
                </a14:m>
                <a:endParaRPr lang="en-US" sz="2200" dirty="0"/>
              </a:p>
            </p:txBody>
          </p:sp>
        </mc:Choice>
        <mc:Fallback xmlns="">
          <p:sp>
            <p:nvSpPr>
              <p:cNvPr id="79" name="TextBox 78"/>
              <p:cNvSpPr txBox="1">
                <a:spLocks noRot="1" noChangeAspect="1" noMove="1" noResize="1" noEditPoints="1" noAdjustHandles="1" noChangeArrowheads="1" noChangeShapeType="1" noTextEdit="1"/>
              </p:cNvSpPr>
              <p:nvPr/>
            </p:nvSpPr>
            <p:spPr>
              <a:xfrm>
                <a:off x="4393573" y="1696280"/>
                <a:ext cx="1184427" cy="67050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674294" y="1912132"/>
                <a:ext cx="275524"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Cambria Math" panose="02040503050406030204" pitchFamily="18" charset="0"/>
                        </a:rPr>
                        <m:t>𝜔</m:t>
                      </m:r>
                    </m:oMath>
                  </m:oMathPara>
                </a14:m>
                <a:endParaRPr lang="en-US" sz="2200" dirty="0"/>
              </a:p>
            </p:txBody>
          </p:sp>
        </mc:Choice>
        <mc:Fallback xmlns="">
          <p:sp>
            <p:nvSpPr>
              <p:cNvPr id="80" name="TextBox 79"/>
              <p:cNvSpPr txBox="1">
                <a:spLocks noRot="1" noChangeAspect="1" noMove="1" noResize="1" noEditPoints="1" noAdjustHandles="1" noChangeArrowheads="1" noChangeShapeType="1" noTextEdit="1"/>
              </p:cNvSpPr>
              <p:nvPr/>
            </p:nvSpPr>
            <p:spPr>
              <a:xfrm>
                <a:off x="2674294" y="1912132"/>
                <a:ext cx="275524" cy="338554"/>
              </a:xfrm>
              <a:prstGeom prst="rect">
                <a:avLst/>
              </a:prstGeom>
              <a:blipFill rotWithShape="0">
                <a:blip r:embed="rId7"/>
                <a:stretch>
                  <a:fillRect l="-15556" r="-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270195" y="3833637"/>
                <a:ext cx="1400704" cy="391004"/>
              </a:xfrm>
              <a:prstGeom prst="rect">
                <a:avLst/>
              </a:prstGeom>
              <a:noFill/>
            </p:spPr>
            <p:txBody>
              <a:bodyPr wrap="none" lIns="0" tIns="0" rIns="0" bIns="0" rtlCol="0">
                <a:spAutoFit/>
              </a:bodyPr>
              <a:lstStyle/>
              <a:p>
                <a:r>
                  <a:rPr lang="el-GR" sz="2200" dirty="0" smtClean="0"/>
                  <a:t>α</a:t>
                </a:r>
                <a14:m>
                  <m:oMath xmlns:m="http://schemas.openxmlformats.org/officeDocument/2006/math">
                    <m:r>
                      <a:rPr lang="en-US" sz="2200" b="0" i="0" smtClean="0">
                        <a:latin typeface="Cambria Math" panose="02040503050406030204" pitchFamily="18" charset="0"/>
                      </a:rPr>
                      <m:t> </m:t>
                    </m:r>
                    <m:r>
                      <a:rPr lang="en-US" sz="2200" i="1" smtClean="0">
                        <a:latin typeface="Cambria Math" panose="02040503050406030204" pitchFamily="18" charset="0"/>
                      </a:rPr>
                      <m:t>=</m:t>
                    </m:r>
                    <m:nary>
                      <m:naryPr>
                        <m:limLoc m:val="undOvr"/>
                        <m:subHide m:val="on"/>
                        <m:supHide m:val="on"/>
                        <m:ctrlPr>
                          <a:rPr lang="en-US" sz="2200" i="1" smtClean="0">
                            <a:latin typeface="Cambria Math" panose="02040503050406030204" pitchFamily="18" charset="0"/>
                          </a:rPr>
                        </m:ctrlPr>
                      </m:naryPr>
                      <m:sub/>
                      <m:sup/>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a:rPr lang="en-US" sz="2200" i="1">
                                <a:latin typeface="Cambria Math" panose="02040503050406030204" pitchFamily="18" charset="0"/>
                              </a:rPr>
                              <m:t>𝑔</m:t>
                            </m:r>
                          </m:sub>
                        </m:sSub>
                        <m:r>
                          <a:rPr lang="en-US" sz="2200" b="0" i="1" smtClean="0">
                            <a:latin typeface="Cambria Math" panose="02040503050406030204" pitchFamily="18" charset="0"/>
                          </a:rPr>
                          <m:t> </m:t>
                        </m:r>
                        <m:r>
                          <a:rPr lang="en-US" sz="2200" b="0" i="1" smtClean="0">
                            <a:latin typeface="Cambria Math" panose="02040503050406030204" pitchFamily="18" charset="0"/>
                          </a:rPr>
                          <m:t>𝑑𝑡</m:t>
                        </m:r>
                      </m:e>
                    </m:nary>
                  </m:oMath>
                </a14:m>
                <a:endParaRPr lang="en-US" sz="2200" dirty="0"/>
              </a:p>
            </p:txBody>
          </p:sp>
        </mc:Choice>
        <mc:Fallback xmlns="">
          <p:sp>
            <p:nvSpPr>
              <p:cNvPr id="81" name="TextBox 80"/>
              <p:cNvSpPr txBox="1">
                <a:spLocks noRot="1" noChangeAspect="1" noMove="1" noResize="1" noEditPoints="1" noAdjustHandles="1" noChangeArrowheads="1" noChangeShapeType="1" noTextEdit="1"/>
              </p:cNvSpPr>
              <p:nvPr/>
            </p:nvSpPr>
            <p:spPr>
              <a:xfrm>
                <a:off x="6270195" y="3833637"/>
                <a:ext cx="1400704" cy="391004"/>
              </a:xfrm>
              <a:prstGeom prst="rect">
                <a:avLst/>
              </a:prstGeom>
              <a:blipFill rotWithShape="0">
                <a:blip r:embed="rId8"/>
                <a:stretch>
                  <a:fillRect l="-12227" t="-181250" r="-17467" b="-256250"/>
                </a:stretch>
              </a:blipFill>
            </p:spPr>
            <p:txBody>
              <a:bodyPr/>
              <a:lstStyle/>
              <a:p>
                <a:r>
                  <a:rPr lang="en-US">
                    <a:noFill/>
                  </a:rPr>
                  <a:t> </a:t>
                </a:r>
              </a:p>
            </p:txBody>
          </p:sp>
        </mc:Fallback>
      </mc:AlternateContent>
      <p:grpSp>
        <p:nvGrpSpPr>
          <p:cNvPr id="82" name="Group 81"/>
          <p:cNvGrpSpPr/>
          <p:nvPr/>
        </p:nvGrpSpPr>
        <p:grpSpPr>
          <a:xfrm>
            <a:off x="5725343" y="4562807"/>
            <a:ext cx="2727471" cy="402940"/>
            <a:chOff x="2287320" y="5758863"/>
            <a:chExt cx="2140942" cy="402940"/>
          </a:xfrm>
        </p:grpSpPr>
        <mc:AlternateContent xmlns:mc="http://schemas.openxmlformats.org/markup-compatibility/2006" xmlns:a14="http://schemas.microsoft.com/office/drawing/2010/main">
          <mc:Choice Requires="a14">
            <p:sp>
              <p:nvSpPr>
                <p:cNvPr id="83" name="TextBox 82"/>
                <p:cNvSpPr txBox="1"/>
                <p:nvPr/>
              </p:nvSpPr>
              <p:spPr>
                <a:xfrm>
                  <a:off x="3627640" y="5758863"/>
                  <a:ext cx="800622" cy="338554"/>
                </a:xfrm>
                <a:prstGeom prst="rect">
                  <a:avLst/>
                </a:prstGeom>
                <a:noFill/>
              </p:spPr>
              <p:txBody>
                <a:bodyPr wrap="none" lIns="0" tIns="0" rIns="0" bIns="0" rtlCol="0">
                  <a:spAutoFit/>
                </a:bodyPr>
                <a:lstStyle/>
                <a:p>
                  <a:r>
                    <a:rPr lang="el-GR" sz="2200" dirty="0" smtClean="0"/>
                    <a:t>α</a:t>
                  </a:r>
                  <a14:m>
                    <m:oMath xmlns:m="http://schemas.openxmlformats.org/officeDocument/2006/math">
                      <m:r>
                        <a:rPr lang="en-US" sz="2200" b="0" i="0" smtClean="0">
                          <a:latin typeface="Cambria Math" panose="02040503050406030204" pitchFamily="18" charset="0"/>
                        </a:rPr>
                        <m:t> </m:t>
                      </m:r>
                      <m:r>
                        <a:rPr lang="en-US" sz="2200" i="1" smtClean="0">
                          <a:latin typeface="Cambria Math" panose="02040503050406030204" pitchFamily="18" charset="0"/>
                        </a:rPr>
                        <m:t>&gt;</m:t>
                      </m:r>
                      <m:sSub>
                        <m:sSubPr>
                          <m:ctrlPr>
                            <a:rPr lang="en-US" sz="2200" b="0" i="1" smtClean="0">
                              <a:latin typeface="Cambria Math" panose="02040503050406030204" pitchFamily="18" charset="0"/>
                            </a:rPr>
                          </m:ctrlPr>
                        </m:sSubPr>
                        <m:e>
                          <m:r>
                            <m:rPr>
                              <m:nor/>
                            </m:rPr>
                            <a:rPr lang="el-GR" sz="2200" dirty="0"/>
                            <m:t>α</m:t>
                          </m:r>
                        </m:e>
                        <m:sub>
                          <m:r>
                            <a:rPr lang="en-US" sz="2200" b="0" i="1" smtClean="0">
                              <a:latin typeface="Cambria Math" panose="02040503050406030204" pitchFamily="18" charset="0"/>
                            </a:rPr>
                            <m:t>𝑡h𝑟</m:t>
                          </m:r>
                        </m:sub>
                      </m:sSub>
                    </m:oMath>
                  </a14:m>
                  <a:endParaRPr lang="en-US" sz="2200" dirty="0"/>
                </a:p>
              </p:txBody>
            </p:sp>
          </mc:Choice>
          <mc:Fallback xmlns="">
            <p:sp>
              <p:nvSpPr>
                <p:cNvPr id="83" name="TextBox 82"/>
                <p:cNvSpPr txBox="1">
                  <a:spLocks noRot="1" noChangeAspect="1" noMove="1" noResize="1" noEditPoints="1" noAdjustHandles="1" noChangeArrowheads="1" noChangeShapeType="1" noTextEdit="1"/>
                </p:cNvSpPr>
                <p:nvPr/>
              </p:nvSpPr>
              <p:spPr>
                <a:xfrm>
                  <a:off x="3627640" y="5758863"/>
                  <a:ext cx="800622" cy="338554"/>
                </a:xfrm>
                <a:prstGeom prst="rect">
                  <a:avLst/>
                </a:prstGeom>
                <a:blipFill rotWithShape="0">
                  <a:blip r:embed="rId9"/>
                  <a:stretch>
                    <a:fillRect l="-16667" t="-25000" r="-4167" b="-48214"/>
                  </a:stretch>
                </a:blipFill>
              </p:spPr>
              <p:txBody>
                <a:bodyPr/>
                <a:lstStyle/>
                <a:p>
                  <a:r>
                    <a:rPr lang="en-US">
                      <a:noFill/>
                    </a:rPr>
                    <a:t> </a:t>
                  </a:r>
                </a:p>
              </p:txBody>
            </p:sp>
          </mc:Fallback>
        </mc:AlternateContent>
        <p:sp>
          <p:nvSpPr>
            <p:cNvPr id="84" name="TextBox 83"/>
            <p:cNvSpPr txBox="1"/>
            <p:nvPr/>
          </p:nvSpPr>
          <p:spPr>
            <a:xfrm>
              <a:off x="2287320" y="5761693"/>
              <a:ext cx="1340326"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IsRotating</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grpSp>
      <p:sp>
        <p:nvSpPr>
          <p:cNvPr id="85" name="Rectangle 84"/>
          <p:cNvSpPr/>
          <p:nvPr/>
        </p:nvSpPr>
        <p:spPr>
          <a:xfrm>
            <a:off x="5639730" y="4503231"/>
            <a:ext cx="2882836"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4230144" y="2047142"/>
            <a:ext cx="6576" cy="179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3121598" y="2047142"/>
            <a:ext cx="1118144" cy="179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072515">
            <a:off x="1619804" y="5379826"/>
            <a:ext cx="399806" cy="395193"/>
          </a:xfrm>
          <a:prstGeom prst="rect">
            <a:avLst/>
          </a:prstGeom>
        </p:spPr>
      </p:pic>
      <p:cxnSp>
        <p:nvCxnSpPr>
          <p:cNvPr id="96" name="Straight Arrow Connector 95"/>
          <p:cNvCxnSpPr/>
          <p:nvPr/>
        </p:nvCxnSpPr>
        <p:spPr>
          <a:xfrm>
            <a:off x="1260650" y="5534005"/>
            <a:ext cx="868501" cy="3941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922169" y="5339769"/>
            <a:ext cx="344966" cy="430887"/>
          </a:xfrm>
          <a:prstGeom prst="rect">
            <a:avLst/>
          </a:prstGeom>
        </p:spPr>
        <p:txBody>
          <a:bodyPr wrap="none">
            <a:spAutoFit/>
          </a:bodyPr>
          <a:lstStyle/>
          <a:p>
            <a:r>
              <a:rPr lang="el-GR" sz="2200" dirty="0"/>
              <a:t>α</a:t>
            </a:r>
            <a:endParaRPr lang="en-US" sz="2200" dirty="0"/>
          </a:p>
        </p:txBody>
      </p:sp>
      <p:pic>
        <p:nvPicPr>
          <p:cNvPr id="101" name="Picture 100"/>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1465" y="1375209"/>
            <a:ext cx="1476837" cy="4307646"/>
          </a:xfrm>
          <a:prstGeom prst="rect">
            <a:avLst/>
          </a:prstGeom>
        </p:spPr>
      </p:pic>
    </p:spTree>
    <p:custDataLst>
      <p:tags r:id="rId1"/>
    </p:custDataLst>
    <p:extLst>
      <p:ext uri="{BB962C8B-B14F-4D97-AF65-F5344CB8AC3E}">
        <p14:creationId xmlns:p14="http://schemas.microsoft.com/office/powerpoint/2010/main" val="2694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078" y="1369542"/>
            <a:ext cx="2222656" cy="4374527"/>
          </a:xfrm>
          <a:prstGeom prst="rect">
            <a:avLst/>
          </a:prstGeom>
        </p:spPr>
      </p:pic>
      <p:sp>
        <p:nvSpPr>
          <p:cNvPr id="5" name="Rounded Rectangle 4"/>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2" name="Rounded Rectangle 51"/>
          <p:cNvSpPr/>
          <p:nvPr/>
        </p:nvSpPr>
        <p:spPr>
          <a:xfrm>
            <a:off x="1936909"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solidFill>
                <a:latin typeface="Arial" panose="020B0604020202020204" pitchFamily="34" charset="0"/>
                <a:cs typeface="Arial" panose="020B0604020202020204" pitchFamily="34" charset="0"/>
              </a:rPr>
              <a:t>IsWalking</a:t>
            </a:r>
            <a:endParaRPr lang="en-US" sz="1700" dirty="0">
              <a:solidFill>
                <a:schemeClr val="bg1"/>
              </a:solidFill>
              <a:latin typeface="Arial" panose="020B0604020202020204" pitchFamily="34" charset="0"/>
              <a:cs typeface="Arial" panose="020B0604020202020204" pitchFamily="34" charset="0"/>
            </a:endParaRPr>
          </a:p>
        </p:txBody>
      </p:sp>
      <p:sp>
        <p:nvSpPr>
          <p:cNvPr id="53" name="Rounded Rectangle 5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5" name="Rounded Rectangle 54"/>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8" name="Rounded Rectangle 57"/>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2601121" y="2756516"/>
                <a:ext cx="248561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𝑠𝑡𝑑</m:t>
                      </m:r>
                      <m:r>
                        <a:rPr lang="en-US" sz="2200" b="0" i="1" smtClean="0">
                          <a:latin typeface="Cambria Math" panose="02040503050406030204" pitchFamily="18" charset="0"/>
                        </a:rPr>
                        <m:t>(|</m:t>
                      </m:r>
                      <m:r>
                        <a:rPr lang="en-US" sz="2200" b="0" i="1" smtClean="0">
                          <a:latin typeface="Cambria Math" panose="02040503050406030204" pitchFamily="18" charset="0"/>
                        </a:rPr>
                        <m:t>𝑎𝑐𝑐𝑒𝑙𝑒𝑟𝑎𝑡𝑖𝑜𝑛</m:t>
                      </m:r>
                      <m:r>
                        <a:rPr lang="en-US" sz="2200" b="0" i="1" smtClean="0">
                          <a:latin typeface="Cambria Math" panose="02040503050406030204" pitchFamily="18" charset="0"/>
                        </a:rPr>
                        <m:t>|)</m:t>
                      </m:r>
                    </m:oMath>
                  </m:oMathPara>
                </a14:m>
                <a:endParaRPr lang="en-US" sz="2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601121" y="2756516"/>
                <a:ext cx="2485617" cy="338554"/>
              </a:xfrm>
              <a:prstGeom prst="rect">
                <a:avLst/>
              </a:prstGeom>
              <a:blipFill rotWithShape="0">
                <a:blip r:embed="rId5"/>
                <a:stretch>
                  <a:fillRect l="-2457" r="-3686" b="-33929"/>
                </a:stretch>
              </a:blipFill>
            </p:spPr>
            <p:txBody>
              <a:bodyPr/>
              <a:lstStyle/>
              <a:p>
                <a:r>
                  <a:rPr lang="en-US">
                    <a:noFill/>
                  </a:rPr>
                  <a:t> </a:t>
                </a:r>
              </a:p>
            </p:txBody>
          </p:sp>
        </mc:Fallback>
      </mc:AlternateContent>
      <p:sp>
        <p:nvSpPr>
          <p:cNvPr id="30" name="TextBox 29"/>
          <p:cNvSpPr txBox="1"/>
          <p:nvPr/>
        </p:nvSpPr>
        <p:spPr>
          <a:xfrm>
            <a:off x="4177004" y="5070526"/>
            <a:ext cx="160300" cy="338554"/>
          </a:xfrm>
          <a:prstGeom prst="rect">
            <a:avLst/>
          </a:prstGeom>
          <a:noFill/>
        </p:spPr>
        <p:txBody>
          <a:bodyPr wrap="none" lIns="0" tIns="0" rIns="0" bIns="0" rtlCol="0">
            <a:spAutoFit/>
          </a:bodyPr>
          <a:lstStyle/>
          <a:p>
            <a:r>
              <a:rPr lang="el-GR" sz="2200" dirty="0" smtClean="0"/>
              <a:t>α</a:t>
            </a:r>
            <a:endParaRPr lang="en-US" sz="2200" dirty="0"/>
          </a:p>
        </p:txBody>
      </p:sp>
      <p:sp>
        <p:nvSpPr>
          <p:cNvPr id="31" name="Rounded Rectangle 30"/>
          <p:cNvSpPr/>
          <p:nvPr/>
        </p:nvSpPr>
        <p:spPr>
          <a:xfrm>
            <a:off x="6080836" y="3657211"/>
            <a:ext cx="2654791" cy="498515"/>
          </a:xfrm>
          <a:prstGeom prst="roundRect">
            <a:avLst/>
          </a:prstGeom>
          <a:solidFill>
            <a:schemeClr val="accent1">
              <a:lumMod val="20000"/>
              <a:lumOff val="8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bagged decision </a:t>
            </a:r>
            <a:r>
              <a:rPr lang="en-US" sz="2000" dirty="0" smtClean="0">
                <a:solidFill>
                  <a:schemeClr val="tx1"/>
                </a:solidFill>
                <a:latin typeface="Arial" panose="020B0604020202020204" pitchFamily="34" charset="0"/>
                <a:cs typeface="Arial" panose="020B0604020202020204" pitchFamily="34" charset="0"/>
              </a:rPr>
              <a:t>tree</a:t>
            </a:r>
            <a:endParaRPr lang="en-US" sz="2000" dirty="0">
              <a:solidFill>
                <a:schemeClr val="tx1"/>
              </a:solidFill>
              <a:latin typeface="Arial" panose="020B0604020202020204" pitchFamily="34" charset="0"/>
              <a:cs typeface="Arial" panose="020B0604020202020204" pitchFamily="34" charset="0"/>
            </a:endParaRPr>
          </a:p>
        </p:txBody>
      </p:sp>
      <p:sp>
        <p:nvSpPr>
          <p:cNvPr id="35" name="TextBox 34"/>
          <p:cNvSpPr txBox="1"/>
          <p:nvPr/>
        </p:nvSpPr>
        <p:spPr>
          <a:xfrm>
            <a:off x="6755706" y="4692533"/>
            <a:ext cx="1287660"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IsWalking</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2632034" y="1346683"/>
            <a:ext cx="2333623" cy="1382048"/>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7335" y="3824469"/>
            <a:ext cx="1521334" cy="1087993"/>
          </a:xfrm>
          <a:prstGeom prst="rect">
            <a:avLst/>
          </a:prstGeom>
        </p:spPr>
      </p:pic>
      <p:sp>
        <p:nvSpPr>
          <p:cNvPr id="42" name="TextBox 41"/>
          <p:cNvSpPr txBox="1"/>
          <p:nvPr/>
        </p:nvSpPr>
        <p:spPr>
          <a:xfrm>
            <a:off x="3098531" y="5037877"/>
            <a:ext cx="1039067"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rotation</a:t>
            </a:r>
            <a:endParaRPr lang="en-US" sz="2000" dirty="0">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6482463">
            <a:off x="3634566" y="3580519"/>
            <a:ext cx="471886" cy="466442"/>
          </a:xfrm>
          <a:prstGeom prst="rect">
            <a:avLst/>
          </a:prstGeom>
        </p:spPr>
      </p:pic>
      <p:cxnSp>
        <p:nvCxnSpPr>
          <p:cNvPr id="44" name="Straight Arrow Connector 43"/>
          <p:cNvCxnSpPr/>
          <p:nvPr/>
        </p:nvCxnSpPr>
        <p:spPr>
          <a:xfrm flipH="1" flipV="1">
            <a:off x="3856111" y="3456415"/>
            <a:ext cx="8889" cy="8795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65000" y="4658375"/>
            <a:ext cx="6916" cy="390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20518" y="3371926"/>
            <a:ext cx="160300" cy="338554"/>
          </a:xfrm>
          <a:prstGeom prst="rect">
            <a:avLst/>
          </a:prstGeom>
          <a:noFill/>
        </p:spPr>
        <p:txBody>
          <a:bodyPr wrap="none" lIns="0" tIns="0" rIns="0" bIns="0" rtlCol="0">
            <a:spAutoFit/>
          </a:bodyPr>
          <a:lstStyle/>
          <a:p>
            <a:r>
              <a:rPr lang="el-GR" sz="2200" dirty="0" smtClean="0"/>
              <a:t>α</a:t>
            </a:r>
            <a:endParaRPr lang="en-US" sz="2200" dirty="0"/>
          </a:p>
        </p:txBody>
      </p:sp>
      <p:cxnSp>
        <p:nvCxnSpPr>
          <p:cNvPr id="13" name="Straight Arrow Connector 12"/>
          <p:cNvCxnSpPr/>
          <p:nvPr/>
        </p:nvCxnSpPr>
        <p:spPr>
          <a:xfrm>
            <a:off x="5203091" y="3196872"/>
            <a:ext cx="807656" cy="70042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559339" y="3897302"/>
            <a:ext cx="1452917" cy="13425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7236773" y="4221997"/>
            <a:ext cx="342916" cy="37318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300275" y="2803053"/>
            <a:ext cx="274320" cy="2743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7" name="Oval 66"/>
          <p:cNvSpPr/>
          <p:nvPr/>
        </p:nvSpPr>
        <p:spPr>
          <a:xfrm>
            <a:off x="2812027" y="5117582"/>
            <a:ext cx="274320" cy="2743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9" name="Rectangle 68"/>
          <p:cNvSpPr/>
          <p:nvPr/>
        </p:nvSpPr>
        <p:spPr>
          <a:xfrm>
            <a:off x="6701271" y="4646366"/>
            <a:ext cx="1395163"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9665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p:bldP spid="16" grpId="0" animBg="1"/>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45" y="2348060"/>
            <a:ext cx="8142558" cy="329706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45" y="2348060"/>
            <a:ext cx="8142558" cy="3297069"/>
          </a:xfrm>
          <a:prstGeom prst="rect">
            <a:avLst/>
          </a:prstGeom>
        </p:spPr>
      </p:pic>
      <p:sp>
        <p:nvSpPr>
          <p:cNvPr id="53" name="Line Callout 2 52"/>
          <p:cNvSpPr/>
          <p:nvPr/>
        </p:nvSpPr>
        <p:spPr>
          <a:xfrm>
            <a:off x="6471181" y="1189557"/>
            <a:ext cx="2523778" cy="302197"/>
          </a:xfrm>
          <a:prstGeom prst="borderCallout2">
            <a:avLst>
              <a:gd name="adj1" fmla="val 51156"/>
              <a:gd name="adj2" fmla="val -2396"/>
              <a:gd name="adj3" fmla="val 54136"/>
              <a:gd name="adj4" fmla="val -26324"/>
              <a:gd name="adj5" fmla="val 635734"/>
              <a:gd name="adj6" fmla="val -72865"/>
            </a:avLst>
          </a:prstGeom>
          <a:solidFill>
            <a:schemeClr val="bg1">
              <a:lumMod val="6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Raw magnitude reading</a:t>
            </a:r>
          </a:p>
        </p:txBody>
      </p:sp>
      <p:sp>
        <p:nvSpPr>
          <p:cNvPr id="55" name="Line Callout 2 54"/>
          <p:cNvSpPr/>
          <p:nvPr/>
        </p:nvSpPr>
        <p:spPr>
          <a:xfrm>
            <a:off x="6471181" y="1946641"/>
            <a:ext cx="2523779" cy="301752"/>
          </a:xfrm>
          <a:prstGeom prst="borderCallout2">
            <a:avLst>
              <a:gd name="adj1" fmla="val 51156"/>
              <a:gd name="adj2" fmla="val -2396"/>
              <a:gd name="adj3" fmla="val 51156"/>
              <a:gd name="adj4" fmla="val -19264"/>
              <a:gd name="adj5" fmla="val 677248"/>
              <a:gd name="adj6" fmla="val -66919"/>
            </a:avLst>
          </a:prstGeom>
          <a:solidFill>
            <a:schemeClr val="tx1">
              <a:lumMod val="85000"/>
              <a:lumOff val="1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latin typeface="Arial" panose="020B0604020202020204" pitchFamily="34" charset="0"/>
                <a:cs typeface="Arial" panose="020B0604020202020204" pitchFamily="34" charset="0"/>
              </a:rPr>
              <a:t>Magnitude after filtering</a:t>
            </a:r>
            <a:endParaRPr lang="en-US" sz="1700" dirty="0">
              <a:solidFill>
                <a:schemeClr val="bg1"/>
              </a:solidFill>
              <a:latin typeface="Arial" panose="020B0604020202020204" pitchFamily="34" charset="0"/>
              <a:cs typeface="Arial" panose="020B0604020202020204" pitchFamily="34" charset="0"/>
            </a:endParaRPr>
          </a:p>
        </p:txBody>
      </p:sp>
      <p:sp>
        <p:nvSpPr>
          <p:cNvPr id="58" name="Line Callout 2 57"/>
          <p:cNvSpPr/>
          <p:nvPr/>
        </p:nvSpPr>
        <p:spPr>
          <a:xfrm>
            <a:off x="5985759" y="5762127"/>
            <a:ext cx="2523744" cy="301752"/>
          </a:xfrm>
          <a:prstGeom prst="borderCallout2">
            <a:avLst>
              <a:gd name="adj1" fmla="val 51156"/>
              <a:gd name="adj2" fmla="val -2396"/>
              <a:gd name="adj3" fmla="val 50427"/>
              <a:gd name="adj4" fmla="val -25195"/>
              <a:gd name="adj5" fmla="val -668518"/>
              <a:gd name="adj6" fmla="val -53950"/>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Primary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61" name="Line Callout 2 60"/>
          <p:cNvSpPr/>
          <p:nvPr/>
        </p:nvSpPr>
        <p:spPr>
          <a:xfrm>
            <a:off x="5107711" y="6310684"/>
            <a:ext cx="2523744" cy="301752"/>
          </a:xfrm>
          <a:prstGeom prst="borderCallout2">
            <a:avLst>
              <a:gd name="adj1" fmla="val 51156"/>
              <a:gd name="adj2" fmla="val -2396"/>
              <a:gd name="adj3" fmla="val 58978"/>
              <a:gd name="adj4" fmla="val -26848"/>
              <a:gd name="adj5" fmla="val -865027"/>
              <a:gd name="adj6" fmla="val -71776"/>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Secondary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1734938" y="2521508"/>
            <a:ext cx="978665" cy="2606100"/>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1993918" y="2521508"/>
                <a:ext cx="460704"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solidFill>
                            <a:schemeClr val="tx1"/>
                          </a:solidFill>
                          <a:latin typeface="Cambria Math" panose="02040503050406030204" pitchFamily="18" charset="0"/>
                          <a:ea typeface="Cambria Math" panose="02040503050406030204" pitchFamily="18" charset="0"/>
                        </a:rPr>
                        <m:t>∆</m:t>
                      </m:r>
                      <m:r>
                        <a:rPr lang="en-US" sz="2500" b="0" i="1" smtClean="0">
                          <a:solidFill>
                            <a:schemeClr val="tx1"/>
                          </a:solidFill>
                          <a:latin typeface="Cambria Math" panose="02040503050406030204" pitchFamily="18" charset="0"/>
                          <a:ea typeface="Cambria Math" panose="02040503050406030204" pitchFamily="18" charset="0"/>
                        </a:rPr>
                        <m:t>𝑇</m:t>
                      </m:r>
                    </m:oMath>
                  </m:oMathPara>
                </a14:m>
                <a:endParaRPr lang="en-US" sz="25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93918" y="2521508"/>
                <a:ext cx="460704" cy="384721"/>
              </a:xfrm>
              <a:prstGeom prst="rect">
                <a:avLst/>
              </a:prstGeom>
              <a:blipFill rotWithShape="0">
                <a:blip r:embed="rId7"/>
                <a:stretch>
                  <a:fillRect l="-15789" r="-13158" b="-6349"/>
                </a:stretch>
              </a:blipFill>
            </p:spPr>
            <p:txBody>
              <a:bodyPr/>
              <a:lstStyle/>
              <a:p>
                <a:r>
                  <a:rPr lang="en-US">
                    <a:noFill/>
                  </a:rPr>
                  <a:t> </a:t>
                </a:r>
              </a:p>
            </p:txBody>
          </p:sp>
        </mc:Fallback>
      </mc:AlternateContent>
      <p:sp>
        <p:nvSpPr>
          <p:cNvPr id="68" name="Rectangle 67"/>
          <p:cNvSpPr/>
          <p:nvPr/>
        </p:nvSpPr>
        <p:spPr>
          <a:xfrm>
            <a:off x="1734938" y="1509051"/>
            <a:ext cx="1673823" cy="8432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2" name="TextBox 71"/>
              <p:cNvSpPr txBox="1"/>
              <p:nvPr/>
            </p:nvSpPr>
            <p:spPr>
              <a:xfrm>
                <a:off x="1891382" y="1626025"/>
                <a:ext cx="1355243" cy="605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solidFill>
                                <a:schemeClr val="tx1"/>
                              </a:solidFill>
                              <a:latin typeface="Cambria Math" panose="02040503050406030204" pitchFamily="18" charset="0"/>
                              <a:ea typeface="Cambria Math" panose="02040503050406030204" pitchFamily="18" charset="0"/>
                            </a:rPr>
                          </m:ctrlPr>
                        </m:sSubPr>
                        <m:e>
                          <m:r>
                            <a:rPr lang="en-US" sz="2100" b="0" i="1" smtClean="0">
                              <a:solidFill>
                                <a:schemeClr val="tx1"/>
                              </a:solidFill>
                              <a:latin typeface="Cambria Math" panose="02040503050406030204" pitchFamily="18" charset="0"/>
                              <a:ea typeface="Cambria Math" panose="02040503050406030204" pitchFamily="18" charset="0"/>
                            </a:rPr>
                            <m:t>𝑇</m:t>
                          </m:r>
                        </m:e>
                        <m:sub>
                          <m:r>
                            <a:rPr lang="en-US" sz="2100" b="0" i="1" smtClean="0">
                              <a:solidFill>
                                <a:schemeClr val="tx1"/>
                              </a:solidFill>
                              <a:latin typeface="Cambria Math" panose="02040503050406030204" pitchFamily="18" charset="0"/>
                              <a:ea typeface="Cambria Math" panose="02040503050406030204" pitchFamily="18" charset="0"/>
                            </a:rPr>
                            <m:t>𝑠𝑡𝑒𝑝</m:t>
                          </m:r>
                        </m:sub>
                      </m:sSub>
                      <m:r>
                        <a:rPr lang="en-US" sz="2100" b="0" i="1" smtClean="0">
                          <a:solidFill>
                            <a:schemeClr val="tx1"/>
                          </a:solidFill>
                          <a:latin typeface="Cambria Math" panose="02040503050406030204" pitchFamily="18" charset="0"/>
                          <a:ea typeface="Cambria Math" panose="02040503050406030204" pitchFamily="18" charset="0"/>
                        </a:rPr>
                        <m:t>= </m:t>
                      </m:r>
                      <m:f>
                        <m:fPr>
                          <m:ctrlPr>
                            <a:rPr lang="en-US" sz="2100" b="0" i="1" smtClean="0">
                              <a:solidFill>
                                <a:schemeClr val="tx1"/>
                              </a:solidFill>
                              <a:latin typeface="Cambria Math" panose="02040503050406030204" pitchFamily="18" charset="0"/>
                              <a:ea typeface="Cambria Math" panose="02040503050406030204" pitchFamily="18" charset="0"/>
                            </a:rPr>
                          </m:ctrlPr>
                        </m:fPr>
                        <m:num>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𝑇</m:t>
                          </m:r>
                        </m:num>
                        <m:den>
                          <m:r>
                            <a:rPr lang="en-US" sz="2100" b="0" i="1" smtClean="0">
                              <a:solidFill>
                                <a:schemeClr val="tx1"/>
                              </a:solidFill>
                              <a:latin typeface="Cambria Math" panose="02040503050406030204" pitchFamily="18" charset="0"/>
                              <a:ea typeface="Cambria Math" panose="02040503050406030204" pitchFamily="18" charset="0"/>
                            </a:rPr>
                            <m:t>2</m:t>
                          </m:r>
                        </m:den>
                      </m:f>
                    </m:oMath>
                  </m:oMathPara>
                </a14:m>
                <a:endParaRPr lang="en-US" sz="2100" dirty="0">
                  <a:solidFill>
                    <a:schemeClr val="tx1"/>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891382" y="1626025"/>
                <a:ext cx="1355243" cy="605037"/>
              </a:xfrm>
              <a:prstGeom prst="rect">
                <a:avLst/>
              </a:prstGeom>
              <a:blipFill rotWithShape="0">
                <a:blip r:embed="rId8"/>
                <a:stretch>
                  <a:fillRect/>
                </a:stretch>
              </a:blipFill>
            </p:spPr>
            <p:txBody>
              <a:bodyPr/>
              <a:lstStyle/>
              <a:p>
                <a:r>
                  <a:rPr lang="en-US">
                    <a:noFill/>
                  </a:rPr>
                  <a:t> </a:t>
                </a:r>
              </a:p>
            </p:txBody>
          </p:sp>
        </mc:Fallback>
      </mc:AlternateContent>
      <p:sp>
        <p:nvSpPr>
          <p:cNvPr id="15" name="Rounded Rectangle 14"/>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6" name="Rounded Rectangle 15"/>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8" name="Rounded Rectangle 17"/>
          <p:cNvSpPr/>
          <p:nvPr/>
        </p:nvSpPr>
        <p:spPr>
          <a:xfrm>
            <a:off x="3742373"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duration</a:t>
            </a:r>
            <a:endParaRPr lang="en-US" sz="1700" dirty="0">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0" name="Rounded Rectangle 19"/>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812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8" grpId="0" animBg="1"/>
      <p:bldP spid="61" grpId="0" animBg="1"/>
      <p:bldP spid="25" grpId="0" animBg="1"/>
      <p:bldP spid="26" grpId="0"/>
      <p:bldP spid="68" grpId="0" animBg="1"/>
      <p:bldP spid="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sp>
        <p:nvSpPr>
          <p:cNvPr id="61" name="Line Callout 2 60"/>
          <p:cNvSpPr/>
          <p:nvPr/>
        </p:nvSpPr>
        <p:spPr>
          <a:xfrm>
            <a:off x="5107711" y="6310684"/>
            <a:ext cx="2523744" cy="301752"/>
          </a:xfrm>
          <a:prstGeom prst="borderCallout2">
            <a:avLst>
              <a:gd name="adj1" fmla="val 51156"/>
              <a:gd name="adj2" fmla="val -2396"/>
              <a:gd name="adj3" fmla="val 58978"/>
              <a:gd name="adj4" fmla="val -26848"/>
              <a:gd name="adj5" fmla="val -865027"/>
              <a:gd name="adj6" fmla="val -7177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Secondary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58" name="Line Callout 2 57"/>
          <p:cNvSpPr/>
          <p:nvPr/>
        </p:nvSpPr>
        <p:spPr>
          <a:xfrm>
            <a:off x="5985759" y="5762127"/>
            <a:ext cx="2523744" cy="301752"/>
          </a:xfrm>
          <a:prstGeom prst="borderCallout2">
            <a:avLst>
              <a:gd name="adj1" fmla="val 51156"/>
              <a:gd name="adj2" fmla="val -2396"/>
              <a:gd name="adj3" fmla="val 50427"/>
              <a:gd name="adj4" fmla="val -25195"/>
              <a:gd name="adj5" fmla="val -668518"/>
              <a:gd name="adj6" fmla="val -53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Primary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55" name="Line Callout 2 54"/>
          <p:cNvSpPr/>
          <p:nvPr/>
        </p:nvSpPr>
        <p:spPr>
          <a:xfrm>
            <a:off x="6471181" y="1946641"/>
            <a:ext cx="2523779" cy="301752"/>
          </a:xfrm>
          <a:prstGeom prst="borderCallout2">
            <a:avLst>
              <a:gd name="adj1" fmla="val 51156"/>
              <a:gd name="adj2" fmla="val -2396"/>
              <a:gd name="adj3" fmla="val 51156"/>
              <a:gd name="adj4" fmla="val -19264"/>
              <a:gd name="adj5" fmla="val 683561"/>
              <a:gd name="adj6" fmla="val -67674"/>
            </a:avLst>
          </a:prstGeom>
          <a:solidFill>
            <a:schemeClr val="tx1">
              <a:lumMod val="85000"/>
              <a:lumOff val="1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latin typeface="Arial" panose="020B0604020202020204" pitchFamily="34" charset="0"/>
                <a:cs typeface="Arial" panose="020B0604020202020204" pitchFamily="34" charset="0"/>
              </a:rPr>
              <a:t>Magnitude after filtering</a:t>
            </a:r>
            <a:endParaRPr lang="en-US" sz="1700" dirty="0">
              <a:solidFill>
                <a:schemeClr val="bg1"/>
              </a:solidFill>
              <a:latin typeface="Arial" panose="020B0604020202020204" pitchFamily="34" charset="0"/>
              <a:cs typeface="Arial" panose="020B0604020202020204" pitchFamily="34" charset="0"/>
            </a:endParaRPr>
          </a:p>
        </p:txBody>
      </p:sp>
      <p:sp>
        <p:nvSpPr>
          <p:cNvPr id="53" name="Line Callout 2 52"/>
          <p:cNvSpPr/>
          <p:nvPr/>
        </p:nvSpPr>
        <p:spPr>
          <a:xfrm>
            <a:off x="6471181" y="1189557"/>
            <a:ext cx="2523778" cy="302197"/>
          </a:xfrm>
          <a:prstGeom prst="borderCallout2">
            <a:avLst>
              <a:gd name="adj1" fmla="val 51156"/>
              <a:gd name="adj2" fmla="val -2396"/>
              <a:gd name="adj3" fmla="val 54136"/>
              <a:gd name="adj4" fmla="val -26324"/>
              <a:gd name="adj5" fmla="val 635734"/>
              <a:gd name="adj6" fmla="val -72865"/>
            </a:avLst>
          </a:prstGeom>
          <a:solidFill>
            <a:schemeClr val="bg1">
              <a:lumMod val="6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Raw magnitude reading</a:t>
            </a:r>
          </a:p>
        </p:txBody>
      </p:sp>
      <p:sp>
        <p:nvSpPr>
          <p:cNvPr id="18" name="Line Callout 2 17"/>
          <p:cNvSpPr/>
          <p:nvPr/>
        </p:nvSpPr>
        <p:spPr>
          <a:xfrm>
            <a:off x="2436491" y="1536722"/>
            <a:ext cx="2523744" cy="301752"/>
          </a:xfrm>
          <a:prstGeom prst="borderCallout2">
            <a:avLst>
              <a:gd name="adj1" fmla="val 51156"/>
              <a:gd name="adj2" fmla="val -2396"/>
              <a:gd name="adj3" fmla="val 54636"/>
              <a:gd name="adj4" fmla="val -18653"/>
              <a:gd name="adj5" fmla="val 526768"/>
              <a:gd name="adj6" fmla="val -28789"/>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Step phase markers</a:t>
            </a:r>
            <a:endParaRPr lang="en-US" sz="17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4" name="Rounded Rectangle 13"/>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5" name="Rounded Rectangle 14"/>
          <p:cNvSpPr/>
          <p:nvPr/>
        </p:nvSpPr>
        <p:spPr>
          <a:xfrm>
            <a:off x="5547837"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phase</a:t>
            </a:r>
            <a:endParaRPr lang="en-US" sz="1700" dirty="0">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2015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9300" y="2028089"/>
            <a:ext cx="7581900" cy="3277271"/>
          </a:xfrm>
          <a:prstGeom prst="rect">
            <a:avLst/>
          </a:prstGeom>
        </p:spPr>
      </p:pic>
      <p:cxnSp>
        <p:nvCxnSpPr>
          <p:cNvPr id="37" name="Straight Arrow Connector 36"/>
          <p:cNvCxnSpPr/>
          <p:nvPr/>
        </p:nvCxnSpPr>
        <p:spPr>
          <a:xfrm>
            <a:off x="3128867" y="3924256"/>
            <a:ext cx="9977" cy="23592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3225458" y="6009526"/>
                <a:ext cx="2617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𝑔</m:t>
                      </m:r>
                    </m:oMath>
                  </m:oMathPara>
                </a14:m>
                <a:endParaRPr lang="en-US"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3225458" y="6009526"/>
                <a:ext cx="261738" cy="369332"/>
              </a:xfrm>
              <a:prstGeom prst="rect">
                <a:avLst/>
              </a:prstGeom>
              <a:blipFill rotWithShape="0">
                <a:blip r:embed="rId5"/>
                <a:stretch>
                  <a:fillRect l="-27907" r="-27907" b="-26667"/>
                </a:stretch>
              </a:blipFill>
            </p:spPr>
            <p:txBody>
              <a:bodyPr/>
              <a:lstStyle/>
              <a:p>
                <a:r>
                  <a:rPr lang="en-US">
                    <a:noFill/>
                  </a:rPr>
                  <a:t> </a:t>
                </a:r>
              </a:p>
            </p:txBody>
          </p:sp>
        </mc:Fallback>
      </mc:AlternateContent>
      <p:sp>
        <p:nvSpPr>
          <p:cNvPr id="46" name="Rectangle 45"/>
          <p:cNvSpPr/>
          <p:nvPr/>
        </p:nvSpPr>
        <p:spPr>
          <a:xfrm>
            <a:off x="3831767" y="1910792"/>
            <a:ext cx="4907621" cy="359979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flipV="1">
            <a:off x="3137574" y="3841960"/>
            <a:ext cx="2271669" cy="12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4475012" y="3423410"/>
                <a:ext cx="19657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sSub>
                        <m:sSubPr>
                          <m:ctrlPr>
                            <a:rPr lang="en-US" sz="2400" i="1">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ℛ</m:t>
                          </m:r>
                        </m:e>
                        <m:sub>
                          <m:r>
                            <a:rPr lang="en-US" sz="2400" i="1">
                              <a:solidFill>
                                <a:srgbClr val="FF0000"/>
                              </a:solidFill>
                              <a:latin typeface="Cambria Math" panose="02040503050406030204" pitchFamily="18" charset="0"/>
                              <a:ea typeface="Cambria Math" panose="02040503050406030204" pitchFamily="18" charset="0"/>
                            </a:rPr>
                            <m:t>𝑎𝑥𝑖𝑠</m:t>
                          </m:r>
                        </m:sub>
                      </m:sSub>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𝑔</m:t>
                      </m:r>
                    </m:oMath>
                  </m:oMathPara>
                </a14:m>
                <a:endParaRPr lang="en-US" sz="24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475012" y="3423410"/>
                <a:ext cx="1965731" cy="369332"/>
              </a:xfrm>
              <a:prstGeom prst="rect">
                <a:avLst/>
              </a:prstGeom>
              <a:blipFill rotWithShape="0">
                <a:blip r:embed="rId6"/>
                <a:stretch>
                  <a:fillRect l="-3096" r="-3096" b="-26667"/>
                </a:stretch>
              </a:blipFill>
            </p:spPr>
            <p:txBody>
              <a:bodyPr/>
              <a:lstStyle/>
              <a:p>
                <a:r>
                  <a:rPr lang="en-US">
                    <a:noFill/>
                  </a:rPr>
                  <a:t> </a:t>
                </a:r>
              </a:p>
            </p:txBody>
          </p:sp>
        </mc:Fallback>
      </mc:AlternateContent>
      <p:pic>
        <p:nvPicPr>
          <p:cNvPr id="63" name="Picture 62"/>
          <p:cNvPicPr>
            <a:picLocks noChangeAspect="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6837749">
            <a:off x="2891437" y="3895739"/>
            <a:ext cx="532520" cy="532520"/>
          </a:xfrm>
          <a:prstGeom prst="rect">
            <a:avLst/>
          </a:prstGeom>
        </p:spPr>
      </p:pic>
      <p:grpSp>
        <p:nvGrpSpPr>
          <p:cNvPr id="2" name="Group 1"/>
          <p:cNvGrpSpPr/>
          <p:nvPr/>
        </p:nvGrpSpPr>
        <p:grpSpPr>
          <a:xfrm>
            <a:off x="176273" y="1910792"/>
            <a:ext cx="2345368" cy="3575397"/>
            <a:chOff x="176273" y="1910792"/>
            <a:chExt cx="2345368" cy="3575397"/>
          </a:xfrm>
        </p:grpSpPr>
        <p:sp>
          <p:nvSpPr>
            <p:cNvPr id="52" name="Rectangle 51"/>
            <p:cNvSpPr/>
            <p:nvPr/>
          </p:nvSpPr>
          <p:spPr>
            <a:xfrm>
              <a:off x="176273" y="1910792"/>
              <a:ext cx="2198627" cy="339456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74900" y="5082852"/>
              <a:ext cx="146741" cy="40333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5" name="TextBox 64"/>
              <p:cNvSpPr txBox="1"/>
              <p:nvPr/>
            </p:nvSpPr>
            <p:spPr>
              <a:xfrm>
                <a:off x="2159384" y="3574998"/>
                <a:ext cx="7828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ℛ</m:t>
                          </m:r>
                        </m:e>
                        <m:sub>
                          <m:r>
                            <a:rPr lang="en-US" sz="2400" b="0" i="1" smtClean="0">
                              <a:solidFill>
                                <a:srgbClr val="FF0000"/>
                              </a:solidFill>
                              <a:latin typeface="Cambria Math" panose="02040503050406030204" pitchFamily="18" charset="0"/>
                              <a:ea typeface="Cambria Math" panose="02040503050406030204" pitchFamily="18" charset="0"/>
                            </a:rPr>
                            <m:t>𝑎𝑥𝑖𝑠</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159384" y="3574998"/>
                <a:ext cx="782843" cy="369332"/>
              </a:xfrm>
              <a:prstGeom prst="rect">
                <a:avLst/>
              </a:prstGeom>
              <a:blipFill rotWithShape="0">
                <a:blip r:embed="rId8"/>
                <a:stretch>
                  <a:fillRect l="-8527" r="-3101" b="-14754"/>
                </a:stretch>
              </a:blipFill>
            </p:spPr>
            <p:txBody>
              <a:bodyPr/>
              <a:lstStyle/>
              <a:p>
                <a:r>
                  <a:rPr lang="en-US">
                    <a:noFill/>
                  </a:rPr>
                  <a:t> </a:t>
                </a:r>
              </a:p>
            </p:txBody>
          </p:sp>
        </mc:Fallback>
      </mc:AlternateContent>
      <p:cxnSp>
        <p:nvCxnSpPr>
          <p:cNvPr id="18" name="Straight Connector 17"/>
          <p:cNvCxnSpPr/>
          <p:nvPr/>
        </p:nvCxnSpPr>
        <p:spPr>
          <a:xfrm flipV="1">
            <a:off x="3356327" y="3191311"/>
            <a:ext cx="4399141" cy="9813"/>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0393" y="4513449"/>
            <a:ext cx="5795918" cy="0"/>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86311" y="3191313"/>
            <a:ext cx="1569157" cy="1322136"/>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6049" y="3180892"/>
            <a:ext cx="1569157" cy="1322136"/>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1988960" y="3199016"/>
            <a:ext cx="895874" cy="11570"/>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42" idx="5"/>
          </p:cNvCxnSpPr>
          <p:nvPr/>
        </p:nvCxnSpPr>
        <p:spPr>
          <a:xfrm>
            <a:off x="3200902" y="3900152"/>
            <a:ext cx="2095869" cy="4265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13007" y="5421621"/>
            <a:ext cx="176683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magnetic field</a:t>
            </a:r>
          </a:p>
        </p:txBody>
      </p:sp>
      <p:cxnSp>
        <p:nvCxnSpPr>
          <p:cNvPr id="29" name="Straight Arrow Connector 28"/>
          <p:cNvCxnSpPr/>
          <p:nvPr/>
        </p:nvCxnSpPr>
        <p:spPr>
          <a:xfrm>
            <a:off x="4087919" y="4512474"/>
            <a:ext cx="1229236" cy="8973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281223" y="4345245"/>
            <a:ext cx="3410" cy="107676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218003" y="3899615"/>
            <a:ext cx="898313" cy="6360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Pie 24"/>
          <p:cNvSpPr/>
          <p:nvPr/>
        </p:nvSpPr>
        <p:spPr>
          <a:xfrm>
            <a:off x="1878966" y="3343488"/>
            <a:ext cx="2529026" cy="1051560"/>
          </a:xfrm>
          <a:prstGeom prst="pie">
            <a:avLst>
              <a:gd name="adj1" fmla="val 21584552"/>
              <a:gd name="adj2" fmla="val 6971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8" name="Group 37"/>
          <p:cNvGrpSpPr/>
          <p:nvPr/>
        </p:nvGrpSpPr>
        <p:grpSpPr>
          <a:xfrm>
            <a:off x="2982126" y="3686512"/>
            <a:ext cx="310896" cy="310896"/>
            <a:chOff x="4306101" y="3667462"/>
            <a:chExt cx="310896" cy="310896"/>
          </a:xfrm>
        </p:grpSpPr>
        <p:sp>
          <p:nvSpPr>
            <p:cNvPr id="42" name="Oval 41"/>
            <p:cNvSpPr/>
            <p:nvPr/>
          </p:nvSpPr>
          <p:spPr>
            <a:xfrm>
              <a:off x="4381751" y="3740614"/>
              <a:ext cx="167682" cy="1645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Donut 40"/>
            <p:cNvSpPr/>
            <p:nvPr/>
          </p:nvSpPr>
          <p:spPr>
            <a:xfrm>
              <a:off x="4306101" y="3667462"/>
              <a:ext cx="310896" cy="310896"/>
            </a:xfrm>
            <a:prstGeom prst="donut">
              <a:avLst>
                <a:gd name="adj" fmla="val 126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49" name="TextBox 48"/>
          <p:cNvSpPr txBox="1"/>
          <p:nvPr/>
        </p:nvSpPr>
        <p:spPr>
          <a:xfrm>
            <a:off x="4794566" y="1368761"/>
            <a:ext cx="149592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8 directions</a:t>
            </a:r>
            <a:endParaRPr lang="en-US" sz="2000" dirty="0">
              <a:latin typeface="Arial" panose="020B0604020202020204" pitchFamily="34" charset="0"/>
              <a:cs typeface="Arial" panose="020B0604020202020204" pitchFamily="34" charset="0"/>
            </a:endParaRPr>
          </a:p>
        </p:txBody>
      </p:sp>
      <p:sp>
        <p:nvSpPr>
          <p:cNvPr id="31" name="Rounded Rectangle 30"/>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2" name="Rounded Rectangle 31"/>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3" name="Rounded Rectangle 3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4" name="Rounded Rectangle 33"/>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5" name="Rounded Rectangle 34"/>
          <p:cNvSpPr/>
          <p:nvPr/>
        </p:nvSpPr>
        <p:spPr>
          <a:xfrm>
            <a:off x="7353300"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direction</a:t>
            </a:r>
            <a:endParaRPr lang="en-US" sz="1700" dirty="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4794566" y="1302876"/>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1849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animBg="1"/>
      <p:bldP spid="44" grpId="0"/>
      <p:bldP spid="65" grpId="0"/>
      <p:bldP spid="6" grpId="0"/>
      <p:bldP spid="25" grpId="0" animBg="1"/>
      <p:bldP spid="49" grpId="0"/>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792551" y="576605"/>
            <a:ext cx="4393724" cy="457200"/>
          </a:xfrm>
          <a:prstGeom prst="borderCallout2">
            <a:avLst>
              <a:gd name="adj1" fmla="val 50377"/>
              <a:gd name="adj2" fmla="val -2011"/>
              <a:gd name="adj3" fmla="val 49986"/>
              <a:gd name="adj4" fmla="val -9496"/>
              <a:gd name="adj5" fmla="val 235818"/>
              <a:gd name="adj6" fmla="val -18776"/>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extracting 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sensor</a:t>
            </a:r>
            <a:endParaRPr lang="en-US" sz="2500" dirty="0">
              <a:solidFill>
                <a:schemeClr val="bg1"/>
              </a:solidFill>
              <a:latin typeface="Arial" panose="020B0604020202020204" pitchFamily="34" charset="0"/>
              <a:cs typeface="Arial" panose="020B0604020202020204" pitchFamily="34" charset="0"/>
            </a:endParaRPr>
          </a:p>
        </p:txBody>
      </p:sp>
      <p:sp>
        <p:nvSpPr>
          <p:cNvPr id="12" name="Line Callout 2 11"/>
          <p:cNvSpPr/>
          <p:nvPr/>
        </p:nvSpPr>
        <p:spPr>
          <a:xfrm>
            <a:off x="1271249" y="4133893"/>
            <a:ext cx="4272074" cy="457200"/>
          </a:xfrm>
          <a:prstGeom prst="borderCallout2">
            <a:avLst>
              <a:gd name="adj1" fmla="val 54802"/>
              <a:gd name="adj2" fmla="val 102624"/>
              <a:gd name="adj3" fmla="val 56624"/>
              <a:gd name="adj4" fmla="val 112236"/>
              <a:gd name="adj5" fmla="val 196445"/>
              <a:gd name="adj6" fmla="val 120669"/>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bg1"/>
                </a:solidFill>
                <a:latin typeface="Arial" panose="020B0604020202020204" pitchFamily="34" charset="0"/>
                <a:cs typeface="Arial" panose="020B0604020202020204" pitchFamily="34" charset="0"/>
              </a:rPr>
              <a:t>extracting motion </a:t>
            </a:r>
            <a:r>
              <a:rPr lang="en-US" sz="2500" dirty="0">
                <a:solidFill>
                  <a:schemeClr val="bg1"/>
                </a:solidFill>
                <a:latin typeface="Arial" panose="020B0604020202020204" pitchFamily="34" charset="0"/>
                <a:cs typeface="Arial" panose="020B0604020202020204" pitchFamily="34" charset="0"/>
              </a:rPr>
              <a:t>from </a:t>
            </a:r>
            <a:r>
              <a:rPr lang="en-US" sz="2500" dirty="0" smtClean="0">
                <a:solidFill>
                  <a:schemeClr val="bg1"/>
                </a:solidFill>
                <a:latin typeface="Arial" panose="020B0604020202020204" pitchFamily="34" charset="0"/>
                <a:cs typeface="Arial" panose="020B0604020202020204" pitchFamily="34" charset="0"/>
              </a:rPr>
              <a:t>video</a:t>
            </a:r>
            <a:endParaRPr lang="en-US" sz="25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806652" y="1455340"/>
            <a:ext cx="282090" cy="497412"/>
          </a:xfrm>
          <a:prstGeom prst="rect">
            <a:avLst/>
          </a:prstGeom>
        </p:spPr>
      </p:pic>
    </p:spTree>
    <p:extLst>
      <p:ext uri="{BB962C8B-B14F-4D97-AF65-F5344CB8AC3E}">
        <p14:creationId xmlns:p14="http://schemas.microsoft.com/office/powerpoint/2010/main" val="83707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9400" y="3707087"/>
            <a:ext cx="962687" cy="430887"/>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259" y="1335657"/>
            <a:ext cx="2189747" cy="165046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35657"/>
            <a:ext cx="2189747" cy="165425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1016" y="1337552"/>
            <a:ext cx="2190568" cy="165046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713" y="1335657"/>
            <a:ext cx="2189749" cy="1652357"/>
          </a:xfrm>
          <a:prstGeom prst="rect">
            <a:avLst/>
          </a:prstGeom>
        </p:spPr>
      </p:pic>
      <p:sp>
        <p:nvSpPr>
          <p:cNvPr id="24" name="Oval 23"/>
          <p:cNvSpPr/>
          <p:nvPr/>
        </p:nvSpPr>
        <p:spPr>
          <a:xfrm>
            <a:off x="3051671" y="2159899"/>
            <a:ext cx="517793" cy="6842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ne Callout 2 26"/>
          <p:cNvSpPr/>
          <p:nvPr/>
        </p:nvSpPr>
        <p:spPr>
          <a:xfrm>
            <a:off x="3630251" y="902008"/>
            <a:ext cx="1020133" cy="365760"/>
          </a:xfrm>
          <a:prstGeom prst="borderCallout2">
            <a:avLst>
              <a:gd name="adj1" fmla="val 51156"/>
              <a:gd name="adj2" fmla="val -2396"/>
              <a:gd name="adj3" fmla="val 50427"/>
              <a:gd name="adj4" fmla="val -18970"/>
              <a:gd name="adj5" fmla="val 350195"/>
              <a:gd name="adj6" fmla="val -29954"/>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error</a:t>
            </a:r>
            <a:endParaRPr lang="en-US" sz="2200" dirty="0">
              <a:solidFill>
                <a:schemeClr val="bg1"/>
              </a:solidFill>
            </a:endParaRPr>
          </a:p>
        </p:txBody>
      </p:sp>
      <p:sp>
        <p:nvSpPr>
          <p:cNvPr id="28" name="Line Callout 2 27"/>
          <p:cNvSpPr/>
          <p:nvPr/>
        </p:nvSpPr>
        <p:spPr>
          <a:xfrm>
            <a:off x="6059432" y="902008"/>
            <a:ext cx="1310020" cy="365760"/>
          </a:xfrm>
          <a:prstGeom prst="borderCallout2">
            <a:avLst>
              <a:gd name="adj1" fmla="val 51156"/>
              <a:gd name="adj2" fmla="val -2396"/>
              <a:gd name="adj3" fmla="val 50427"/>
              <a:gd name="adj4" fmla="val -14531"/>
              <a:gd name="adj5" fmla="val 242466"/>
              <a:gd name="adj6" fmla="val -22716"/>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occlusion</a:t>
            </a:r>
            <a:endParaRPr lang="en-US" sz="2200" dirty="0">
              <a:solidFill>
                <a:schemeClr val="bg1"/>
              </a:solidFill>
            </a:endParaRPr>
          </a:p>
        </p:txBody>
      </p:sp>
      <p:sp>
        <p:nvSpPr>
          <p:cNvPr id="29" name="Oval 28"/>
          <p:cNvSpPr/>
          <p:nvPr/>
        </p:nvSpPr>
        <p:spPr>
          <a:xfrm>
            <a:off x="5602920" y="1785951"/>
            <a:ext cx="258896" cy="546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566180" y="3196213"/>
            <a:ext cx="3025907" cy="477054"/>
          </a:xfrm>
          <a:prstGeom prst="rect">
            <a:avLst/>
          </a:prstGeom>
          <a:noFill/>
        </p:spPr>
        <p:txBody>
          <a:bodyPr wrap="square" rtlCol="0">
            <a:spAutoFit/>
          </a:bodyPr>
          <a:lstStyle/>
          <a:p>
            <a:r>
              <a:rPr lang="en-US" sz="2500" dirty="0" err="1" smtClean="0">
                <a:latin typeface="Arial" panose="020B0604020202020204" pitchFamily="34" charset="0"/>
                <a:cs typeface="Arial" panose="020B0604020202020204" pitchFamily="34" charset="0"/>
              </a:rPr>
              <a:t>Kalman</a:t>
            </a:r>
            <a:r>
              <a:rPr lang="en-US" sz="2500" dirty="0" smtClean="0">
                <a:latin typeface="Arial" panose="020B0604020202020204" pitchFamily="34" charset="0"/>
                <a:cs typeface="Arial" panose="020B0604020202020204" pitchFamily="34" charset="0"/>
              </a:rPr>
              <a:t> filter</a:t>
            </a:r>
            <a:endParaRPr lang="en-US" sz="25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5009451" y="3707087"/>
                <a:ext cx="2704138" cy="387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00" i="1" smtClean="0">
                              <a:latin typeface="Cambria Math" panose="02040503050406030204" pitchFamily="18" charset="0"/>
                            </a:rPr>
                          </m:ctrlPr>
                        </m:sSubPr>
                        <m:e>
                          <m:r>
                            <a:rPr lang="en-US" sz="2300" b="0" i="1" smtClean="0">
                              <a:latin typeface="Cambria Math" panose="02040503050406030204" pitchFamily="18" charset="0"/>
                            </a:rPr>
                            <m:t>𝑠</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𝑥</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 </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𝑦</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𝑣</m:t>
                          </m:r>
                        </m:e>
                        <m:sub>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𝑥</m:t>
                              </m:r>
                            </m:e>
                            <m:sub>
                              <m:r>
                                <a:rPr lang="en-US" sz="2300" b="0" i="1" smtClean="0">
                                  <a:latin typeface="Cambria Math" panose="02040503050406030204" pitchFamily="18" charset="0"/>
                                </a:rPr>
                                <m:t>𝑘</m:t>
                              </m:r>
                            </m:sub>
                          </m:sSub>
                        </m:sub>
                      </m:sSub>
                      <m:r>
                        <a:rPr lang="en-US" sz="2300" b="0" i="1" smtClean="0">
                          <a:latin typeface="Cambria Math" panose="02040503050406030204" pitchFamily="18" charset="0"/>
                        </a:rPr>
                        <m:t>,</m:t>
                      </m:r>
                      <m:sSub>
                        <m:sSubPr>
                          <m:ctrlPr>
                            <a:rPr lang="en-US" sz="2300" i="1">
                              <a:latin typeface="Cambria Math" panose="02040503050406030204" pitchFamily="18" charset="0"/>
                            </a:rPr>
                          </m:ctrlPr>
                        </m:sSubPr>
                        <m:e>
                          <m:r>
                            <a:rPr lang="en-US" sz="2300" i="1">
                              <a:latin typeface="Cambria Math" panose="02040503050406030204" pitchFamily="18" charset="0"/>
                            </a:rPr>
                            <m:t>𝑣</m:t>
                          </m:r>
                        </m:e>
                        <m:sub>
                          <m:sSub>
                            <m:sSubPr>
                              <m:ctrlPr>
                                <a:rPr lang="en-US" sz="2300" i="1">
                                  <a:latin typeface="Cambria Math" panose="02040503050406030204" pitchFamily="18" charset="0"/>
                                </a:rPr>
                              </m:ctrlPr>
                            </m:sSubPr>
                            <m:e>
                              <m:r>
                                <a:rPr lang="en-US" sz="2300" b="0" i="1" smtClean="0">
                                  <a:latin typeface="Cambria Math" panose="02040503050406030204" pitchFamily="18" charset="0"/>
                                </a:rPr>
                                <m:t>𝑦</m:t>
                              </m:r>
                            </m:e>
                            <m:sub>
                              <m:r>
                                <a:rPr lang="en-US" sz="2300" i="1">
                                  <a:latin typeface="Cambria Math" panose="02040503050406030204" pitchFamily="18" charset="0"/>
                                </a:rPr>
                                <m:t>𝑘</m:t>
                              </m:r>
                            </m:sub>
                          </m:sSub>
                        </m:sub>
                      </m:sSub>
                      <m:r>
                        <a:rPr lang="en-US" sz="2300" b="0" i="1" smtClean="0">
                          <a:latin typeface="Cambria Math" panose="02040503050406030204" pitchFamily="18" charset="0"/>
                        </a:rPr>
                        <m:t>]</m:t>
                      </m:r>
                    </m:oMath>
                  </m:oMathPara>
                </a14:m>
                <a:endParaRPr lang="en-US" sz="23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009451" y="3707087"/>
                <a:ext cx="2704138" cy="387222"/>
              </a:xfrm>
              <a:prstGeom prst="rect">
                <a:avLst/>
              </a:prstGeom>
              <a:blipFill rotWithShape="0">
                <a:blip r:embed="rId8"/>
                <a:stretch>
                  <a:fillRect l="-677" r="-3386" b="-25000"/>
                </a:stretch>
              </a:blipFill>
            </p:spPr>
            <p:txBody>
              <a:bodyPr/>
              <a:lstStyle/>
              <a:p>
                <a:r>
                  <a:rPr lang="en-US">
                    <a:noFill/>
                  </a:rPr>
                  <a:t> </a:t>
                </a:r>
              </a:p>
            </p:txBody>
          </p:sp>
        </mc:Fallback>
      </mc:AlternateContent>
      <p:sp>
        <p:nvSpPr>
          <p:cNvPr id="37" name="TextBox 36"/>
          <p:cNvSpPr txBox="1"/>
          <p:nvPr/>
        </p:nvSpPr>
        <p:spPr>
          <a:xfrm>
            <a:off x="318205" y="3194207"/>
            <a:ext cx="3025907" cy="477054"/>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ox association</a:t>
            </a:r>
            <a:endParaRPr lang="en-US" sz="2500" dirty="0">
              <a:latin typeface="Arial" panose="020B0604020202020204" pitchFamily="34" charset="0"/>
              <a:cs typeface="Arial" panose="020B0604020202020204" pitchFamily="34" charset="0"/>
            </a:endParaRPr>
          </a:p>
        </p:txBody>
      </p:sp>
      <p:sp>
        <p:nvSpPr>
          <p:cNvPr id="38" name="TextBox 37"/>
          <p:cNvSpPr txBox="1"/>
          <p:nvPr/>
        </p:nvSpPr>
        <p:spPr>
          <a:xfrm>
            <a:off x="647434" y="3693434"/>
            <a:ext cx="3025907"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position, speed, size</a:t>
            </a:r>
            <a:endParaRPr lang="en-US" sz="23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441065"/>
            <a:ext cx="2189747" cy="165235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8989" y="4441065"/>
            <a:ext cx="2189482" cy="1652156"/>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6267" y="4441065"/>
            <a:ext cx="2187733" cy="1650835"/>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7713" y="4442385"/>
            <a:ext cx="2189311" cy="1649515"/>
          </a:xfrm>
          <a:prstGeom prst="rect">
            <a:avLst/>
          </a:prstGeom>
        </p:spPr>
      </p:pic>
      <p:sp>
        <p:nvSpPr>
          <p:cNvPr id="19" name="Title 1"/>
          <p:cNvSpPr>
            <a:spLocks noGrp="1"/>
          </p:cNvSpPr>
          <p:nvPr>
            <p:ph type="title"/>
          </p:nvPr>
        </p:nvSpPr>
        <p:spPr>
          <a:xfrm>
            <a:off x="318205" y="127311"/>
            <a:ext cx="6650500" cy="509451"/>
          </a:xfrm>
        </p:spPr>
        <p:txBody>
          <a:bodyPr>
            <a:noAutofit/>
          </a:bodyPr>
          <a:lstStyle/>
          <a:p>
            <a:r>
              <a:rPr lang="en-US" sz="3200" dirty="0" smtClean="0">
                <a:latin typeface="Arial" panose="020B0604020202020204" pitchFamily="34" charset="0"/>
                <a:cs typeface="Arial" panose="020B0604020202020204" pitchFamily="34" charset="0"/>
              </a:rPr>
              <a:t>Detection and Tracking</a:t>
            </a:r>
            <a:endParaRPr lang="en-US"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247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373634" y="4518871"/>
            <a:ext cx="370733" cy="1188720"/>
          </a:xfrm>
          <a:prstGeom prst="rect">
            <a:avLst/>
          </a:prstGeom>
        </p:spPr>
      </p:pic>
      <p:pic>
        <p:nvPicPr>
          <p:cNvPr id="75" name="Picture 7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41655" y="4269537"/>
            <a:ext cx="563644" cy="1807271"/>
          </a:xfrm>
          <a:prstGeom prst="rect">
            <a:avLst/>
          </a:prstGeom>
        </p:spPr>
      </p:pic>
      <p:sp>
        <p:nvSpPr>
          <p:cNvPr id="40" name="TextBox 39"/>
          <p:cNvSpPr txBox="1"/>
          <p:nvPr/>
        </p:nvSpPr>
        <p:spPr>
          <a:xfrm>
            <a:off x="7428291" y="3355875"/>
            <a:ext cx="1287660"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IsWalking</a:t>
            </a:r>
            <a:endParaRPr lang="en-US" sz="2000" dirty="0">
              <a:latin typeface="Arial" panose="020B0604020202020204" pitchFamily="34" charset="0"/>
              <a:cs typeface="Arial" panose="020B0604020202020204" pitchFamily="34" charset="0"/>
            </a:endParaRPr>
          </a:p>
        </p:txBody>
      </p:sp>
      <p:sp>
        <p:nvSpPr>
          <p:cNvPr id="25" name="Rounded Rectangle 24"/>
          <p:cNvSpPr/>
          <p:nvPr/>
        </p:nvSpPr>
        <p:spPr>
          <a:xfrm>
            <a:off x="131445"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IsWalking</a:t>
            </a:r>
            <a:endParaRPr lang="en-US" sz="1700" dirty="0">
              <a:latin typeface="Arial" panose="020B0604020202020204" pitchFamily="34" charset="0"/>
              <a:cs typeface="Arial" panose="020B0604020202020204" pitchFamily="34" charset="0"/>
            </a:endParaRPr>
          </a:p>
        </p:txBody>
      </p:sp>
      <p:sp>
        <p:nvSpPr>
          <p:cNvPr id="26" name="Rounded Rectangle 25"/>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7" name="Rounded Rectangle 26"/>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8" name="Rounded Rectangle 27"/>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9" name="Rounded Rectangle 28"/>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1596" y="993751"/>
            <a:ext cx="1462048" cy="2560320"/>
          </a:xfrm>
          <a:prstGeom prst="rect">
            <a:avLst/>
          </a:prstGeom>
        </p:spPr>
      </p:pic>
      <p:cxnSp>
        <p:nvCxnSpPr>
          <p:cNvPr id="4" name="Straight Arrow Connector 3"/>
          <p:cNvCxnSpPr/>
          <p:nvPr/>
        </p:nvCxnSpPr>
        <p:spPr>
          <a:xfrm flipH="1">
            <a:off x="1179661" y="2080780"/>
            <a:ext cx="922959" cy="22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7669" y="993751"/>
            <a:ext cx="947520" cy="2560320"/>
          </a:xfrm>
          <a:prstGeom prst="rect">
            <a:avLst/>
          </a:prstGeom>
        </p:spPr>
      </p:pic>
      <p:cxnSp>
        <p:nvCxnSpPr>
          <p:cNvPr id="33" name="Straight Arrow Connector 32"/>
          <p:cNvCxnSpPr/>
          <p:nvPr/>
        </p:nvCxnSpPr>
        <p:spPr>
          <a:xfrm>
            <a:off x="3306924" y="2080780"/>
            <a:ext cx="694850" cy="3815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4296" y="993750"/>
            <a:ext cx="798504" cy="2560320"/>
          </a:xfrm>
          <a:prstGeom prst="rect">
            <a:avLst/>
          </a:prstGeom>
        </p:spPr>
      </p:pic>
      <mc:AlternateContent xmlns:mc="http://schemas.openxmlformats.org/markup-compatibility/2006" xmlns:a14="http://schemas.microsoft.com/office/drawing/2010/main">
        <mc:Choice Requires="a14">
          <p:sp>
            <p:nvSpPr>
              <p:cNvPr id="52" name="TextBox 51"/>
              <p:cNvSpPr txBox="1"/>
              <p:nvPr/>
            </p:nvSpPr>
            <p:spPr>
              <a:xfrm>
                <a:off x="2495731" y="3884816"/>
                <a:ext cx="675826"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m:t>
                          </m:r>
                          <m:r>
                            <a:rPr lang="en-US" sz="2500" b="0" i="1" smtClean="0">
                              <a:latin typeface="Cambria Math" panose="02040503050406030204" pitchFamily="18" charset="0"/>
                            </a:rPr>
                            <m:t>h</m:t>
                          </m:r>
                        </m:e>
                        <m:sub>
                          <m:r>
                            <a:rPr lang="en-US" sz="2500" b="0" i="1" smtClean="0">
                              <a:latin typeface="Cambria Math" panose="02040503050406030204" pitchFamily="18" charset="0"/>
                            </a:rPr>
                            <m:t>𝑘</m:t>
                          </m:r>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495731" y="3884816"/>
                <a:ext cx="675826" cy="3847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09107" y="993750"/>
                <a:ext cx="1345881" cy="4206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b="0" i="1" smtClean="0">
                                  <a:latin typeface="Cambria Math" panose="02040503050406030204" pitchFamily="18" charset="0"/>
                                </a:rPr>
                                <m:t>𝑥</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09107" y="993750"/>
                <a:ext cx="1345881" cy="420693"/>
              </a:xfrm>
              <a:prstGeom prst="rect">
                <a:avLst/>
              </a:prstGeom>
              <a:blipFill rotWithShape="0">
                <a:blip r:embed="rId9"/>
                <a:stretch>
                  <a:fillRect l="-7692" r="-7692" b="-26087"/>
                </a:stretch>
              </a:blipFill>
            </p:spPr>
            <p:txBody>
              <a:bodyPr/>
              <a:lstStyle/>
              <a:p>
                <a:r>
                  <a:rPr lang="en-US">
                    <a:noFill/>
                  </a:rPr>
                  <a:t> </a:t>
                </a:r>
              </a:p>
            </p:txBody>
          </p:sp>
        </mc:Fallback>
      </mc:AlternateContent>
      <p:pic>
        <p:nvPicPr>
          <p:cNvPr id="62" name="Picture 61"/>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t="2841" b="2401"/>
          <a:stretch/>
        </p:blipFill>
        <p:spPr>
          <a:xfrm>
            <a:off x="4170226" y="993750"/>
            <a:ext cx="886234" cy="2560320"/>
          </a:xfrm>
          <a:prstGeom prst="rect">
            <a:avLst/>
          </a:prstGeom>
        </p:spPr>
      </p:pic>
      <p:sp>
        <p:nvSpPr>
          <p:cNvPr id="34" name="Oval 33"/>
          <p:cNvSpPr/>
          <p:nvPr/>
        </p:nvSpPr>
        <p:spPr>
          <a:xfrm>
            <a:off x="4556778" y="2080780"/>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5764968" y="2096094"/>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Arrow Connector 64"/>
          <p:cNvCxnSpPr>
            <a:stCxn id="48" idx="0"/>
            <a:endCxn id="48" idx="2"/>
          </p:cNvCxnSpPr>
          <p:nvPr/>
        </p:nvCxnSpPr>
        <p:spPr>
          <a:xfrm>
            <a:off x="3520205" y="4041751"/>
            <a:ext cx="0" cy="25603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Down Arrow 66"/>
          <p:cNvSpPr/>
          <p:nvPr/>
        </p:nvSpPr>
        <p:spPr>
          <a:xfrm rot="16200000">
            <a:off x="6702274" y="3283203"/>
            <a:ext cx="342916" cy="52619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20954" y="4041751"/>
            <a:ext cx="798502" cy="2560320"/>
          </a:xfrm>
          <a:prstGeom prst="rect">
            <a:avLst/>
          </a:prstGeom>
        </p:spPr>
      </p:pic>
      <p:cxnSp>
        <p:nvCxnSpPr>
          <p:cNvPr id="77" name="Straight Connector 76"/>
          <p:cNvCxnSpPr/>
          <p:nvPr/>
        </p:nvCxnSpPr>
        <p:spPr>
          <a:xfrm flipH="1">
            <a:off x="3482105" y="5581735"/>
            <a:ext cx="1248805" cy="110923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3444005" y="3990951"/>
            <a:ext cx="1262846" cy="56384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7310791" y="3292507"/>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1189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p:bldP spid="63" grpId="0" animBg="1"/>
      <p:bldP spid="67" grpId="0" animBg="1"/>
      <p:bldP spid="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73634" y="4518871"/>
            <a:ext cx="370733" cy="1188720"/>
          </a:xfrm>
          <a:prstGeom prst="rect">
            <a:avLst/>
          </a:prstGeom>
        </p:spPr>
      </p:pic>
      <p:pic>
        <p:nvPicPr>
          <p:cNvPr id="75" name="Picture 7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841655" y="4269537"/>
            <a:ext cx="563644" cy="1807271"/>
          </a:xfrm>
          <a:prstGeom prst="rect">
            <a:avLst/>
          </a:prstGeom>
        </p:spPr>
      </p:pic>
      <p:sp>
        <p:nvSpPr>
          <p:cNvPr id="40" name="TextBox 39"/>
          <p:cNvSpPr txBox="1"/>
          <p:nvPr/>
        </p:nvSpPr>
        <p:spPr>
          <a:xfrm>
            <a:off x="7339391" y="3355875"/>
            <a:ext cx="149592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8 directions</a:t>
            </a:r>
          </a:p>
        </p:txBody>
      </p:sp>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1596" y="993751"/>
            <a:ext cx="1462048" cy="2560320"/>
          </a:xfrm>
          <a:prstGeom prst="rect">
            <a:avLst/>
          </a:prstGeom>
        </p:spPr>
      </p:pic>
      <p:cxnSp>
        <p:nvCxnSpPr>
          <p:cNvPr id="4" name="Straight Arrow Connector 3"/>
          <p:cNvCxnSpPr/>
          <p:nvPr/>
        </p:nvCxnSpPr>
        <p:spPr>
          <a:xfrm flipH="1">
            <a:off x="1179661" y="2080780"/>
            <a:ext cx="922959" cy="22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7669" y="993751"/>
            <a:ext cx="947520" cy="2560320"/>
          </a:xfrm>
          <a:prstGeom prst="rect">
            <a:avLst/>
          </a:prstGeom>
        </p:spPr>
      </p:pic>
      <p:cxnSp>
        <p:nvCxnSpPr>
          <p:cNvPr id="33" name="Straight Arrow Connector 32"/>
          <p:cNvCxnSpPr/>
          <p:nvPr/>
        </p:nvCxnSpPr>
        <p:spPr>
          <a:xfrm>
            <a:off x="3306924" y="2080780"/>
            <a:ext cx="694850" cy="3815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4296" y="993750"/>
            <a:ext cx="798504" cy="2560320"/>
          </a:xfrm>
          <a:prstGeom prst="rect">
            <a:avLst/>
          </a:prstGeom>
        </p:spPr>
      </p:pic>
      <mc:AlternateContent xmlns:mc="http://schemas.openxmlformats.org/markup-compatibility/2006" xmlns:a14="http://schemas.microsoft.com/office/drawing/2010/main">
        <mc:Choice Requires="a14">
          <p:sp>
            <p:nvSpPr>
              <p:cNvPr id="56" name="TextBox 55"/>
              <p:cNvSpPr txBox="1"/>
              <p:nvPr/>
            </p:nvSpPr>
            <p:spPr>
              <a:xfrm>
                <a:off x="209107" y="993750"/>
                <a:ext cx="1345881" cy="4206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b="0" i="1" smtClean="0">
                                  <a:latin typeface="Cambria Math" panose="02040503050406030204" pitchFamily="18" charset="0"/>
                                </a:rPr>
                                <m:t>𝑥</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09107" y="993750"/>
                <a:ext cx="1345881" cy="420693"/>
              </a:xfrm>
              <a:prstGeom prst="rect">
                <a:avLst/>
              </a:prstGeom>
              <a:blipFill rotWithShape="0">
                <a:blip r:embed="rId7"/>
                <a:stretch>
                  <a:fillRect l="-7692" r="-7692" b="-26087"/>
                </a:stretch>
              </a:blipFill>
            </p:spPr>
            <p:txBody>
              <a:bodyPr/>
              <a:lstStyle/>
              <a:p>
                <a:r>
                  <a:rPr lang="en-US">
                    <a:noFill/>
                  </a:rPr>
                  <a:t> </a:t>
                </a:r>
              </a:p>
            </p:txBody>
          </p:sp>
        </mc:Fallback>
      </mc:AlternateContent>
      <p:pic>
        <p:nvPicPr>
          <p:cNvPr id="62" name="Picture 61"/>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2841" b="2401"/>
          <a:stretch/>
        </p:blipFill>
        <p:spPr>
          <a:xfrm>
            <a:off x="4170226" y="993750"/>
            <a:ext cx="886234" cy="2560320"/>
          </a:xfrm>
          <a:prstGeom prst="rect">
            <a:avLst/>
          </a:prstGeom>
        </p:spPr>
      </p:pic>
      <p:sp>
        <p:nvSpPr>
          <p:cNvPr id="34" name="Oval 33"/>
          <p:cNvSpPr/>
          <p:nvPr/>
        </p:nvSpPr>
        <p:spPr>
          <a:xfrm>
            <a:off x="4556778" y="2080780"/>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5764968" y="2096094"/>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Arrow Connector 64"/>
          <p:cNvCxnSpPr>
            <a:stCxn id="48" idx="0"/>
            <a:endCxn id="48" idx="2"/>
          </p:cNvCxnSpPr>
          <p:nvPr/>
        </p:nvCxnSpPr>
        <p:spPr>
          <a:xfrm>
            <a:off x="3520205" y="4041751"/>
            <a:ext cx="0" cy="25603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Down Arrow 66"/>
          <p:cNvSpPr/>
          <p:nvPr/>
        </p:nvSpPr>
        <p:spPr>
          <a:xfrm rot="16200000">
            <a:off x="6702274" y="3283203"/>
            <a:ext cx="342916" cy="52619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20954" y="4041751"/>
            <a:ext cx="798502" cy="2560320"/>
          </a:xfrm>
          <a:prstGeom prst="rect">
            <a:avLst/>
          </a:prstGeom>
        </p:spPr>
      </p:pic>
      <p:cxnSp>
        <p:nvCxnSpPr>
          <p:cNvPr id="77" name="Straight Connector 76"/>
          <p:cNvCxnSpPr/>
          <p:nvPr/>
        </p:nvCxnSpPr>
        <p:spPr>
          <a:xfrm flipH="1">
            <a:off x="3482105" y="5581735"/>
            <a:ext cx="1248805" cy="110923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3444005" y="3990951"/>
            <a:ext cx="1262846" cy="56384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7310791" y="3292507"/>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1" name="Rounded Rectangle 30"/>
          <p:cNvSpPr/>
          <p:nvPr/>
        </p:nvSpPr>
        <p:spPr>
          <a:xfrm>
            <a:off x="1936909"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direction</a:t>
            </a:r>
            <a:endParaRPr lang="en-US" sz="1700" dirty="0">
              <a:solidFill>
                <a:schemeClr val="bg1"/>
              </a:solidFill>
              <a:latin typeface="Arial" panose="020B0604020202020204" pitchFamily="34" charset="0"/>
              <a:cs typeface="Arial" panose="020B0604020202020204" pitchFamily="34" charset="0"/>
            </a:endParaRPr>
          </a:p>
        </p:txBody>
      </p:sp>
      <p:sp>
        <p:nvSpPr>
          <p:cNvPr id="32" name="Rounded Rectangle 31"/>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5" name="Rounded Rectangle 34"/>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6" name="Rounded Rectangle 35"/>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p:cNvSpPr txBox="1"/>
              <p:nvPr/>
            </p:nvSpPr>
            <p:spPr>
              <a:xfrm>
                <a:off x="2495731" y="3884816"/>
                <a:ext cx="675826"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m:t>
                          </m:r>
                          <m:r>
                            <a:rPr lang="en-US" sz="2500" b="0" i="1" smtClean="0">
                              <a:latin typeface="Cambria Math" panose="02040503050406030204" pitchFamily="18" charset="0"/>
                            </a:rPr>
                            <m:t>h</m:t>
                          </m:r>
                        </m:e>
                        <m:sub>
                          <m:r>
                            <a:rPr lang="en-US" sz="2500" b="0" i="1" smtClean="0">
                              <a:latin typeface="Cambria Math" panose="02040503050406030204" pitchFamily="18" charset="0"/>
                            </a:rPr>
                            <m:t>𝑘</m:t>
                          </m:r>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95731" y="3884816"/>
                <a:ext cx="675826" cy="384721"/>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4923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5152" y="3395204"/>
            <a:ext cx="9206871" cy="779647"/>
          </a:xfrm>
          <a:prstGeom prst="rect">
            <a:avLst/>
          </a:prstGeom>
          <a:solidFill>
            <a:schemeClr val="bg1">
              <a:lumMod val="75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Can a camera identify a person in its view?</a:t>
            </a:r>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10" name="Rounded Rectangle 9"/>
          <p:cNvSpPr/>
          <p:nvPr/>
        </p:nvSpPr>
        <p:spPr>
          <a:xfrm>
            <a:off x="3269685" y="270360"/>
            <a:ext cx="4416576" cy="445770"/>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smtClean="0">
                <a:solidFill>
                  <a:schemeClr val="bg1"/>
                </a:solidFill>
                <a:latin typeface="Arial" panose="020B0604020202020204" pitchFamily="34" charset="0"/>
                <a:cs typeface="Arial" panose="020B0604020202020204" pitchFamily="34" charset="0"/>
              </a:rPr>
              <a:t>Face Recognition is a possible solution</a:t>
            </a:r>
            <a:endParaRPr lang="en-US" sz="1850" dirty="0">
              <a:solidFill>
                <a:schemeClr val="bg1"/>
              </a:solidFill>
              <a:latin typeface="Arial" panose="020B0604020202020204" pitchFamily="34" charset="0"/>
              <a:cs typeface="Arial" panose="020B0604020202020204" pitchFamily="34" charset="0"/>
            </a:endParaRPr>
          </a:p>
        </p:txBody>
      </p:sp>
      <p:cxnSp>
        <p:nvCxnSpPr>
          <p:cNvPr id="13" name="Straight Connector 12"/>
          <p:cNvCxnSpPr>
            <a:stCxn id="10" idx="1"/>
          </p:cNvCxnSpPr>
          <p:nvPr/>
        </p:nvCxnSpPr>
        <p:spPr>
          <a:xfrm flipH="1" flipV="1">
            <a:off x="2590117" y="490419"/>
            <a:ext cx="679568" cy="2826"/>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286004" y="775912"/>
            <a:ext cx="5649629" cy="1393313"/>
          </a:xfrm>
          <a:prstGeom prst="roundRect">
            <a:avLst>
              <a:gd name="adj" fmla="val 11658"/>
            </a:avLst>
          </a:prstGeom>
          <a:solidFill>
            <a:schemeClr val="bg1">
              <a:lumMod val="50000"/>
              <a:alpha val="47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dirty="0" err="1" smtClean="0">
                <a:solidFill>
                  <a:srgbClr val="000000"/>
                </a:solidFill>
                <a:latin typeface="Arial" panose="020B0604020202020204" pitchFamily="34" charset="0"/>
                <a:cs typeface="Arial" panose="020B0604020202020204" pitchFamily="34" charset="0"/>
              </a:rPr>
              <a:t>But …</a:t>
            </a:r>
          </a:p>
          <a:p>
            <a:pPr>
              <a:buFont typeface="Arial"/>
              <a:buChar char="•"/>
            </a:pPr>
            <a:r>
              <a:rPr lang="en-US" sz="1850" dirty="0" smtClean="0">
                <a:solidFill>
                  <a:srgbClr val="000000"/>
                </a:solidFill>
                <a:latin typeface="Arial" panose="020B0604020202020204" pitchFamily="34" charset="0"/>
                <a:cs typeface="Arial" panose="020B0604020202020204" pitchFamily="34" charset="0"/>
              </a:rPr>
              <a:t> Face not always visible</a:t>
            </a:r>
          </a:p>
          <a:p>
            <a:pPr>
              <a:buFont typeface="Arial"/>
              <a:buChar char="•"/>
            </a:pPr>
            <a:r>
              <a:rPr lang="en-US" sz="1850" dirty="0" smtClean="0">
                <a:solidFill>
                  <a:srgbClr val="000000"/>
                </a:solidFill>
                <a:latin typeface="Arial" panose="020B0604020202020204" pitchFamily="34" charset="0"/>
                <a:cs typeface="Arial" panose="020B0604020202020204" pitchFamily="34" charset="0"/>
              </a:rPr>
              <a:t> Face is a permanent visual identifier … privacy?</a:t>
            </a:r>
            <a:endParaRPr lang="en-US" sz="1850" dirty="0">
              <a:solidFill>
                <a:srgbClr val="00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1848" y="3124863"/>
            <a:ext cx="7581900" cy="3277271"/>
          </a:xfrm>
          <a:prstGeom prst="rect">
            <a:avLst/>
          </a:prstGeom>
        </p:spPr>
      </p:pic>
      <p:sp>
        <p:nvSpPr>
          <p:cNvPr id="45" name="Rectangle 44"/>
          <p:cNvSpPr/>
          <p:nvPr/>
        </p:nvSpPr>
        <p:spPr>
          <a:xfrm>
            <a:off x="8552590" y="5585533"/>
            <a:ext cx="591406" cy="3512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12064" y="2302043"/>
                <a:ext cx="36325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i="1">
                                  <a:solidFill>
                                    <a:schemeClr val="accent2"/>
                                  </a:solidFill>
                                  <a:latin typeface="Cambria Math" panose="02040503050406030204" pitchFamily="18" charset="0"/>
                                </a:rPr>
                                <m:t>𝑒𝑣</m:t>
                              </m:r>
                            </m:sub>
                          </m:sSub>
                          <m:r>
                            <a:rPr lang="en-US" sz="2000" i="1">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b="0" i="1" smtClean="0">
                                  <a:solidFill>
                                    <a:schemeClr val="accent2"/>
                                  </a:solidFill>
                                  <a:latin typeface="Cambria Math" panose="02040503050406030204" pitchFamily="18" charset="0"/>
                                </a:rPr>
                                <m:t>𝑜𝑑</m:t>
                              </m:r>
                            </m:sub>
                          </m:sSub>
                          <m:r>
                            <a:rPr lang="en-US" sz="2000" i="1">
                              <a:latin typeface="Cambria Math" panose="02040503050406030204" pitchFamily="18" charset="0"/>
                            </a:rPr>
                            <m:t>)</m:t>
                          </m:r>
                        </m:e>
                        <m:sup>
                          <m:r>
                            <a:rPr lang="en-US" sz="2000" i="1">
                              <a:latin typeface="Cambria Math" panose="02040503050406030204" pitchFamily="18" charset="0"/>
                            </a:rPr>
                            <m:t>2</m:t>
                          </m:r>
                        </m:sup>
                      </m:sSup>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812064" y="2302043"/>
                <a:ext cx="3632598" cy="307777"/>
              </a:xfrm>
              <a:prstGeom prst="rect">
                <a:avLst/>
              </a:prstGeom>
              <a:blipFill rotWithShape="0">
                <a:blip r:embed="rId5"/>
                <a:stretch>
                  <a:fillRect l="-1510" t="-4000" r="-671" b="-36000"/>
                </a:stretch>
              </a:blipFill>
            </p:spPr>
            <p:txBody>
              <a:bodyPr/>
              <a:lstStyle/>
              <a:p>
                <a:r>
                  <a:rPr lang="en-US">
                    <a:noFill/>
                  </a:rPr>
                  <a:t> </a:t>
                </a:r>
              </a:p>
            </p:txBody>
          </p:sp>
        </mc:Fallback>
      </mc:AlternateContent>
      <p:grpSp>
        <p:nvGrpSpPr>
          <p:cNvPr id="36" name="Group 35"/>
          <p:cNvGrpSpPr/>
          <p:nvPr/>
        </p:nvGrpSpPr>
        <p:grpSpPr>
          <a:xfrm>
            <a:off x="1915096" y="1938186"/>
            <a:ext cx="6523682" cy="434340"/>
            <a:chOff x="1915096" y="1982576"/>
            <a:chExt cx="6523682" cy="434340"/>
          </a:xfrm>
        </p:grpSpPr>
        <p:cxnSp>
          <p:nvCxnSpPr>
            <p:cNvPr id="10" name="Straight Connector 9"/>
            <p:cNvCxnSpPr/>
            <p:nvPr/>
          </p:nvCxnSpPr>
          <p:spPr>
            <a:xfrm flipV="1">
              <a:off x="3536412" y="2151740"/>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31121" y="2140731"/>
              <a:ext cx="2313541" cy="153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483725" y="1982576"/>
              <a:ext cx="3955053" cy="30175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2D Gaussian smoothing kernel – </a:t>
              </a:r>
              <a:r>
                <a:rPr lang="en-US" sz="1600" dirty="0" smtClean="0">
                  <a:latin typeface="Arial" panose="020B0604020202020204" pitchFamily="34" charset="0"/>
                  <a:cs typeface="Arial" panose="020B0604020202020204" pitchFamily="34" charset="0"/>
                </a:rPr>
                <a:t>Space </a:t>
              </a:r>
              <a:endParaRPr lang="en-US" sz="1600" dirty="0">
                <a:solidFill>
                  <a:schemeClr val="bg1"/>
                </a:solidFill>
                <a:latin typeface="Arial" panose="020B0604020202020204" pitchFamily="34" charset="0"/>
                <a:cs typeface="Arial" panose="020B0604020202020204" pitchFamily="34" charset="0"/>
              </a:endParaRPr>
            </a:p>
          </p:txBody>
        </p:sp>
        <p:cxnSp>
          <p:nvCxnSpPr>
            <p:cNvPr id="30" name="Straight Connector 29"/>
            <p:cNvCxnSpPr/>
            <p:nvPr/>
          </p:nvCxnSpPr>
          <p:spPr>
            <a:xfrm flipV="1">
              <a:off x="1915096" y="2149902"/>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3970205" y="2652411"/>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564914" y="2913274"/>
            <a:ext cx="1828800" cy="15322"/>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483724" y="2754981"/>
            <a:ext cx="3955053" cy="301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1D Gabor </a:t>
            </a:r>
            <a:r>
              <a:rPr lang="en-US" sz="1600" dirty="0" smtClean="0">
                <a:latin typeface="Arial" panose="020B0604020202020204" pitchFamily="34" charset="0"/>
                <a:cs typeface="Arial" panose="020B0604020202020204" pitchFamily="34" charset="0"/>
              </a:rPr>
              <a:t>filters</a:t>
            </a:r>
            <a:r>
              <a:rPr lang="en-US" sz="1600" dirty="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Time</a:t>
            </a:r>
            <a:endParaRPr lang="en-US" sz="1600" dirty="0">
              <a:solidFill>
                <a:schemeClr val="bg1"/>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2348889" y="2654249"/>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952435" y="5963939"/>
            <a:ext cx="228600" cy="228600"/>
          </a:xfrm>
          <a:prstGeom prst="ellipse">
            <a:avLst/>
          </a:prstGeom>
          <a:solidFill>
            <a:srgbClr val="FFC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152066"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514063" y="5888108"/>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365014"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09491"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961391" y="5878221"/>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075894" y="5992532"/>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395337" y="6078239"/>
            <a:ext cx="228600" cy="228600"/>
          </a:xfrm>
          <a:prstGeom prst="ellipse">
            <a:avLst/>
          </a:prstGeom>
          <a:solidFill>
            <a:srgbClr val="00B05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652762" y="6008086"/>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608285" y="6047763"/>
            <a:ext cx="228600" cy="228600"/>
          </a:xfrm>
          <a:prstGeom prst="ellipse">
            <a:avLst/>
          </a:prstGeom>
          <a:solidFill>
            <a:srgbClr val="FFC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TextBox 105"/>
              <p:cNvSpPr txBox="1"/>
              <p:nvPr/>
            </p:nvSpPr>
            <p:spPr>
              <a:xfrm>
                <a:off x="1076053" y="5930025"/>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1076053" y="5930025"/>
                <a:ext cx="301365" cy="384721"/>
              </a:xfrm>
              <a:prstGeom prst="rect">
                <a:avLst/>
              </a:prstGeom>
              <a:blipFill rotWithShape="0">
                <a:blip r:embed="rId6"/>
                <a:stretch>
                  <a:fillRect l="-18367" r="-1836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2596543" y="5851965"/>
                <a:ext cx="26487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2596543" y="5851965"/>
                <a:ext cx="264870" cy="384721"/>
              </a:xfrm>
              <a:prstGeom prst="rect">
                <a:avLst/>
              </a:prstGeom>
              <a:blipFill rotWithShape="0">
                <a:blip r:embed="rId7"/>
                <a:stretch>
                  <a:fillRect l="-27907" r="-2790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3982553" y="5814513"/>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3982553" y="5814513"/>
                <a:ext cx="301365" cy="384721"/>
              </a:xfrm>
              <a:prstGeom prst="rect">
                <a:avLst/>
              </a:prstGeom>
              <a:blipFill rotWithShape="0">
                <a:blip r:embed="rId8"/>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934175" y="5914460"/>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934175" y="5914460"/>
                <a:ext cx="301365" cy="384721"/>
              </a:xfrm>
              <a:prstGeom prst="rect">
                <a:avLst/>
              </a:prstGeom>
              <a:blipFill rotWithShape="0">
                <a:blip r:embed="rId9"/>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423920" y="5922118"/>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7423920" y="5922118"/>
                <a:ext cx="301365" cy="384721"/>
              </a:xfrm>
              <a:prstGeom prst="rect">
                <a:avLst/>
              </a:prstGeom>
              <a:blipFill rotWithShape="0">
                <a:blip r:embed="rId10"/>
                <a:stretch>
                  <a:fillRect l="-18367" r="-18367"/>
                </a:stretch>
              </a:blipFill>
            </p:spPr>
            <p:txBody>
              <a:bodyPr/>
              <a:lstStyle/>
              <a:p>
                <a:r>
                  <a:rPr lang="en-US">
                    <a:noFill/>
                  </a:rPr>
                  <a:t> </a:t>
                </a:r>
              </a:p>
            </p:txBody>
          </p:sp>
        </mc:Fallback>
      </mc:AlternateContent>
      <p:sp>
        <p:nvSpPr>
          <p:cNvPr id="113" name="Rectangle 112"/>
          <p:cNvSpPr/>
          <p:nvPr/>
        </p:nvSpPr>
        <p:spPr>
          <a:xfrm>
            <a:off x="952435" y="3221040"/>
            <a:ext cx="7058090" cy="249219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9" name="Group 188"/>
          <p:cNvGrpSpPr/>
          <p:nvPr/>
        </p:nvGrpSpPr>
        <p:grpSpPr>
          <a:xfrm>
            <a:off x="1066735" y="4608097"/>
            <a:ext cx="1264321" cy="394386"/>
            <a:chOff x="5486400" y="1010503"/>
            <a:chExt cx="1264321" cy="394386"/>
          </a:xfrm>
        </p:grpSpPr>
        <p:cxnSp>
          <p:nvCxnSpPr>
            <p:cNvPr id="117" name="Straight Arrow Connector 116"/>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1"/>
                  <a:stretch>
                    <a:fillRect l="-19444" r="-11111"/>
                  </a:stretch>
                </a:blipFill>
              </p:spPr>
              <p:txBody>
                <a:bodyPr/>
                <a:lstStyle/>
                <a:p>
                  <a:r>
                    <a:rPr lang="en-US">
                      <a:noFill/>
                    </a:rPr>
                    <a:t> </a:t>
                  </a:r>
                </a:p>
              </p:txBody>
            </p:sp>
          </mc:Fallback>
        </mc:AlternateContent>
        <p:sp>
          <p:nvSpPr>
            <p:cNvPr id="161" name="Oval 160"/>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 name="TextBox 16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2"/>
                  <a:stretch>
                    <a:fillRect l="-19444" r="-13889"/>
                  </a:stretch>
                </a:blipFill>
              </p:spPr>
              <p:txBody>
                <a:bodyPr/>
                <a:lstStyle/>
                <a:p>
                  <a:r>
                    <a:rPr lang="en-US">
                      <a:noFill/>
                    </a:rPr>
                    <a:t> </a:t>
                  </a:r>
                </a:p>
              </p:txBody>
            </p:sp>
          </mc:Fallback>
        </mc:AlternateContent>
      </p:grpSp>
      <p:grpSp>
        <p:nvGrpSpPr>
          <p:cNvPr id="190" name="Group 189"/>
          <p:cNvGrpSpPr/>
          <p:nvPr/>
        </p:nvGrpSpPr>
        <p:grpSpPr>
          <a:xfrm>
            <a:off x="2494429" y="4608097"/>
            <a:ext cx="1264321" cy="394386"/>
            <a:chOff x="5486400" y="1010503"/>
            <a:chExt cx="1264321" cy="394386"/>
          </a:xfrm>
        </p:grpSpPr>
        <p:cxnSp>
          <p:nvCxnSpPr>
            <p:cNvPr id="191" name="Straight Arrow Connector 19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TextBox 19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3"/>
                  <a:stretch>
                    <a:fillRect l="-18919" r="-8108"/>
                  </a:stretch>
                </a:blipFill>
              </p:spPr>
              <p:txBody>
                <a:bodyPr/>
                <a:lstStyle/>
                <a:p>
                  <a:r>
                    <a:rPr lang="en-US">
                      <a:noFill/>
                    </a:rPr>
                    <a:t> </a:t>
                  </a:r>
                </a:p>
              </p:txBody>
            </p:sp>
          </mc:Fallback>
        </mc:AlternateContent>
        <p:sp>
          <p:nvSpPr>
            <p:cNvPr id="193" name="Oval 19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4" name="TextBox 19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4"/>
                  <a:stretch>
                    <a:fillRect l="-16667" r="-16667"/>
                  </a:stretch>
                </a:blipFill>
              </p:spPr>
              <p:txBody>
                <a:bodyPr/>
                <a:lstStyle/>
                <a:p>
                  <a:r>
                    <a:rPr lang="en-US">
                      <a:noFill/>
                    </a:rPr>
                    <a:t> </a:t>
                  </a:r>
                </a:p>
              </p:txBody>
            </p:sp>
          </mc:Fallback>
        </mc:AlternateContent>
      </p:grpSp>
      <p:grpSp>
        <p:nvGrpSpPr>
          <p:cNvPr id="195" name="Group 194"/>
          <p:cNvGrpSpPr/>
          <p:nvPr/>
        </p:nvGrpSpPr>
        <p:grpSpPr>
          <a:xfrm>
            <a:off x="3856627" y="4608097"/>
            <a:ext cx="1264321" cy="394386"/>
            <a:chOff x="5486400" y="1010503"/>
            <a:chExt cx="1264321" cy="394386"/>
          </a:xfrm>
        </p:grpSpPr>
        <p:cxnSp>
          <p:nvCxnSpPr>
            <p:cNvPr id="196" name="Straight Arrow Connector 19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7" name="TextBox 19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5"/>
                  <a:stretch>
                    <a:fillRect l="-16216" r="-10811"/>
                  </a:stretch>
                </a:blipFill>
              </p:spPr>
              <p:txBody>
                <a:bodyPr/>
                <a:lstStyle/>
                <a:p>
                  <a:r>
                    <a:rPr lang="en-US">
                      <a:noFill/>
                    </a:rPr>
                    <a:t> </a:t>
                  </a:r>
                </a:p>
              </p:txBody>
            </p:sp>
          </mc:Fallback>
        </mc:AlternateContent>
        <p:sp>
          <p:nvSpPr>
            <p:cNvPr id="198" name="Oval 19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9" name="TextBox 19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6"/>
                  <a:stretch>
                    <a:fillRect l="-19444" r="-13889"/>
                  </a:stretch>
                </a:blipFill>
              </p:spPr>
              <p:txBody>
                <a:bodyPr/>
                <a:lstStyle/>
                <a:p>
                  <a:r>
                    <a:rPr lang="en-US">
                      <a:noFill/>
                    </a:rPr>
                    <a:t> </a:t>
                  </a:r>
                </a:p>
              </p:txBody>
            </p:sp>
          </mc:Fallback>
        </mc:AlternateContent>
      </p:grpSp>
      <p:grpSp>
        <p:nvGrpSpPr>
          <p:cNvPr id="200" name="Group 199"/>
          <p:cNvGrpSpPr/>
          <p:nvPr/>
        </p:nvGrpSpPr>
        <p:grpSpPr>
          <a:xfrm>
            <a:off x="5196929" y="4608097"/>
            <a:ext cx="1264321" cy="394386"/>
            <a:chOff x="5486400" y="1010503"/>
            <a:chExt cx="1264321" cy="394386"/>
          </a:xfrm>
        </p:grpSpPr>
        <p:cxnSp>
          <p:nvCxnSpPr>
            <p:cNvPr id="201" name="Straight Arrow Connector 20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TextBox 20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7"/>
                  <a:stretch>
                    <a:fillRect l="-16216" r="-10811"/>
                  </a:stretch>
                </a:blipFill>
              </p:spPr>
              <p:txBody>
                <a:bodyPr/>
                <a:lstStyle/>
                <a:p>
                  <a:r>
                    <a:rPr lang="en-US">
                      <a:noFill/>
                    </a:rPr>
                    <a:t> </a:t>
                  </a:r>
                </a:p>
              </p:txBody>
            </p:sp>
          </mc:Fallback>
        </mc:AlternateContent>
        <p:sp>
          <p:nvSpPr>
            <p:cNvPr id="203" name="Oval 20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4" name="TextBox 20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8"/>
                  <a:stretch>
                    <a:fillRect l="-16216" r="-13514"/>
                  </a:stretch>
                </a:blipFill>
              </p:spPr>
              <p:txBody>
                <a:bodyPr/>
                <a:lstStyle/>
                <a:p>
                  <a:r>
                    <a:rPr lang="en-US">
                      <a:noFill/>
                    </a:rPr>
                    <a:t> </a:t>
                  </a:r>
                </a:p>
              </p:txBody>
            </p:sp>
          </mc:Fallback>
        </mc:AlternateContent>
      </p:grpSp>
      <p:grpSp>
        <p:nvGrpSpPr>
          <p:cNvPr id="205" name="Group 204"/>
          <p:cNvGrpSpPr/>
          <p:nvPr/>
        </p:nvGrpSpPr>
        <p:grpSpPr>
          <a:xfrm>
            <a:off x="6532864" y="4608097"/>
            <a:ext cx="1264321" cy="394386"/>
            <a:chOff x="5486400" y="1010503"/>
            <a:chExt cx="1264321" cy="394386"/>
          </a:xfrm>
        </p:grpSpPr>
        <p:cxnSp>
          <p:nvCxnSpPr>
            <p:cNvPr id="206" name="Straight Arrow Connector 20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9"/>
                  <a:stretch>
                    <a:fillRect l="-16216" r="-10811"/>
                  </a:stretch>
                </a:blipFill>
              </p:spPr>
              <p:txBody>
                <a:bodyPr/>
                <a:lstStyle/>
                <a:p>
                  <a:r>
                    <a:rPr lang="en-US">
                      <a:noFill/>
                    </a:rPr>
                    <a:t> </a:t>
                  </a:r>
                </a:p>
              </p:txBody>
            </p:sp>
          </mc:Fallback>
        </mc:AlternateContent>
        <p:sp>
          <p:nvSpPr>
            <p:cNvPr id="208" name="Oval 20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20"/>
                  <a:stretch>
                    <a:fillRect l="-19444" r="-13889"/>
                  </a:stretch>
                </a:blipFill>
              </p:spPr>
              <p:txBody>
                <a:bodyPr/>
                <a:lstStyle/>
                <a:p>
                  <a:r>
                    <a:rPr lang="en-US">
                      <a:noFill/>
                    </a:rPr>
                    <a:t> </a:t>
                  </a:r>
                </a:p>
              </p:txBody>
            </p:sp>
          </mc:Fallback>
        </mc:AlternateContent>
      </p:grpSp>
      <p:sp>
        <p:nvSpPr>
          <p:cNvPr id="63" name="Rounded Rectangle 62"/>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4" name="Rounded Rectangle 63"/>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5" name="Rounded Rectangle 64"/>
          <p:cNvSpPr/>
          <p:nvPr/>
        </p:nvSpPr>
        <p:spPr>
          <a:xfrm>
            <a:off x="3742373"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duration</a:t>
            </a:r>
            <a:endParaRPr lang="en-US" sz="1700" dirty="0">
              <a:solidFill>
                <a:schemeClr val="bg1"/>
              </a:solidFill>
              <a:latin typeface="Arial" panose="020B0604020202020204" pitchFamily="34" charset="0"/>
              <a:cs typeface="Arial" panose="020B0604020202020204" pitchFamily="34" charset="0"/>
            </a:endParaRPr>
          </a:p>
        </p:txBody>
      </p:sp>
      <p:sp>
        <p:nvSpPr>
          <p:cNvPr id="66" name="Rounded Rectangle 65"/>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8" name="Rounded Rectangle 67"/>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1" name="Rounded Rectangle 60"/>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spTree>
    <p:custDataLst>
      <p:tags r:id="rId1"/>
    </p:custDataLst>
    <p:extLst>
      <p:ext uri="{BB962C8B-B14F-4D97-AF65-F5344CB8AC3E}">
        <p14:creationId xmlns:p14="http://schemas.microsoft.com/office/powerpoint/2010/main" val="130626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1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6" grpId="0"/>
      <p:bldP spid="108" grpId="0"/>
      <p:bldP spid="109" grpId="0"/>
      <p:bldP spid="110" grpId="0"/>
      <p:bldP spid="111" grpId="0"/>
      <p:bldP spid="113" grpId="0" animBg="1"/>
      <p:bldP spid="1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pic>
        <p:nvPicPr>
          <p:cNvPr id="12" name="Picture 1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1848" y="3124863"/>
            <a:ext cx="7581900" cy="3277271"/>
          </a:xfrm>
          <a:prstGeom prst="rect">
            <a:avLst/>
          </a:prstGeom>
        </p:spPr>
      </p:pic>
      <p:sp>
        <p:nvSpPr>
          <p:cNvPr id="45" name="Rectangle 44"/>
          <p:cNvSpPr/>
          <p:nvPr/>
        </p:nvSpPr>
        <p:spPr>
          <a:xfrm>
            <a:off x="8552590" y="5585533"/>
            <a:ext cx="591406" cy="3512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12064" y="2302043"/>
                <a:ext cx="36325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i="1">
                                  <a:solidFill>
                                    <a:schemeClr val="accent2"/>
                                  </a:solidFill>
                                  <a:latin typeface="Cambria Math" panose="02040503050406030204" pitchFamily="18" charset="0"/>
                                </a:rPr>
                                <m:t>𝑒𝑣</m:t>
                              </m:r>
                            </m:sub>
                          </m:sSub>
                          <m:r>
                            <a:rPr lang="en-US" sz="2000" i="1">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b="0" i="1" smtClean="0">
                                  <a:solidFill>
                                    <a:schemeClr val="accent2"/>
                                  </a:solidFill>
                                  <a:latin typeface="Cambria Math" panose="02040503050406030204" pitchFamily="18" charset="0"/>
                                </a:rPr>
                                <m:t>𝑜𝑑</m:t>
                              </m:r>
                            </m:sub>
                          </m:sSub>
                          <m:r>
                            <a:rPr lang="en-US" sz="2000" i="1">
                              <a:latin typeface="Cambria Math" panose="02040503050406030204" pitchFamily="18" charset="0"/>
                            </a:rPr>
                            <m:t>)</m:t>
                          </m:r>
                        </m:e>
                        <m:sup>
                          <m:r>
                            <a:rPr lang="en-US" sz="2000" i="1">
                              <a:latin typeface="Cambria Math" panose="02040503050406030204" pitchFamily="18" charset="0"/>
                            </a:rPr>
                            <m:t>2</m:t>
                          </m:r>
                        </m:sup>
                      </m:sSup>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812064" y="2302043"/>
                <a:ext cx="3632598" cy="307777"/>
              </a:xfrm>
              <a:prstGeom prst="rect">
                <a:avLst/>
              </a:prstGeom>
              <a:blipFill rotWithShape="0">
                <a:blip r:embed="rId5"/>
                <a:stretch>
                  <a:fillRect l="-1510" t="-4000" r="-671" b="-36000"/>
                </a:stretch>
              </a:blipFill>
            </p:spPr>
            <p:txBody>
              <a:bodyPr/>
              <a:lstStyle/>
              <a:p>
                <a:r>
                  <a:rPr lang="en-US">
                    <a:noFill/>
                  </a:rPr>
                  <a:t> </a:t>
                </a:r>
              </a:p>
            </p:txBody>
          </p:sp>
        </mc:Fallback>
      </mc:AlternateContent>
      <p:grpSp>
        <p:nvGrpSpPr>
          <p:cNvPr id="36" name="Group 35"/>
          <p:cNvGrpSpPr/>
          <p:nvPr/>
        </p:nvGrpSpPr>
        <p:grpSpPr>
          <a:xfrm>
            <a:off x="1915096" y="1938186"/>
            <a:ext cx="6523682" cy="434340"/>
            <a:chOff x="1915096" y="1982576"/>
            <a:chExt cx="6523682" cy="434340"/>
          </a:xfrm>
        </p:grpSpPr>
        <p:cxnSp>
          <p:nvCxnSpPr>
            <p:cNvPr id="10" name="Straight Connector 9"/>
            <p:cNvCxnSpPr/>
            <p:nvPr/>
          </p:nvCxnSpPr>
          <p:spPr>
            <a:xfrm flipV="1">
              <a:off x="3536412" y="2151740"/>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31121" y="2140731"/>
              <a:ext cx="2313541" cy="153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483725" y="1982576"/>
              <a:ext cx="3955053" cy="30175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2D Gaussian smoothing kernel – Space </a:t>
              </a:r>
              <a:endParaRPr lang="en-US" sz="1600" dirty="0">
                <a:solidFill>
                  <a:schemeClr val="bg1"/>
                </a:solidFill>
                <a:latin typeface="Arial" panose="020B0604020202020204" pitchFamily="34" charset="0"/>
                <a:cs typeface="Arial" panose="020B0604020202020204" pitchFamily="34" charset="0"/>
              </a:endParaRPr>
            </a:p>
          </p:txBody>
        </p:sp>
        <p:cxnSp>
          <p:nvCxnSpPr>
            <p:cNvPr id="30" name="Straight Connector 29"/>
            <p:cNvCxnSpPr/>
            <p:nvPr/>
          </p:nvCxnSpPr>
          <p:spPr>
            <a:xfrm flipV="1">
              <a:off x="1915096" y="2149902"/>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3970205" y="2652411"/>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564914" y="2913274"/>
            <a:ext cx="1828800" cy="15322"/>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483724" y="2754981"/>
            <a:ext cx="3955053" cy="301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1D Gabor filters – Time</a:t>
            </a:r>
            <a:endParaRPr lang="en-US" sz="1600" dirty="0">
              <a:solidFill>
                <a:schemeClr val="bg1"/>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2348889" y="2654249"/>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1066735" y="4608097"/>
            <a:ext cx="1264321" cy="394386"/>
            <a:chOff x="5486400" y="1010503"/>
            <a:chExt cx="1264321" cy="394386"/>
          </a:xfrm>
        </p:grpSpPr>
        <p:cxnSp>
          <p:nvCxnSpPr>
            <p:cNvPr id="117" name="Straight Arrow Connector 116"/>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6"/>
                  <a:stretch>
                    <a:fillRect l="-19444" r="-11111"/>
                  </a:stretch>
                </a:blipFill>
              </p:spPr>
              <p:txBody>
                <a:bodyPr/>
                <a:lstStyle/>
                <a:p>
                  <a:r>
                    <a:rPr lang="en-US">
                      <a:noFill/>
                    </a:rPr>
                    <a:t> </a:t>
                  </a:r>
                </a:p>
              </p:txBody>
            </p:sp>
          </mc:Fallback>
        </mc:AlternateContent>
        <p:sp>
          <p:nvSpPr>
            <p:cNvPr id="161" name="Oval 160"/>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 name="TextBox 16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7"/>
                  <a:stretch>
                    <a:fillRect l="-19444" r="-13889"/>
                  </a:stretch>
                </a:blipFill>
              </p:spPr>
              <p:txBody>
                <a:bodyPr/>
                <a:lstStyle/>
                <a:p>
                  <a:r>
                    <a:rPr lang="en-US">
                      <a:noFill/>
                    </a:rPr>
                    <a:t> </a:t>
                  </a:r>
                </a:p>
              </p:txBody>
            </p:sp>
          </mc:Fallback>
        </mc:AlternateContent>
      </p:grpSp>
      <p:grpSp>
        <p:nvGrpSpPr>
          <p:cNvPr id="190" name="Group 189"/>
          <p:cNvGrpSpPr/>
          <p:nvPr/>
        </p:nvGrpSpPr>
        <p:grpSpPr>
          <a:xfrm>
            <a:off x="2494429" y="4608097"/>
            <a:ext cx="1264321" cy="394386"/>
            <a:chOff x="5486400" y="1010503"/>
            <a:chExt cx="1264321" cy="394386"/>
          </a:xfrm>
        </p:grpSpPr>
        <p:cxnSp>
          <p:nvCxnSpPr>
            <p:cNvPr id="191" name="Straight Arrow Connector 19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TextBox 19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8"/>
                  <a:stretch>
                    <a:fillRect l="-18919" r="-8108"/>
                  </a:stretch>
                </a:blipFill>
              </p:spPr>
              <p:txBody>
                <a:bodyPr/>
                <a:lstStyle/>
                <a:p>
                  <a:r>
                    <a:rPr lang="en-US">
                      <a:noFill/>
                    </a:rPr>
                    <a:t> </a:t>
                  </a:r>
                </a:p>
              </p:txBody>
            </p:sp>
          </mc:Fallback>
        </mc:AlternateContent>
        <p:sp>
          <p:nvSpPr>
            <p:cNvPr id="193" name="Oval 19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4" name="TextBox 19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9"/>
                  <a:stretch>
                    <a:fillRect l="-16667" r="-16667"/>
                  </a:stretch>
                </a:blipFill>
              </p:spPr>
              <p:txBody>
                <a:bodyPr/>
                <a:lstStyle/>
                <a:p>
                  <a:r>
                    <a:rPr lang="en-US">
                      <a:noFill/>
                    </a:rPr>
                    <a:t> </a:t>
                  </a:r>
                </a:p>
              </p:txBody>
            </p:sp>
          </mc:Fallback>
        </mc:AlternateContent>
      </p:grpSp>
      <p:grpSp>
        <p:nvGrpSpPr>
          <p:cNvPr id="195" name="Group 194"/>
          <p:cNvGrpSpPr/>
          <p:nvPr/>
        </p:nvGrpSpPr>
        <p:grpSpPr>
          <a:xfrm>
            <a:off x="3856627" y="4608097"/>
            <a:ext cx="1264321" cy="394386"/>
            <a:chOff x="5486400" y="1010503"/>
            <a:chExt cx="1264321" cy="394386"/>
          </a:xfrm>
        </p:grpSpPr>
        <p:cxnSp>
          <p:nvCxnSpPr>
            <p:cNvPr id="196" name="Straight Arrow Connector 19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7" name="TextBox 19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0"/>
                  <a:stretch>
                    <a:fillRect l="-16216" r="-10811"/>
                  </a:stretch>
                </a:blipFill>
              </p:spPr>
              <p:txBody>
                <a:bodyPr/>
                <a:lstStyle/>
                <a:p>
                  <a:r>
                    <a:rPr lang="en-US">
                      <a:noFill/>
                    </a:rPr>
                    <a:t> </a:t>
                  </a:r>
                </a:p>
              </p:txBody>
            </p:sp>
          </mc:Fallback>
        </mc:AlternateContent>
        <p:sp>
          <p:nvSpPr>
            <p:cNvPr id="198" name="Oval 19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9" name="TextBox 19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1"/>
                  <a:stretch>
                    <a:fillRect l="-19444" r="-13889"/>
                  </a:stretch>
                </a:blipFill>
              </p:spPr>
              <p:txBody>
                <a:bodyPr/>
                <a:lstStyle/>
                <a:p>
                  <a:r>
                    <a:rPr lang="en-US">
                      <a:noFill/>
                    </a:rPr>
                    <a:t> </a:t>
                  </a:r>
                </a:p>
              </p:txBody>
            </p:sp>
          </mc:Fallback>
        </mc:AlternateContent>
      </p:grpSp>
      <p:grpSp>
        <p:nvGrpSpPr>
          <p:cNvPr id="200" name="Group 199"/>
          <p:cNvGrpSpPr/>
          <p:nvPr/>
        </p:nvGrpSpPr>
        <p:grpSpPr>
          <a:xfrm>
            <a:off x="5196929" y="4608097"/>
            <a:ext cx="1264321" cy="394386"/>
            <a:chOff x="5486400" y="1010503"/>
            <a:chExt cx="1264321" cy="394386"/>
          </a:xfrm>
        </p:grpSpPr>
        <p:cxnSp>
          <p:nvCxnSpPr>
            <p:cNvPr id="201" name="Straight Arrow Connector 20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TextBox 20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2"/>
                  <a:stretch>
                    <a:fillRect l="-16216" r="-10811"/>
                  </a:stretch>
                </a:blipFill>
              </p:spPr>
              <p:txBody>
                <a:bodyPr/>
                <a:lstStyle/>
                <a:p>
                  <a:r>
                    <a:rPr lang="en-US">
                      <a:noFill/>
                    </a:rPr>
                    <a:t> </a:t>
                  </a:r>
                </a:p>
              </p:txBody>
            </p:sp>
          </mc:Fallback>
        </mc:AlternateContent>
        <p:sp>
          <p:nvSpPr>
            <p:cNvPr id="203" name="Oval 20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4" name="TextBox 20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3"/>
                  <a:stretch>
                    <a:fillRect l="-16216" r="-13514"/>
                  </a:stretch>
                </a:blipFill>
              </p:spPr>
              <p:txBody>
                <a:bodyPr/>
                <a:lstStyle/>
                <a:p>
                  <a:r>
                    <a:rPr lang="en-US">
                      <a:noFill/>
                    </a:rPr>
                    <a:t> </a:t>
                  </a:r>
                </a:p>
              </p:txBody>
            </p:sp>
          </mc:Fallback>
        </mc:AlternateContent>
      </p:grpSp>
      <p:grpSp>
        <p:nvGrpSpPr>
          <p:cNvPr id="205" name="Group 204"/>
          <p:cNvGrpSpPr/>
          <p:nvPr/>
        </p:nvGrpSpPr>
        <p:grpSpPr>
          <a:xfrm>
            <a:off x="6532864" y="4608097"/>
            <a:ext cx="1264321" cy="394386"/>
            <a:chOff x="5486400" y="1010503"/>
            <a:chExt cx="1264321" cy="394386"/>
          </a:xfrm>
        </p:grpSpPr>
        <p:cxnSp>
          <p:nvCxnSpPr>
            <p:cNvPr id="206" name="Straight Arrow Connector 20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4"/>
                  <a:stretch>
                    <a:fillRect l="-16216" r="-10811"/>
                  </a:stretch>
                </a:blipFill>
              </p:spPr>
              <p:txBody>
                <a:bodyPr/>
                <a:lstStyle/>
                <a:p>
                  <a:r>
                    <a:rPr lang="en-US">
                      <a:noFill/>
                    </a:rPr>
                    <a:t> </a:t>
                  </a:r>
                </a:p>
              </p:txBody>
            </p:sp>
          </mc:Fallback>
        </mc:AlternateContent>
        <p:sp>
          <p:nvSpPr>
            <p:cNvPr id="208" name="Oval 20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5"/>
                  <a:stretch>
                    <a:fillRect l="-19444" r="-1388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6" name="TextBox 105"/>
              <p:cNvSpPr txBox="1"/>
              <p:nvPr/>
            </p:nvSpPr>
            <p:spPr>
              <a:xfrm>
                <a:off x="1076053" y="5930025"/>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1076053" y="5930025"/>
                <a:ext cx="301365" cy="384721"/>
              </a:xfrm>
              <a:prstGeom prst="rect">
                <a:avLst/>
              </a:prstGeom>
              <a:blipFill rotWithShape="0">
                <a:blip r:embed="rId16"/>
                <a:stretch>
                  <a:fillRect l="-18367" r="-1836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2596543" y="5851965"/>
                <a:ext cx="26487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2596543" y="5851965"/>
                <a:ext cx="264870" cy="384721"/>
              </a:xfrm>
              <a:prstGeom prst="rect">
                <a:avLst/>
              </a:prstGeom>
              <a:blipFill rotWithShape="0">
                <a:blip r:embed="rId17"/>
                <a:stretch>
                  <a:fillRect l="-27907" r="-2790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3982553" y="5814513"/>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3982553" y="5814513"/>
                <a:ext cx="301365" cy="384721"/>
              </a:xfrm>
              <a:prstGeom prst="rect">
                <a:avLst/>
              </a:prstGeom>
              <a:blipFill rotWithShape="0">
                <a:blip r:embed="rId18"/>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934175" y="5914460"/>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934175" y="5914460"/>
                <a:ext cx="301365" cy="384721"/>
              </a:xfrm>
              <a:prstGeom prst="rect">
                <a:avLst/>
              </a:prstGeom>
              <a:blipFill rotWithShape="0">
                <a:blip r:embed="rId19"/>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423920" y="5922118"/>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7423920" y="5922118"/>
                <a:ext cx="301365" cy="384721"/>
              </a:xfrm>
              <a:prstGeom prst="rect">
                <a:avLst/>
              </a:prstGeom>
              <a:blipFill rotWithShape="0">
                <a:blip r:embed="rId20"/>
                <a:stretch>
                  <a:fillRect l="-18367" r="-18367"/>
                </a:stretch>
              </a:blipFill>
            </p:spPr>
            <p:txBody>
              <a:bodyPr/>
              <a:lstStyle/>
              <a:p>
                <a:r>
                  <a:rPr lang="en-US">
                    <a:noFill/>
                  </a:rPr>
                  <a:t> </a:t>
                </a:r>
              </a:p>
            </p:txBody>
          </p:sp>
        </mc:Fallback>
      </mc:AlternateContent>
      <p:pic>
        <p:nvPicPr>
          <p:cNvPr id="4" name="Picture 3"/>
          <p:cNvPicPr>
            <a:picLocks noChangeAspect="1"/>
          </p:cNvPicPr>
          <p:nvPr/>
        </p:nvPicPr>
        <p:blipFill rotWithShape="1">
          <a:blip r:embed="rId21" cstate="print">
            <a:extLst>
              <a:ext uri="{28A0092B-C50C-407E-A947-70E740481C1C}">
                <a14:useLocalDpi xmlns:a14="http://schemas.microsoft.com/office/drawing/2010/main" val="0"/>
              </a:ext>
            </a:extLst>
          </a:blip>
          <a:srcRect t="7729" b="3799"/>
          <a:stretch/>
        </p:blipFill>
        <p:spPr>
          <a:xfrm>
            <a:off x="1848342" y="1334824"/>
            <a:ext cx="5355192" cy="1909061"/>
          </a:xfrm>
          <a:prstGeom prst="rect">
            <a:avLst/>
          </a:prstGeom>
        </p:spPr>
      </p:pic>
      <p:sp>
        <p:nvSpPr>
          <p:cNvPr id="61" name="Rectangle 60"/>
          <p:cNvSpPr/>
          <p:nvPr/>
        </p:nvSpPr>
        <p:spPr>
          <a:xfrm>
            <a:off x="2817301" y="1335041"/>
            <a:ext cx="1466617" cy="1532596"/>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p:cNvSpPr txBox="1"/>
              <p:nvPr/>
            </p:nvSpPr>
            <p:spPr>
              <a:xfrm>
                <a:off x="3224780" y="1371480"/>
                <a:ext cx="617798" cy="34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solidFill>
                                <a:schemeClr val="tx1"/>
                              </a:solidFill>
                              <a:latin typeface="Cambria Math" panose="02040503050406030204" pitchFamily="18" charset="0"/>
                              <a:ea typeface="Cambria Math" panose="02040503050406030204" pitchFamily="18" charset="0"/>
                            </a:rPr>
                          </m:ctrlPr>
                        </m:sSubPr>
                        <m:e>
                          <m:r>
                            <a:rPr lang="en-US" sz="2100" b="0" i="1" smtClean="0">
                              <a:solidFill>
                                <a:schemeClr val="tx1"/>
                              </a:solidFill>
                              <a:latin typeface="Cambria Math" panose="02040503050406030204" pitchFamily="18" charset="0"/>
                              <a:ea typeface="Cambria Math" panose="02040503050406030204" pitchFamily="18" charset="0"/>
                            </a:rPr>
                            <m:t>𝑇</m:t>
                          </m:r>
                        </m:e>
                        <m:sub>
                          <m:r>
                            <a:rPr lang="en-US" sz="2100" b="0" i="1" smtClean="0">
                              <a:solidFill>
                                <a:schemeClr val="tx1"/>
                              </a:solidFill>
                              <a:latin typeface="Cambria Math" panose="02040503050406030204" pitchFamily="18" charset="0"/>
                              <a:ea typeface="Cambria Math" panose="02040503050406030204" pitchFamily="18" charset="0"/>
                            </a:rPr>
                            <m:t>𝑠𝑡𝑒𝑝</m:t>
                          </m:r>
                        </m:sub>
                      </m:sSub>
                    </m:oMath>
                  </m:oMathPara>
                </a14:m>
                <a:endParaRPr lang="en-US" sz="2100"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3224780" y="1371480"/>
                <a:ext cx="617798" cy="348044"/>
              </a:xfrm>
              <a:prstGeom prst="rect">
                <a:avLst/>
              </a:prstGeom>
              <a:blipFill rotWithShape="0">
                <a:blip r:embed="rId22"/>
                <a:stretch>
                  <a:fillRect l="-9901" r="-4950" b="-22807"/>
                </a:stretch>
              </a:blipFill>
            </p:spPr>
            <p:txBody>
              <a:bodyPr/>
              <a:lstStyle/>
              <a:p>
                <a:r>
                  <a:rPr lang="en-US">
                    <a:noFill/>
                  </a:rPr>
                  <a:t> </a:t>
                </a:r>
              </a:p>
            </p:txBody>
          </p:sp>
        </mc:Fallback>
      </mc:AlternateContent>
      <p:sp>
        <p:nvSpPr>
          <p:cNvPr id="56" name="Rounded Rectangle 55"/>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7" name="Rounded Rectangle 56"/>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8" name="Rounded Rectangle 57"/>
          <p:cNvSpPr/>
          <p:nvPr/>
        </p:nvSpPr>
        <p:spPr>
          <a:xfrm>
            <a:off x="3742373"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duration</a:t>
            </a:r>
            <a:endParaRPr lang="en-US" sz="1700" dirty="0">
              <a:solidFill>
                <a:schemeClr val="bg1"/>
              </a:solidFill>
              <a:latin typeface="Arial" panose="020B0604020202020204" pitchFamily="34" charset="0"/>
              <a:cs typeface="Arial" panose="020B0604020202020204" pitchFamily="34" charset="0"/>
            </a:endParaRPr>
          </a:p>
        </p:txBody>
      </p:sp>
      <p:sp>
        <p:nvSpPr>
          <p:cNvPr id="59" name="Rounded Rectangle 58"/>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0" name="Rounded Rectangle 59"/>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grpSp>
        <p:nvGrpSpPr>
          <p:cNvPr id="67" name="Group 66"/>
          <p:cNvGrpSpPr/>
          <p:nvPr/>
        </p:nvGrpSpPr>
        <p:grpSpPr>
          <a:xfrm>
            <a:off x="3742373" y="302176"/>
            <a:ext cx="3405664" cy="445770"/>
            <a:chOff x="3742373" y="240030"/>
            <a:chExt cx="3405664" cy="445770"/>
          </a:xfrm>
        </p:grpSpPr>
        <p:sp>
          <p:nvSpPr>
            <p:cNvPr id="68" name="Rounded Rectangle 67"/>
            <p:cNvSpPr/>
            <p:nvPr/>
          </p:nvSpPr>
          <p:spPr>
            <a:xfrm>
              <a:off x="3742373" y="240030"/>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9" name="Rounded Rectangle 68"/>
            <p:cNvSpPr/>
            <p:nvPr/>
          </p:nvSpPr>
          <p:spPr>
            <a:xfrm>
              <a:off x="5547837" y="240030"/>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latin typeface="Arial" panose="020B0604020202020204" pitchFamily="34" charset="0"/>
                  <a:cs typeface="Arial" panose="020B0604020202020204" pitchFamily="34" charset="0"/>
                </a:rPr>
                <a:t>Step phase</a:t>
              </a:r>
              <a:endParaRPr lang="en-US" sz="1700" dirty="0">
                <a:solidFill>
                  <a:schemeClr val="bg1"/>
                </a:solidFill>
                <a:latin typeface="Arial" panose="020B0604020202020204" pitchFamily="34" charset="0"/>
                <a:cs typeface="Arial" panose="020B0604020202020204" pitchFamily="34" charset="0"/>
              </a:endParaRPr>
            </a:p>
          </p:txBody>
        </p:sp>
      </p:grpSp>
      <p:sp>
        <p:nvSpPr>
          <p:cNvPr id="70" name="Line Callout 2 69"/>
          <p:cNvSpPr/>
          <p:nvPr/>
        </p:nvSpPr>
        <p:spPr>
          <a:xfrm>
            <a:off x="5320379" y="1309384"/>
            <a:ext cx="2523744" cy="301752"/>
          </a:xfrm>
          <a:prstGeom prst="borderCallout2">
            <a:avLst>
              <a:gd name="adj1" fmla="val 51156"/>
              <a:gd name="adj2" fmla="val -2396"/>
              <a:gd name="adj3" fmla="val 54636"/>
              <a:gd name="adj4" fmla="val -18653"/>
              <a:gd name="adj5" fmla="val 234691"/>
              <a:gd name="adj6" fmla="val -39265"/>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Step phase markers</a:t>
            </a:r>
            <a:endParaRPr lang="en-US" sz="17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4661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2.59259E-6 L 0.00139 -0.21157 " pathEditMode="relative" rAng="0" ptsTypes="AA">
                                      <p:cBhvr>
                                        <p:cTn id="6" dur="500" fill="hold"/>
                                        <p:tgtEl>
                                          <p:spTgt spid="106"/>
                                        </p:tgtEl>
                                        <p:attrNameLst>
                                          <p:attrName>ppt_x</p:attrName>
                                          <p:attrName>ppt_y</p:attrName>
                                        </p:attrNameLst>
                                      </p:cBhvr>
                                      <p:rCtr x="69" y="-10579"/>
                                    </p:animMotion>
                                  </p:childTnLst>
                                </p:cTn>
                              </p:par>
                              <p:par>
                                <p:cTn id="7" presetID="42" presetClass="path" presetSubtype="0" accel="50000" decel="50000" fill="hold" grpId="0" nodeType="withEffect">
                                  <p:stCondLst>
                                    <p:cond delay="0"/>
                                  </p:stCondLst>
                                  <p:childTnLst>
                                    <p:animMotion origin="layout" path="M 2.5E-6 0 L -0.00243 -0.20023 " pathEditMode="relative" rAng="0" ptsTypes="AA">
                                      <p:cBhvr>
                                        <p:cTn id="8" dur="500" fill="hold"/>
                                        <p:tgtEl>
                                          <p:spTgt spid="108"/>
                                        </p:tgtEl>
                                        <p:attrNameLst>
                                          <p:attrName>ppt_x</p:attrName>
                                          <p:attrName>ppt_y</p:attrName>
                                        </p:attrNameLst>
                                      </p:cBhvr>
                                      <p:rCtr x="-122" y="-10023"/>
                                    </p:animMotion>
                                  </p:childTnLst>
                                </p:cTn>
                              </p:par>
                              <p:par>
                                <p:cTn id="9" presetID="42" presetClass="path" presetSubtype="0" accel="50000" decel="50000" fill="hold" grpId="0" nodeType="withEffect">
                                  <p:stCondLst>
                                    <p:cond delay="0"/>
                                  </p:stCondLst>
                                  <p:childTnLst>
                                    <p:animMotion origin="layout" path="M -3.33333E-6 4.07407E-6 L 0.00365 -0.19491 " pathEditMode="relative" rAng="0" ptsTypes="AA">
                                      <p:cBhvr>
                                        <p:cTn id="10" dur="500" fill="hold"/>
                                        <p:tgtEl>
                                          <p:spTgt spid="109"/>
                                        </p:tgtEl>
                                        <p:attrNameLst>
                                          <p:attrName>ppt_x</p:attrName>
                                          <p:attrName>ppt_y</p:attrName>
                                        </p:attrNameLst>
                                      </p:cBhvr>
                                      <p:rCtr x="174" y="-9745"/>
                                    </p:animMotion>
                                  </p:childTnLst>
                                </p:cTn>
                              </p:par>
                              <p:par>
                                <p:cTn id="11" presetID="42" presetClass="path" presetSubtype="0" accel="50000" decel="50000" fill="hold" grpId="0" nodeType="withEffect">
                                  <p:stCondLst>
                                    <p:cond delay="0"/>
                                  </p:stCondLst>
                                  <p:childTnLst>
                                    <p:animMotion origin="layout" path="M -1.38889E-6 7.40741E-7 L 0.00191 -0.20949 " pathEditMode="relative" rAng="0" ptsTypes="AA">
                                      <p:cBhvr>
                                        <p:cTn id="12" dur="500" fill="hold"/>
                                        <p:tgtEl>
                                          <p:spTgt spid="110"/>
                                        </p:tgtEl>
                                        <p:attrNameLst>
                                          <p:attrName>ppt_x</p:attrName>
                                          <p:attrName>ppt_y</p:attrName>
                                        </p:attrNameLst>
                                      </p:cBhvr>
                                      <p:rCtr x="87" y="-10486"/>
                                    </p:animMotion>
                                  </p:childTnLst>
                                </p:cTn>
                              </p:par>
                              <p:par>
                                <p:cTn id="13" presetID="42" presetClass="path" presetSubtype="0" accel="50000" decel="50000" fill="hold" grpId="0" nodeType="withEffect">
                                  <p:stCondLst>
                                    <p:cond delay="0"/>
                                  </p:stCondLst>
                                  <p:childTnLst>
                                    <p:animMotion origin="layout" path="M 1.38889E-6 4.81481E-6 L 1.38889E-6 -0.21135 " pathEditMode="relative" rAng="0" ptsTypes="AA">
                                      <p:cBhvr>
                                        <p:cTn id="14" dur="500" fill="hold"/>
                                        <p:tgtEl>
                                          <p:spTgt spid="111"/>
                                        </p:tgtEl>
                                        <p:attrNameLst>
                                          <p:attrName>ppt_x</p:attrName>
                                          <p:attrName>ppt_y</p:attrName>
                                        </p:attrNameLst>
                                      </p:cBhvr>
                                      <p:rCtr x="0" y="-1057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 grpId="0"/>
      <p:bldP spid="41" grpId="0" animBg="1"/>
      <p:bldP spid="106" grpId="0"/>
      <p:bldP spid="108" grpId="0"/>
      <p:bldP spid="109" grpId="0"/>
      <p:bldP spid="110" grpId="0"/>
      <p:bldP spid="111" grpId="0"/>
      <p:bldP spid="61" grpId="0" animBg="1"/>
      <p:bldP spid="63" grpId="0"/>
      <p:bldP spid="58" grpId="0" animBg="1"/>
      <p:bldP spid="59" grpId="0" animBg="1"/>
      <p:bldP spid="7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25193" y="2108833"/>
            <a:ext cx="2129084" cy="3534318"/>
          </a:xfrm>
          <a:prstGeom prst="rect">
            <a:avLst/>
          </a:prstGeom>
        </p:spPr>
      </p:pic>
      <p:sp>
        <p:nvSpPr>
          <p:cNvPr id="3" name="TextBox 2"/>
          <p:cNvSpPr txBox="1"/>
          <p:nvPr/>
        </p:nvSpPr>
        <p:spPr>
          <a:xfrm>
            <a:off x="1506077" y="5571027"/>
            <a:ext cx="1645002" cy="430887"/>
          </a:xfrm>
          <a:prstGeom prst="rect">
            <a:avLst/>
          </a:prstGeom>
          <a:noFill/>
        </p:spPr>
        <p:txBody>
          <a:bodyPr wrap="none" rtlCol="0">
            <a:spAutoFit/>
          </a:bodyPr>
          <a:lstStyle/>
          <a:p>
            <a:r>
              <a:rPr lang="en-US" sz="2200" dirty="0" smtClean="0">
                <a:latin typeface="Arial" panose="020B0604020202020204" pitchFamily="34" charset="0"/>
                <a:cs typeface="Arial" panose="020B0604020202020204" pitchFamily="34" charset="0"/>
              </a:rPr>
              <a:t>not rotating</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4401827" y="5571027"/>
            <a:ext cx="1127232"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rotating</a:t>
            </a:r>
          </a:p>
        </p:txBody>
      </p:sp>
      <p:sp>
        <p:nvSpPr>
          <p:cNvPr id="19" name="Rounded Rectangle 18"/>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5" name="Rounded Rectangle 24"/>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direction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6" name="Rounded Rectangle 25"/>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duration</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7" name="Rounded Rectangle 26"/>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lumMod val="65000"/>
                  </a:schemeClr>
                </a:solidFill>
                <a:latin typeface="Arial" panose="020B0604020202020204" pitchFamily="34" charset="0"/>
                <a:cs typeface="Arial" panose="020B0604020202020204" pitchFamily="34" charset="0"/>
              </a:rPr>
              <a:t>Step phase</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8" name="Rounded Rectangle 27"/>
          <p:cNvSpPr/>
          <p:nvPr/>
        </p:nvSpPr>
        <p:spPr>
          <a:xfrm>
            <a:off x="7353300"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solidFill>
                  <a:schemeClr val="bg1"/>
                </a:solidFill>
                <a:latin typeface="Arial" panose="020B0604020202020204" pitchFamily="34" charset="0"/>
                <a:cs typeface="Arial" panose="020B0604020202020204" pitchFamily="34" charset="0"/>
              </a:rPr>
              <a:t>IsRotating</a:t>
            </a:r>
            <a:endParaRPr lang="en-US" sz="1700"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12980" y="2170867"/>
            <a:ext cx="1151328" cy="3358201"/>
          </a:xfrm>
          <a:prstGeom prst="rect">
            <a:avLst/>
          </a:prstGeom>
        </p:spPr>
      </p:pic>
      <p:sp>
        <p:nvSpPr>
          <p:cNvPr id="68" name="Oval 67"/>
          <p:cNvSpPr/>
          <p:nvPr/>
        </p:nvSpPr>
        <p:spPr>
          <a:xfrm>
            <a:off x="5025804" y="2698751"/>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749525" y="2409608"/>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630379" y="300025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39533" y="3054639"/>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054258" y="297488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558371" y="276403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546309" y="483694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136447" y="310826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828293" y="455016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258679" y="3846766"/>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451390" y="3130132"/>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748969" y="420842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534993" y="347867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648990" y="3838213"/>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42075" y="5319982"/>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Oval 88"/>
          <p:cNvSpPr/>
          <p:nvPr/>
        </p:nvSpPr>
        <p:spPr>
          <a:xfrm>
            <a:off x="5086692" y="4202846"/>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212784" y="348716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956763" y="3846766"/>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04227" y="3048633"/>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66700" y="3442297"/>
            <a:ext cx="274320" cy="274320"/>
          </a:xfrm>
          <a:prstGeom prst="ellipse">
            <a:avLst/>
          </a:prstGeom>
          <a:solidFill>
            <a:srgbClr val="F77509">
              <a:alpha val="6549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275242" y="5038293"/>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869775" y="4974726"/>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wn Arrow 116"/>
          <p:cNvSpPr/>
          <p:nvPr/>
        </p:nvSpPr>
        <p:spPr>
          <a:xfrm>
            <a:off x="7409333" y="3220374"/>
            <a:ext cx="385548" cy="47562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6253396" y="3742111"/>
            <a:ext cx="2654791" cy="498515"/>
          </a:xfrm>
          <a:prstGeom prst="roundRect">
            <a:avLst/>
          </a:prstGeom>
          <a:solidFill>
            <a:schemeClr val="accent1">
              <a:lumMod val="20000"/>
              <a:lumOff val="8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bagged decision </a:t>
            </a:r>
            <a:r>
              <a:rPr lang="en-US" sz="2000" dirty="0" smtClean="0">
                <a:solidFill>
                  <a:schemeClr val="tx1"/>
                </a:solidFill>
                <a:latin typeface="Arial" panose="020B0604020202020204" pitchFamily="34" charset="0"/>
                <a:cs typeface="Arial" panose="020B0604020202020204" pitchFamily="34" charset="0"/>
              </a:rPr>
              <a:t>tree</a:t>
            </a:r>
            <a:endParaRPr lang="en-US" sz="2000" dirty="0">
              <a:solidFill>
                <a:schemeClr val="tx1"/>
              </a:solidFill>
              <a:latin typeface="Arial" panose="020B0604020202020204" pitchFamily="34" charset="0"/>
              <a:cs typeface="Arial" panose="020B0604020202020204" pitchFamily="34" charset="0"/>
            </a:endParaRPr>
          </a:p>
        </p:txBody>
      </p:sp>
      <p:sp>
        <p:nvSpPr>
          <p:cNvPr id="119" name="TextBox 118"/>
          <p:cNvSpPr txBox="1"/>
          <p:nvPr/>
        </p:nvSpPr>
        <p:spPr>
          <a:xfrm>
            <a:off x="6928266" y="4777433"/>
            <a:ext cx="1338828"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IsRotating</a:t>
            </a:r>
            <a:endParaRPr lang="en-US" sz="2000" dirty="0">
              <a:latin typeface="Arial" panose="020B0604020202020204" pitchFamily="34" charset="0"/>
              <a:cs typeface="Arial" panose="020B0604020202020204" pitchFamily="34" charset="0"/>
            </a:endParaRPr>
          </a:p>
        </p:txBody>
      </p:sp>
      <p:sp>
        <p:nvSpPr>
          <p:cNvPr id="120" name="Down Arrow 119"/>
          <p:cNvSpPr/>
          <p:nvPr/>
        </p:nvSpPr>
        <p:spPr>
          <a:xfrm>
            <a:off x="7409333" y="4306897"/>
            <a:ext cx="342916" cy="37318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873831" y="4731266"/>
            <a:ext cx="1395163"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6253396" y="2651629"/>
            <a:ext cx="2654791" cy="498515"/>
          </a:xfrm>
          <a:prstGeom prst="roundRect">
            <a:avLst/>
          </a:prstGeom>
          <a:solidFill>
            <a:schemeClr val="bg2">
              <a:lumMod val="9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distribution features</a:t>
            </a:r>
          </a:p>
        </p:txBody>
      </p:sp>
      <p:pic>
        <p:nvPicPr>
          <p:cNvPr id="14" name="Picture 13"/>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754" y="2095201"/>
            <a:ext cx="1155063" cy="3521534"/>
          </a:xfrm>
          <a:prstGeom prst="rect">
            <a:avLst/>
          </a:prstGeom>
        </p:spPr>
      </p:pic>
      <p:sp>
        <p:nvSpPr>
          <p:cNvPr id="44" name="Rounded Rectangle 43"/>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spTree>
    <p:custDataLst>
      <p:tags r:id="rId1"/>
    </p:custDataLst>
    <p:extLst>
      <p:ext uri="{BB962C8B-B14F-4D97-AF65-F5344CB8AC3E}">
        <p14:creationId xmlns:p14="http://schemas.microsoft.com/office/powerpoint/2010/main" val="371371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P spid="72" grpId="0" animBg="1"/>
      <p:bldP spid="73" grpId="0" animBg="1"/>
      <p:bldP spid="74" grpId="0" animBg="1"/>
      <p:bldP spid="75" grpId="0" animBg="1"/>
      <p:bldP spid="76" grpId="0" animBg="1"/>
      <p:bldP spid="77" grpId="0" animBg="1"/>
      <p:bldP spid="80" grpId="0" animBg="1"/>
      <p:bldP spid="81" grpId="0" animBg="1"/>
      <p:bldP spid="83" grpId="0" animBg="1"/>
      <p:bldP spid="84" grpId="0" animBg="1"/>
      <p:bldP spid="85" grpId="0" animBg="1"/>
      <p:bldP spid="86" grpId="0" animBg="1"/>
      <p:bldP spid="89" grpId="0" animBg="1"/>
      <p:bldP spid="92" grpId="0" animBg="1"/>
      <p:bldP spid="98" grpId="0" animBg="1"/>
      <p:bldP spid="104" grpId="0" animBg="1"/>
      <p:bldP spid="105" grpId="0" animBg="1"/>
      <p:bldP spid="111" grpId="0" animBg="1"/>
      <p:bldP spid="112" grpId="0" animBg="1"/>
      <p:bldP spid="117" grpId="0" animBg="1"/>
      <p:bldP spid="118" grpId="0" animBg="1"/>
      <p:bldP spid="119" grpId="0"/>
      <p:bldP spid="120" grpId="0" animBg="1"/>
      <p:bldP spid="121" grpId="0" animBg="1"/>
      <p:bldP spid="1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5157" y="3948597"/>
            <a:ext cx="1206533" cy="2374643"/>
          </a:xfrm>
          <a:prstGeom prst="rect">
            <a:avLst/>
          </a:prstGeom>
        </p:spPr>
      </p:pic>
      <p:pic>
        <p:nvPicPr>
          <p:cNvPr id="88" name="Picture 8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7788" y="1010879"/>
            <a:ext cx="778884" cy="2374643"/>
          </a:xfrm>
          <a:prstGeom prst="rect">
            <a:avLst/>
          </a:prstGeom>
        </p:spPr>
      </p:pic>
      <p:pic>
        <p:nvPicPr>
          <p:cNvPr id="2" name="Picture 1"/>
          <p:cNvPicPr>
            <a:picLocks noChangeAspect="1"/>
          </p:cNvPicPr>
          <p:nvPr/>
        </p:nvPicPr>
        <p:blipFill>
          <a:blip r:embed="rId6"/>
          <a:stretch>
            <a:fillRect/>
          </a:stretch>
        </p:blipFill>
        <p:spPr>
          <a:xfrm>
            <a:off x="5936031" y="1010881"/>
            <a:ext cx="1292323" cy="2374642"/>
          </a:xfrm>
          <a:prstGeom prst="rect">
            <a:avLst/>
          </a:prstGeom>
        </p:spPr>
      </p:pic>
      <p:pic>
        <p:nvPicPr>
          <p:cNvPr id="89" name="Picture 8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13725" y="1010878"/>
            <a:ext cx="778884" cy="2374643"/>
          </a:xfrm>
          <a:prstGeom prst="rect">
            <a:avLst/>
          </a:prstGeom>
        </p:spPr>
      </p:pic>
      <p:pic>
        <p:nvPicPr>
          <p:cNvPr id="91" name="Picture 90"/>
          <p:cNvPicPr>
            <a:picLocks noChangeAspect="1"/>
          </p:cNvPicPr>
          <p:nvPr/>
        </p:nvPicPr>
        <p:blipFill>
          <a:blip r:embed="rId6"/>
          <a:stretch>
            <a:fillRect/>
          </a:stretch>
        </p:blipFill>
        <p:spPr>
          <a:xfrm>
            <a:off x="7426579" y="1010879"/>
            <a:ext cx="1292323" cy="2374642"/>
          </a:xfrm>
          <a:prstGeom prst="rect">
            <a:avLst/>
          </a:prstGeom>
        </p:spPr>
      </p:pic>
      <p:pic>
        <p:nvPicPr>
          <p:cNvPr id="92" name="Picture 9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1565" y="3948597"/>
            <a:ext cx="1206533" cy="2374643"/>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157" y="1036297"/>
            <a:ext cx="365760" cy="365760"/>
          </a:xfrm>
          <a:prstGeom prst="rect">
            <a:avLst/>
          </a:prstGeom>
        </p:spPr>
      </p:pic>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5310" y="1036297"/>
            <a:ext cx="365760" cy="365760"/>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211" y="953651"/>
            <a:ext cx="365760" cy="365760"/>
          </a:xfrm>
          <a:prstGeom prst="rect">
            <a:avLst/>
          </a:prstGeom>
        </p:spPr>
      </p:pic>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666" y="953651"/>
            <a:ext cx="365760" cy="365760"/>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833" y="3926783"/>
            <a:ext cx="365760" cy="365760"/>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5986" y="3926783"/>
            <a:ext cx="365760" cy="365760"/>
          </a:xfrm>
          <a:prstGeom prst="rect">
            <a:avLst/>
          </a:prstGeom>
        </p:spPr>
      </p:pic>
      <p:sp>
        <p:nvSpPr>
          <p:cNvPr id="134" name="Rounded Rectangle 133"/>
          <p:cNvSpPr/>
          <p:nvPr/>
        </p:nvSpPr>
        <p:spPr>
          <a:xfrm>
            <a:off x="3463031" y="3952661"/>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duration</a:t>
            </a:r>
            <a:endParaRPr lang="en-US" sz="1750" dirty="0">
              <a:solidFill>
                <a:schemeClr val="bg1"/>
              </a:solidFill>
              <a:latin typeface="Arial" panose="020B0604020202020204" pitchFamily="34" charset="0"/>
              <a:cs typeface="Arial" panose="020B0604020202020204" pitchFamily="34" charset="0"/>
            </a:endParaRPr>
          </a:p>
        </p:txBody>
      </p:sp>
      <p:sp>
        <p:nvSpPr>
          <p:cNvPr id="135" name="Rounded Rectangle 134"/>
          <p:cNvSpPr/>
          <p:nvPr/>
        </p:nvSpPr>
        <p:spPr>
          <a:xfrm>
            <a:off x="3463031"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phase</a:t>
            </a:r>
            <a:endParaRPr lang="en-US" sz="1750" dirty="0">
              <a:solidFill>
                <a:schemeClr val="bg1"/>
              </a:solidFill>
              <a:latin typeface="Arial" panose="020B0604020202020204" pitchFamily="34" charset="0"/>
              <a:cs typeface="Arial" panose="020B0604020202020204" pitchFamily="34" charset="0"/>
            </a:endParaRPr>
          </a:p>
        </p:txBody>
      </p:sp>
      <p:sp>
        <p:nvSpPr>
          <p:cNvPr id="136" name="Rounded Rectangle 135"/>
          <p:cNvSpPr/>
          <p:nvPr/>
        </p:nvSpPr>
        <p:spPr>
          <a:xfrm>
            <a:off x="3463031" y="5956095"/>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direction</a:t>
            </a:r>
            <a:endParaRPr lang="en-US" sz="1750" dirty="0">
              <a:solidFill>
                <a:schemeClr val="bg1"/>
              </a:solidFill>
              <a:latin typeface="Arial" panose="020B0604020202020204" pitchFamily="34" charset="0"/>
              <a:cs typeface="Arial" panose="020B0604020202020204" pitchFamily="34" charset="0"/>
            </a:endParaRPr>
          </a:p>
        </p:txBody>
      </p:sp>
      <p:sp>
        <p:nvSpPr>
          <p:cNvPr id="137" name="Rounded Rectangle 136"/>
          <p:cNvSpPr/>
          <p:nvPr/>
        </p:nvSpPr>
        <p:spPr>
          <a:xfrm>
            <a:off x="958728"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smtClean="0">
                <a:solidFill>
                  <a:schemeClr val="bg1"/>
                </a:solidFill>
                <a:latin typeface="Arial" panose="020B0604020202020204" pitchFamily="34" charset="0"/>
                <a:cs typeface="Arial" panose="020B0604020202020204" pitchFamily="34" charset="0"/>
              </a:rPr>
              <a:t>IsWalking</a:t>
            </a:r>
            <a:endParaRPr lang="en-US" sz="1750" dirty="0">
              <a:solidFill>
                <a:schemeClr val="bg1"/>
              </a:solidFill>
              <a:latin typeface="Arial" panose="020B0604020202020204" pitchFamily="34" charset="0"/>
              <a:cs typeface="Arial" panose="020B0604020202020204" pitchFamily="34" charset="0"/>
            </a:endParaRPr>
          </a:p>
        </p:txBody>
      </p:sp>
      <p:cxnSp>
        <p:nvCxnSpPr>
          <p:cNvPr id="138" name="Straight Connector 137"/>
          <p:cNvCxnSpPr>
            <a:stCxn id="137" idx="3"/>
            <a:endCxn id="134" idx="1"/>
          </p:cNvCxnSpPr>
          <p:nvPr/>
        </p:nvCxnSpPr>
        <p:spPr>
          <a:xfrm flipV="1">
            <a:off x="2718948" y="4175546"/>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7" idx="3"/>
            <a:endCxn id="135" idx="1"/>
          </p:cNvCxnSpPr>
          <p:nvPr/>
        </p:nvCxnSpPr>
        <p:spPr>
          <a:xfrm>
            <a:off x="2718948" y="5177263"/>
            <a:ext cx="7440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3"/>
            <a:endCxn id="136" idx="1"/>
          </p:cNvCxnSpPr>
          <p:nvPr/>
        </p:nvCxnSpPr>
        <p:spPr>
          <a:xfrm>
            <a:off x="2718948" y="5177263"/>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6494355" y="189890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142" name="TextBox 141"/>
          <p:cNvSpPr txBox="1"/>
          <p:nvPr/>
        </p:nvSpPr>
        <p:spPr>
          <a:xfrm>
            <a:off x="5212416" y="5978397"/>
            <a:ext cx="2236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dentical or adjacent</a:t>
            </a:r>
            <a:endParaRPr lang="en-US" dirty="0">
              <a:latin typeface="Arial" panose="020B0604020202020204" pitchFamily="34" charset="0"/>
              <a:cs typeface="Arial" panose="020B0604020202020204" pitchFamily="34" charset="0"/>
            </a:endParaRPr>
          </a:p>
        </p:txBody>
      </p:sp>
      <p:sp>
        <p:nvSpPr>
          <p:cNvPr id="143" name="TextBox 142"/>
          <p:cNvSpPr txBox="1"/>
          <p:nvPr/>
        </p:nvSpPr>
        <p:spPr>
          <a:xfrm>
            <a:off x="5212416" y="3964310"/>
            <a:ext cx="18389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threshold ratio</a:t>
            </a:r>
          </a:p>
        </p:txBody>
      </p:sp>
      <p:sp>
        <p:nvSpPr>
          <p:cNvPr id="144" name="TextBox 143"/>
          <p:cNvSpPr txBox="1"/>
          <p:nvPr/>
        </p:nvSpPr>
        <p:spPr>
          <a:xfrm>
            <a:off x="5212416" y="4954627"/>
            <a:ext cx="124906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range limit</a:t>
            </a:r>
            <a:endParaRPr lang="en-US" dirty="0">
              <a:latin typeface="Arial" panose="020B0604020202020204" pitchFamily="34" charset="0"/>
              <a:cs typeface="Arial" panose="020B0604020202020204" pitchFamily="34" charset="0"/>
            </a:endParaRPr>
          </a:p>
        </p:txBody>
      </p:sp>
      <p:pic>
        <p:nvPicPr>
          <p:cNvPr id="145" name="Picture 144"/>
          <p:cNvPicPr>
            <a:picLocks noChangeAspect="1"/>
          </p:cNvPicPr>
          <p:nvPr/>
        </p:nvPicPr>
        <p:blipFill rotWithShape="1">
          <a:blip r:embed="rId9" cstate="print">
            <a:extLst>
              <a:ext uri="{28A0092B-C50C-407E-A947-70E740481C1C}">
                <a14:useLocalDpi xmlns:a14="http://schemas.microsoft.com/office/drawing/2010/main" val="0"/>
              </a:ext>
            </a:extLst>
          </a:blip>
          <a:srcRect l="12089" t="7729" r="45092" b="24861"/>
          <a:stretch/>
        </p:blipFill>
        <p:spPr>
          <a:xfrm>
            <a:off x="6654169" y="4527729"/>
            <a:ext cx="2110687" cy="1261738"/>
          </a:xfrm>
          <a:prstGeom prst="rect">
            <a:avLst/>
          </a:prstGeom>
        </p:spPr>
      </p:pic>
      <p:sp>
        <p:nvSpPr>
          <p:cNvPr id="146" name="Rectangle 145"/>
          <p:cNvSpPr/>
          <p:nvPr/>
        </p:nvSpPr>
        <p:spPr>
          <a:xfrm>
            <a:off x="7148213" y="4649670"/>
            <a:ext cx="468067" cy="1017162"/>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7" name="TextBox 146"/>
              <p:cNvSpPr txBox="1"/>
              <p:nvPr/>
            </p:nvSpPr>
            <p:spPr>
              <a:xfrm>
                <a:off x="7199088" y="4617186"/>
                <a:ext cx="168432"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b="1" i="0" smtClean="0">
                          <a:solidFill>
                            <a:srgbClr val="FF0000"/>
                          </a:solidFill>
                          <a:latin typeface="Cambria Math" panose="02040503050406030204" pitchFamily="18" charset="0"/>
                          <a:ea typeface="Cambria Math" panose="02040503050406030204" pitchFamily="18" charset="0"/>
                        </a:rPr>
                        <m:t>×</m:t>
                      </m:r>
                    </m:oMath>
                  </m:oMathPara>
                </a14:m>
                <a:endParaRPr lang="en-US" sz="3000" b="1" dirty="0">
                  <a:solidFill>
                    <a:srgbClr val="FF000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7199088" y="4617186"/>
                <a:ext cx="168432" cy="461665"/>
              </a:xfrm>
              <a:prstGeom prst="rect">
                <a:avLst/>
              </a:prstGeom>
              <a:blipFill rotWithShape="0">
                <a:blip r:embed="rId10"/>
                <a:stretch>
                  <a:fillRect r="-42857"/>
                </a:stretch>
              </a:blipFill>
            </p:spPr>
            <p:txBody>
              <a:bodyPr/>
              <a:lstStyle/>
              <a:p>
                <a:r>
                  <a:rPr lang="en-US">
                    <a:noFill/>
                  </a:rPr>
                  <a:t> </a:t>
                </a:r>
              </a:p>
            </p:txBody>
          </p:sp>
        </mc:Fallback>
      </mc:AlternateContent>
      <p:pic>
        <p:nvPicPr>
          <p:cNvPr id="150" name="Picture 1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1021" y="2789638"/>
            <a:ext cx="612998" cy="638809"/>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1139" y="2850360"/>
            <a:ext cx="612998" cy="638809"/>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2254" y="5876283"/>
            <a:ext cx="612998" cy="638809"/>
          </a:xfrm>
          <a:prstGeom prst="rect">
            <a:avLst/>
          </a:prstGeom>
        </p:spPr>
      </p:pic>
      <p:sp>
        <p:nvSpPr>
          <p:cNvPr id="35" name="Title 1"/>
          <p:cNvSpPr>
            <a:spLocks noGrp="1"/>
          </p:cNvSpPr>
          <p:nvPr>
            <p:ph type="title"/>
          </p:nvPr>
        </p:nvSpPr>
        <p:spPr>
          <a:xfrm>
            <a:off x="318205" y="127311"/>
            <a:ext cx="6650500" cy="509451"/>
          </a:xfrm>
        </p:spPr>
        <p:txBody>
          <a:bodyPr>
            <a:noAutofit/>
          </a:bodyPr>
          <a:lstStyle/>
          <a:p>
            <a:r>
              <a:rPr lang="en-US" sz="3200" dirty="0" smtClean="0">
                <a:latin typeface="Arial" panose="020B0604020202020204" pitchFamily="34" charset="0"/>
                <a:cs typeface="Arial" panose="020B0604020202020204" pitchFamily="34" charset="0"/>
              </a:rPr>
              <a:t>Matching Motion Alphabets</a:t>
            </a:r>
            <a:endParaRPr lang="en-US" sz="3200" dirty="0">
              <a:latin typeface="Arial" panose="020B0604020202020204" pitchFamily="34" charset="0"/>
              <a:cs typeface="Arial" panose="020B0604020202020204" pitchFamily="34" charset="0"/>
            </a:endParaRPr>
          </a:p>
        </p:txBody>
      </p:sp>
      <p:sp>
        <p:nvSpPr>
          <p:cNvPr id="34" name="Rounded Rectangle 33"/>
          <p:cNvSpPr/>
          <p:nvPr/>
        </p:nvSpPr>
        <p:spPr>
          <a:xfrm>
            <a:off x="1057230" y="190332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IsPausing</a:t>
            </a:r>
            <a:endParaRPr lang="en-US" sz="17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6090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1" grpId="0" animBg="1"/>
      <p:bldP spid="142" grpId="0"/>
      <p:bldP spid="143" grpId="0"/>
      <p:bldP spid="144" grpId="0"/>
      <p:bldP spid="146" grpId="0" animBg="1"/>
      <p:bldP spid="1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5157" y="3948597"/>
            <a:ext cx="1206533" cy="2374643"/>
          </a:xfrm>
          <a:prstGeom prst="rect">
            <a:avLst/>
          </a:prstGeom>
        </p:spPr>
      </p:pic>
      <p:pic>
        <p:nvPicPr>
          <p:cNvPr id="88" name="Picture 8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7788" y="1010879"/>
            <a:ext cx="778884" cy="2374643"/>
          </a:xfrm>
          <a:prstGeom prst="rect">
            <a:avLst/>
          </a:prstGeom>
        </p:spPr>
      </p:pic>
      <p:pic>
        <p:nvPicPr>
          <p:cNvPr id="2" name="Picture 1"/>
          <p:cNvPicPr>
            <a:picLocks noChangeAspect="1"/>
          </p:cNvPicPr>
          <p:nvPr/>
        </p:nvPicPr>
        <p:blipFill>
          <a:blip r:embed="rId5"/>
          <a:stretch>
            <a:fillRect/>
          </a:stretch>
        </p:blipFill>
        <p:spPr>
          <a:xfrm>
            <a:off x="5936031" y="1010881"/>
            <a:ext cx="1292323" cy="2374642"/>
          </a:xfrm>
          <a:prstGeom prst="rect">
            <a:avLst/>
          </a:prstGeom>
        </p:spPr>
      </p:pic>
      <p:pic>
        <p:nvPicPr>
          <p:cNvPr id="89" name="Picture 8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13725" y="1010878"/>
            <a:ext cx="778884" cy="2374643"/>
          </a:xfrm>
          <a:prstGeom prst="rect">
            <a:avLst/>
          </a:prstGeom>
        </p:spPr>
      </p:pic>
      <p:pic>
        <p:nvPicPr>
          <p:cNvPr id="91" name="Picture 90"/>
          <p:cNvPicPr>
            <a:picLocks noChangeAspect="1"/>
          </p:cNvPicPr>
          <p:nvPr/>
        </p:nvPicPr>
        <p:blipFill>
          <a:blip r:embed="rId5"/>
          <a:stretch>
            <a:fillRect/>
          </a:stretch>
        </p:blipFill>
        <p:spPr>
          <a:xfrm>
            <a:off x="7426579" y="1010879"/>
            <a:ext cx="1292323" cy="2374642"/>
          </a:xfrm>
          <a:prstGeom prst="rect">
            <a:avLst/>
          </a:prstGeom>
        </p:spPr>
      </p:pic>
      <p:pic>
        <p:nvPicPr>
          <p:cNvPr id="92" name="Picture 9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1565" y="3948597"/>
            <a:ext cx="1206533" cy="2374643"/>
          </a:xfrm>
          <a:prstGeom prst="rect">
            <a:avLst/>
          </a:prstGeom>
        </p:spPr>
      </p:pic>
      <p:pic>
        <p:nvPicPr>
          <p:cNvPr id="103" name="Picture 10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57" y="1036297"/>
            <a:ext cx="365760" cy="365760"/>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5310" y="1036297"/>
            <a:ext cx="365760" cy="365760"/>
          </a:xfrm>
          <a:prstGeom prst="rect">
            <a:avLst/>
          </a:prstGeom>
        </p:spPr>
      </p:pic>
      <p:pic>
        <p:nvPicPr>
          <p:cNvPr id="107" name="Picture 1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211" y="953651"/>
            <a:ext cx="365760" cy="365760"/>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4666" y="953651"/>
            <a:ext cx="365760" cy="365760"/>
          </a:xfrm>
          <a:prstGeom prst="rect">
            <a:avLst/>
          </a:prstGeom>
        </p:spPr>
      </p:pic>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833" y="3926783"/>
            <a:ext cx="365760" cy="365760"/>
          </a:xfrm>
          <a:prstGeom prst="rect">
            <a:avLst/>
          </a:prstGeom>
        </p:spPr>
      </p:pic>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5986" y="3926783"/>
            <a:ext cx="365760" cy="365760"/>
          </a:xfrm>
          <a:prstGeom prst="rect">
            <a:avLst/>
          </a:prstGeom>
        </p:spPr>
      </p:pic>
      <p:sp>
        <p:nvSpPr>
          <p:cNvPr id="134" name="Rounded Rectangle 133"/>
          <p:cNvSpPr/>
          <p:nvPr/>
        </p:nvSpPr>
        <p:spPr>
          <a:xfrm>
            <a:off x="3463031" y="3952661"/>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duration</a:t>
            </a:r>
            <a:endParaRPr lang="en-US" sz="1750" dirty="0">
              <a:solidFill>
                <a:schemeClr val="bg1"/>
              </a:solidFill>
              <a:latin typeface="Arial" panose="020B0604020202020204" pitchFamily="34" charset="0"/>
              <a:cs typeface="Arial" panose="020B0604020202020204" pitchFamily="34" charset="0"/>
            </a:endParaRPr>
          </a:p>
        </p:txBody>
      </p:sp>
      <p:sp>
        <p:nvSpPr>
          <p:cNvPr id="135" name="Rounded Rectangle 134"/>
          <p:cNvSpPr/>
          <p:nvPr/>
        </p:nvSpPr>
        <p:spPr>
          <a:xfrm>
            <a:off x="3463031"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phase</a:t>
            </a:r>
            <a:endParaRPr lang="en-US" sz="1750" dirty="0">
              <a:solidFill>
                <a:schemeClr val="bg1"/>
              </a:solidFill>
              <a:latin typeface="Arial" panose="020B0604020202020204" pitchFamily="34" charset="0"/>
              <a:cs typeface="Arial" panose="020B0604020202020204" pitchFamily="34" charset="0"/>
            </a:endParaRPr>
          </a:p>
        </p:txBody>
      </p:sp>
      <p:sp>
        <p:nvSpPr>
          <p:cNvPr id="136" name="Rounded Rectangle 135"/>
          <p:cNvSpPr/>
          <p:nvPr/>
        </p:nvSpPr>
        <p:spPr>
          <a:xfrm>
            <a:off x="3463031" y="5956095"/>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smtClean="0">
                <a:solidFill>
                  <a:schemeClr val="bg1"/>
                </a:solidFill>
                <a:latin typeface="Arial" panose="020B0604020202020204" pitchFamily="34" charset="0"/>
                <a:cs typeface="Arial" panose="020B0604020202020204" pitchFamily="34" charset="0"/>
              </a:rPr>
              <a:t>Step direction</a:t>
            </a:r>
            <a:endParaRPr lang="en-US" sz="1750" dirty="0">
              <a:solidFill>
                <a:schemeClr val="bg1"/>
              </a:solidFill>
              <a:latin typeface="Arial" panose="020B0604020202020204" pitchFamily="34" charset="0"/>
              <a:cs typeface="Arial" panose="020B0604020202020204" pitchFamily="34" charset="0"/>
            </a:endParaRPr>
          </a:p>
        </p:txBody>
      </p:sp>
      <p:sp>
        <p:nvSpPr>
          <p:cNvPr id="137" name="Rounded Rectangle 136"/>
          <p:cNvSpPr/>
          <p:nvPr/>
        </p:nvSpPr>
        <p:spPr>
          <a:xfrm>
            <a:off x="958728"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smtClean="0">
                <a:solidFill>
                  <a:schemeClr val="bg1"/>
                </a:solidFill>
                <a:latin typeface="Arial" panose="020B0604020202020204" pitchFamily="34" charset="0"/>
                <a:cs typeface="Arial" panose="020B0604020202020204" pitchFamily="34" charset="0"/>
              </a:rPr>
              <a:t>IsWalking</a:t>
            </a:r>
            <a:endParaRPr lang="en-US" sz="1750" dirty="0">
              <a:solidFill>
                <a:schemeClr val="bg1"/>
              </a:solidFill>
              <a:latin typeface="Arial" panose="020B0604020202020204" pitchFamily="34" charset="0"/>
              <a:cs typeface="Arial" panose="020B0604020202020204" pitchFamily="34" charset="0"/>
            </a:endParaRPr>
          </a:p>
        </p:txBody>
      </p:sp>
      <p:cxnSp>
        <p:nvCxnSpPr>
          <p:cNvPr id="138" name="Straight Connector 137"/>
          <p:cNvCxnSpPr>
            <a:stCxn id="137" idx="3"/>
            <a:endCxn id="134" idx="1"/>
          </p:cNvCxnSpPr>
          <p:nvPr/>
        </p:nvCxnSpPr>
        <p:spPr>
          <a:xfrm flipV="1">
            <a:off x="2718948" y="4175546"/>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7" idx="3"/>
            <a:endCxn id="135" idx="1"/>
          </p:cNvCxnSpPr>
          <p:nvPr/>
        </p:nvCxnSpPr>
        <p:spPr>
          <a:xfrm>
            <a:off x="2718948" y="5177263"/>
            <a:ext cx="7440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3"/>
            <a:endCxn id="136" idx="1"/>
          </p:cNvCxnSpPr>
          <p:nvPr/>
        </p:nvCxnSpPr>
        <p:spPr>
          <a:xfrm>
            <a:off x="2718948" y="5177263"/>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6494355" y="189890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142" name="TextBox 141"/>
          <p:cNvSpPr txBox="1"/>
          <p:nvPr/>
        </p:nvSpPr>
        <p:spPr>
          <a:xfrm>
            <a:off x="5212416" y="5978397"/>
            <a:ext cx="2236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dentical or adjacent</a:t>
            </a:r>
            <a:endParaRPr lang="en-US" dirty="0">
              <a:latin typeface="Arial" panose="020B0604020202020204" pitchFamily="34" charset="0"/>
              <a:cs typeface="Arial" panose="020B0604020202020204" pitchFamily="34" charset="0"/>
            </a:endParaRPr>
          </a:p>
        </p:txBody>
      </p:sp>
      <p:sp>
        <p:nvSpPr>
          <p:cNvPr id="143" name="TextBox 142"/>
          <p:cNvSpPr txBox="1"/>
          <p:nvPr/>
        </p:nvSpPr>
        <p:spPr>
          <a:xfrm>
            <a:off x="5212416" y="3964310"/>
            <a:ext cx="18389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threshold ratio</a:t>
            </a:r>
          </a:p>
        </p:txBody>
      </p:sp>
      <p:sp>
        <p:nvSpPr>
          <p:cNvPr id="144" name="TextBox 143"/>
          <p:cNvSpPr txBox="1"/>
          <p:nvPr/>
        </p:nvSpPr>
        <p:spPr>
          <a:xfrm>
            <a:off x="5212416" y="4954627"/>
            <a:ext cx="124906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range limit</a:t>
            </a:r>
            <a:endParaRPr lang="en-US" dirty="0">
              <a:latin typeface="Arial" panose="020B0604020202020204" pitchFamily="34" charset="0"/>
              <a:cs typeface="Arial" panose="020B0604020202020204" pitchFamily="34" charset="0"/>
            </a:endParaRPr>
          </a:p>
        </p:txBody>
      </p:sp>
      <p:pic>
        <p:nvPicPr>
          <p:cNvPr id="145" name="Picture 144"/>
          <p:cNvPicPr>
            <a:picLocks noChangeAspect="1"/>
          </p:cNvPicPr>
          <p:nvPr/>
        </p:nvPicPr>
        <p:blipFill rotWithShape="1">
          <a:blip r:embed="rId8" cstate="print">
            <a:extLst>
              <a:ext uri="{28A0092B-C50C-407E-A947-70E740481C1C}">
                <a14:useLocalDpi xmlns:a14="http://schemas.microsoft.com/office/drawing/2010/main" val="0"/>
              </a:ext>
            </a:extLst>
          </a:blip>
          <a:srcRect l="12089" t="7729" r="45092" b="24861"/>
          <a:stretch/>
        </p:blipFill>
        <p:spPr>
          <a:xfrm>
            <a:off x="6654169" y="4527729"/>
            <a:ext cx="2110687" cy="1261738"/>
          </a:xfrm>
          <a:prstGeom prst="rect">
            <a:avLst/>
          </a:prstGeom>
        </p:spPr>
      </p:pic>
      <p:sp>
        <p:nvSpPr>
          <p:cNvPr id="146" name="Rectangle 145"/>
          <p:cNvSpPr/>
          <p:nvPr/>
        </p:nvSpPr>
        <p:spPr>
          <a:xfrm>
            <a:off x="7148213" y="4649670"/>
            <a:ext cx="468067" cy="1017162"/>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7" name="TextBox 146"/>
              <p:cNvSpPr txBox="1"/>
              <p:nvPr/>
            </p:nvSpPr>
            <p:spPr>
              <a:xfrm>
                <a:off x="7199088" y="4617186"/>
                <a:ext cx="168432"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b="1" i="0" smtClean="0">
                          <a:solidFill>
                            <a:srgbClr val="FF0000"/>
                          </a:solidFill>
                          <a:latin typeface="Cambria Math" panose="02040503050406030204" pitchFamily="18" charset="0"/>
                          <a:ea typeface="Cambria Math" panose="02040503050406030204" pitchFamily="18" charset="0"/>
                        </a:rPr>
                        <m:t>×</m:t>
                      </m:r>
                    </m:oMath>
                  </m:oMathPara>
                </a14:m>
                <a:endParaRPr lang="en-US" sz="3000" b="1" dirty="0">
                  <a:solidFill>
                    <a:srgbClr val="FF000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7199088" y="4617186"/>
                <a:ext cx="168432" cy="461665"/>
              </a:xfrm>
              <a:prstGeom prst="rect">
                <a:avLst/>
              </a:prstGeom>
              <a:blipFill rotWithShape="0">
                <a:blip r:embed="rId9"/>
                <a:stretch>
                  <a:fillRect r="-42857"/>
                </a:stretch>
              </a:blipFill>
            </p:spPr>
            <p:txBody>
              <a:bodyPr/>
              <a:lstStyle/>
              <a:p>
                <a:r>
                  <a:rPr lang="en-US">
                    <a:noFill/>
                  </a:rPr>
                  <a:t> </a:t>
                </a:r>
              </a:p>
            </p:txBody>
          </p:sp>
        </mc:Fallback>
      </mc:AlternateContent>
      <p:pic>
        <p:nvPicPr>
          <p:cNvPr id="150" name="Picture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1021" y="2789638"/>
            <a:ext cx="612998" cy="63880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1139" y="2850360"/>
            <a:ext cx="612998" cy="638809"/>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2254" y="5876283"/>
            <a:ext cx="612998" cy="638809"/>
          </a:xfrm>
          <a:prstGeom prst="rect">
            <a:avLst/>
          </a:prstGeom>
        </p:spPr>
      </p:pic>
      <p:sp>
        <p:nvSpPr>
          <p:cNvPr id="35" name="Title 1"/>
          <p:cNvSpPr>
            <a:spLocks noGrp="1"/>
          </p:cNvSpPr>
          <p:nvPr>
            <p:ph type="title"/>
          </p:nvPr>
        </p:nvSpPr>
        <p:spPr>
          <a:xfrm>
            <a:off x="318205" y="127311"/>
            <a:ext cx="6650500" cy="509451"/>
          </a:xfrm>
        </p:spPr>
        <p:txBody>
          <a:bodyPr>
            <a:noAutofit/>
          </a:bodyPr>
          <a:lstStyle/>
          <a:p>
            <a:r>
              <a:rPr lang="en-US" sz="3200" dirty="0" smtClean="0">
                <a:latin typeface="Arial" panose="020B0604020202020204" pitchFamily="34" charset="0"/>
                <a:cs typeface="Arial" panose="020B0604020202020204" pitchFamily="34" charset="0"/>
              </a:rPr>
              <a:t>Matching Motion String</a:t>
            </a:r>
            <a:endParaRPr lang="en-US" sz="3200" dirty="0">
              <a:latin typeface="Arial" panose="020B0604020202020204" pitchFamily="34" charset="0"/>
              <a:cs typeface="Arial" panose="020B0604020202020204" pitchFamily="34" charset="0"/>
            </a:endParaRPr>
          </a:p>
        </p:txBody>
      </p:sp>
      <p:sp>
        <p:nvSpPr>
          <p:cNvPr id="34" name="Rounded Rectangle 33"/>
          <p:cNvSpPr/>
          <p:nvPr/>
        </p:nvSpPr>
        <p:spPr>
          <a:xfrm>
            <a:off x="1057230" y="190332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Arial" panose="020B0604020202020204" pitchFamily="34" charset="0"/>
                <a:cs typeface="Arial" panose="020B0604020202020204" pitchFamily="34" charset="0"/>
              </a:rPr>
              <a:t>IsPausing</a:t>
            </a:r>
            <a:endParaRPr lang="en-US" sz="1700" dirty="0">
              <a:latin typeface="Arial" panose="020B0604020202020204" pitchFamily="34" charset="0"/>
              <a:cs typeface="Arial" panose="020B0604020202020204" pitchFamily="34" charset="0"/>
            </a:endParaRPr>
          </a:p>
        </p:txBody>
      </p:sp>
      <p:sp>
        <p:nvSpPr>
          <p:cNvPr id="36" name="Rectangle 35"/>
          <p:cNvSpPr/>
          <p:nvPr/>
        </p:nvSpPr>
        <p:spPr>
          <a:xfrm>
            <a:off x="-783771" y="925987"/>
            <a:ext cx="10740571" cy="612056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17988" y="2695574"/>
            <a:ext cx="4759848" cy="1291112"/>
          </a:xfrm>
          <a:prstGeom prst="rect">
            <a:avLst/>
          </a:prstGeom>
          <a:solidFill>
            <a:srgbClr val="FF9B9B"/>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2117988" y="2984240"/>
                <a:ext cx="4759848" cy="6998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i="1">
                              <a:latin typeface="Cambria Math" panose="02040503050406030204" pitchFamily="18" charset="0"/>
                            </a:rPr>
                            <m:t>𝑚𝑜𝑡𝑖𝑜𝑛</m:t>
                          </m:r>
                        </m:sub>
                      </m:sSub>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b="0" i="1" smtClean="0">
                              <a:latin typeface="Cambria Math" panose="02040503050406030204" pitchFamily="18" charset="0"/>
                            </a:rPr>
                            <m:t>𝑚𝑎𝑡𝑐h𝑒𝑑</m:t>
                          </m:r>
                          <m:r>
                            <a:rPr lang="en-US" sz="2200" b="0" i="1" smtClean="0">
                              <a:latin typeface="Cambria Math" panose="02040503050406030204" pitchFamily="18" charset="0"/>
                            </a:rPr>
                            <m:t> </m:t>
                          </m:r>
                          <m:r>
                            <a:rPr lang="en-US" sz="2200" b="0" i="1" smtClean="0">
                              <a:latin typeface="Cambria Math" panose="02040503050406030204" pitchFamily="18" charset="0"/>
                            </a:rPr>
                            <m:t>𝑝𝑎𝑖𝑟𝑠</m:t>
                          </m:r>
                        </m:num>
                        <m:den>
                          <m:r>
                            <a:rPr lang="en-US" sz="2200" i="1">
                              <a:latin typeface="Cambria Math" panose="02040503050406030204" pitchFamily="18" charset="0"/>
                            </a:rPr>
                            <m:t>𝑡𝑜𝑡𝑎𝑙</m:t>
                          </m:r>
                          <m:r>
                            <a:rPr lang="en-US" sz="2200" i="1">
                              <a:latin typeface="Cambria Math" panose="02040503050406030204" pitchFamily="18" charset="0"/>
                            </a:rPr>
                            <m:t> </m:t>
                          </m:r>
                          <m:r>
                            <a:rPr lang="en-US" sz="2200" i="1">
                              <a:latin typeface="Cambria Math" panose="02040503050406030204" pitchFamily="18" charset="0"/>
                            </a:rPr>
                            <m:t>𝑝𝑎𝑖𝑟𝑠</m:t>
                          </m:r>
                        </m:den>
                      </m:f>
                    </m:oMath>
                  </m:oMathPara>
                </a14:m>
                <a:endParaRPr lang="en-US" sz="2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117988" y="2984240"/>
                <a:ext cx="4759848" cy="699807"/>
              </a:xfrm>
              <a:prstGeom prst="rect">
                <a:avLst/>
              </a:prstGeom>
              <a:blipFill rotWithShape="0">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8384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1858" y="2511528"/>
            <a:ext cx="6740284" cy="1384995"/>
          </a:xfrm>
          <a:prstGeom prst="rect">
            <a:avLst/>
          </a:prstGeom>
          <a:noFill/>
        </p:spPr>
        <p:txBody>
          <a:bodyPr wrap="none" rtlCol="0">
            <a:spAutoFit/>
          </a:bodyPr>
          <a:lstStyle/>
          <a:p>
            <a:pPr algn="ctr"/>
            <a:r>
              <a:rPr lang="en-US" sz="4200" dirty="0" smtClean="0">
                <a:latin typeface="Arial" panose="020B0604020202020204" pitchFamily="34" charset="0"/>
                <a:cs typeface="Arial" panose="020B0604020202020204" pitchFamily="34" charset="0"/>
              </a:rPr>
              <a:t>System Design: </a:t>
            </a:r>
          </a:p>
          <a:p>
            <a:pPr algn="ctr"/>
            <a:r>
              <a:rPr lang="en-US" sz="4200" dirty="0" smtClean="0">
                <a:latin typeface="Arial" panose="020B0604020202020204" pitchFamily="34" charset="0"/>
                <a:cs typeface="Arial" panose="020B0604020202020204" pitchFamily="34" charset="0"/>
              </a:rPr>
              <a:t>Extracting Color Fingerprint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09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ight Arrow 52"/>
          <p:cNvSpPr/>
          <p:nvPr/>
        </p:nvSpPr>
        <p:spPr>
          <a:xfrm>
            <a:off x="4535653" y="4872476"/>
            <a:ext cx="801654" cy="53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907253" y="4217024"/>
            <a:ext cx="2249508" cy="2229106"/>
            <a:chOff x="5907253" y="4207499"/>
            <a:chExt cx="2249508" cy="2229106"/>
          </a:xfrm>
        </p:grpSpPr>
        <p:pic>
          <p:nvPicPr>
            <p:cNvPr id="52" name="Picture 3" descr="D:\800px-HSV_color_solid_cylinder_alpha_lowgamma.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7253" y="4207499"/>
              <a:ext cx="2249508" cy="1732479"/>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TextBox 54"/>
            <p:cNvSpPr txBox="1"/>
            <p:nvPr/>
          </p:nvSpPr>
          <p:spPr>
            <a:xfrm>
              <a:off x="6821652" y="6067273"/>
              <a:ext cx="65594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HSV</a:t>
              </a:r>
              <a:endParaRPr lang="en-US" dirty="0">
                <a:latin typeface="Arial" panose="020B0604020202020204" pitchFamily="34" charset="0"/>
                <a:cs typeface="Arial" panose="020B0604020202020204" pitchFamily="34" charset="0"/>
              </a:endParaRPr>
            </a:p>
          </p:txBody>
        </p:sp>
      </p:grpSp>
      <p:grpSp>
        <p:nvGrpSpPr>
          <p:cNvPr id="20" name="Group 19"/>
          <p:cNvGrpSpPr/>
          <p:nvPr/>
        </p:nvGrpSpPr>
        <p:grpSpPr>
          <a:xfrm>
            <a:off x="942318" y="4171798"/>
            <a:ext cx="3000266" cy="2274332"/>
            <a:chOff x="942318" y="4162273"/>
            <a:chExt cx="3000266" cy="2274332"/>
          </a:xfrm>
        </p:grpSpPr>
        <p:pic>
          <p:nvPicPr>
            <p:cNvPr id="51" name="Picture 2" descr="D:\rgb.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4853" y="4162273"/>
              <a:ext cx="1997731" cy="1822929"/>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p:cNvSpPr txBox="1"/>
            <p:nvPr/>
          </p:nvSpPr>
          <p:spPr>
            <a:xfrm>
              <a:off x="2652489" y="6067273"/>
              <a:ext cx="684803"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RGB</a:t>
              </a:r>
              <a:endParaRPr lang="en-US" dirty="0">
                <a:latin typeface="Arial" panose="020B0604020202020204" pitchFamily="34" charset="0"/>
                <a:cs typeface="Arial" panose="020B0604020202020204" pitchFamily="34" charset="0"/>
              </a:endParaRPr>
            </a:p>
          </p:txBody>
        </p:sp>
        <p:sp>
          <p:nvSpPr>
            <p:cNvPr id="17" name="Rectangle 16"/>
            <p:cNvSpPr/>
            <p:nvPr/>
          </p:nvSpPr>
          <p:spPr>
            <a:xfrm>
              <a:off x="942318" y="4653672"/>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42318" y="5190569"/>
              <a:ext cx="947450" cy="4185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61278"/>
          <a:stretch/>
        </p:blipFill>
        <p:spPr>
          <a:xfrm>
            <a:off x="602336" y="959870"/>
            <a:ext cx="1747766" cy="2063347"/>
          </a:xfrm>
          <a:prstGeom prst="rect">
            <a:avLst/>
          </a:prstGeom>
        </p:spPr>
      </p:pic>
      <p:cxnSp>
        <p:nvCxnSpPr>
          <p:cNvPr id="22" name="Straight Connector 21"/>
          <p:cNvCxnSpPr/>
          <p:nvPr/>
        </p:nvCxnSpPr>
        <p:spPr>
          <a:xfrm flipH="1">
            <a:off x="942318" y="1809098"/>
            <a:ext cx="665502" cy="297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607820" y="1809098"/>
            <a:ext cx="586740" cy="282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03610" y="2084070"/>
            <a:ext cx="1146346" cy="526215"/>
          </a:xfrm>
          <a:prstGeom prst="rect">
            <a:avLst/>
          </a:prstGeom>
          <a:solidFill>
            <a:srgbClr val="FF0000">
              <a:alpha val="1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ine Callout 2 24"/>
          <p:cNvSpPr/>
          <p:nvPr/>
        </p:nvSpPr>
        <p:spPr>
          <a:xfrm>
            <a:off x="2542578" y="1869597"/>
            <a:ext cx="1807627" cy="301752"/>
          </a:xfrm>
          <a:prstGeom prst="borderCallout2">
            <a:avLst>
              <a:gd name="adj1" fmla="val 51156"/>
              <a:gd name="adj2" fmla="val -2396"/>
              <a:gd name="adj3" fmla="val 52531"/>
              <a:gd name="adj4" fmla="val -12036"/>
              <a:gd name="adj5" fmla="val 148432"/>
              <a:gd name="adj6" fmla="val -22407"/>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clothing area</a:t>
            </a:r>
            <a:endParaRPr lang="en-US" dirty="0">
              <a:solidFill>
                <a:schemeClr val="bg1"/>
              </a:solidFill>
              <a:latin typeface="Arial" panose="020B0604020202020204" pitchFamily="34" charset="0"/>
              <a:cs typeface="Arial" panose="020B0604020202020204" pitchFamily="34" charset="0"/>
            </a:endParaRPr>
          </a:p>
        </p:txBody>
      </p:sp>
      <p:sp>
        <p:nvSpPr>
          <p:cNvPr id="26" name="Line Callout 2 25"/>
          <p:cNvSpPr/>
          <p:nvPr/>
        </p:nvSpPr>
        <p:spPr>
          <a:xfrm>
            <a:off x="2542578" y="1451040"/>
            <a:ext cx="1807627" cy="301752"/>
          </a:xfrm>
          <a:prstGeom prst="borderCallout2">
            <a:avLst>
              <a:gd name="adj1" fmla="val 51156"/>
              <a:gd name="adj2" fmla="val -2396"/>
              <a:gd name="adj3" fmla="val 50427"/>
              <a:gd name="adj4" fmla="val -15428"/>
              <a:gd name="adj5" fmla="val 174927"/>
              <a:gd name="adj6" fmla="val -33443"/>
            </a:avLst>
          </a:prstGeom>
          <a:solidFill>
            <a:schemeClr val="tx1">
              <a:lumMod val="85000"/>
              <a:lumOff val="15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pose estimation</a:t>
            </a:r>
            <a:endParaRPr lang="en-US" dirty="0">
              <a:solidFill>
                <a:schemeClr val="bg1"/>
              </a:solidFill>
              <a:latin typeface="Arial" panose="020B0604020202020204" pitchFamily="34" charset="0"/>
              <a:cs typeface="Arial" panose="020B0604020202020204" pitchFamily="34" charset="0"/>
            </a:endParaRPr>
          </a:p>
        </p:txBody>
      </p:sp>
      <p:sp>
        <p:nvSpPr>
          <p:cNvPr id="27"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Extracting Color Fingerprint</a:t>
            </a:r>
          </a:p>
        </p:txBody>
      </p:sp>
      <p:sp>
        <p:nvSpPr>
          <p:cNvPr id="28" name="Rounded Rectangle 27"/>
          <p:cNvSpPr/>
          <p:nvPr/>
        </p:nvSpPr>
        <p:spPr>
          <a:xfrm>
            <a:off x="845134" y="3474833"/>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c</a:t>
            </a:r>
            <a:r>
              <a:rPr lang="en-US" sz="2000" dirty="0" smtClean="0">
                <a:solidFill>
                  <a:schemeClr val="tx1"/>
                </a:solidFill>
                <a:latin typeface="Arial" panose="020B0604020202020204" pitchFamily="34" charset="0"/>
                <a:cs typeface="Arial" panose="020B0604020202020204" pitchFamily="34" charset="0"/>
              </a:rPr>
              <a:t>olor conversion</a:t>
            </a:r>
            <a:endParaRPr lang="en-US" sz="20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1441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4" grpId="0" animBg="1"/>
      <p:bldP spid="25" grpId="0" animBg="1"/>
      <p:bldP spid="26"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ight Arrow 52"/>
          <p:cNvSpPr/>
          <p:nvPr/>
        </p:nvSpPr>
        <p:spPr>
          <a:xfrm>
            <a:off x="4535653" y="4867714"/>
            <a:ext cx="801654" cy="53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907253" y="4217024"/>
            <a:ext cx="2249508" cy="2229106"/>
            <a:chOff x="5907253" y="4207499"/>
            <a:chExt cx="2249508" cy="2229106"/>
          </a:xfrm>
        </p:grpSpPr>
        <p:pic>
          <p:nvPicPr>
            <p:cNvPr id="52" name="Picture 3" descr="D:\800px-HSV_color_solid_cylinder_alpha_lowgamma.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7253" y="4207499"/>
              <a:ext cx="2249508" cy="1732479"/>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TextBox 54"/>
            <p:cNvSpPr txBox="1"/>
            <p:nvPr/>
          </p:nvSpPr>
          <p:spPr>
            <a:xfrm>
              <a:off x="6821652" y="6067273"/>
              <a:ext cx="65594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HSV</a:t>
              </a:r>
              <a:endParaRPr lang="en-US" dirty="0">
                <a:latin typeface="Arial" panose="020B0604020202020204" pitchFamily="34" charset="0"/>
                <a:cs typeface="Arial" panose="020B0604020202020204" pitchFamily="34" charset="0"/>
              </a:endParaRPr>
            </a:p>
          </p:txBody>
        </p:sp>
      </p:grpSp>
      <p:grpSp>
        <p:nvGrpSpPr>
          <p:cNvPr id="20" name="Group 19"/>
          <p:cNvGrpSpPr/>
          <p:nvPr/>
        </p:nvGrpSpPr>
        <p:grpSpPr>
          <a:xfrm>
            <a:off x="942318" y="4171798"/>
            <a:ext cx="3000266" cy="2274332"/>
            <a:chOff x="942318" y="4162273"/>
            <a:chExt cx="3000266" cy="2274332"/>
          </a:xfrm>
        </p:grpSpPr>
        <p:pic>
          <p:nvPicPr>
            <p:cNvPr id="51" name="Picture 2" descr="D:\rgb.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4853" y="4162273"/>
              <a:ext cx="1997731" cy="1822929"/>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p:cNvSpPr txBox="1"/>
            <p:nvPr/>
          </p:nvSpPr>
          <p:spPr>
            <a:xfrm>
              <a:off x="2652489" y="6067273"/>
              <a:ext cx="684803"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RGB</a:t>
              </a:r>
              <a:endParaRPr lang="en-US" dirty="0">
                <a:latin typeface="Arial" panose="020B0604020202020204" pitchFamily="34" charset="0"/>
                <a:cs typeface="Arial" panose="020B0604020202020204" pitchFamily="34" charset="0"/>
              </a:endParaRPr>
            </a:p>
          </p:txBody>
        </p:sp>
        <p:sp>
          <p:nvSpPr>
            <p:cNvPr id="17" name="Rectangle 16"/>
            <p:cNvSpPr/>
            <p:nvPr/>
          </p:nvSpPr>
          <p:spPr>
            <a:xfrm>
              <a:off x="942318" y="4653672"/>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42318" y="5190569"/>
              <a:ext cx="947450" cy="4185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459713" y="3893995"/>
            <a:ext cx="5277814" cy="2481986"/>
            <a:chOff x="2459713" y="3893995"/>
            <a:chExt cx="5277814" cy="2481986"/>
          </a:xfrm>
        </p:grpSpPr>
        <p:pic>
          <p:nvPicPr>
            <p:cNvPr id="22" name="Picture 4" descr="C:\Users\hewang\Desktop\800px-Travel_time_histogram_total_n_Stata.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271922" y="4677590"/>
              <a:ext cx="1619445" cy="410173"/>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Left Brace 22"/>
            <p:cNvSpPr/>
            <p:nvPr/>
          </p:nvSpPr>
          <p:spPr>
            <a:xfrm>
              <a:off x="3360417" y="4089981"/>
              <a:ext cx="237886" cy="2286000"/>
            </a:xfrm>
            <a:prstGeom prst="leftBrace">
              <a:avLst>
                <a:gd name="adj1" fmla="val 24024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p:cNvSpPr/>
            <p:nvPr/>
          </p:nvSpPr>
          <p:spPr>
            <a:xfrm>
              <a:off x="3910954" y="4122388"/>
              <a:ext cx="2459890" cy="533400"/>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a:t>
              </a:r>
              <a:r>
                <a:rPr lang="en-US" dirty="0" smtClean="0">
                  <a:solidFill>
                    <a:schemeClr val="tx1"/>
                  </a:solidFill>
                  <a:latin typeface="Arial" panose="020B0604020202020204" pitchFamily="34" charset="0"/>
                  <a:cs typeface="Arial" panose="020B0604020202020204" pitchFamily="34" charset="0"/>
                </a:rPr>
                <a:t>olor histogram</a:t>
              </a:r>
              <a:endParaRPr lang="en-US" dirty="0">
                <a:solidFill>
                  <a:schemeClr val="tx1"/>
                </a:solidFill>
                <a:latin typeface="Arial" panose="020B0604020202020204" pitchFamily="34" charset="0"/>
                <a:cs typeface="Arial" panose="020B0604020202020204" pitchFamily="34" charset="0"/>
              </a:endParaRPr>
            </a:p>
          </p:txBody>
        </p:sp>
        <p:sp>
          <p:nvSpPr>
            <p:cNvPr id="32" name="Rectangle 31"/>
            <p:cNvSpPr/>
            <p:nvPr/>
          </p:nvSpPr>
          <p:spPr>
            <a:xfrm>
              <a:off x="2459713" y="4867714"/>
              <a:ext cx="161253" cy="230696"/>
            </a:xfrm>
            <a:prstGeom prst="rect">
              <a:avLst/>
            </a:prstGeom>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32" idx="3"/>
            </p:cNvCxnSpPr>
            <p:nvPr/>
          </p:nvCxnSpPr>
          <p:spPr>
            <a:xfrm>
              <a:off x="2620966" y="4983062"/>
              <a:ext cx="593069" cy="2562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790077" y="3893995"/>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790077" y="4439847"/>
              <a:ext cx="947450" cy="418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604816" y="5204894"/>
            <a:ext cx="4895571" cy="1165808"/>
            <a:chOff x="3604816" y="5204894"/>
            <a:chExt cx="4895571" cy="1165808"/>
          </a:xfrm>
        </p:grpSpPr>
        <p:cxnSp>
          <p:nvCxnSpPr>
            <p:cNvPr id="24" name="Straight Connector 23"/>
            <p:cNvCxnSpPr/>
            <p:nvPr/>
          </p:nvCxnSpPr>
          <p:spPr>
            <a:xfrm flipH="1">
              <a:off x="3604816" y="5204894"/>
              <a:ext cx="4895571" cy="4713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10954" y="5475834"/>
              <a:ext cx="2459890" cy="533400"/>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patial distribution</a:t>
              </a:r>
              <a:endParaRPr lang="en-US" dirty="0">
                <a:latin typeface="Arial" panose="020B0604020202020204" pitchFamily="34" charset="0"/>
                <a:cs typeface="Arial" panose="020B0604020202020204" pitchFamily="34" charset="0"/>
              </a:endParaRPr>
            </a:p>
          </p:txBody>
        </p:sp>
        <p:sp>
          <p:nvSpPr>
            <p:cNvPr id="27" name="Rectangle 26"/>
            <p:cNvSpPr/>
            <p:nvPr/>
          </p:nvSpPr>
          <p:spPr>
            <a:xfrm>
              <a:off x="4271923" y="6136218"/>
              <a:ext cx="276322" cy="762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24323" y="6136218"/>
              <a:ext cx="276322" cy="2286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80836" y="6136218"/>
              <a:ext cx="276322" cy="762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56679" y="6142102"/>
              <a:ext cx="300808" cy="2286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700645" y="6319098"/>
              <a:ext cx="356513" cy="45719"/>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790077" y="5321667"/>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90077" y="5867519"/>
              <a:ext cx="947450" cy="418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92563" y="5321667"/>
              <a:ext cx="944964" cy="154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795570" y="5587776"/>
              <a:ext cx="944964" cy="154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7406917" y="5890467"/>
              <a:ext cx="187484" cy="366779"/>
            </a:xfrm>
            <a:prstGeom prst="parallelogram">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p:cNvSpPr/>
            <p:nvPr/>
          </p:nvSpPr>
          <p:spPr>
            <a:xfrm>
              <a:off x="6949700" y="5890467"/>
              <a:ext cx="187484" cy="366779"/>
            </a:xfrm>
            <a:prstGeom prst="parallelogram">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Extracting Color Fingerprint</a:t>
            </a:r>
          </a:p>
        </p:txBody>
      </p:sp>
      <p:sp>
        <p:nvSpPr>
          <p:cNvPr id="44" name="Rounded Rectangle 43"/>
          <p:cNvSpPr/>
          <p:nvPr/>
        </p:nvSpPr>
        <p:spPr>
          <a:xfrm>
            <a:off x="845134" y="3474833"/>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c</a:t>
            </a:r>
            <a:r>
              <a:rPr lang="en-US" sz="2000" dirty="0" smtClean="0">
                <a:solidFill>
                  <a:schemeClr val="tx1"/>
                </a:solidFill>
                <a:latin typeface="Arial" panose="020B0604020202020204" pitchFamily="34" charset="0"/>
                <a:cs typeface="Arial" panose="020B0604020202020204" pitchFamily="34" charset="0"/>
              </a:rPr>
              <a:t>olor conversion</a:t>
            </a:r>
            <a:endParaRPr lang="en-US" sz="2000" dirty="0">
              <a:solidFill>
                <a:schemeClr val="tx1"/>
              </a:solidFill>
              <a:latin typeface="Arial" panose="020B0604020202020204" pitchFamily="34" charset="0"/>
              <a:cs typeface="Arial" panose="020B0604020202020204" pitchFamily="34" charset="0"/>
            </a:endParaRPr>
          </a:p>
        </p:txBody>
      </p:sp>
      <p:sp>
        <p:nvSpPr>
          <p:cNvPr id="46" name="Rounded Rectangle 45"/>
          <p:cNvSpPr/>
          <p:nvPr/>
        </p:nvSpPr>
        <p:spPr>
          <a:xfrm>
            <a:off x="3248040" y="3477007"/>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Spatiograms</a:t>
            </a:r>
            <a:endParaRPr lang="en-US" sz="2000" dirty="0">
              <a:solidFill>
                <a:schemeClr val="tx1"/>
              </a:solidFill>
              <a:latin typeface="Arial" panose="020B0604020202020204" pitchFamily="34" charset="0"/>
              <a:cs typeface="Arial" panose="020B0604020202020204" pitchFamily="34" charset="0"/>
            </a:endParaRPr>
          </a:p>
        </p:txBody>
      </p:sp>
      <p:pic>
        <p:nvPicPr>
          <p:cNvPr id="49" name="Picture 48"/>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b="61278"/>
          <a:stretch/>
        </p:blipFill>
        <p:spPr>
          <a:xfrm>
            <a:off x="602336" y="959870"/>
            <a:ext cx="1747766" cy="2063347"/>
          </a:xfrm>
          <a:prstGeom prst="rect">
            <a:avLst/>
          </a:prstGeom>
        </p:spPr>
      </p:pic>
      <p:cxnSp>
        <p:nvCxnSpPr>
          <p:cNvPr id="50" name="Straight Connector 49"/>
          <p:cNvCxnSpPr/>
          <p:nvPr/>
        </p:nvCxnSpPr>
        <p:spPr>
          <a:xfrm flipH="1">
            <a:off x="942318" y="1809098"/>
            <a:ext cx="665502" cy="297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607820" y="1809098"/>
            <a:ext cx="586740" cy="282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003610" y="2084070"/>
            <a:ext cx="1146346" cy="526215"/>
          </a:xfrm>
          <a:prstGeom prst="rect">
            <a:avLst/>
          </a:prstGeom>
          <a:solidFill>
            <a:srgbClr val="FF0000">
              <a:alpha val="1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ne Callout 2 59"/>
          <p:cNvSpPr/>
          <p:nvPr/>
        </p:nvSpPr>
        <p:spPr>
          <a:xfrm>
            <a:off x="2542578" y="1869597"/>
            <a:ext cx="1807627" cy="301752"/>
          </a:xfrm>
          <a:prstGeom prst="borderCallout2">
            <a:avLst>
              <a:gd name="adj1" fmla="val 51156"/>
              <a:gd name="adj2" fmla="val -2396"/>
              <a:gd name="adj3" fmla="val 52531"/>
              <a:gd name="adj4" fmla="val -12036"/>
              <a:gd name="adj5" fmla="val 148432"/>
              <a:gd name="adj6" fmla="val -22407"/>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clothing area</a:t>
            </a:r>
            <a:endParaRPr lang="en-US" dirty="0">
              <a:solidFill>
                <a:schemeClr val="bg1"/>
              </a:solidFill>
              <a:latin typeface="Arial" panose="020B0604020202020204" pitchFamily="34" charset="0"/>
              <a:cs typeface="Arial" panose="020B0604020202020204" pitchFamily="34" charset="0"/>
            </a:endParaRPr>
          </a:p>
        </p:txBody>
      </p:sp>
      <p:sp>
        <p:nvSpPr>
          <p:cNvPr id="61" name="Line Callout 2 60"/>
          <p:cNvSpPr/>
          <p:nvPr/>
        </p:nvSpPr>
        <p:spPr>
          <a:xfrm>
            <a:off x="2542578" y="1451040"/>
            <a:ext cx="1807627" cy="301752"/>
          </a:xfrm>
          <a:prstGeom prst="borderCallout2">
            <a:avLst>
              <a:gd name="adj1" fmla="val 51156"/>
              <a:gd name="adj2" fmla="val -2396"/>
              <a:gd name="adj3" fmla="val 50427"/>
              <a:gd name="adj4" fmla="val -15428"/>
              <a:gd name="adj5" fmla="val 174927"/>
              <a:gd name="adj6" fmla="val -33443"/>
            </a:avLst>
          </a:prstGeom>
          <a:solidFill>
            <a:schemeClr val="tx1">
              <a:lumMod val="85000"/>
              <a:lumOff val="15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pose estimation</a:t>
            </a:r>
            <a:endParaRPr lang="en-US"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7866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61111E-6 -4.81481E-6 L -0.53264 0.01112 " pathEditMode="relative" rAng="0" ptsTypes="AA">
                                      <p:cBhvr>
                                        <p:cTn id="13" dur="500" fill="hold"/>
                                        <p:tgtEl>
                                          <p:spTgt spid="21"/>
                                        </p:tgtEl>
                                        <p:attrNameLst>
                                          <p:attrName>ppt_x</p:attrName>
                                          <p:attrName>ppt_y</p:attrName>
                                        </p:attrNameLst>
                                      </p:cBhvr>
                                      <p:rCtr x="-26632" y="556"/>
                                    </p:animMotion>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496058" y="1166910"/>
                <a:ext cx="160678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r>
                        <a:rPr lang="en-US" sz="2200" b="0" i="1" smtClean="0">
                          <a:latin typeface="Cambria Math" panose="02040503050406030204" pitchFamily="18" charset="0"/>
                        </a:rPr>
                        <m:t>𝑛</m:t>
                      </m:r>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𝜇</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𝜎</m:t>
                      </m:r>
                      <m:r>
                        <a:rPr lang="en-US" sz="2200" b="0" i="1" smtClean="0">
                          <a:latin typeface="Cambria Math" panose="02040503050406030204" pitchFamily="18" charset="0"/>
                        </a:rPr>
                        <m:t>}</m:t>
                      </m:r>
                    </m:oMath>
                  </m:oMathPara>
                </a14:m>
                <a:endParaRPr lang="en-US" sz="2200" dirty="0"/>
              </a:p>
            </p:txBody>
          </p:sp>
        </mc:Choice>
        <mc:Fallback xmlns="">
          <p:sp>
            <p:nvSpPr>
              <p:cNvPr id="3" name="TextBox 2"/>
              <p:cNvSpPr txBox="1">
                <a:spLocks noRot="1" noChangeAspect="1" noMove="1" noResize="1" noEditPoints="1" noAdjustHandles="1" noChangeArrowheads="1" noChangeShapeType="1" noTextEdit="1"/>
              </p:cNvSpPr>
              <p:nvPr/>
            </p:nvSpPr>
            <p:spPr>
              <a:xfrm>
                <a:off x="496058" y="1166910"/>
                <a:ext cx="1606787" cy="338554"/>
              </a:xfrm>
              <a:prstGeom prst="rect">
                <a:avLst/>
              </a:prstGeom>
              <a:blipFill rotWithShape="0">
                <a:blip r:embed="rId4"/>
                <a:stretch>
                  <a:fillRect l="-1894" t="-1786" r="-568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96058" y="1633691"/>
                <a:ext cx="181049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r>
                        <a:rPr lang="en-US" sz="2200" b="0" i="1" smtClean="0">
                          <a:latin typeface="Cambria Math" panose="02040503050406030204" pitchFamily="18" charset="0"/>
                        </a:rPr>
                        <m:t>𝑛</m:t>
                      </m:r>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𝜇</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𝜎</m:t>
                      </m:r>
                      <m:r>
                        <a:rPr lang="en-US" sz="2200" b="0" i="1"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57" name="TextBox 56"/>
              <p:cNvSpPr txBox="1">
                <a:spLocks noRot="1" noChangeAspect="1" noMove="1" noResize="1" noEditPoints="1" noAdjustHandles="1" noChangeArrowheads="1" noChangeShapeType="1" noTextEdit="1"/>
              </p:cNvSpPr>
              <p:nvPr/>
            </p:nvSpPr>
            <p:spPr>
              <a:xfrm>
                <a:off x="496058" y="1633691"/>
                <a:ext cx="1810496" cy="338554"/>
              </a:xfrm>
              <a:prstGeom prst="rect">
                <a:avLst/>
              </a:prstGeom>
              <a:blipFill rotWithShape="0">
                <a:blip r:embed="rId5"/>
                <a:stretch>
                  <a:fillRect l="-1347" t="-7143" r="-5387"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496058" y="1971709"/>
                <a:ext cx="8054641" cy="95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𝑆𝑖𝑚𝑖𝑙𝑎𝑟𝑖𝑡𝑦</m:t>
                          </m:r>
                        </m:e>
                        <m:sub>
                          <m:r>
                            <a:rPr lang="en-US" sz="2200" b="0" i="1" smtClean="0">
                              <a:latin typeface="Cambria Math" panose="02040503050406030204" pitchFamily="18" charset="0"/>
                            </a:rPr>
                            <m:t>𝑠𝑝𝑎𝑡𝑖𝑜𝑔𝑟𝑎𝑚𝑠</m:t>
                          </m:r>
                        </m:sub>
                      </m:sSub>
                      <m:r>
                        <a:rPr lang="en-US" sz="2200" b="0" i="1" smtClean="0">
                          <a:latin typeface="Cambria Math" panose="02040503050406030204" pitchFamily="18" charset="0"/>
                        </a:rPr>
                        <m:t>= </m:t>
                      </m:r>
                      <m:nary>
                        <m:naryPr>
                          <m:chr m:val="∑"/>
                          <m:ctrlPr>
                            <a:rPr lang="en-US" sz="2200" b="0" i="1" smtClean="0">
                              <a:latin typeface="Cambria Math" panose="02040503050406030204" pitchFamily="18" charset="0"/>
                            </a:rPr>
                          </m:ctrlPr>
                        </m:naryPr>
                        <m:sub>
                          <m:r>
                            <m:rPr>
                              <m:brk m:alnAt="23"/>
                            </m:rPr>
                            <a:rPr lang="en-US" sz="2200" b="0" i="1" smtClean="0">
                              <a:latin typeface="Cambria Math" panose="02040503050406030204" pitchFamily="18" charset="0"/>
                            </a:rPr>
                            <m:t>𝑏</m:t>
                          </m:r>
                          <m:r>
                            <a:rPr lang="en-US" sz="2200" b="0" i="1" smtClean="0">
                              <a:latin typeface="Cambria Math" panose="02040503050406030204" pitchFamily="18" charset="0"/>
                            </a:rPr>
                            <m:t>=1</m:t>
                          </m:r>
                        </m:sub>
                        <m:sup>
                          <m:r>
                            <a:rPr lang="en-US" sz="2200" b="0" i="1" smtClean="0">
                              <a:latin typeface="Cambria Math" panose="02040503050406030204" pitchFamily="18" charset="0"/>
                            </a:rPr>
                            <m:t>𝐵</m:t>
                          </m:r>
                        </m:sup>
                        <m:e>
                          <m:rad>
                            <m:radPr>
                              <m:degHide m:val="on"/>
                              <m:ctrlPr>
                                <a:rPr lang="en-US" sz="2200" b="0" i="1" smtClean="0">
                                  <a:latin typeface="Cambria Math" panose="02040503050406030204" pitchFamily="18" charset="0"/>
                                </a:rPr>
                              </m:ctrlPr>
                            </m:radPr>
                            <m:deg/>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𝑛</m:t>
                                  </m:r>
                                </m:e>
                                <m:sub>
                                  <m:r>
                                    <a:rPr lang="en-US" sz="2200" b="0" i="1" smtClean="0">
                                      <a:latin typeface="Cambria Math" panose="02040503050406030204" pitchFamily="18" charset="0"/>
                                    </a:rPr>
                                    <m:t>𝑏</m:t>
                                  </m:r>
                                </m:sub>
                              </m:sSub>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𝑛</m:t>
                                  </m:r>
                                </m:e>
                                <m:sub>
                                  <m:r>
                                    <a:rPr lang="en-US" sz="2200" b="0" i="1" smtClean="0">
                                      <a:latin typeface="Cambria Math" panose="02040503050406030204" pitchFamily="18" charset="0"/>
                                    </a:rPr>
                                    <m:t>𝑏</m:t>
                                  </m:r>
                                </m:sub>
                                <m:sup>
                                  <m:r>
                                    <a:rPr lang="en-US" sz="2200" b="0" i="1" smtClean="0">
                                      <a:latin typeface="Cambria Math" panose="02040503050406030204" pitchFamily="18" charset="0"/>
                                    </a:rPr>
                                    <m:t>′</m:t>
                                  </m:r>
                                </m:sup>
                              </m:sSubSup>
                            </m:e>
                          </m:rad>
                          <m:r>
                            <a:rPr lang="en-US" sz="2200" b="0" i="1" smtClean="0">
                              <a:latin typeface="Cambria Math" panose="02040503050406030204" pitchFamily="18" charset="0"/>
                            </a:rPr>
                            <m:t>8</m:t>
                          </m:r>
                          <m:r>
                            <a:rPr lang="en-US" sz="2200" b="0" i="1" smtClean="0">
                              <a:latin typeface="Cambria Math" panose="02040503050406030204" pitchFamily="18" charset="0"/>
                              <a:ea typeface="Cambria Math" panose="02040503050406030204" pitchFamily="18" charset="0"/>
                            </a:rPr>
                            <m:t>𝜋</m:t>
                          </m:r>
                          <m:sSup>
                            <m:sSupPr>
                              <m:ctrlPr>
                                <a:rPr lang="en-US" sz="2200" b="0" i="1" smtClean="0">
                                  <a:latin typeface="Cambria Math" panose="02040503050406030204" pitchFamily="18" charset="0"/>
                                  <a:ea typeface="Cambria Math" panose="02040503050406030204" pitchFamily="18" charset="0"/>
                                </a:rPr>
                              </m:ctrlPr>
                            </m:sSupPr>
                            <m:e>
                              <m:d>
                                <m:dPr>
                                  <m:begChr m:val="|"/>
                                  <m:endChr m:val="|"/>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Sub>
                                  <m:sSubSup>
                                    <m:sSubSupPr>
                                      <m:ctrlPr>
                                        <a:rPr lang="en-US" sz="2200" i="1">
                                          <a:latin typeface="Cambria Math" panose="02040503050406030204" pitchFamily="18" charset="0"/>
                                          <a:ea typeface="Cambria Math" panose="02040503050406030204" pitchFamily="18" charset="0"/>
                                        </a:rPr>
                                      </m:ctrlPr>
                                    </m:sSubSup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up>
                                      <m:r>
                                        <a:rPr lang="en-US" sz="2200" i="1">
                                          <a:latin typeface="Cambria Math" panose="02040503050406030204" pitchFamily="18" charset="0"/>
                                          <a:ea typeface="Cambria Math" panose="02040503050406030204" pitchFamily="18" charset="0"/>
                                        </a:rPr>
                                        <m:t>′</m:t>
                                      </m:r>
                                    </m:sup>
                                  </m:sSubSup>
                                </m:e>
                              </m:d>
                            </m:e>
                            <m:sup>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4</m:t>
                                  </m:r>
                                </m:den>
                              </m:f>
                            </m:sup>
                          </m:sSup>
                          <m:r>
                            <a:rPr lang="en-US" sz="2200" b="0" i="1" smtClean="0">
                              <a:latin typeface="Cambria Math" panose="02040503050406030204" pitchFamily="18" charset="0"/>
                              <a:ea typeface="Cambria Math" panose="02040503050406030204" pitchFamily="18" charset="0"/>
                            </a:rPr>
                            <m:t>𝑁</m:t>
                          </m:r>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𝑏</m:t>
                              </m:r>
                            </m:sub>
                          </m:sSub>
                          <m:r>
                            <a:rPr lang="en-US" sz="2200" b="0" i="1" smtClean="0">
                              <a:latin typeface="Cambria Math" panose="02040503050406030204" pitchFamily="18" charset="0"/>
                              <a:ea typeface="Cambria Math" panose="02040503050406030204" pitchFamily="18" charset="0"/>
                            </a:rPr>
                            <m:t>;</m:t>
                          </m:r>
                          <m:sSubSup>
                            <m:sSubSupPr>
                              <m:ctrlPr>
                                <a:rPr lang="en-US" sz="2200" b="0" i="1" smtClean="0">
                                  <a:latin typeface="Cambria Math" panose="02040503050406030204" pitchFamily="18" charset="0"/>
                                  <a:ea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𝑏</m:t>
                              </m:r>
                            </m:sub>
                            <m:sup>
                              <m:r>
                                <a:rPr lang="en-US" sz="2200" b="0" i="1" smtClean="0">
                                  <a:latin typeface="Cambria Math" panose="02040503050406030204" pitchFamily="18" charset="0"/>
                                  <a:ea typeface="Cambria Math" panose="02040503050406030204" pitchFamily="18" charset="0"/>
                                </a:rPr>
                                <m:t>′</m:t>
                              </m:r>
                            </m:sup>
                          </m:sSubSup>
                          <m:r>
                            <a:rPr lang="en-US" sz="2200" b="0" i="1" smtClean="0">
                              <a:latin typeface="Cambria Math" panose="02040503050406030204" pitchFamily="18" charset="0"/>
                              <a:ea typeface="Cambria Math" panose="02040503050406030204" pitchFamily="18" charset="0"/>
                            </a:rPr>
                            <m:t>,2(</m:t>
                          </m:r>
                          <m:sSub>
                            <m:sSubPr>
                              <m:ctrlPr>
                                <a:rPr lang="en-US" sz="2200" i="1">
                                  <a:latin typeface="Cambria Math" panose="02040503050406030204" pitchFamily="18" charset="0"/>
                                  <a:ea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Sub>
                          <m:sSubSup>
                            <m:sSubSupPr>
                              <m:ctrlPr>
                                <a:rPr lang="en-US" sz="2200" i="1">
                                  <a:latin typeface="Cambria Math" panose="02040503050406030204" pitchFamily="18" charset="0"/>
                                  <a:ea typeface="Cambria Math" panose="02040503050406030204" pitchFamily="18" charset="0"/>
                                </a:rPr>
                              </m:ctrlPr>
                            </m:sSubSupPr>
                            <m:e>
                              <m:r>
                                <a:rPr lang="en-US" sz="2200" b="0" i="1" smtClean="0">
                                  <a:latin typeface="Cambria Math" panose="02040503050406030204" pitchFamily="18" charset="0"/>
                                  <a:ea typeface="Cambria Math" panose="02040503050406030204" pitchFamily="18" charset="0"/>
                                </a:rPr>
                                <m:t>+</m:t>
                              </m:r>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up>
                              <m:r>
                                <a:rPr lang="en-US" sz="2200" i="1">
                                  <a:latin typeface="Cambria Math" panose="02040503050406030204" pitchFamily="18" charset="0"/>
                                  <a:ea typeface="Cambria Math" panose="02040503050406030204" pitchFamily="18" charset="0"/>
                                </a:rPr>
                                <m:t>′</m:t>
                              </m:r>
                            </m:sup>
                          </m:sSubSup>
                          <m:r>
                            <a:rPr lang="en-US" sz="2200" b="0" i="1" smtClean="0">
                              <a:latin typeface="Cambria Math" panose="02040503050406030204" pitchFamily="18" charset="0"/>
                              <a:ea typeface="Cambria Math" panose="02040503050406030204" pitchFamily="18" charset="0"/>
                            </a:rPr>
                            <m:t>))</m:t>
                          </m:r>
                        </m:e>
                      </m:nary>
                    </m:oMath>
                  </m:oMathPara>
                </a14:m>
                <a:endParaRPr lang="en-US" sz="2200" dirty="0"/>
              </a:p>
            </p:txBody>
          </p:sp>
        </mc:Choice>
        <mc:Fallback xmlns="">
          <p:sp>
            <p:nvSpPr>
              <p:cNvPr id="58" name="TextBox 57"/>
              <p:cNvSpPr txBox="1">
                <a:spLocks noRot="1" noChangeAspect="1" noMove="1" noResize="1" noEditPoints="1" noAdjustHandles="1" noChangeArrowheads="1" noChangeShapeType="1" noTextEdit="1"/>
              </p:cNvSpPr>
              <p:nvPr/>
            </p:nvSpPr>
            <p:spPr>
              <a:xfrm>
                <a:off x="496058" y="1971709"/>
                <a:ext cx="8054641" cy="951927"/>
              </a:xfrm>
              <a:prstGeom prst="rect">
                <a:avLst/>
              </a:prstGeom>
              <a:blipFill rotWithShape="0">
                <a:blip r:embed="rId6"/>
                <a:stretch>
                  <a:fillRect/>
                </a:stretch>
              </a:blipFill>
            </p:spPr>
            <p:txBody>
              <a:bodyPr/>
              <a:lstStyle/>
              <a:p>
                <a:r>
                  <a:rPr lang="en-US">
                    <a:noFill/>
                  </a:rPr>
                  <a:t> </a:t>
                </a:r>
              </a:p>
            </p:txBody>
          </p:sp>
        </mc:Fallback>
      </mc:AlternateContent>
      <p:sp>
        <p:nvSpPr>
          <p:cNvPr id="59" name="Rectangle 58"/>
          <p:cNvSpPr/>
          <p:nvPr/>
        </p:nvSpPr>
        <p:spPr>
          <a:xfrm>
            <a:off x="3414458" y="3083289"/>
            <a:ext cx="2018326" cy="42110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color histograms</a:t>
            </a:r>
          </a:p>
        </p:txBody>
      </p:sp>
      <p:cxnSp>
        <p:nvCxnSpPr>
          <p:cNvPr id="5" name="Straight Connector 4"/>
          <p:cNvCxnSpPr/>
          <p:nvPr/>
        </p:nvCxnSpPr>
        <p:spPr>
          <a:xfrm>
            <a:off x="4194324" y="2840442"/>
            <a:ext cx="589964"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29354" y="2840442"/>
            <a:ext cx="3027346"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357181" y="2840443"/>
            <a:ext cx="143220" cy="338553"/>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7073676" y="2850924"/>
            <a:ext cx="187992" cy="254399"/>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340464" y="3083288"/>
            <a:ext cx="2354465" cy="42120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spatial distributions</a:t>
            </a:r>
          </a:p>
        </p:txBody>
      </p:sp>
      <mc:AlternateContent xmlns:mc="http://schemas.openxmlformats.org/markup-compatibility/2006" xmlns:a14="http://schemas.microsoft.com/office/drawing/2010/main">
        <mc:Choice Requires="a14">
          <p:sp>
            <p:nvSpPr>
              <p:cNvPr id="69" name="TextBox 68"/>
              <p:cNvSpPr txBox="1"/>
              <p:nvPr/>
            </p:nvSpPr>
            <p:spPr>
              <a:xfrm>
                <a:off x="1249675" y="5352815"/>
                <a:ext cx="6210803" cy="7328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𝑆𝑖𝑚𝑖𝑙𝑎𝑟𝑖𝑡𝑦</m:t>
                      </m:r>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b="0" i="1" smtClean="0">
                                  <a:latin typeface="Cambria Math" panose="02040503050406030204" pitchFamily="18" charset="0"/>
                                </a:rPr>
                                <m:t>𝑚𝑜𝑡𝑖𝑜𝑛</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b="0" i="1" smtClean="0">
                                  <a:latin typeface="Cambria Math" panose="02040503050406030204" pitchFamily="18" charset="0"/>
                                </a:rPr>
                                <m:t>𝑆</m:t>
                              </m:r>
                              <m:r>
                                <a:rPr lang="en-US" sz="2200" i="1">
                                  <a:latin typeface="Cambria Math" panose="02040503050406030204" pitchFamily="18" charset="0"/>
                                </a:rPr>
                                <m:t>𝑖𝑚𝑖𝑙𝑎𝑟𝑖𝑡𝑦</m:t>
                              </m:r>
                            </m:e>
                            <m:sub>
                              <m:r>
                                <a:rPr lang="en-US" sz="2200" b="0" i="1" smtClean="0">
                                  <a:latin typeface="Cambria Math" panose="02040503050406030204" pitchFamily="18" charset="0"/>
                                </a:rPr>
                                <m:t>𝑐𝑜𝑙𝑜𝑟</m:t>
                              </m:r>
                            </m:sub>
                          </m:sSub>
                        </m:num>
                        <m:den>
                          <m:r>
                            <a:rPr lang="en-US" sz="2200" b="0" i="1" smtClean="0">
                              <a:latin typeface="Cambria Math" panose="02040503050406030204" pitchFamily="18" charset="0"/>
                            </a:rPr>
                            <m:t>2</m:t>
                          </m:r>
                        </m:den>
                      </m:f>
                    </m:oMath>
                  </m:oMathPara>
                </a14:m>
                <a:endParaRPr lang="en-US" sz="2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1249675" y="5352815"/>
                <a:ext cx="6210803" cy="732893"/>
              </a:xfrm>
              <a:prstGeom prst="rect">
                <a:avLst/>
              </a:prstGeom>
              <a:blipFill rotWithShape="0">
                <a:blip r:embed="rId7"/>
                <a:stretch>
                  <a:fillRect/>
                </a:stretch>
              </a:blipFill>
            </p:spPr>
            <p:txBody>
              <a:bodyPr/>
              <a:lstStyle/>
              <a:p>
                <a:r>
                  <a:rPr lang="en-US">
                    <a:noFill/>
                  </a:rPr>
                  <a:t> </a:t>
                </a:r>
              </a:p>
            </p:txBody>
          </p:sp>
        </mc:Fallback>
      </mc:AlternateContent>
      <p:sp>
        <p:nvSpPr>
          <p:cNvPr id="13" name="Title 1"/>
          <p:cNvSpPr>
            <a:spLocks noGrp="1"/>
          </p:cNvSpPr>
          <p:nvPr>
            <p:ph type="title"/>
          </p:nvPr>
        </p:nvSpPr>
        <p:spPr>
          <a:xfrm>
            <a:off x="318205" y="127311"/>
            <a:ext cx="6650500" cy="509451"/>
          </a:xfrm>
        </p:spPr>
        <p:txBody>
          <a:bodyPr>
            <a:noAutofit/>
          </a:bodyPr>
          <a:lstStyle/>
          <a:p>
            <a:r>
              <a:rPr lang="en-US" sz="3200" dirty="0" smtClean="0">
                <a:latin typeface="Arial" panose="020B0604020202020204" pitchFamily="34" charset="0"/>
                <a:cs typeface="Arial" panose="020B0604020202020204" pitchFamily="34" charset="0"/>
              </a:rPr>
              <a:t>Matching </a:t>
            </a:r>
            <a:r>
              <a:rPr lang="en-US" sz="3200" dirty="0">
                <a:latin typeface="Arial" panose="020B0604020202020204" pitchFamily="34" charset="0"/>
                <a:cs typeface="Arial" panose="020B0604020202020204" pitchFamily="34" charset="0"/>
              </a:rPr>
              <a:t>Color Fingerprint</a:t>
            </a:r>
          </a:p>
        </p:txBody>
      </p:sp>
      <mc:AlternateContent xmlns:mc="http://schemas.openxmlformats.org/markup-compatibility/2006" xmlns:a14="http://schemas.microsoft.com/office/drawing/2010/main">
        <mc:Choice Requires="a14">
          <p:sp>
            <p:nvSpPr>
              <p:cNvPr id="14" name="TextBox 13"/>
              <p:cNvSpPr txBox="1"/>
              <p:nvPr/>
            </p:nvSpPr>
            <p:spPr>
              <a:xfrm>
                <a:off x="477397" y="3875924"/>
                <a:ext cx="6115007" cy="366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𝑆𝑖𝑚𝑖𝑙𝑎𝑟𝑖𝑡𝑦</m:t>
                          </m:r>
                        </m:e>
                        <m:sub>
                          <m:r>
                            <a:rPr lang="en-US" sz="2200" b="0" i="1" smtClean="0">
                              <a:latin typeface="Cambria Math" panose="02040503050406030204" pitchFamily="18" charset="0"/>
                            </a:rPr>
                            <m:t>𝑐𝑜𝑙𝑜𝑟</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i="1">
                              <a:latin typeface="Cambria Math" panose="02040503050406030204" pitchFamily="18" charset="0"/>
                            </a:rPr>
                            <m:t>𝑠𝑝𝑎𝑡𝑖𝑜𝑔𝑟𝑎𝑚𝑠</m:t>
                          </m:r>
                        </m:sub>
                      </m:sSub>
                      <m:r>
                        <a:rPr lang="en-US" sz="2200" b="0" i="0" smtClean="0">
                          <a:latin typeface="Cambria Math" panose="02040503050406030204" pitchFamily="18" charset="0"/>
                        </a:rPr>
                        <m:t>&gt;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𝑐𝑜𝑙𝑜𝑟</m:t>
                          </m:r>
                        </m:sub>
                      </m:sSub>
                    </m:oMath>
                  </m:oMathPara>
                </a14:m>
                <a:endParaRPr lang="en-US" sz="2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77397" y="3875924"/>
                <a:ext cx="6115007" cy="366062"/>
              </a:xfrm>
              <a:prstGeom prst="rect">
                <a:avLst/>
              </a:prstGeom>
              <a:blipFill rotWithShape="0">
                <a:blip r:embed="rId8"/>
                <a:stretch>
                  <a:fillRect b="-2666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50238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11528"/>
            <a:ext cx="9144000" cy="738664"/>
          </a:xfrm>
          <a:prstGeom prst="rect">
            <a:avLst/>
          </a:prstGeom>
          <a:noFill/>
        </p:spPr>
        <p:txBody>
          <a:bodyPr wrap="square" rtlCol="0">
            <a:spAutoFit/>
          </a:bodyPr>
          <a:lstStyle/>
          <a:p>
            <a:pPr algn="ctr"/>
            <a:r>
              <a:rPr lang="en-US" sz="4200" dirty="0" smtClean="0">
                <a:latin typeface="Arial" panose="020B0604020202020204" pitchFamily="34" charset="0"/>
                <a:cs typeface="Arial" panose="020B0604020202020204" pitchFamily="34" charset="0"/>
              </a:rPr>
              <a:t>Evaluation</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94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12" name="Rectangle 11"/>
          <p:cNvSpPr/>
          <p:nvPr/>
        </p:nvSpPr>
        <p:spPr>
          <a:xfrm rot="19614218">
            <a:off x="-797742" y="235510"/>
            <a:ext cx="3199178" cy="57835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0000"/>
                </a:solidFill>
                <a:latin typeface="Arial" panose="020B0604020202020204" pitchFamily="34" charset="0"/>
                <a:cs typeface="Arial" panose="020B0604020202020204" pitchFamily="34" charset="0"/>
              </a:rPr>
              <a:t>         This paper</a:t>
            </a:r>
          </a:p>
        </p:txBody>
      </p:sp>
      <p:grpSp>
        <p:nvGrpSpPr>
          <p:cNvPr id="55" name="Group 54"/>
          <p:cNvGrpSpPr/>
          <p:nvPr/>
        </p:nvGrpSpPr>
        <p:grpSpPr>
          <a:xfrm>
            <a:off x="2401455" y="1487826"/>
            <a:ext cx="6419273" cy="791823"/>
            <a:chOff x="2401455" y="1263267"/>
            <a:chExt cx="6419273" cy="791823"/>
          </a:xfrm>
        </p:grpSpPr>
        <p:sp>
          <p:nvSpPr>
            <p:cNvPr id="20" name="Rounded Rectangle 19"/>
            <p:cNvSpPr/>
            <p:nvPr/>
          </p:nvSpPr>
          <p:spPr>
            <a:xfrm>
              <a:off x="3396686" y="1263267"/>
              <a:ext cx="5424042" cy="791823"/>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smtClean="0">
                  <a:solidFill>
                    <a:schemeClr val="bg1"/>
                  </a:solidFill>
                  <a:latin typeface="Arial" panose="020B0604020202020204" pitchFamily="34" charset="0"/>
                  <a:cs typeface="Arial" panose="020B0604020202020204" pitchFamily="34" charset="0"/>
                </a:rPr>
                <a:t>Human motion (sequence of walk, stops, turns) could also be unique identifiers</a:t>
              </a:r>
              <a:endParaRPr lang="en-US" sz="1850" dirty="0">
                <a:solidFill>
                  <a:schemeClr val="bg1"/>
                </a:solidFill>
                <a:latin typeface="Arial" panose="020B0604020202020204" pitchFamily="34" charset="0"/>
                <a:cs typeface="Arial" panose="020B0604020202020204" pitchFamily="34" charset="0"/>
              </a:endParaRPr>
            </a:p>
          </p:txBody>
        </p:sp>
        <p:cxnSp>
          <p:nvCxnSpPr>
            <p:cNvPr id="21" name="Straight Connector 20"/>
            <p:cNvCxnSpPr>
              <a:stCxn id="20" idx="1"/>
            </p:cNvCxnSpPr>
            <p:nvPr/>
          </p:nvCxnSpPr>
          <p:spPr>
            <a:xfrm flipH="1">
              <a:off x="2401455" y="1659179"/>
              <a:ext cx="995231" cy="277197"/>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401455" y="856096"/>
            <a:ext cx="5801641" cy="512424"/>
            <a:chOff x="2396848" y="619031"/>
            <a:chExt cx="5338605" cy="512424"/>
          </a:xfrm>
        </p:grpSpPr>
        <p:sp>
          <p:nvSpPr>
            <p:cNvPr id="28" name="Rounded Rectangle 27"/>
            <p:cNvSpPr/>
            <p:nvPr/>
          </p:nvSpPr>
          <p:spPr>
            <a:xfrm>
              <a:off x="3364356" y="619031"/>
              <a:ext cx="4371097" cy="512424"/>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smtClean="0">
                  <a:solidFill>
                    <a:schemeClr val="bg1"/>
                  </a:solidFill>
                  <a:latin typeface="Arial" panose="020B0604020202020204" pitchFamily="34" charset="0"/>
                  <a:cs typeface="Arial" panose="020B0604020202020204" pitchFamily="34" charset="0"/>
                </a:rPr>
                <a:t>Clothing colors are also partial identifiers</a:t>
              </a:r>
              <a:endParaRPr lang="en-US" sz="1850" dirty="0">
                <a:solidFill>
                  <a:schemeClr val="bg1"/>
                </a:solidFill>
                <a:latin typeface="Arial" panose="020B0604020202020204" pitchFamily="34" charset="0"/>
                <a:cs typeface="Arial" panose="020B0604020202020204" pitchFamily="34" charset="0"/>
              </a:endParaRPr>
            </a:p>
          </p:txBody>
        </p:sp>
        <p:cxnSp>
          <p:nvCxnSpPr>
            <p:cNvPr id="29" name="Straight Connector 28"/>
            <p:cNvCxnSpPr>
              <a:stCxn id="28" idx="1"/>
            </p:cNvCxnSpPr>
            <p:nvPr/>
          </p:nvCxnSpPr>
          <p:spPr>
            <a:xfrm flipH="1">
              <a:off x="2396848" y="875243"/>
              <a:ext cx="967509" cy="256212"/>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a:off x="-39781" y="3349022"/>
            <a:ext cx="9206871" cy="564887"/>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Arial"/>
                <a:cs typeface="Arial"/>
              </a:rPr>
              <a:t>{color </a:t>
            </a:r>
            <a:r>
              <a:rPr lang="en-US" sz="2400" dirty="0">
                <a:solidFill>
                  <a:schemeClr val="tx1"/>
                </a:solidFill>
                <a:latin typeface="Arial"/>
                <a:cs typeface="Arial"/>
              </a:rPr>
              <a:t>+ </a:t>
            </a:r>
            <a:r>
              <a:rPr lang="en-US" sz="2400" dirty="0" smtClean="0">
                <a:solidFill>
                  <a:schemeClr val="tx1"/>
                </a:solidFill>
                <a:latin typeface="Arial"/>
                <a:cs typeface="Arial"/>
              </a:rPr>
              <a:t>motion</a:t>
            </a:r>
            <a:r>
              <a:rPr lang="en-US" sz="2400" dirty="0">
                <a:solidFill>
                  <a:schemeClr val="tx1"/>
                </a:solidFill>
                <a:latin typeface="Arial"/>
                <a:cs typeface="Arial"/>
              </a:rPr>
              <a:t>} = a “spatiotemporal descriptor</a:t>
            </a:r>
            <a:r>
              <a:rPr lang="en-US" sz="2400" i="1" dirty="0">
                <a:solidFill>
                  <a:schemeClr val="tx1"/>
                </a:solidFill>
                <a:latin typeface="Arial"/>
                <a:cs typeface="Arial"/>
              </a:rPr>
              <a:t>”</a:t>
            </a:r>
            <a:r>
              <a:rPr lang="en-US" sz="2400" dirty="0">
                <a:solidFill>
                  <a:schemeClr val="tx1"/>
                </a:solidFill>
                <a:latin typeface="Arial"/>
                <a:cs typeface="Arial"/>
              </a:rPr>
              <a:t> of a person </a:t>
            </a:r>
          </a:p>
        </p:txBody>
      </p:sp>
      <p:sp>
        <p:nvSpPr>
          <p:cNvPr id="2" name="Rectangle 1"/>
          <p:cNvSpPr/>
          <p:nvPr/>
        </p:nvSpPr>
        <p:spPr>
          <a:xfrm>
            <a:off x="3396686" y="246861"/>
            <a:ext cx="5424042" cy="4899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smtClean="0">
                <a:solidFill>
                  <a:schemeClr val="bg1"/>
                </a:solidFill>
                <a:latin typeface="Arial" panose="020B0604020202020204" pitchFamily="34" charset="0"/>
                <a:cs typeface="Arial" panose="020B0604020202020204" pitchFamily="34" charset="0"/>
              </a:rPr>
              <a:t>Face may not be the only identifier for a human</a:t>
            </a:r>
            <a:endParaRPr lang="en-US" sz="1900" dirty="0">
              <a:solidFill>
                <a:schemeClr val="bg1"/>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22607" y="1681173"/>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59767" y="1507869"/>
            <a:ext cx="7073890" cy="553998"/>
          </a:xfrm>
          <a:prstGeom prst="rect">
            <a:avLst/>
          </a:prstGeom>
          <a:noFill/>
        </p:spPr>
        <p:txBody>
          <a:bodyPr wrap="square" rtlCol="0">
            <a:spAutoFit/>
          </a:bodyPr>
          <a:lstStyle/>
          <a:p>
            <a:r>
              <a:rPr lang="en-US" sz="3000" dirty="0" smtClean="0">
                <a:latin typeface="Arial" panose="020B0604020202020204" pitchFamily="34" charset="0"/>
                <a:cs typeface="Arial" panose="020B0604020202020204" pitchFamily="34" charset="0"/>
              </a:rPr>
              <a:t>Scenario with </a:t>
            </a:r>
            <a:r>
              <a:rPr lang="en-US" sz="3000" dirty="0">
                <a:latin typeface="Arial" panose="020B0604020202020204" pitchFamily="34" charset="0"/>
                <a:cs typeface="Arial" panose="020B0604020202020204" pitchFamily="34" charset="0"/>
              </a:rPr>
              <a:t>real users</a:t>
            </a:r>
          </a:p>
        </p:txBody>
      </p:sp>
      <p:sp>
        <p:nvSpPr>
          <p:cNvPr id="8" name="Oval 7"/>
          <p:cNvSpPr/>
          <p:nvPr/>
        </p:nvSpPr>
        <p:spPr>
          <a:xfrm>
            <a:off x="822607" y="3164034"/>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59767" y="2995137"/>
            <a:ext cx="4141043" cy="55399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Video simulation</a:t>
            </a:r>
          </a:p>
        </p:txBody>
      </p:sp>
      <p:sp>
        <p:nvSpPr>
          <p:cNvPr id="11" name="TextBox 10"/>
          <p:cNvSpPr txBox="1"/>
          <p:nvPr/>
        </p:nvSpPr>
        <p:spPr>
          <a:xfrm>
            <a:off x="1140265" y="3572043"/>
            <a:ext cx="6328014" cy="477054"/>
          </a:xfrm>
          <a:prstGeom prst="rect">
            <a:avLst/>
          </a:prstGeom>
          <a:noFill/>
        </p:spPr>
        <p:txBody>
          <a:bodyPr wrap="none" rtlCol="0">
            <a:spAutoFit/>
          </a:bodyPr>
          <a:lstStyle/>
          <a:p>
            <a:r>
              <a:rPr lang="en-US" sz="2500" dirty="0" smtClean="0">
                <a:latin typeface="Arial" panose="020B0604020202020204" pitchFamily="34" charset="0"/>
                <a:cs typeface="Arial" panose="020B0604020202020204" pitchFamily="34" charset="0"/>
              </a:rPr>
              <a:t>with more users and different environments</a:t>
            </a:r>
            <a:endParaRPr lang="en-US" sz="2500" dirty="0">
              <a:latin typeface="Arial" panose="020B0604020202020204" pitchFamily="34" charset="0"/>
              <a:cs typeface="Arial" panose="020B0604020202020204" pitchFamily="34" charset="0"/>
            </a:endParaRPr>
          </a:p>
        </p:txBody>
      </p:sp>
      <p:sp>
        <p:nvSpPr>
          <p:cNvPr id="12" name="Title 1"/>
          <p:cNvSpPr>
            <a:spLocks noGrp="1"/>
          </p:cNvSpPr>
          <p:nvPr>
            <p:ph type="title"/>
          </p:nvPr>
        </p:nvSpPr>
        <p:spPr>
          <a:xfrm>
            <a:off x="318205" y="127311"/>
            <a:ext cx="6650500" cy="509451"/>
          </a:xfrm>
        </p:spPr>
        <p:txBody>
          <a:bodyPr>
            <a:noAutofit/>
          </a:bodyPr>
          <a:lstStyle/>
          <a:p>
            <a:r>
              <a:rPr lang="en-US" sz="3200" dirty="0" smtClean="0">
                <a:latin typeface="Arial" panose="020B0604020202020204" pitchFamily="34" charset="0"/>
                <a:cs typeface="Arial" panose="020B0604020202020204" pitchFamily="34" charset="0"/>
              </a:rPr>
              <a:t>Evaluation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9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19863" y="5097134"/>
            <a:ext cx="3751949" cy="430887"/>
          </a:xfrm>
          <a:prstGeom prst="rect">
            <a:avLst/>
          </a:prstGeom>
          <a:noFill/>
        </p:spPr>
        <p:txBody>
          <a:bodyPr wrap="square" rtlCol="0">
            <a:spAutoFit/>
          </a:bodyPr>
          <a:lstStyle/>
          <a:p>
            <a:endParaRPr lang="en-US" sz="2200" dirty="0"/>
          </a:p>
        </p:txBody>
      </p:sp>
      <p:sp>
        <p:nvSpPr>
          <p:cNvPr id="23"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Scenario with </a:t>
            </a:r>
            <a:r>
              <a:rPr lang="en-US" sz="3200" dirty="0" smtClean="0">
                <a:latin typeface="Arial" panose="020B0604020202020204" pitchFamily="34" charset="0"/>
                <a:cs typeface="Arial" panose="020B0604020202020204" pitchFamily="34" charset="0"/>
              </a:rPr>
              <a:t>Real Users</a:t>
            </a:r>
            <a:endParaRPr lang="en-US" sz="3200" dirty="0">
              <a:latin typeface="Arial" panose="020B0604020202020204" pitchFamily="34" charset="0"/>
              <a:cs typeface="Arial" panose="020B0604020202020204" pitchFamily="34" charset="0"/>
            </a:endParaRPr>
          </a:p>
        </p:txBody>
      </p:sp>
      <p:sp>
        <p:nvSpPr>
          <p:cNvPr id="31" name="TextBox 30"/>
          <p:cNvSpPr txBox="1"/>
          <p:nvPr/>
        </p:nvSpPr>
        <p:spPr>
          <a:xfrm>
            <a:off x="752111" y="3576741"/>
            <a:ext cx="4759689" cy="461665"/>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Not </a:t>
            </a:r>
            <a:r>
              <a:rPr lang="en-US" sz="2300" dirty="0">
                <a:latin typeface="Arial" panose="020B0604020202020204" pitchFamily="34" charset="0"/>
                <a:cs typeface="Arial" panose="020B0604020202020204" pitchFamily="34" charset="0"/>
              </a:rPr>
              <a:t>instructed about clothing</a:t>
            </a:r>
          </a:p>
        </p:txBody>
      </p:sp>
      <p:sp>
        <p:nvSpPr>
          <p:cNvPr id="32" name="Oval 31"/>
          <p:cNvSpPr/>
          <p:nvPr/>
        </p:nvSpPr>
        <p:spPr>
          <a:xfrm>
            <a:off x="532812" y="3724218"/>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33" name="TextBox 32"/>
          <p:cNvSpPr txBox="1"/>
          <p:nvPr/>
        </p:nvSpPr>
        <p:spPr>
          <a:xfrm>
            <a:off x="752111" y="4134960"/>
            <a:ext cx="5692756" cy="446276"/>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andom </a:t>
            </a:r>
            <a:r>
              <a:rPr lang="en-US" sz="2300" dirty="0">
                <a:latin typeface="Arial" panose="020B0604020202020204" pitchFamily="34" charset="0"/>
                <a:cs typeface="Arial" panose="020B0604020202020204" pitchFamily="34" charset="0"/>
              </a:rPr>
              <a:t>request 100 </a:t>
            </a:r>
            <a:r>
              <a:rPr lang="en-US" sz="2300" dirty="0" smtClean="0">
                <a:latin typeface="Arial" panose="020B0604020202020204" pitchFamily="34" charset="0"/>
                <a:cs typeface="Arial" panose="020B0604020202020204" pitchFamily="34" charset="0"/>
              </a:rPr>
              <a:t>times</a:t>
            </a:r>
            <a:endParaRPr lang="en-US" sz="2300" dirty="0">
              <a:latin typeface="Arial" panose="020B0604020202020204" pitchFamily="34" charset="0"/>
              <a:cs typeface="Arial" panose="020B0604020202020204" pitchFamily="34" charset="0"/>
            </a:endParaRPr>
          </a:p>
        </p:txBody>
      </p:sp>
      <p:sp>
        <p:nvSpPr>
          <p:cNvPr id="34" name="Oval 33"/>
          <p:cNvSpPr/>
          <p:nvPr/>
        </p:nvSpPr>
        <p:spPr>
          <a:xfrm>
            <a:off x="532812" y="4282437"/>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35" name="TextBox 34"/>
          <p:cNvSpPr txBox="1"/>
          <p:nvPr/>
        </p:nvSpPr>
        <p:spPr>
          <a:xfrm>
            <a:off x="390392" y="837886"/>
            <a:ext cx="3751949" cy="477054"/>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Experiment design</a:t>
            </a:r>
          </a:p>
        </p:txBody>
      </p:sp>
      <p:sp>
        <p:nvSpPr>
          <p:cNvPr id="14" name="TextBox 13"/>
          <p:cNvSpPr txBox="1"/>
          <p:nvPr/>
        </p:nvSpPr>
        <p:spPr>
          <a:xfrm>
            <a:off x="752111" y="1333637"/>
            <a:ext cx="1951175" cy="446276"/>
          </a:xfrm>
          <a:prstGeom prst="rect">
            <a:avLst/>
          </a:prstGeom>
          <a:noFill/>
        </p:spPr>
        <p:txBody>
          <a:bodyPr wrap="none" rtlCol="0">
            <a:spAutoFit/>
          </a:bodyPr>
          <a:lstStyle/>
          <a:p>
            <a:r>
              <a:rPr lang="en-US" sz="2300" dirty="0" smtClean="0">
                <a:latin typeface="Arial" panose="020B0604020202020204" pitchFamily="34" charset="0"/>
                <a:cs typeface="Arial" panose="020B0604020202020204" pitchFamily="34" charset="0"/>
              </a:rPr>
              <a:t>12 </a:t>
            </a:r>
            <a:r>
              <a:rPr lang="en-US" sz="2300" dirty="0">
                <a:latin typeface="Arial" panose="020B0604020202020204" pitchFamily="34" charset="0"/>
                <a:cs typeface="Arial" panose="020B0604020202020204" pitchFamily="34" charset="0"/>
              </a:rPr>
              <a:t>volunteers</a:t>
            </a:r>
          </a:p>
        </p:txBody>
      </p:sp>
      <p:sp>
        <p:nvSpPr>
          <p:cNvPr id="15" name="Oval 14"/>
          <p:cNvSpPr/>
          <p:nvPr/>
        </p:nvSpPr>
        <p:spPr>
          <a:xfrm>
            <a:off x="532812" y="1481114"/>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16" name="TextBox 15"/>
          <p:cNvSpPr txBox="1"/>
          <p:nvPr/>
        </p:nvSpPr>
        <p:spPr>
          <a:xfrm>
            <a:off x="752110" y="1891856"/>
            <a:ext cx="5343889" cy="446276"/>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Samsung </a:t>
            </a:r>
            <a:r>
              <a:rPr lang="en-US" sz="2300" dirty="0" smtClean="0">
                <a:latin typeface="Arial" panose="020B0604020202020204" pitchFamily="34" charset="0"/>
                <a:cs typeface="Arial" panose="020B0604020202020204" pitchFamily="34" charset="0"/>
              </a:rPr>
              <a:t>Android phone</a:t>
            </a:r>
            <a:endParaRPr lang="en-US" sz="2300" dirty="0">
              <a:latin typeface="Arial" panose="020B0604020202020204" pitchFamily="34" charset="0"/>
              <a:cs typeface="Arial" panose="020B0604020202020204" pitchFamily="34" charset="0"/>
            </a:endParaRPr>
          </a:p>
        </p:txBody>
      </p:sp>
      <p:sp>
        <p:nvSpPr>
          <p:cNvPr id="17" name="Oval 16"/>
          <p:cNvSpPr/>
          <p:nvPr/>
        </p:nvSpPr>
        <p:spPr>
          <a:xfrm>
            <a:off x="532812" y="2039333"/>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18" name="TextBox 17"/>
          <p:cNvSpPr txBox="1"/>
          <p:nvPr/>
        </p:nvSpPr>
        <p:spPr>
          <a:xfrm>
            <a:off x="752111" y="2450075"/>
            <a:ext cx="8391889" cy="446276"/>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Naturally moved around or paused, and did as they pleased</a:t>
            </a:r>
          </a:p>
        </p:txBody>
      </p:sp>
      <p:sp>
        <p:nvSpPr>
          <p:cNvPr id="19" name="Oval 18"/>
          <p:cNvSpPr/>
          <p:nvPr/>
        </p:nvSpPr>
        <p:spPr>
          <a:xfrm>
            <a:off x="532812" y="2597552"/>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20" name="TextBox 19"/>
          <p:cNvSpPr txBox="1"/>
          <p:nvPr/>
        </p:nvSpPr>
        <p:spPr>
          <a:xfrm>
            <a:off x="752111" y="3008294"/>
            <a:ext cx="5692756" cy="446276"/>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an area of 20</a:t>
            </a:r>
            <a:r>
              <a:rPr lang="en-US" sz="2300" i="1" dirty="0">
                <a:latin typeface="Arial" panose="020B0604020202020204" pitchFamily="34" charset="0"/>
                <a:cs typeface="Arial" panose="020B0604020202020204" pitchFamily="34" charset="0"/>
              </a:rPr>
              <a:t>mx</a:t>
            </a:r>
            <a:r>
              <a:rPr lang="en-US" sz="2300" dirty="0">
                <a:latin typeface="Arial" panose="020B0604020202020204" pitchFamily="34" charset="0"/>
                <a:cs typeface="Arial" panose="020B0604020202020204" pitchFamily="34" charset="0"/>
              </a:rPr>
              <a:t>15</a:t>
            </a:r>
            <a:r>
              <a:rPr lang="en-US" sz="2300" i="1" dirty="0">
                <a:latin typeface="Arial" panose="020B0604020202020204" pitchFamily="34" charset="0"/>
                <a:cs typeface="Arial" panose="020B0604020202020204" pitchFamily="34" charset="0"/>
              </a:rPr>
              <a:t>m</a:t>
            </a:r>
            <a:endParaRPr lang="en-US" sz="2300" dirty="0">
              <a:latin typeface="Arial" panose="020B0604020202020204" pitchFamily="34" charset="0"/>
              <a:cs typeface="Arial" panose="020B0604020202020204" pitchFamily="34" charset="0"/>
            </a:endParaRPr>
          </a:p>
        </p:txBody>
      </p:sp>
      <p:sp>
        <p:nvSpPr>
          <p:cNvPr id="21" name="Oval 20"/>
          <p:cNvSpPr/>
          <p:nvPr/>
        </p:nvSpPr>
        <p:spPr>
          <a:xfrm>
            <a:off x="532812" y="3155771"/>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6" y="1805703"/>
            <a:ext cx="8246707" cy="4670627"/>
          </a:xfrm>
          <a:prstGeom prst="rect">
            <a:avLst/>
          </a:prstGeom>
        </p:spPr>
      </p:pic>
      <p:sp>
        <p:nvSpPr>
          <p:cNvPr id="10"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Scenario with </a:t>
            </a:r>
            <a:r>
              <a:rPr lang="en-US" sz="3200" dirty="0" smtClean="0">
                <a:latin typeface="Arial" panose="020B0604020202020204" pitchFamily="34" charset="0"/>
                <a:cs typeface="Arial" panose="020B0604020202020204" pitchFamily="34" charset="0"/>
              </a:rPr>
              <a:t>Real Users</a:t>
            </a:r>
            <a:endParaRPr lang="en-US" sz="3200" dirty="0">
              <a:latin typeface="Arial" panose="020B0604020202020204" pitchFamily="34" charset="0"/>
              <a:cs typeface="Arial" panose="020B0604020202020204" pitchFamily="34" charset="0"/>
            </a:endParaRPr>
          </a:p>
        </p:txBody>
      </p:sp>
      <p:sp>
        <p:nvSpPr>
          <p:cNvPr id="15" name="Line Callout 2 14"/>
          <p:cNvSpPr/>
          <p:nvPr/>
        </p:nvSpPr>
        <p:spPr>
          <a:xfrm>
            <a:off x="4586517" y="2156015"/>
            <a:ext cx="1587120" cy="356616"/>
          </a:xfrm>
          <a:prstGeom prst="borderCallout2">
            <a:avLst>
              <a:gd name="adj1" fmla="val 60075"/>
              <a:gd name="adj2" fmla="val 104805"/>
              <a:gd name="adj3" fmla="val 59346"/>
              <a:gd name="adj4" fmla="val 123806"/>
              <a:gd name="adj5" fmla="val 235015"/>
              <a:gd name="adj6" fmla="val 138489"/>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( 10s, 72% )</a:t>
            </a:r>
            <a:endParaRPr lang="en-US" sz="2000" dirty="0">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418694" y="864348"/>
            <a:ext cx="1918106"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otion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674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6" y="1805702"/>
            <a:ext cx="8246707" cy="4670627"/>
          </a:xfrm>
          <a:prstGeom prst="rect">
            <a:avLst/>
          </a:prstGeom>
        </p:spPr>
      </p:pic>
      <p:sp>
        <p:nvSpPr>
          <p:cNvPr id="10"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Scenario with </a:t>
            </a:r>
            <a:r>
              <a:rPr lang="en-US" sz="3200" dirty="0" smtClean="0">
                <a:latin typeface="Arial" panose="020B0604020202020204" pitchFamily="34" charset="0"/>
                <a:cs typeface="Arial" panose="020B0604020202020204" pitchFamily="34" charset="0"/>
              </a:rPr>
              <a:t>Real Users</a:t>
            </a:r>
            <a:endParaRPr lang="en-US" sz="3200" dirty="0">
              <a:latin typeface="Arial" panose="020B0604020202020204" pitchFamily="34" charset="0"/>
              <a:cs typeface="Arial" panose="020B0604020202020204" pitchFamily="34" charset="0"/>
            </a:endParaRPr>
          </a:p>
        </p:txBody>
      </p:sp>
      <p:sp>
        <p:nvSpPr>
          <p:cNvPr id="7" name="Line Callout 2 6"/>
          <p:cNvSpPr/>
          <p:nvPr/>
        </p:nvSpPr>
        <p:spPr>
          <a:xfrm>
            <a:off x="2338937" y="1641908"/>
            <a:ext cx="1413505" cy="356616"/>
          </a:xfrm>
          <a:prstGeom prst="borderCallout2">
            <a:avLst>
              <a:gd name="adj1" fmla="val 60075"/>
              <a:gd name="adj2" fmla="val 104805"/>
              <a:gd name="adj3" fmla="val 59346"/>
              <a:gd name="adj4" fmla="val 123806"/>
              <a:gd name="adj5" fmla="val 170244"/>
              <a:gd name="adj6" fmla="val 149372"/>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( 6s, 90% )</a:t>
            </a:r>
            <a:endParaRPr lang="en-US" sz="20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418694" y="864348"/>
            <a:ext cx="1918106"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Motion</a:t>
            </a: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2588580" y="864348"/>
            <a:ext cx="1918106"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Color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40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8204" y="416536"/>
            <a:ext cx="8825796" cy="509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latin typeface="Arial" panose="020B0604020202020204" pitchFamily="34" charset="0"/>
              <a:cs typeface="Arial" panose="020B0604020202020204" pitchFamily="34" charset="0"/>
            </a:endParaRPr>
          </a:p>
        </p:txBody>
      </p:sp>
      <p:sp>
        <p:nvSpPr>
          <p:cNvPr id="27"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Video Simulation (for Scale)</a:t>
            </a:r>
          </a:p>
        </p:txBody>
      </p:sp>
      <mc:AlternateContent xmlns:mc="http://schemas.openxmlformats.org/markup-compatibility/2006" xmlns:a14="http://schemas.microsoft.com/office/drawing/2010/main">
        <mc:Choice Requires="a14">
          <p:sp>
            <p:nvSpPr>
              <p:cNvPr id="37" name="TextBox 36"/>
              <p:cNvSpPr txBox="1"/>
              <p:nvPr/>
            </p:nvSpPr>
            <p:spPr>
              <a:xfrm>
                <a:off x="752111" y="1899694"/>
                <a:ext cx="5615127" cy="446276"/>
              </a:xfrm>
              <a:prstGeom prst="rect">
                <a:avLst/>
              </a:prstGeom>
              <a:noFill/>
            </p:spPr>
            <p:txBody>
              <a:bodyPr wrap="none" rtlCol="0">
                <a:spAutoFit/>
              </a:bodyPr>
              <a:lstStyle/>
              <a:p>
                <a:r>
                  <a:rPr lang="en-US" sz="2300" dirty="0" smtClean="0">
                    <a:latin typeface="Arial" panose="020B0604020202020204" pitchFamily="34" charset="0"/>
                    <a:cs typeface="Arial" panose="020B0604020202020204" pitchFamily="34" charset="0"/>
                  </a:rPr>
                  <a:t>Extract motion fingerprint from video: </a:t>
                </a:r>
                <a14:m>
                  <m:oMath xmlns:m="http://schemas.openxmlformats.org/officeDocument/2006/math">
                    <m:r>
                      <a:rPr lang="en-US" sz="2300" b="0" i="1" smtClean="0">
                        <a:latin typeface="Cambria Math" panose="02040503050406030204" pitchFamily="18" charset="0"/>
                        <a:cs typeface="Arial" panose="020B0604020202020204" pitchFamily="34" charset="0"/>
                      </a:rPr>
                      <m:t>𝑉</m:t>
                    </m:r>
                    <m:r>
                      <a:rPr lang="en-US" sz="2300" b="0" i="1" smtClean="0">
                        <a:latin typeface="Cambria Math" panose="02040503050406030204" pitchFamily="18" charset="0"/>
                        <a:cs typeface="Arial" panose="020B0604020202020204" pitchFamily="34" charset="0"/>
                      </a:rPr>
                      <m:t>(</m:t>
                    </m:r>
                    <m:r>
                      <a:rPr lang="en-US" sz="2300" b="0" i="1" smtClean="0">
                        <a:latin typeface="Cambria Math" panose="02040503050406030204" pitchFamily="18" charset="0"/>
                        <a:cs typeface="Arial" panose="020B0604020202020204" pitchFamily="34" charset="0"/>
                      </a:rPr>
                      <m:t>𝑖</m:t>
                    </m:r>
                    <m:r>
                      <a:rPr lang="en-US" sz="2300" b="0" i="1" smtClean="0">
                        <a:latin typeface="Cambria Math" panose="02040503050406030204" pitchFamily="18" charset="0"/>
                        <a:cs typeface="Arial" panose="020B0604020202020204" pitchFamily="34" charset="0"/>
                      </a:rPr>
                      <m:t>)</m:t>
                    </m:r>
                  </m:oMath>
                </a14:m>
                <a:endParaRPr lang="en-US" sz="23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52111" y="1899694"/>
                <a:ext cx="5615127" cy="446276"/>
              </a:xfrm>
              <a:prstGeom prst="rect">
                <a:avLst/>
              </a:prstGeom>
              <a:blipFill rotWithShape="0">
                <a:blip r:embed="rId3"/>
                <a:stretch>
                  <a:fillRect l="-1520" t="-10959" b="-30137"/>
                </a:stretch>
              </a:blipFill>
            </p:spPr>
            <p:txBody>
              <a:bodyPr/>
              <a:lstStyle/>
              <a:p>
                <a:r>
                  <a:rPr lang="en-US">
                    <a:noFill/>
                  </a:rPr>
                  <a:t> </a:t>
                </a:r>
              </a:p>
            </p:txBody>
          </p:sp>
        </mc:Fallback>
      </mc:AlternateContent>
      <p:sp>
        <p:nvSpPr>
          <p:cNvPr id="38" name="Oval 37"/>
          <p:cNvSpPr/>
          <p:nvPr/>
        </p:nvSpPr>
        <p:spPr>
          <a:xfrm>
            <a:off x="532812" y="2047171"/>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TextBox 38"/>
              <p:cNvSpPr txBox="1"/>
              <p:nvPr/>
            </p:nvSpPr>
            <p:spPr>
              <a:xfrm>
                <a:off x="752110" y="2457913"/>
                <a:ext cx="4864919"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Label ground truth: </a:t>
                </a:r>
                <a14:m>
                  <m:oMath xmlns:m="http://schemas.openxmlformats.org/officeDocument/2006/math">
                    <m:r>
                      <m:rPr>
                        <m:sty m:val="p"/>
                      </m:rPr>
                      <a:rPr lang="en-US" sz="2300" b="0" i="0" smtClean="0">
                        <a:latin typeface="Cambria Math" panose="02040503050406030204" pitchFamily="18" charset="0"/>
                        <a:cs typeface="Arial" panose="020B0604020202020204" pitchFamily="34" charset="0"/>
                      </a:rPr>
                      <m:t>T</m:t>
                    </m:r>
                    <m:r>
                      <a:rPr lang="en-US" sz="2300" i="1">
                        <a:latin typeface="Cambria Math" panose="02040503050406030204" pitchFamily="18" charset="0"/>
                        <a:cs typeface="Arial" panose="020B0604020202020204" pitchFamily="34" charset="0"/>
                      </a:rPr>
                      <m:t>(</m:t>
                    </m:r>
                    <m:r>
                      <a:rPr lang="en-US" sz="2300" i="1">
                        <a:latin typeface="Cambria Math" panose="02040503050406030204" pitchFamily="18" charset="0"/>
                        <a:cs typeface="Arial" panose="020B0604020202020204" pitchFamily="34" charset="0"/>
                      </a:rPr>
                      <m:t>𝑖</m:t>
                    </m:r>
                    <m:r>
                      <a:rPr lang="en-US" sz="2300" i="1">
                        <a:latin typeface="Cambria Math" panose="02040503050406030204" pitchFamily="18" charset="0"/>
                        <a:cs typeface="Arial" panose="020B0604020202020204" pitchFamily="34" charset="0"/>
                      </a:rPr>
                      <m:t>)</m:t>
                    </m:r>
                  </m:oMath>
                </a14:m>
                <a:endParaRPr lang="en-US" sz="2300" dirty="0">
                  <a:latin typeface="Arial" panose="020B0604020202020204" pitchFamily="34" charset="0"/>
                  <a:cs typeface="Arial" panose="020B06040202020202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52110" y="2457913"/>
                <a:ext cx="4864919" cy="446276"/>
              </a:xfrm>
              <a:prstGeom prst="rect">
                <a:avLst/>
              </a:prstGeom>
              <a:blipFill rotWithShape="0">
                <a:blip r:embed="rId4"/>
                <a:stretch>
                  <a:fillRect l="-1754" t="-9589" b="-30137"/>
                </a:stretch>
              </a:blipFill>
            </p:spPr>
            <p:txBody>
              <a:bodyPr/>
              <a:lstStyle/>
              <a:p>
                <a:r>
                  <a:rPr lang="en-US">
                    <a:noFill/>
                  </a:rPr>
                  <a:t> </a:t>
                </a:r>
              </a:p>
            </p:txBody>
          </p:sp>
        </mc:Fallback>
      </mc:AlternateContent>
      <p:sp>
        <p:nvSpPr>
          <p:cNvPr id="40" name="Oval 39"/>
          <p:cNvSpPr/>
          <p:nvPr/>
        </p:nvSpPr>
        <p:spPr>
          <a:xfrm>
            <a:off x="532812" y="2605390"/>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
        <p:nvSpPr>
          <p:cNvPr id="41" name="TextBox 40"/>
          <p:cNvSpPr txBox="1"/>
          <p:nvPr/>
        </p:nvSpPr>
        <p:spPr>
          <a:xfrm>
            <a:off x="390392" y="837886"/>
            <a:ext cx="3751949" cy="477054"/>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Experiment design</a:t>
            </a:r>
          </a:p>
        </p:txBody>
      </p:sp>
      <mc:AlternateContent xmlns:mc="http://schemas.openxmlformats.org/markup-compatibility/2006" xmlns:a14="http://schemas.microsoft.com/office/drawing/2010/main">
        <mc:Choice Requires="a14">
          <p:sp>
            <p:nvSpPr>
              <p:cNvPr id="42" name="TextBox 41"/>
              <p:cNvSpPr txBox="1"/>
              <p:nvPr/>
            </p:nvSpPr>
            <p:spPr>
              <a:xfrm>
                <a:off x="752110" y="3017300"/>
                <a:ext cx="8391890"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Simulate motion fingerprint from sensor: </a:t>
                </a:r>
                <a14:m>
                  <m:oMath xmlns:m="http://schemas.openxmlformats.org/officeDocument/2006/math">
                    <m:r>
                      <m:rPr>
                        <m:sty m:val="p"/>
                      </m:rPr>
                      <a:rPr lang="en-US" sz="2300" b="0" i="0" smtClean="0">
                        <a:latin typeface="Cambria Math" panose="02040503050406030204" pitchFamily="18" charset="0"/>
                        <a:cs typeface="Arial" panose="020B0604020202020204" pitchFamily="34" charset="0"/>
                      </a:rPr>
                      <m:t>S</m:t>
                    </m:r>
                    <m:d>
                      <m:dPr>
                        <m:ctrlPr>
                          <a:rPr lang="en-US" sz="2300" b="0" i="1" smtClean="0">
                            <a:latin typeface="Cambria Math" panose="02040503050406030204" pitchFamily="18" charset="0"/>
                            <a:cs typeface="Arial" panose="020B0604020202020204" pitchFamily="34" charset="0"/>
                          </a:rPr>
                        </m:ctrlPr>
                      </m:dPr>
                      <m:e>
                        <m:r>
                          <a:rPr lang="en-US" sz="2300" i="1">
                            <a:latin typeface="Cambria Math" panose="02040503050406030204" pitchFamily="18" charset="0"/>
                            <a:cs typeface="Arial" panose="020B0604020202020204" pitchFamily="34" charset="0"/>
                          </a:rPr>
                          <m:t>𝑖</m:t>
                        </m:r>
                      </m:e>
                    </m:d>
                    <m:r>
                      <a:rPr lang="en-US" sz="2300" b="0" i="1" smtClean="0">
                        <a:latin typeface="Cambria Math" panose="02040503050406030204" pitchFamily="18" charset="0"/>
                        <a:cs typeface="Arial" panose="020B0604020202020204" pitchFamily="34" charset="0"/>
                      </a:rPr>
                      <m:t>=</m:t>
                    </m:r>
                    <m:r>
                      <a:rPr lang="en-US" sz="2300" b="0" i="1" smtClean="0">
                        <a:latin typeface="Cambria Math" panose="02040503050406030204" pitchFamily="18" charset="0"/>
                        <a:cs typeface="Arial" panose="020B0604020202020204" pitchFamily="34" charset="0"/>
                      </a:rPr>
                      <m:t>𝑇</m:t>
                    </m:r>
                    <m:d>
                      <m:dPr>
                        <m:ctrlPr>
                          <a:rPr lang="en-US" sz="2300" b="0" i="1" smtClean="0">
                            <a:latin typeface="Cambria Math" panose="02040503050406030204" pitchFamily="18" charset="0"/>
                            <a:cs typeface="Arial" panose="020B0604020202020204" pitchFamily="34" charset="0"/>
                          </a:rPr>
                        </m:ctrlPr>
                      </m:dPr>
                      <m:e>
                        <m:r>
                          <a:rPr lang="en-US" sz="2300" b="0" i="1" smtClean="0">
                            <a:latin typeface="Cambria Math" panose="02040503050406030204" pitchFamily="18" charset="0"/>
                            <a:cs typeface="Arial" panose="020B0604020202020204" pitchFamily="34" charset="0"/>
                          </a:rPr>
                          <m:t>𝑖</m:t>
                        </m:r>
                      </m:e>
                    </m:d>
                    <m:r>
                      <a:rPr lang="en-US" sz="2300" b="0" i="1" smtClean="0">
                        <a:latin typeface="Cambria Math" panose="02040503050406030204" pitchFamily="18" charset="0"/>
                        <a:cs typeface="Arial" panose="020B0604020202020204" pitchFamily="34" charset="0"/>
                      </a:rPr>
                      <m:t>+</m:t>
                    </m:r>
                    <m:r>
                      <a:rPr lang="en-US" sz="2300" b="0" i="1" smtClean="0">
                        <a:latin typeface="Cambria Math" panose="02040503050406030204" pitchFamily="18" charset="0"/>
                        <a:cs typeface="Arial" panose="020B0604020202020204" pitchFamily="34" charset="0"/>
                      </a:rPr>
                      <m:t>𝐸𝑟𝑟𝑜𝑟</m:t>
                    </m:r>
                    <m:r>
                      <a:rPr lang="en-US" sz="2300" b="0" i="1" smtClean="0">
                        <a:latin typeface="Cambria Math" panose="02040503050406030204" pitchFamily="18" charset="0"/>
                        <a:cs typeface="Arial" panose="020B0604020202020204" pitchFamily="34" charset="0"/>
                      </a:rPr>
                      <m:t>(</m:t>
                    </m:r>
                    <m:r>
                      <a:rPr lang="en-US" sz="2300" b="0" i="1" smtClean="0">
                        <a:latin typeface="Cambria Math" panose="02040503050406030204" pitchFamily="18" charset="0"/>
                        <a:cs typeface="Arial" panose="020B0604020202020204" pitchFamily="34" charset="0"/>
                      </a:rPr>
                      <m:t>𝑖</m:t>
                    </m:r>
                    <m:r>
                      <a:rPr lang="en-US" sz="2300" b="0" i="1" smtClean="0">
                        <a:latin typeface="Cambria Math" panose="02040503050406030204" pitchFamily="18" charset="0"/>
                        <a:cs typeface="Arial" panose="020B0604020202020204" pitchFamily="34" charset="0"/>
                      </a:rPr>
                      <m:t>)</m:t>
                    </m:r>
                  </m:oMath>
                </a14:m>
                <a:endParaRPr lang="en-US" sz="2300" dirty="0">
                  <a:latin typeface="Arial" panose="020B0604020202020204" pitchFamily="34" charset="0"/>
                  <a:cs typeface="Arial" panose="020B0604020202020204" pitchFamily="34"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752110" y="3017300"/>
                <a:ext cx="8391890" cy="446276"/>
              </a:xfrm>
              <a:prstGeom prst="rect">
                <a:avLst/>
              </a:prstGeom>
              <a:blipFill rotWithShape="0">
                <a:blip r:embed="rId5"/>
                <a:stretch>
                  <a:fillRect l="-1017" t="-10959" b="-30137"/>
                </a:stretch>
              </a:blipFill>
            </p:spPr>
            <p:txBody>
              <a:bodyPr/>
              <a:lstStyle/>
              <a:p>
                <a:r>
                  <a:rPr lang="en-US">
                    <a:noFill/>
                  </a:rPr>
                  <a:t> </a:t>
                </a:r>
              </a:p>
            </p:txBody>
          </p:sp>
        </mc:Fallback>
      </mc:AlternateContent>
      <p:sp>
        <p:nvSpPr>
          <p:cNvPr id="43" name="Oval 42"/>
          <p:cNvSpPr/>
          <p:nvPr/>
        </p:nvSpPr>
        <p:spPr>
          <a:xfrm>
            <a:off x="532812" y="3164777"/>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101" y="3865229"/>
            <a:ext cx="4140199" cy="2320972"/>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204" y="3885803"/>
            <a:ext cx="4032913" cy="2300398"/>
          </a:xfrm>
          <a:prstGeom prst="rect">
            <a:avLst/>
          </a:prstGeom>
        </p:spPr>
      </p:pic>
      <p:sp>
        <p:nvSpPr>
          <p:cNvPr id="51" name="TextBox 50"/>
          <p:cNvSpPr txBox="1"/>
          <p:nvPr/>
        </p:nvSpPr>
        <p:spPr>
          <a:xfrm>
            <a:off x="943708" y="6186201"/>
            <a:ext cx="2645315"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outside student union</a:t>
            </a:r>
            <a:endParaRPr lang="en-US" sz="2000" dirty="0">
              <a:latin typeface="Arial" panose="020B0604020202020204" pitchFamily="34" charset="0"/>
              <a:cs typeface="Arial" panose="020B0604020202020204" pitchFamily="34" charset="0"/>
            </a:endParaRPr>
          </a:p>
        </p:txBody>
      </p:sp>
      <p:sp>
        <p:nvSpPr>
          <p:cNvPr id="52" name="TextBox 51"/>
          <p:cNvSpPr txBox="1"/>
          <p:nvPr/>
        </p:nvSpPr>
        <p:spPr>
          <a:xfrm>
            <a:off x="5798353" y="6186201"/>
            <a:ext cx="200569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university cafe</a:t>
            </a:r>
          </a:p>
        </p:txBody>
      </p:sp>
      <p:sp>
        <p:nvSpPr>
          <p:cNvPr id="54" name="TextBox 53"/>
          <p:cNvSpPr txBox="1"/>
          <p:nvPr/>
        </p:nvSpPr>
        <p:spPr>
          <a:xfrm>
            <a:off x="752111" y="1333637"/>
            <a:ext cx="5338321" cy="446276"/>
          </a:xfrm>
          <a:prstGeom prst="rect">
            <a:avLst/>
          </a:prstGeom>
          <a:noFill/>
        </p:spPr>
        <p:txBody>
          <a:bodyPr wrap="none" rtlCol="0">
            <a:spAutoFit/>
          </a:bodyPr>
          <a:lstStyle/>
          <a:p>
            <a:r>
              <a:rPr lang="en-US" sz="2300" dirty="0">
                <a:latin typeface="Arial" panose="020B0604020202020204" pitchFamily="34" charset="0"/>
                <a:cs typeface="Arial" panose="020B0604020202020204" pitchFamily="34" charset="0"/>
              </a:rPr>
              <a:t>record videos of people in public places</a:t>
            </a:r>
          </a:p>
        </p:txBody>
      </p:sp>
      <p:sp>
        <p:nvSpPr>
          <p:cNvPr id="55" name="Oval 54"/>
          <p:cNvSpPr/>
          <p:nvPr/>
        </p:nvSpPr>
        <p:spPr>
          <a:xfrm>
            <a:off x="532812" y="1481114"/>
            <a:ext cx="137160" cy="1371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416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637" y="2734191"/>
            <a:ext cx="3824137" cy="33435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4" y="2840555"/>
            <a:ext cx="4519945" cy="3253633"/>
          </a:xfrm>
          <a:prstGeom prst="rect">
            <a:avLst/>
          </a:prstGeom>
        </p:spPr>
      </p:pic>
      <p:sp>
        <p:nvSpPr>
          <p:cNvPr id="27" name="Rounded Rectangle 26"/>
          <p:cNvSpPr/>
          <p:nvPr/>
        </p:nvSpPr>
        <p:spPr>
          <a:xfrm>
            <a:off x="6004286" y="2258209"/>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Color</a:t>
            </a:r>
            <a:endParaRPr lang="en-US" dirty="0">
              <a:latin typeface="Arial" panose="020B0604020202020204" pitchFamily="34" charset="0"/>
              <a:cs typeface="Arial" panose="020B0604020202020204" pitchFamily="34" charset="0"/>
            </a:endParaRPr>
          </a:p>
        </p:txBody>
      </p:sp>
      <p:sp>
        <p:nvSpPr>
          <p:cNvPr id="30" name="Rounded Rectangle 29"/>
          <p:cNvSpPr/>
          <p:nvPr/>
        </p:nvSpPr>
        <p:spPr>
          <a:xfrm>
            <a:off x="1663153" y="2258209"/>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Motion</a:t>
            </a:r>
            <a:endParaRPr lang="en-US" dirty="0">
              <a:latin typeface="Arial" panose="020B0604020202020204" pitchFamily="34" charset="0"/>
              <a:cs typeface="Arial" panose="020B0604020202020204" pitchFamily="34" charset="0"/>
            </a:endParaRPr>
          </a:p>
        </p:txBody>
      </p:sp>
      <p:sp>
        <p:nvSpPr>
          <p:cNvPr id="2" name="Rectangle 1"/>
          <p:cNvSpPr/>
          <p:nvPr/>
        </p:nvSpPr>
        <p:spPr>
          <a:xfrm>
            <a:off x="7393574" y="225820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3049539" y="225820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p:txBody>
      </p:sp>
      <p:sp>
        <p:nvSpPr>
          <p:cNvPr id="12" name="Title 1"/>
          <p:cNvSpPr>
            <a:spLocks noGrp="1"/>
          </p:cNvSpPr>
          <p:nvPr>
            <p:ph type="title"/>
          </p:nvPr>
        </p:nvSpPr>
        <p:spPr>
          <a:xfrm>
            <a:off x="318204" y="127311"/>
            <a:ext cx="8825795" cy="509451"/>
          </a:xfrm>
        </p:spPr>
        <p:txBody>
          <a:bodyPr>
            <a:noAutofit/>
          </a:bodyPr>
          <a:lstStyle/>
          <a:p>
            <a:r>
              <a:rPr lang="en-US" sz="3200" dirty="0" smtClean="0">
                <a:latin typeface="Arial" panose="020B0604020202020204" pitchFamily="34" charset="0"/>
                <a:cs typeface="Arial" panose="020B0604020202020204" pitchFamily="34" charset="0"/>
              </a:rPr>
              <a:t>Student </a:t>
            </a:r>
            <a:r>
              <a:rPr lang="en-US" sz="3200" dirty="0">
                <a:latin typeface="Arial" panose="020B0604020202020204" pitchFamily="34" charset="0"/>
                <a:cs typeface="Arial" panose="020B0604020202020204" pitchFamily="34" charset="0"/>
              </a:rPr>
              <a:t>Union Scenario</a:t>
            </a:r>
          </a:p>
        </p:txBody>
      </p:sp>
      <p:sp>
        <p:nvSpPr>
          <p:cNvPr id="13" name="TextBox 12"/>
          <p:cNvSpPr txBox="1"/>
          <p:nvPr/>
        </p:nvSpPr>
        <p:spPr>
          <a:xfrm>
            <a:off x="390392" y="765316"/>
            <a:ext cx="4062445"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40 people, summer, outdoor</a:t>
            </a: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58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636" y="2734190"/>
            <a:ext cx="3824138" cy="334353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03" y="2840555"/>
            <a:ext cx="4519945" cy="3253633"/>
          </a:xfrm>
          <a:prstGeom prst="rect">
            <a:avLst/>
          </a:prstGeom>
        </p:spPr>
      </p:pic>
      <p:sp>
        <p:nvSpPr>
          <p:cNvPr id="12"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Student Union Scenario</a:t>
            </a:r>
          </a:p>
        </p:txBody>
      </p:sp>
      <p:sp>
        <p:nvSpPr>
          <p:cNvPr id="13" name="TextBox 12"/>
          <p:cNvSpPr txBox="1"/>
          <p:nvPr/>
        </p:nvSpPr>
        <p:spPr>
          <a:xfrm>
            <a:off x="390392" y="765316"/>
            <a:ext cx="4062445"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40 people, summer, outdoor</a:t>
            </a:r>
            <a:endParaRPr lang="en-US" sz="2300" dirty="0">
              <a:latin typeface="Arial" panose="020B0604020202020204" pitchFamily="34" charset="0"/>
              <a:cs typeface="Arial" panose="020B0604020202020204" pitchFamily="34" charset="0"/>
            </a:endParaRPr>
          </a:p>
        </p:txBody>
      </p:sp>
      <p:grpSp>
        <p:nvGrpSpPr>
          <p:cNvPr id="23" name="Group 22"/>
          <p:cNvGrpSpPr/>
          <p:nvPr/>
        </p:nvGrpSpPr>
        <p:grpSpPr>
          <a:xfrm>
            <a:off x="3330388" y="2265539"/>
            <a:ext cx="2731956" cy="352540"/>
            <a:chOff x="5411740" y="2381651"/>
            <a:chExt cx="2731956" cy="352540"/>
          </a:xfrm>
        </p:grpSpPr>
        <p:sp>
          <p:nvSpPr>
            <p:cNvPr id="24" name="Rounded Rectangle 23"/>
            <p:cNvSpPr/>
            <p:nvPr/>
          </p:nvSpPr>
          <p:spPr>
            <a:xfrm>
              <a:off x="5411740" y="2381651"/>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Motion</a:t>
              </a:r>
              <a:endParaRPr lang="en-US" dirty="0">
                <a:latin typeface="Arial" panose="020B0604020202020204" pitchFamily="34" charset="0"/>
                <a:cs typeface="Arial" panose="020B0604020202020204" pitchFamily="34" charset="0"/>
              </a:endParaRPr>
            </a:p>
          </p:txBody>
        </p:sp>
        <p:sp>
          <p:nvSpPr>
            <p:cNvPr id="25" name="Rounded Rectangle 24"/>
            <p:cNvSpPr/>
            <p:nvPr/>
          </p:nvSpPr>
          <p:spPr>
            <a:xfrm>
              <a:off x="6837136" y="2381651"/>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Color</a:t>
              </a:r>
              <a:endParaRPr lang="en-US" dirty="0">
                <a:latin typeface="Arial" panose="020B0604020202020204" pitchFamily="34" charset="0"/>
                <a:cs typeface="Arial" panose="020B0604020202020204" pitchFamily="34" charset="0"/>
              </a:endParaRPr>
            </a:p>
          </p:txBody>
        </p:sp>
      </p:grpSp>
      <p:sp>
        <p:nvSpPr>
          <p:cNvPr id="26" name="Rectangle 25"/>
          <p:cNvSpPr/>
          <p:nvPr/>
        </p:nvSpPr>
        <p:spPr>
          <a:xfrm>
            <a:off x="6181180" y="226553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90%</a:t>
            </a:r>
            <a:endParaRPr lang="en-US" dirty="0">
              <a:latin typeface="Arial" panose="020B0604020202020204" pitchFamily="34" charset="0"/>
              <a:cs typeface="Arial" panose="020B0604020202020204" pitchFamily="34" charset="0"/>
            </a:endParaRPr>
          </a:p>
        </p:txBody>
      </p:sp>
      <p:sp>
        <p:nvSpPr>
          <p:cNvPr id="37" name="Line Callout 2 36"/>
          <p:cNvSpPr/>
          <p:nvPr/>
        </p:nvSpPr>
        <p:spPr>
          <a:xfrm>
            <a:off x="957943" y="2840556"/>
            <a:ext cx="1165479" cy="280016"/>
          </a:xfrm>
          <a:prstGeom prst="borderCallout2">
            <a:avLst>
              <a:gd name="adj1" fmla="val 60075"/>
              <a:gd name="adj2" fmla="val 104805"/>
              <a:gd name="adj3" fmla="val 59346"/>
              <a:gd name="adj4" fmla="val 123806"/>
              <a:gd name="adj5" fmla="val 149937"/>
              <a:gd name="adj6" fmla="val 140714"/>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(5s, </a:t>
            </a:r>
            <a:r>
              <a:rPr lang="en-US" dirty="0" smtClean="0">
                <a:latin typeface="Arial" panose="020B0604020202020204" pitchFamily="34" charset="0"/>
                <a:cs typeface="Arial" panose="020B0604020202020204" pitchFamily="34" charset="0"/>
              </a:rPr>
              <a:t>88%)</a:t>
            </a:r>
            <a:endParaRPr lang="en-US" dirty="0">
              <a:solidFill>
                <a:schemeClr val="bg1"/>
              </a:solidFill>
              <a:latin typeface="Arial" panose="020B0604020202020204" pitchFamily="34" charset="0"/>
              <a:cs typeface="Arial" panose="020B0604020202020204" pitchFamily="34" charset="0"/>
            </a:endParaRPr>
          </a:p>
        </p:txBody>
      </p:sp>
      <p:sp>
        <p:nvSpPr>
          <p:cNvPr id="38" name="Line Callout 2 37"/>
          <p:cNvSpPr/>
          <p:nvPr/>
        </p:nvSpPr>
        <p:spPr>
          <a:xfrm>
            <a:off x="1669144" y="3701143"/>
            <a:ext cx="1194614" cy="290285"/>
          </a:xfrm>
          <a:prstGeom prst="borderCallout2">
            <a:avLst>
              <a:gd name="adj1" fmla="val 60075"/>
              <a:gd name="adj2" fmla="val 104805"/>
              <a:gd name="adj3" fmla="val 59346"/>
              <a:gd name="adj4" fmla="val 123806"/>
              <a:gd name="adj5" fmla="val -176646"/>
              <a:gd name="adj6" fmla="val 175120"/>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(8s, 90%)</a:t>
            </a:r>
            <a:endParaRPr lang="en-US"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8193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03" y="2840555"/>
            <a:ext cx="4519945" cy="3253633"/>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637" y="2733563"/>
            <a:ext cx="3824137" cy="3344164"/>
          </a:xfrm>
          <a:prstGeom prst="rect">
            <a:avLst/>
          </a:prstGeom>
        </p:spPr>
      </p:pic>
      <p:sp>
        <p:nvSpPr>
          <p:cNvPr id="13" name="Title 1"/>
          <p:cNvSpPr>
            <a:spLocks noGrp="1"/>
          </p:cNvSpPr>
          <p:nvPr>
            <p:ph type="title"/>
          </p:nvPr>
        </p:nvSpPr>
        <p:spPr>
          <a:xfrm>
            <a:off x="318204" y="127311"/>
            <a:ext cx="8825795" cy="509451"/>
          </a:xfrm>
        </p:spPr>
        <p:txBody>
          <a:bodyPr>
            <a:noAutofit/>
          </a:bodyPr>
          <a:lstStyle/>
          <a:p>
            <a:r>
              <a:rPr lang="en-US" sz="3200" dirty="0" smtClean="0">
                <a:latin typeface="Arial" panose="020B0604020202020204" pitchFamily="34" charset="0"/>
                <a:cs typeface="Arial" panose="020B0604020202020204" pitchFamily="34" charset="0"/>
              </a:rPr>
              <a:t>Cafe </a:t>
            </a:r>
            <a:r>
              <a:rPr lang="en-US" sz="3200" dirty="0">
                <a:latin typeface="Arial" panose="020B0604020202020204" pitchFamily="34" charset="0"/>
                <a:cs typeface="Arial" panose="020B0604020202020204" pitchFamily="34" charset="0"/>
              </a:rPr>
              <a:t>Scenario</a:t>
            </a:r>
          </a:p>
        </p:txBody>
      </p:sp>
      <p:sp>
        <p:nvSpPr>
          <p:cNvPr id="14" name="TextBox 13"/>
          <p:cNvSpPr txBox="1"/>
          <p:nvPr/>
        </p:nvSpPr>
        <p:spPr>
          <a:xfrm>
            <a:off x="390392" y="765316"/>
            <a:ext cx="4062445"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15 people, winter, indoor</a:t>
            </a:r>
            <a:endParaRPr lang="en-US" sz="2300" dirty="0">
              <a:latin typeface="Arial" panose="020B0604020202020204" pitchFamily="34" charset="0"/>
              <a:cs typeface="Arial" panose="020B0604020202020204" pitchFamily="34" charset="0"/>
            </a:endParaRPr>
          </a:p>
        </p:txBody>
      </p:sp>
      <p:sp>
        <p:nvSpPr>
          <p:cNvPr id="16" name="Rounded Rectangle 15"/>
          <p:cNvSpPr/>
          <p:nvPr/>
        </p:nvSpPr>
        <p:spPr>
          <a:xfrm>
            <a:off x="6004286" y="2258209"/>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Color</a:t>
            </a:r>
            <a:endParaRPr lang="en-US" dirty="0">
              <a:latin typeface="Arial" panose="020B0604020202020204" pitchFamily="34" charset="0"/>
              <a:cs typeface="Arial" panose="020B0604020202020204" pitchFamily="34" charset="0"/>
            </a:endParaRPr>
          </a:p>
        </p:txBody>
      </p:sp>
      <p:sp>
        <p:nvSpPr>
          <p:cNvPr id="17" name="Rounded Rectangle 16"/>
          <p:cNvSpPr/>
          <p:nvPr/>
        </p:nvSpPr>
        <p:spPr>
          <a:xfrm>
            <a:off x="1663153" y="2258209"/>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Motion</a:t>
            </a:r>
            <a:endParaRPr lang="en-US" dirty="0">
              <a:latin typeface="Arial" panose="020B0604020202020204" pitchFamily="34" charset="0"/>
              <a:cs typeface="Arial" panose="020B0604020202020204" pitchFamily="34" charset="0"/>
            </a:endParaRPr>
          </a:p>
        </p:txBody>
      </p:sp>
      <p:sp>
        <p:nvSpPr>
          <p:cNvPr id="18" name="Rectangle 17"/>
          <p:cNvSpPr/>
          <p:nvPr/>
        </p:nvSpPr>
        <p:spPr>
          <a:xfrm>
            <a:off x="7393574" y="225820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9" name="Rectangle 18"/>
          <p:cNvSpPr/>
          <p:nvPr/>
        </p:nvSpPr>
        <p:spPr>
          <a:xfrm>
            <a:off x="3049539" y="225820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8</a:t>
            </a: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69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3" y="2840554"/>
            <a:ext cx="4519945" cy="325363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5637" y="2733563"/>
            <a:ext cx="3824137" cy="3344164"/>
          </a:xfrm>
          <a:prstGeom prst="rect">
            <a:avLst/>
          </a:prstGeom>
        </p:spPr>
      </p:pic>
      <p:sp>
        <p:nvSpPr>
          <p:cNvPr id="28" name="Title 1"/>
          <p:cNvSpPr>
            <a:spLocks noGrp="1"/>
          </p:cNvSpPr>
          <p:nvPr>
            <p:ph type="title"/>
          </p:nvPr>
        </p:nvSpPr>
        <p:spPr>
          <a:xfrm>
            <a:off x="318204" y="127311"/>
            <a:ext cx="8825795" cy="509451"/>
          </a:xfrm>
        </p:spPr>
        <p:txBody>
          <a:bodyPr>
            <a:noAutofit/>
          </a:bodyPr>
          <a:lstStyle/>
          <a:p>
            <a:r>
              <a:rPr lang="en-US" sz="3200" dirty="0" smtClean="0">
                <a:latin typeface="Arial" panose="020B0604020202020204" pitchFamily="34" charset="0"/>
                <a:cs typeface="Arial" panose="020B0604020202020204" pitchFamily="34" charset="0"/>
              </a:rPr>
              <a:t>Cafe </a:t>
            </a:r>
            <a:r>
              <a:rPr lang="en-US" sz="3200" dirty="0">
                <a:latin typeface="Arial" panose="020B0604020202020204" pitchFamily="34" charset="0"/>
                <a:cs typeface="Arial" panose="020B0604020202020204" pitchFamily="34" charset="0"/>
              </a:rPr>
              <a:t>Scenario</a:t>
            </a:r>
          </a:p>
        </p:txBody>
      </p:sp>
      <p:sp>
        <p:nvSpPr>
          <p:cNvPr id="30" name="TextBox 29"/>
          <p:cNvSpPr txBox="1"/>
          <p:nvPr/>
        </p:nvSpPr>
        <p:spPr>
          <a:xfrm>
            <a:off x="390392" y="765316"/>
            <a:ext cx="4062445" cy="446276"/>
          </a:xfrm>
          <a:prstGeom prst="rect">
            <a:avLst/>
          </a:prstGeom>
          <a:noFill/>
        </p:spPr>
        <p:txBody>
          <a:bodyPr wrap="square" rtlCol="0">
            <a:spAutoFit/>
          </a:bodyPr>
          <a:lstStyle/>
          <a:p>
            <a:r>
              <a:rPr lang="en-US" sz="2300" dirty="0" smtClean="0">
                <a:latin typeface="Arial" panose="020B0604020202020204" pitchFamily="34" charset="0"/>
                <a:cs typeface="Arial" panose="020B0604020202020204" pitchFamily="34" charset="0"/>
              </a:rPr>
              <a:t>15 people, winter, indoor</a:t>
            </a:r>
            <a:endParaRPr lang="en-US" sz="2300" dirty="0">
              <a:latin typeface="Arial" panose="020B0604020202020204" pitchFamily="34" charset="0"/>
              <a:cs typeface="Arial" panose="020B0604020202020204" pitchFamily="34" charset="0"/>
            </a:endParaRPr>
          </a:p>
        </p:txBody>
      </p:sp>
      <p:grpSp>
        <p:nvGrpSpPr>
          <p:cNvPr id="33" name="Group 32"/>
          <p:cNvGrpSpPr/>
          <p:nvPr/>
        </p:nvGrpSpPr>
        <p:grpSpPr>
          <a:xfrm>
            <a:off x="3330388" y="2265539"/>
            <a:ext cx="2731956" cy="352540"/>
            <a:chOff x="5411740" y="2381651"/>
            <a:chExt cx="2731956" cy="352540"/>
          </a:xfrm>
        </p:grpSpPr>
        <p:sp>
          <p:nvSpPr>
            <p:cNvPr id="34" name="Rounded Rectangle 33"/>
            <p:cNvSpPr/>
            <p:nvPr/>
          </p:nvSpPr>
          <p:spPr>
            <a:xfrm>
              <a:off x="5411740" y="2381651"/>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Motion</a:t>
              </a:r>
              <a:endParaRPr lang="en-US" dirty="0">
                <a:latin typeface="Arial" panose="020B0604020202020204" pitchFamily="34" charset="0"/>
                <a:cs typeface="Arial" panose="020B0604020202020204" pitchFamily="34" charset="0"/>
              </a:endParaRPr>
            </a:p>
          </p:txBody>
        </p:sp>
        <p:sp>
          <p:nvSpPr>
            <p:cNvPr id="35" name="Rounded Rectangle 34"/>
            <p:cNvSpPr/>
            <p:nvPr/>
          </p:nvSpPr>
          <p:spPr>
            <a:xfrm>
              <a:off x="6837136" y="2381651"/>
              <a:ext cx="1306560" cy="35254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Color</a:t>
              </a:r>
              <a:endParaRPr lang="en-US" dirty="0">
                <a:latin typeface="Arial" panose="020B0604020202020204" pitchFamily="34" charset="0"/>
                <a:cs typeface="Arial" panose="020B0604020202020204" pitchFamily="34" charset="0"/>
              </a:endParaRPr>
            </a:p>
          </p:txBody>
        </p:sp>
      </p:grpSp>
      <p:sp>
        <p:nvSpPr>
          <p:cNvPr id="36" name="Rectangle 35"/>
          <p:cNvSpPr/>
          <p:nvPr/>
        </p:nvSpPr>
        <p:spPr>
          <a:xfrm>
            <a:off x="6181180" y="2265539"/>
            <a:ext cx="644435" cy="352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93%</a:t>
            </a:r>
            <a:endParaRPr lang="en-US" dirty="0">
              <a:latin typeface="Arial" panose="020B0604020202020204" pitchFamily="34" charset="0"/>
              <a:cs typeface="Arial" panose="020B0604020202020204" pitchFamily="34" charset="0"/>
            </a:endParaRPr>
          </a:p>
        </p:txBody>
      </p:sp>
      <p:sp>
        <p:nvSpPr>
          <p:cNvPr id="41" name="Line Callout 2 40"/>
          <p:cNvSpPr/>
          <p:nvPr/>
        </p:nvSpPr>
        <p:spPr>
          <a:xfrm>
            <a:off x="1335315" y="2946401"/>
            <a:ext cx="1243856" cy="290286"/>
          </a:xfrm>
          <a:prstGeom prst="borderCallout2">
            <a:avLst>
              <a:gd name="adj1" fmla="val 60075"/>
              <a:gd name="adj2" fmla="val 104805"/>
              <a:gd name="adj3" fmla="val 59346"/>
              <a:gd name="adj4" fmla="val 123806"/>
              <a:gd name="adj5" fmla="val 180333"/>
              <a:gd name="adj6" fmla="val 132351"/>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(6s, 80%)</a:t>
            </a:r>
            <a:endParaRPr lang="en-US" dirty="0">
              <a:solidFill>
                <a:schemeClr val="bg1"/>
              </a:solidFill>
              <a:latin typeface="Arial" panose="020B0604020202020204" pitchFamily="34" charset="0"/>
              <a:cs typeface="Arial" panose="020B0604020202020204" pitchFamily="34" charset="0"/>
            </a:endParaRPr>
          </a:p>
        </p:txBody>
      </p:sp>
      <p:sp>
        <p:nvSpPr>
          <p:cNvPr id="42" name="Line Callout 2 41"/>
          <p:cNvSpPr/>
          <p:nvPr/>
        </p:nvSpPr>
        <p:spPr>
          <a:xfrm>
            <a:off x="2111573" y="3788138"/>
            <a:ext cx="1218815" cy="309665"/>
          </a:xfrm>
          <a:prstGeom prst="borderCallout2">
            <a:avLst>
              <a:gd name="adj1" fmla="val 60075"/>
              <a:gd name="adj2" fmla="val 104805"/>
              <a:gd name="adj3" fmla="val 59346"/>
              <a:gd name="adj4" fmla="val 117257"/>
              <a:gd name="adj5" fmla="val -219920"/>
              <a:gd name="adj6" fmla="val 13386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(8s, 93%)</a:t>
            </a:r>
            <a:endParaRPr lang="en-US"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44396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79704" y="458290"/>
            <a:ext cx="3325686" cy="3365167"/>
            <a:chOff x="0" y="301163"/>
            <a:chExt cx="2880515" cy="2984500"/>
          </a:xfrm>
        </p:grpSpPr>
        <p:pic>
          <p:nvPicPr>
            <p:cNvPr id="14" name="Picture 13"/>
            <p:cNvPicPr>
              <a:picLocks noChangeAspect="1"/>
            </p:cNvPicPr>
            <p:nvPr/>
          </p:nvPicPr>
          <p:blipFill>
            <a:blip r:embed="rId2"/>
            <a:stretch>
              <a:fillRect/>
            </a:stretch>
          </p:blipFill>
          <p:spPr>
            <a:xfrm>
              <a:off x="0" y="301163"/>
              <a:ext cx="2717800" cy="2984500"/>
            </a:xfrm>
            <a:prstGeom prst="rect">
              <a:avLst/>
            </a:prstGeom>
          </p:spPr>
        </p:pic>
        <p:sp>
          <p:nvSpPr>
            <p:cNvPr id="15" name="Rectangle 14"/>
            <p:cNvSpPr/>
            <p:nvPr/>
          </p:nvSpPr>
          <p:spPr>
            <a:xfrm>
              <a:off x="2631744" y="405915"/>
              <a:ext cx="248771" cy="11260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80254" y="3653235"/>
            <a:ext cx="2787504" cy="646331"/>
          </a:xfrm>
          <a:prstGeom prst="rect">
            <a:avLst/>
          </a:prstGeom>
          <a:solidFill>
            <a:srgbClr val="FFFF00"/>
          </a:solidFill>
        </p:spPr>
        <p:txBody>
          <a:bodyPr wrap="none" rtlCol="0">
            <a:spAutoFit/>
          </a:bodyPr>
          <a:lstStyle/>
          <a:p>
            <a:pPr algn="ctr"/>
            <a:r>
              <a:rPr lang="en-US" b="1"/>
              <a:t>Faces are permanent visual </a:t>
            </a:r>
          </a:p>
          <a:p>
            <a:pPr algn="ctr"/>
            <a:r>
              <a:rPr lang="en-US" b="1"/>
              <a:t>identifiers for humans</a:t>
            </a:r>
          </a:p>
        </p:txBody>
      </p:sp>
      <p:sp>
        <p:nvSpPr>
          <p:cNvPr id="7"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32696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19" name="Rectangle 18"/>
          <p:cNvSpPr/>
          <p:nvPr/>
        </p:nvSpPr>
        <p:spPr>
          <a:xfrm>
            <a:off x="2911569" y="174100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Tree>
    <p:custDataLst>
      <p:tags r:id="rId1"/>
    </p:custDataLst>
    <p:extLst>
      <p:ext uri="{BB962C8B-B14F-4D97-AF65-F5344CB8AC3E}">
        <p14:creationId xmlns:p14="http://schemas.microsoft.com/office/powerpoint/2010/main" val="263306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79704" y="458290"/>
            <a:ext cx="3325686" cy="3365167"/>
            <a:chOff x="0" y="301163"/>
            <a:chExt cx="2880515" cy="2984500"/>
          </a:xfrm>
        </p:grpSpPr>
        <p:pic>
          <p:nvPicPr>
            <p:cNvPr id="10" name="Picture 9"/>
            <p:cNvPicPr>
              <a:picLocks noChangeAspect="1"/>
            </p:cNvPicPr>
            <p:nvPr/>
          </p:nvPicPr>
          <p:blipFill>
            <a:blip r:embed="rId2"/>
            <a:stretch>
              <a:fillRect/>
            </a:stretch>
          </p:blipFill>
          <p:spPr>
            <a:xfrm>
              <a:off x="0" y="301163"/>
              <a:ext cx="2717800" cy="2984500"/>
            </a:xfrm>
            <a:prstGeom prst="rect">
              <a:avLst/>
            </a:prstGeom>
          </p:spPr>
        </p:pic>
        <p:sp>
          <p:nvSpPr>
            <p:cNvPr id="11" name="Rectangle 10"/>
            <p:cNvSpPr/>
            <p:nvPr/>
          </p:nvSpPr>
          <p:spPr>
            <a:xfrm>
              <a:off x="2631744" y="405915"/>
              <a:ext cx="248771" cy="11260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80254" y="3653235"/>
            <a:ext cx="2787504" cy="646331"/>
          </a:xfrm>
          <a:prstGeom prst="rect">
            <a:avLst/>
          </a:prstGeom>
          <a:solidFill>
            <a:srgbClr val="FFFF00"/>
          </a:solidFill>
        </p:spPr>
        <p:txBody>
          <a:bodyPr wrap="none" rtlCol="0">
            <a:spAutoFit/>
          </a:bodyPr>
          <a:lstStyle/>
          <a:p>
            <a:pPr algn="ctr"/>
            <a:r>
              <a:rPr lang="en-US" b="1"/>
              <a:t>Faces are permanent visual </a:t>
            </a:r>
          </a:p>
          <a:p>
            <a:pPr algn="ctr"/>
            <a:r>
              <a:rPr lang="en-US" b="1"/>
              <a:t>identifiers for humans</a:t>
            </a:r>
          </a:p>
        </p:txBody>
      </p:sp>
      <p:pic>
        <p:nvPicPr>
          <p:cNvPr id="5" name="Picture 4"/>
          <p:cNvPicPr>
            <a:picLocks noChangeAspect="1"/>
          </p:cNvPicPr>
          <p:nvPr/>
        </p:nvPicPr>
        <p:blipFill>
          <a:blip r:embed="rId3"/>
          <a:stretch>
            <a:fillRect/>
          </a:stretch>
        </p:blipFill>
        <p:spPr>
          <a:xfrm>
            <a:off x="2959074" y="628514"/>
            <a:ext cx="6248164" cy="3168756"/>
          </a:xfrm>
          <a:prstGeom prst="rect">
            <a:avLst/>
          </a:prstGeom>
        </p:spPr>
      </p:pic>
      <p:sp>
        <p:nvSpPr>
          <p:cNvPr id="7"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Conclusion</a:t>
            </a:r>
          </a:p>
        </p:txBody>
      </p:sp>
      <p:sp>
        <p:nvSpPr>
          <p:cNvPr id="13" name="TextBox 12"/>
          <p:cNvSpPr txBox="1"/>
          <p:nvPr/>
        </p:nvSpPr>
        <p:spPr>
          <a:xfrm>
            <a:off x="2951905" y="3661601"/>
            <a:ext cx="6192096" cy="646331"/>
          </a:xfrm>
          <a:prstGeom prst="rect">
            <a:avLst/>
          </a:prstGeom>
          <a:solidFill>
            <a:srgbClr val="FFFF00"/>
          </a:solidFill>
        </p:spPr>
        <p:txBody>
          <a:bodyPr wrap="square" rtlCol="0">
            <a:spAutoFit/>
          </a:bodyPr>
          <a:lstStyle/>
          <a:p>
            <a:pPr algn="ctr"/>
            <a:r>
              <a:rPr lang="en-US" b="1"/>
              <a:t>This paper observes that human clothing and motion patterns </a:t>
            </a:r>
          </a:p>
          <a:p>
            <a:pPr algn="ctr"/>
            <a:r>
              <a:rPr lang="en-US" b="1"/>
              <a:t>can also serve as visual, temporary identifiers.</a:t>
            </a:r>
          </a:p>
        </p:txBody>
      </p:sp>
    </p:spTree>
    <p:extLst>
      <p:ext uri="{BB962C8B-B14F-4D97-AF65-F5344CB8AC3E}">
        <p14:creationId xmlns:p14="http://schemas.microsoft.com/office/powerpoint/2010/main" val="523672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79704" y="458290"/>
            <a:ext cx="3325686" cy="3365167"/>
            <a:chOff x="0" y="301163"/>
            <a:chExt cx="2880515" cy="2984500"/>
          </a:xfrm>
        </p:grpSpPr>
        <p:pic>
          <p:nvPicPr>
            <p:cNvPr id="10" name="Picture 9"/>
            <p:cNvPicPr>
              <a:picLocks noChangeAspect="1"/>
            </p:cNvPicPr>
            <p:nvPr/>
          </p:nvPicPr>
          <p:blipFill>
            <a:blip r:embed="rId2"/>
            <a:stretch>
              <a:fillRect/>
            </a:stretch>
          </p:blipFill>
          <p:spPr>
            <a:xfrm>
              <a:off x="0" y="301163"/>
              <a:ext cx="2717800" cy="2984500"/>
            </a:xfrm>
            <a:prstGeom prst="rect">
              <a:avLst/>
            </a:prstGeom>
          </p:spPr>
        </p:pic>
        <p:sp>
          <p:nvSpPr>
            <p:cNvPr id="11" name="Rectangle 10"/>
            <p:cNvSpPr/>
            <p:nvPr/>
          </p:nvSpPr>
          <p:spPr>
            <a:xfrm>
              <a:off x="2631744" y="405915"/>
              <a:ext cx="248771" cy="11260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80254" y="3653235"/>
            <a:ext cx="2787504" cy="646331"/>
          </a:xfrm>
          <a:prstGeom prst="rect">
            <a:avLst/>
          </a:prstGeom>
          <a:solidFill>
            <a:srgbClr val="FFFF00"/>
          </a:solidFill>
        </p:spPr>
        <p:txBody>
          <a:bodyPr wrap="none" rtlCol="0">
            <a:spAutoFit/>
          </a:bodyPr>
          <a:lstStyle/>
          <a:p>
            <a:pPr algn="ctr"/>
            <a:r>
              <a:rPr lang="en-US" b="1"/>
              <a:t>Faces are permanent visual </a:t>
            </a:r>
          </a:p>
          <a:p>
            <a:pPr algn="ctr"/>
            <a:r>
              <a:rPr lang="en-US" b="1"/>
              <a:t>identifiers for humans</a:t>
            </a:r>
          </a:p>
        </p:txBody>
      </p:sp>
      <p:pic>
        <p:nvPicPr>
          <p:cNvPr id="5" name="Picture 4"/>
          <p:cNvPicPr>
            <a:picLocks noChangeAspect="1"/>
          </p:cNvPicPr>
          <p:nvPr/>
        </p:nvPicPr>
        <p:blipFill>
          <a:blip r:embed="rId3"/>
          <a:stretch>
            <a:fillRect/>
          </a:stretch>
        </p:blipFill>
        <p:spPr>
          <a:xfrm>
            <a:off x="2959074" y="628514"/>
            <a:ext cx="6248164" cy="3168756"/>
          </a:xfrm>
          <a:prstGeom prst="rect">
            <a:avLst/>
          </a:prstGeom>
        </p:spPr>
      </p:pic>
      <p:sp>
        <p:nvSpPr>
          <p:cNvPr id="7" name="Title 1"/>
          <p:cNvSpPr>
            <a:spLocks noGrp="1"/>
          </p:cNvSpPr>
          <p:nvPr>
            <p:ph type="title"/>
          </p:nvPr>
        </p:nvSpPr>
        <p:spPr>
          <a:xfrm>
            <a:off x="318204" y="127311"/>
            <a:ext cx="8825795" cy="509451"/>
          </a:xfrm>
        </p:spPr>
        <p:txBody>
          <a:bodyPr>
            <a:noAutofit/>
          </a:bodyPr>
          <a:lstStyle/>
          <a:p>
            <a:r>
              <a:rPr lang="en-US" sz="3200" dirty="0">
                <a:latin typeface="Arial" panose="020B0604020202020204" pitchFamily="34" charset="0"/>
                <a:cs typeface="Arial" panose="020B0604020202020204" pitchFamily="34" charset="0"/>
              </a:rPr>
              <a:t>Conclusion</a:t>
            </a:r>
          </a:p>
        </p:txBody>
      </p:sp>
      <p:sp>
        <p:nvSpPr>
          <p:cNvPr id="13" name="TextBox 12"/>
          <p:cNvSpPr txBox="1"/>
          <p:nvPr/>
        </p:nvSpPr>
        <p:spPr>
          <a:xfrm>
            <a:off x="2951905" y="3661601"/>
            <a:ext cx="6192096" cy="646331"/>
          </a:xfrm>
          <a:prstGeom prst="rect">
            <a:avLst/>
          </a:prstGeom>
          <a:solidFill>
            <a:srgbClr val="FFFF00"/>
          </a:solidFill>
        </p:spPr>
        <p:txBody>
          <a:bodyPr wrap="square" rtlCol="0">
            <a:spAutoFit/>
          </a:bodyPr>
          <a:lstStyle/>
          <a:p>
            <a:pPr algn="ctr"/>
            <a:r>
              <a:rPr lang="en-US" b="1"/>
              <a:t>This paper observes that human clothing and motion patterns </a:t>
            </a:r>
          </a:p>
          <a:p>
            <a:pPr algn="ctr"/>
            <a:r>
              <a:rPr lang="en-US" b="1"/>
              <a:t>can also serve as visual, temporary identifiers.</a:t>
            </a:r>
          </a:p>
        </p:txBody>
      </p:sp>
      <p:sp>
        <p:nvSpPr>
          <p:cNvPr id="9" name="TextBox 8"/>
          <p:cNvSpPr txBox="1"/>
          <p:nvPr/>
        </p:nvSpPr>
        <p:spPr>
          <a:xfrm>
            <a:off x="0" y="4403234"/>
            <a:ext cx="9144000" cy="830997"/>
          </a:xfrm>
          <a:prstGeom prst="rect">
            <a:avLst/>
          </a:prstGeom>
          <a:solidFill>
            <a:srgbClr val="D9D9D9"/>
          </a:solidFill>
        </p:spPr>
        <p:txBody>
          <a:bodyPr wrap="square" rtlCol="0">
            <a:spAutoFit/>
          </a:bodyPr>
          <a:lstStyle/>
          <a:p>
            <a:pPr algn="ctr"/>
            <a:r>
              <a:rPr lang="en-US" sz="2400"/>
              <a:t>Given rich diversity in human behavior, these spatio-temporal </a:t>
            </a:r>
          </a:p>
          <a:p>
            <a:pPr algn="ctr"/>
            <a:r>
              <a:rPr lang="en-US" sz="2400"/>
              <a:t>identifiers can be sensed and expressed with a few bits.</a:t>
            </a:r>
          </a:p>
        </p:txBody>
      </p:sp>
      <p:sp>
        <p:nvSpPr>
          <p:cNvPr id="14" name="TextBox 13"/>
          <p:cNvSpPr txBox="1"/>
          <p:nvPr/>
        </p:nvSpPr>
        <p:spPr>
          <a:xfrm>
            <a:off x="0" y="5241251"/>
            <a:ext cx="9144000" cy="707886"/>
          </a:xfrm>
          <a:prstGeom prst="rect">
            <a:avLst/>
          </a:prstGeom>
          <a:solidFill>
            <a:schemeClr val="bg2">
              <a:lumMod val="90000"/>
            </a:schemeClr>
          </a:solidFill>
        </p:spPr>
        <p:txBody>
          <a:bodyPr wrap="square" rtlCol="0">
            <a:spAutoFit/>
          </a:bodyPr>
          <a:lstStyle/>
          <a:p>
            <a:pPr algn="ctr"/>
            <a:r>
              <a:rPr lang="en-US" sz="2000">
                <a:solidFill>
                  <a:schemeClr val="bg1">
                    <a:lumMod val="50000"/>
                  </a:schemeClr>
                </a:solidFill>
              </a:rPr>
              <a:t>In other words, 2 humans are similar only for short segments in space-time, </a:t>
            </a:r>
          </a:p>
          <a:p>
            <a:pPr algn="ctr"/>
            <a:r>
              <a:rPr lang="en-US" sz="2000">
                <a:solidFill>
                  <a:schemeClr val="bg1">
                    <a:lumMod val="50000"/>
                  </a:schemeClr>
                </a:solidFill>
              </a:rPr>
              <a:t>enabling complimentary techniques to face recognition</a:t>
            </a:r>
          </a:p>
        </p:txBody>
      </p:sp>
      <p:sp>
        <p:nvSpPr>
          <p:cNvPr id="15" name="TextBox 14"/>
          <p:cNvSpPr txBox="1"/>
          <p:nvPr/>
        </p:nvSpPr>
        <p:spPr>
          <a:xfrm>
            <a:off x="0" y="6197225"/>
            <a:ext cx="9144000" cy="461665"/>
          </a:xfrm>
          <a:prstGeom prst="rect">
            <a:avLst/>
          </a:prstGeom>
          <a:solidFill>
            <a:srgbClr val="CCFF66"/>
          </a:solidFill>
        </p:spPr>
        <p:txBody>
          <a:bodyPr wrap="square" rtlCol="0">
            <a:spAutoFit/>
          </a:bodyPr>
          <a:lstStyle/>
          <a:p>
            <a:pPr algn="ctr"/>
            <a:r>
              <a:rPr lang="en-US" sz="2400"/>
              <a:t>Human recognition, sans faces, enables various new applications</a:t>
            </a:r>
          </a:p>
        </p:txBody>
      </p:sp>
    </p:spTree>
    <p:extLst>
      <p:ext uri="{BB962C8B-B14F-4D97-AF65-F5344CB8AC3E}">
        <p14:creationId xmlns:p14="http://schemas.microsoft.com/office/powerpoint/2010/main" val="369237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3150" y="2257336"/>
            <a:ext cx="4514850" cy="1223412"/>
          </a:xfrm>
          <a:prstGeom prst="rect">
            <a:avLst/>
          </a:prstGeom>
        </p:spPr>
        <p:txBody>
          <a:bodyPr wrap="square">
            <a:spAutoFit/>
          </a:bodyPr>
          <a:lstStyle/>
          <a:p>
            <a:endParaRPr lang="en-US" sz="1350" dirty="0"/>
          </a:p>
          <a:p>
            <a:pPr algn="ctr"/>
            <a:r>
              <a:rPr lang="en-US" sz="3000" dirty="0">
                <a:latin typeface="Arial" panose="020B0604020202020204" pitchFamily="34" charset="0"/>
                <a:cs typeface="Arial" panose="020B0604020202020204" pitchFamily="34" charset="0"/>
              </a:rPr>
              <a:t>Questions, Comments?</a:t>
            </a:r>
          </a:p>
          <a:p>
            <a:pPr algn="ctr"/>
            <a:r>
              <a:rPr lang="en-US" sz="3000" b="1" i="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78338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grpSp>
        <p:nvGrpSpPr>
          <p:cNvPr id="32" name="Group 31"/>
          <p:cNvGrpSpPr/>
          <p:nvPr/>
        </p:nvGrpSpPr>
        <p:grpSpPr>
          <a:xfrm>
            <a:off x="1996542" y="1634998"/>
            <a:ext cx="5753419" cy="2662947"/>
            <a:chOff x="1996542" y="1634998"/>
            <a:chExt cx="5753419" cy="2662947"/>
          </a:xfrm>
        </p:grpSpPr>
        <p:cxnSp>
          <p:nvCxnSpPr>
            <p:cNvPr id="27" name="Straight Arrow Connector 26"/>
            <p:cNvCxnSpPr/>
            <p:nvPr/>
          </p:nvCxnSpPr>
          <p:spPr>
            <a:xfrm flipH="1">
              <a:off x="4354421" y="2112498"/>
              <a:ext cx="429118" cy="2185447"/>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547197" y="2209547"/>
              <a:ext cx="3202764" cy="2054376"/>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96542" y="1634998"/>
              <a:ext cx="2233144" cy="2628925"/>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62071" y="1228398"/>
            <a:ext cx="8902586" cy="4159461"/>
            <a:chOff x="162071" y="1228398"/>
            <a:chExt cx="8902586" cy="4159461"/>
          </a:xfrm>
        </p:grpSpPr>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19" name="Rectangle 18"/>
            <p:cNvSpPr/>
            <p:nvPr/>
          </p:nvSpPr>
          <p:spPr>
            <a:xfrm>
              <a:off x="2911569" y="174100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21" name="Rectangle 20"/>
            <p:cNvSpPr/>
            <p:nvPr/>
          </p:nvSpPr>
          <p:spPr>
            <a:xfrm>
              <a:off x="4229686" y="5028628"/>
              <a:ext cx="2911258"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latin typeface="Arial"/>
                  <a:cs typeface="Arial"/>
                </a:rPr>
                <a:t>???: {his color </a:t>
              </a:r>
              <a:r>
                <a:rPr lang="en-US" sz="1700" dirty="0">
                  <a:solidFill>
                    <a:schemeClr val="tx1"/>
                  </a:solidFill>
                  <a:latin typeface="Arial"/>
                  <a:cs typeface="Arial"/>
                </a:rPr>
                <a:t>+ </a:t>
              </a:r>
              <a:r>
                <a:rPr lang="en-US" sz="1700" dirty="0" smtClean="0">
                  <a:solidFill>
                    <a:schemeClr val="tx1"/>
                  </a:solidFill>
                  <a:latin typeface="Arial"/>
                  <a:cs typeface="Arial"/>
                </a:rPr>
                <a:t>his motion</a:t>
              </a:r>
              <a:r>
                <a:rPr lang="en-US" sz="1700" dirty="0">
                  <a:solidFill>
                    <a:schemeClr val="tx1"/>
                  </a:solidFill>
                  <a:latin typeface="Arial"/>
                  <a:cs typeface="Arial"/>
                </a:rPr>
                <a:t>}</a:t>
              </a:r>
            </a:p>
          </p:txBody>
        </p:sp>
      </p:grpSp>
      <p:cxnSp>
        <p:nvCxnSpPr>
          <p:cNvPr id="25" name="Straight Connector 24"/>
          <p:cNvCxnSpPr/>
          <p:nvPr/>
        </p:nvCxnSpPr>
        <p:spPr>
          <a:xfrm>
            <a:off x="4914611" y="5377857"/>
            <a:ext cx="201168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9" idx="0"/>
          </p:cNvCxnSpPr>
          <p:nvPr/>
        </p:nvCxnSpPr>
        <p:spPr>
          <a:xfrm flipH="1" flipV="1">
            <a:off x="6486865" y="5387937"/>
            <a:ext cx="217117" cy="13976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087030" y="5527703"/>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from video</a:t>
            </a:r>
            <a:endParaRPr lang="en-US" sz="1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81333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7"/>
          <a:stretch>
            <a:fillRect/>
          </a:stretch>
        </p:blipFill>
        <p:spPr>
          <a:xfrm>
            <a:off x="1158781" y="782475"/>
            <a:ext cx="226026" cy="398554"/>
          </a:xfrm>
          <a:prstGeom prst="rect">
            <a:avLst/>
          </a:prstGeom>
        </p:spPr>
      </p:pic>
      <p:pic>
        <p:nvPicPr>
          <p:cNvPr id="8" name="Picture 7"/>
          <p:cNvPicPr>
            <a:picLocks noChangeAspect="1"/>
          </p:cNvPicPr>
          <p:nvPr/>
        </p:nvPicPr>
        <p:blipFill>
          <a:blip r:embed="rId7"/>
          <a:stretch>
            <a:fillRect/>
          </a:stretch>
        </p:blipFill>
        <p:spPr>
          <a:xfrm>
            <a:off x="4382419" y="1297763"/>
            <a:ext cx="226026" cy="398554"/>
          </a:xfrm>
          <a:prstGeom prst="rect">
            <a:avLst/>
          </a:prstGeom>
        </p:spPr>
      </p:pic>
      <p:pic>
        <p:nvPicPr>
          <p:cNvPr id="14" name="Picture 13"/>
          <p:cNvPicPr>
            <a:picLocks noChangeAspect="1"/>
          </p:cNvPicPr>
          <p:nvPr/>
        </p:nvPicPr>
        <p:blipFill>
          <a:blip r:embed="rId7"/>
          <a:stretch>
            <a:fillRect/>
          </a:stretch>
        </p:blipFill>
        <p:spPr>
          <a:xfrm>
            <a:off x="7184197" y="1365803"/>
            <a:ext cx="226026" cy="3985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grpSp>
        <p:nvGrpSpPr>
          <p:cNvPr id="32" name="Group 31"/>
          <p:cNvGrpSpPr/>
          <p:nvPr/>
        </p:nvGrpSpPr>
        <p:grpSpPr>
          <a:xfrm>
            <a:off x="1996542" y="1634998"/>
            <a:ext cx="5753419" cy="2662947"/>
            <a:chOff x="1996542" y="1634998"/>
            <a:chExt cx="5753419" cy="2662947"/>
          </a:xfrm>
        </p:grpSpPr>
        <p:cxnSp>
          <p:nvCxnSpPr>
            <p:cNvPr id="27" name="Straight Arrow Connector 26"/>
            <p:cNvCxnSpPr/>
            <p:nvPr/>
          </p:nvCxnSpPr>
          <p:spPr>
            <a:xfrm flipH="1">
              <a:off x="4354421" y="2112498"/>
              <a:ext cx="429118" cy="2185447"/>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547197" y="2209547"/>
              <a:ext cx="3202764" cy="2054376"/>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96542" y="1634998"/>
              <a:ext cx="2233144" cy="2628925"/>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62071" y="1228398"/>
            <a:ext cx="8902586" cy="4159461"/>
            <a:chOff x="162071" y="1228398"/>
            <a:chExt cx="8902586" cy="4159461"/>
          </a:xfrm>
        </p:grpSpPr>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19" name="Rectangle 18"/>
            <p:cNvSpPr/>
            <p:nvPr/>
          </p:nvSpPr>
          <p:spPr>
            <a:xfrm>
              <a:off x="2911569" y="1741008"/>
              <a:ext cx="3008376" cy="359231"/>
            </a:xfrm>
            <a:prstGeom prst="rect">
              <a:avLst/>
            </a:prstGeom>
            <a:solidFill>
              <a:srgbClr val="CCFF66"/>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a:t>
              </a:r>
              <a:r>
                <a:rPr lang="en-US" sz="1700" dirty="0" smtClean="0">
                  <a:solidFill>
                    <a:schemeClr val="tx1"/>
                  </a:solidFill>
                  <a:latin typeface="Arial"/>
                  <a:cs typeface="Arial"/>
                </a:rPr>
                <a:t>{my color </a:t>
              </a:r>
              <a:r>
                <a:rPr lang="en-US" sz="1700" dirty="0">
                  <a:solidFill>
                    <a:schemeClr val="tx1"/>
                  </a:solidFill>
                  <a:latin typeface="Arial"/>
                  <a:cs typeface="Arial"/>
                </a:rPr>
                <a:t>+ </a:t>
              </a:r>
              <a:r>
                <a:rPr lang="en-US" sz="1700" dirty="0" smtClean="0">
                  <a:solidFill>
                    <a:schemeClr val="tx1"/>
                  </a:solidFill>
                  <a:latin typeface="Arial"/>
                  <a:cs typeface="Arial"/>
                </a:rPr>
                <a:t>my motion</a:t>
              </a:r>
              <a:r>
                <a:rPr lang="en-US" sz="1700" dirty="0">
                  <a:solidFill>
                    <a:schemeClr val="tx1"/>
                  </a:solidFill>
                  <a:latin typeface="Arial"/>
                  <a:cs typeface="Arial"/>
                </a:rPr>
                <a:t>}</a:t>
              </a:r>
            </a:p>
          </p:txBody>
        </p:sp>
        <p:sp>
          <p:nvSpPr>
            <p:cNvPr id="21" name="Rectangle 20"/>
            <p:cNvSpPr/>
            <p:nvPr/>
          </p:nvSpPr>
          <p:spPr>
            <a:xfrm>
              <a:off x="4229686" y="5028628"/>
              <a:ext cx="2911258" cy="359231"/>
            </a:xfrm>
            <a:prstGeom prst="rect">
              <a:avLst/>
            </a:prstGeom>
            <a:solidFill>
              <a:srgbClr val="CCFF66"/>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latin typeface="Arial"/>
                  <a:cs typeface="Arial"/>
                </a:rPr>
                <a:t>???: {his color </a:t>
              </a:r>
              <a:r>
                <a:rPr lang="en-US" sz="1700" dirty="0">
                  <a:solidFill>
                    <a:schemeClr val="tx1"/>
                  </a:solidFill>
                  <a:latin typeface="Arial"/>
                  <a:cs typeface="Arial"/>
                </a:rPr>
                <a:t>+ </a:t>
              </a:r>
              <a:r>
                <a:rPr lang="en-US" sz="1700" dirty="0" smtClean="0">
                  <a:solidFill>
                    <a:schemeClr val="tx1"/>
                  </a:solidFill>
                  <a:latin typeface="Arial"/>
                  <a:cs typeface="Arial"/>
                </a:rPr>
                <a:t>his motion</a:t>
              </a:r>
              <a:r>
                <a:rPr lang="en-US" sz="1700" dirty="0">
                  <a:solidFill>
                    <a:schemeClr val="tx1"/>
                  </a:solidFill>
                  <a:latin typeface="Arial"/>
                  <a:cs typeface="Arial"/>
                </a:rPr>
                <a:t>}</a:t>
              </a:r>
            </a:p>
          </p:txBody>
        </p:sp>
      </p:grpSp>
      <p:cxnSp>
        <p:nvCxnSpPr>
          <p:cNvPr id="25" name="Straight Connector 24"/>
          <p:cNvCxnSpPr/>
          <p:nvPr/>
        </p:nvCxnSpPr>
        <p:spPr>
          <a:xfrm>
            <a:off x="4914611" y="5377857"/>
            <a:ext cx="201168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9" idx="0"/>
          </p:cNvCxnSpPr>
          <p:nvPr/>
        </p:nvCxnSpPr>
        <p:spPr>
          <a:xfrm flipH="1" flipV="1">
            <a:off x="6486865" y="5387937"/>
            <a:ext cx="217117" cy="13976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087030" y="5527703"/>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from video</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45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sp>
        <p:nvSpPr>
          <p:cNvPr id="25" name="TextBox 24"/>
          <p:cNvSpPr txBox="1"/>
          <p:nvPr/>
        </p:nvSpPr>
        <p:spPr>
          <a:xfrm>
            <a:off x="4399779" y="4479388"/>
            <a:ext cx="1184940" cy="369332"/>
          </a:xfrm>
          <a:prstGeom prst="rect">
            <a:avLst/>
          </a:prstGeom>
          <a:solidFill>
            <a:srgbClr val="CCFF66"/>
          </a:solidFill>
        </p:spPr>
        <p:txBody>
          <a:bodyPr wrap="none" rtlCol="0">
            <a:spAutoFit/>
          </a:bodyPr>
          <a:lstStyle/>
          <a:p>
            <a:r>
              <a:rPr lang="en-US" dirty="0" smtClean="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is Bob</a:t>
            </a:r>
          </a:p>
        </p:txBody>
      </p:sp>
      <p:sp>
        <p:nvSpPr>
          <p:cNvPr id="26" name="Rectangle 25"/>
          <p:cNvSpPr/>
          <p:nvPr/>
        </p:nvSpPr>
        <p:spPr>
          <a:xfrm>
            <a:off x="-25152" y="3395204"/>
            <a:ext cx="9206871" cy="779647"/>
          </a:xfrm>
          <a:prstGeom prst="rect">
            <a:avLst/>
          </a:prstGeom>
          <a:solidFill>
            <a:schemeClr val="accent6">
              <a:lumMod val="40000"/>
              <a:lumOff val="60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Many applications </a:t>
            </a:r>
            <a:r>
              <a:rPr lang="en-US" sz="2400" dirty="0" smtClean="0">
                <a:solidFill>
                  <a:schemeClr val="tx1"/>
                </a:solidFill>
                <a:latin typeface="Arial"/>
                <a:cs typeface="Arial"/>
              </a:rPr>
              <a:t>if </a:t>
            </a:r>
            <a:r>
              <a:rPr lang="en-US" sz="2400" dirty="0">
                <a:solidFill>
                  <a:schemeClr val="tx1"/>
                </a:solidFill>
                <a:latin typeface="Arial"/>
                <a:cs typeface="Arial"/>
              </a:rPr>
              <a:t>humans </a:t>
            </a:r>
            <a:r>
              <a:rPr lang="en-US" sz="2400" dirty="0" smtClean="0">
                <a:solidFill>
                  <a:schemeClr val="tx1"/>
                </a:solidFill>
                <a:latin typeface="Arial"/>
                <a:cs typeface="Arial"/>
              </a:rPr>
              <a:t>can be visually fingerprinted</a:t>
            </a:r>
            <a:endParaRPr lang="en-US" sz="2400" dirty="0">
              <a:solidFill>
                <a:schemeClr val="tx1"/>
              </a:solidFill>
              <a:latin typeface="Arial"/>
              <a:cs typeface="Arial"/>
            </a:endParaRPr>
          </a:p>
        </p:txBody>
      </p:sp>
    </p:spTree>
    <p:custDataLst>
      <p:tags r:id="rId1"/>
    </p:custDataLst>
    <p:extLst>
      <p:ext uri="{BB962C8B-B14F-4D97-AF65-F5344CB8AC3E}">
        <p14:creationId xmlns:p14="http://schemas.microsoft.com/office/powerpoint/2010/main" val="120925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65" t="3344" r="8236" b="12486"/>
          <a:stretch/>
        </p:blipFill>
        <p:spPr>
          <a:xfrm>
            <a:off x="1500805" y="1361787"/>
            <a:ext cx="7671478" cy="5375027"/>
          </a:xfrm>
          <a:prstGeom prst="roundRect">
            <a:avLst/>
          </a:prstGeom>
          <a:effectLst>
            <a:softEdge rad="317500"/>
          </a:effectLst>
        </p:spPr>
      </p:pic>
      <p:sp>
        <p:nvSpPr>
          <p:cNvPr id="5"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1. Augmented Reality</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988" r="14584" b="9902"/>
          <a:stretch/>
        </p:blipFill>
        <p:spPr>
          <a:xfrm>
            <a:off x="190168" y="1706716"/>
            <a:ext cx="1983258" cy="198751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2" name="Cloud Callout 11"/>
          <p:cNvSpPr/>
          <p:nvPr/>
        </p:nvSpPr>
        <p:spPr>
          <a:xfrm>
            <a:off x="3915835" y="1361787"/>
            <a:ext cx="1879036" cy="932913"/>
          </a:xfrm>
          <a:prstGeom prst="cloudCallout">
            <a:avLst>
              <a:gd name="adj1" fmla="val 28894"/>
              <a:gd name="adj2" fmla="val 100116"/>
            </a:avLst>
          </a:prstGeom>
          <a:solidFill>
            <a:schemeClr val="tx1">
              <a:alpha val="66000"/>
            </a:scheme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Times New Roman" panose="02020603050405020304" pitchFamily="18" charset="0"/>
                <a:cs typeface="Times New Roman" panose="02020603050405020304" pitchFamily="18" charset="0"/>
              </a:rPr>
              <a:t>Looking for a cofounder</a:t>
            </a:r>
          </a:p>
        </p:txBody>
      </p:sp>
      <p:sp>
        <p:nvSpPr>
          <p:cNvPr id="13" name="Cloud Callout 12"/>
          <p:cNvSpPr/>
          <p:nvPr/>
        </p:nvSpPr>
        <p:spPr>
          <a:xfrm>
            <a:off x="6484157" y="1361787"/>
            <a:ext cx="1987813" cy="1072940"/>
          </a:xfrm>
          <a:prstGeom prst="cloudCallout">
            <a:avLst>
              <a:gd name="adj1" fmla="val 56547"/>
              <a:gd name="adj2" fmla="val 155565"/>
            </a:avLst>
          </a:prstGeom>
          <a:solidFill>
            <a:schemeClr val="bg1">
              <a:lumMod val="85000"/>
              <a:alpha val="6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Times New Roman" panose="02020603050405020304" pitchFamily="18" charset="0"/>
                <a:cs typeface="Times New Roman" panose="02020603050405020304" pitchFamily="18" charset="0"/>
              </a:rPr>
              <a:t>Am skilled in UI design</a:t>
            </a:r>
          </a:p>
        </p:txBody>
      </p:sp>
      <p:sp>
        <p:nvSpPr>
          <p:cNvPr id="14" name="Rectangle 13"/>
          <p:cNvSpPr/>
          <p:nvPr/>
        </p:nvSpPr>
        <p:spPr>
          <a:xfrm>
            <a:off x="190167" y="1222872"/>
            <a:ext cx="2090326" cy="601424"/>
          </a:xfrm>
          <a:prstGeom prst="rect">
            <a:avLst/>
          </a:prstGeom>
          <a:solidFill>
            <a:srgbClr val="9E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smtClean="0">
                <a:latin typeface="Times New Roman" panose="02020603050405020304" pitchFamily="18" charset="0"/>
                <a:cs typeface="Times New Roman" panose="02020603050405020304" pitchFamily="18" charset="0"/>
              </a:rPr>
              <a:t>Aah</a:t>
            </a:r>
            <a:r>
              <a:rPr lang="en-US" sz="1700" dirty="0" smtClean="0">
                <a:latin typeface="Times New Roman" panose="02020603050405020304" pitchFamily="18" charset="0"/>
                <a:cs typeface="Times New Roman" panose="02020603050405020304" pitchFamily="18" charset="0"/>
              </a:rPr>
              <a:t>! I see people’s messages</a:t>
            </a:r>
            <a:endParaRPr lang="en-US" sz="1700" dirty="0">
              <a:latin typeface="Times New Roman" panose="02020603050405020304" pitchFamily="18" charset="0"/>
              <a:cs typeface="Times New Roman" panose="02020603050405020304" pitchFamily="18" charset="0"/>
            </a:endParaRPr>
          </a:p>
        </p:txBody>
      </p:sp>
      <p:sp>
        <p:nvSpPr>
          <p:cNvPr id="8" name="Round Diagonal Corner Rectangle 7"/>
          <p:cNvSpPr/>
          <p:nvPr/>
        </p:nvSpPr>
        <p:spPr>
          <a:xfrm>
            <a:off x="2075803" y="5311292"/>
            <a:ext cx="755532" cy="395445"/>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tx1"/>
                </a:solidFill>
              </a:rPr>
              <a:t>Bob</a:t>
            </a:r>
          </a:p>
        </p:txBody>
      </p:sp>
      <p:sp>
        <p:nvSpPr>
          <p:cNvPr id="9" name="Round Diagonal Corner Rectangle 8"/>
          <p:cNvSpPr/>
          <p:nvPr/>
        </p:nvSpPr>
        <p:spPr>
          <a:xfrm>
            <a:off x="4043532" y="4225421"/>
            <a:ext cx="860137" cy="397630"/>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tx1"/>
                </a:solidFill>
              </a:rPr>
              <a:t>James</a:t>
            </a:r>
          </a:p>
        </p:txBody>
      </p:sp>
      <p:sp>
        <p:nvSpPr>
          <p:cNvPr id="16" name="Round Diagonal Corner Rectangle 15"/>
          <p:cNvSpPr/>
          <p:nvPr/>
        </p:nvSpPr>
        <p:spPr>
          <a:xfrm>
            <a:off x="5127852" y="3311561"/>
            <a:ext cx="578883" cy="239229"/>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25" b="1" dirty="0">
                <a:solidFill>
                  <a:schemeClr val="tx1"/>
                </a:solidFill>
              </a:rPr>
              <a:t>Kevin</a:t>
            </a:r>
            <a:endParaRPr lang="en-US" sz="1400" b="1" dirty="0">
              <a:solidFill>
                <a:schemeClr val="tx1"/>
              </a:solidFill>
            </a:endParaRPr>
          </a:p>
        </p:txBody>
      </p:sp>
      <p:sp>
        <p:nvSpPr>
          <p:cNvPr id="18" name="Round Diagonal Corner Rectangle 17"/>
          <p:cNvSpPr/>
          <p:nvPr/>
        </p:nvSpPr>
        <p:spPr>
          <a:xfrm>
            <a:off x="6550259" y="3311561"/>
            <a:ext cx="632737" cy="239229"/>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00" b="1" dirty="0">
                <a:solidFill>
                  <a:schemeClr val="tx1"/>
                </a:solidFill>
              </a:rPr>
              <a:t>Jason</a:t>
            </a:r>
          </a:p>
        </p:txBody>
      </p:sp>
      <p:sp>
        <p:nvSpPr>
          <p:cNvPr id="19" name="Round Diagonal Corner Rectangle 18"/>
          <p:cNvSpPr/>
          <p:nvPr/>
        </p:nvSpPr>
        <p:spPr>
          <a:xfrm>
            <a:off x="7616337" y="3605184"/>
            <a:ext cx="712414" cy="289090"/>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b="1" dirty="0">
                <a:solidFill>
                  <a:schemeClr val="tx1"/>
                </a:solidFill>
              </a:rPr>
              <a:t>Paul</a:t>
            </a:r>
          </a:p>
        </p:txBody>
      </p:sp>
      <p:sp>
        <p:nvSpPr>
          <p:cNvPr id="20" name="Round Diagonal Corner Rectangle 19"/>
          <p:cNvSpPr/>
          <p:nvPr/>
        </p:nvSpPr>
        <p:spPr>
          <a:xfrm>
            <a:off x="2935390" y="4049300"/>
            <a:ext cx="766276" cy="374936"/>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smtClean="0">
                <a:solidFill>
                  <a:schemeClr val="tx1"/>
                </a:solidFill>
              </a:rPr>
              <a:t>David</a:t>
            </a:r>
            <a:endParaRPr lang="en-US" sz="1600" b="1" dirty="0">
              <a:solidFill>
                <a:schemeClr val="tx1"/>
              </a:solidFill>
            </a:endParaRPr>
          </a:p>
        </p:txBody>
      </p:sp>
      <p:sp>
        <p:nvSpPr>
          <p:cNvPr id="22" name="Round Diagonal Corner Rectangle 21"/>
          <p:cNvSpPr/>
          <p:nvPr/>
        </p:nvSpPr>
        <p:spPr>
          <a:xfrm>
            <a:off x="8131588" y="5706737"/>
            <a:ext cx="680995" cy="419616"/>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solidFill>
                  <a:schemeClr val="tx1"/>
                </a:solidFill>
              </a:rPr>
              <a:t>John</a:t>
            </a:r>
            <a:endParaRPr lang="en-US" b="1" dirty="0">
              <a:solidFill>
                <a:schemeClr val="tx1"/>
              </a:solidFill>
            </a:endParaRPr>
          </a:p>
        </p:txBody>
      </p:sp>
    </p:spTree>
    <p:custDataLst>
      <p:tags r:id="rId1"/>
    </p:custDataLst>
    <p:extLst>
      <p:ext uri="{BB962C8B-B14F-4D97-AF65-F5344CB8AC3E}">
        <p14:creationId xmlns:p14="http://schemas.microsoft.com/office/powerpoint/2010/main" val="38551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 fill="hold"/>
                                        <p:tgtEl>
                                          <p:spTgt spid="8"/>
                                        </p:tgtEl>
                                        <p:attrNameLst>
                                          <p:attrName>ppt_w</p:attrName>
                                        </p:attrNameLst>
                                      </p:cBhvr>
                                      <p:tavLst>
                                        <p:tav tm="0">
                                          <p:val>
                                            <p:fltVal val="0"/>
                                          </p:val>
                                        </p:tav>
                                        <p:tav tm="100000">
                                          <p:val>
                                            <p:strVal val="#ppt_w"/>
                                          </p:val>
                                        </p:tav>
                                      </p:tavLst>
                                    </p:anim>
                                    <p:anim calcmode="lin" valueType="num">
                                      <p:cBhvr>
                                        <p:cTn id="8" dur="200" fill="hold"/>
                                        <p:tgtEl>
                                          <p:spTgt spid="8"/>
                                        </p:tgtEl>
                                        <p:attrNameLst>
                                          <p:attrName>ppt_h</p:attrName>
                                        </p:attrNameLst>
                                      </p:cBhvr>
                                      <p:tavLst>
                                        <p:tav tm="0">
                                          <p:val>
                                            <p:fltVal val="0"/>
                                          </p:val>
                                        </p:tav>
                                        <p:tav tm="100000">
                                          <p:val>
                                            <p:strVal val="#ppt_h"/>
                                          </p:val>
                                        </p:tav>
                                      </p:tavLst>
                                    </p:anim>
                                    <p:animEffect transition="in" filter="fade">
                                      <p:cBhvr>
                                        <p:cTn id="9" dur="2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 fill="hold"/>
                                        <p:tgtEl>
                                          <p:spTgt spid="16"/>
                                        </p:tgtEl>
                                        <p:attrNameLst>
                                          <p:attrName>ppt_w</p:attrName>
                                        </p:attrNameLst>
                                      </p:cBhvr>
                                      <p:tavLst>
                                        <p:tav tm="0">
                                          <p:val>
                                            <p:fltVal val="0"/>
                                          </p:val>
                                        </p:tav>
                                        <p:tav tm="100000">
                                          <p:val>
                                            <p:strVal val="#ppt_w"/>
                                          </p:val>
                                        </p:tav>
                                      </p:tavLst>
                                    </p:anim>
                                    <p:anim calcmode="lin" valueType="num">
                                      <p:cBhvr>
                                        <p:cTn id="18" dur="200" fill="hold"/>
                                        <p:tgtEl>
                                          <p:spTgt spid="16"/>
                                        </p:tgtEl>
                                        <p:attrNameLst>
                                          <p:attrName>ppt_h</p:attrName>
                                        </p:attrNameLst>
                                      </p:cBhvr>
                                      <p:tavLst>
                                        <p:tav tm="0">
                                          <p:val>
                                            <p:fltVal val="0"/>
                                          </p:val>
                                        </p:tav>
                                        <p:tav tm="100000">
                                          <p:val>
                                            <p:strVal val="#ppt_h"/>
                                          </p:val>
                                        </p:tav>
                                      </p:tavLst>
                                    </p:anim>
                                    <p:animEffect transition="in" filter="fade">
                                      <p:cBhvr>
                                        <p:cTn id="19" dur="2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200" fill="hold"/>
                                        <p:tgtEl>
                                          <p:spTgt spid="18"/>
                                        </p:tgtEl>
                                        <p:attrNameLst>
                                          <p:attrName>ppt_w</p:attrName>
                                        </p:attrNameLst>
                                      </p:cBhvr>
                                      <p:tavLst>
                                        <p:tav tm="0">
                                          <p:val>
                                            <p:fltVal val="0"/>
                                          </p:val>
                                        </p:tav>
                                        <p:tav tm="100000">
                                          <p:val>
                                            <p:strVal val="#ppt_w"/>
                                          </p:val>
                                        </p:tav>
                                      </p:tavLst>
                                    </p:anim>
                                    <p:anim calcmode="lin" valueType="num">
                                      <p:cBhvr>
                                        <p:cTn id="23" dur="200" fill="hold"/>
                                        <p:tgtEl>
                                          <p:spTgt spid="18"/>
                                        </p:tgtEl>
                                        <p:attrNameLst>
                                          <p:attrName>ppt_h</p:attrName>
                                        </p:attrNameLst>
                                      </p:cBhvr>
                                      <p:tavLst>
                                        <p:tav tm="0">
                                          <p:val>
                                            <p:fltVal val="0"/>
                                          </p:val>
                                        </p:tav>
                                        <p:tav tm="100000">
                                          <p:val>
                                            <p:strVal val="#ppt_h"/>
                                          </p:val>
                                        </p:tav>
                                      </p:tavLst>
                                    </p:anim>
                                    <p:animEffect transition="in" filter="fade">
                                      <p:cBhvr>
                                        <p:cTn id="24" dur="2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00" fill="hold"/>
                                        <p:tgtEl>
                                          <p:spTgt spid="19"/>
                                        </p:tgtEl>
                                        <p:attrNameLst>
                                          <p:attrName>ppt_w</p:attrName>
                                        </p:attrNameLst>
                                      </p:cBhvr>
                                      <p:tavLst>
                                        <p:tav tm="0">
                                          <p:val>
                                            <p:fltVal val="0"/>
                                          </p:val>
                                        </p:tav>
                                        <p:tav tm="100000">
                                          <p:val>
                                            <p:strVal val="#ppt_w"/>
                                          </p:val>
                                        </p:tav>
                                      </p:tavLst>
                                    </p:anim>
                                    <p:anim calcmode="lin" valueType="num">
                                      <p:cBhvr>
                                        <p:cTn id="28" dur="200" fill="hold"/>
                                        <p:tgtEl>
                                          <p:spTgt spid="19"/>
                                        </p:tgtEl>
                                        <p:attrNameLst>
                                          <p:attrName>ppt_h</p:attrName>
                                        </p:attrNameLst>
                                      </p:cBhvr>
                                      <p:tavLst>
                                        <p:tav tm="0">
                                          <p:val>
                                            <p:fltVal val="0"/>
                                          </p:val>
                                        </p:tav>
                                        <p:tav tm="100000">
                                          <p:val>
                                            <p:strVal val="#ppt_h"/>
                                          </p:val>
                                        </p:tav>
                                      </p:tavLst>
                                    </p:anim>
                                    <p:animEffect transition="in" filter="fade">
                                      <p:cBhvr>
                                        <p:cTn id="29" dur="2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200" fill="hold"/>
                                        <p:tgtEl>
                                          <p:spTgt spid="20"/>
                                        </p:tgtEl>
                                        <p:attrNameLst>
                                          <p:attrName>ppt_w</p:attrName>
                                        </p:attrNameLst>
                                      </p:cBhvr>
                                      <p:tavLst>
                                        <p:tav tm="0">
                                          <p:val>
                                            <p:fltVal val="0"/>
                                          </p:val>
                                        </p:tav>
                                        <p:tav tm="100000">
                                          <p:val>
                                            <p:strVal val="#ppt_w"/>
                                          </p:val>
                                        </p:tav>
                                      </p:tavLst>
                                    </p:anim>
                                    <p:anim calcmode="lin" valueType="num">
                                      <p:cBhvr>
                                        <p:cTn id="33" dur="200" fill="hold"/>
                                        <p:tgtEl>
                                          <p:spTgt spid="20"/>
                                        </p:tgtEl>
                                        <p:attrNameLst>
                                          <p:attrName>ppt_h</p:attrName>
                                        </p:attrNameLst>
                                      </p:cBhvr>
                                      <p:tavLst>
                                        <p:tav tm="0">
                                          <p:val>
                                            <p:fltVal val="0"/>
                                          </p:val>
                                        </p:tav>
                                        <p:tav tm="100000">
                                          <p:val>
                                            <p:strVal val="#ppt_h"/>
                                          </p:val>
                                        </p:tav>
                                      </p:tavLst>
                                    </p:anim>
                                    <p:animEffect transition="in" filter="fade">
                                      <p:cBhvr>
                                        <p:cTn id="34" dur="2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00" fill="hold"/>
                                        <p:tgtEl>
                                          <p:spTgt spid="22"/>
                                        </p:tgtEl>
                                        <p:attrNameLst>
                                          <p:attrName>ppt_w</p:attrName>
                                        </p:attrNameLst>
                                      </p:cBhvr>
                                      <p:tavLst>
                                        <p:tav tm="0">
                                          <p:val>
                                            <p:fltVal val="0"/>
                                          </p:val>
                                        </p:tav>
                                        <p:tav tm="100000">
                                          <p:val>
                                            <p:strVal val="#ppt_w"/>
                                          </p:val>
                                        </p:tav>
                                      </p:tavLst>
                                    </p:anim>
                                    <p:anim calcmode="lin" valueType="num">
                                      <p:cBhvr>
                                        <p:cTn id="38" dur="200" fill="hold"/>
                                        <p:tgtEl>
                                          <p:spTgt spid="22"/>
                                        </p:tgtEl>
                                        <p:attrNameLst>
                                          <p:attrName>ppt_h</p:attrName>
                                        </p:attrNameLst>
                                      </p:cBhvr>
                                      <p:tavLst>
                                        <p:tav tm="0">
                                          <p:val>
                                            <p:fltVal val="0"/>
                                          </p:val>
                                        </p:tav>
                                        <p:tav tm="100000">
                                          <p:val>
                                            <p:strVal val="#ppt_h"/>
                                          </p:val>
                                        </p:tav>
                                      </p:tavLst>
                                    </p:anim>
                                    <p:animEffect transition="in" filter="fade">
                                      <p:cBhvr>
                                        <p:cTn id="39" dur="2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200"/>
                                        <p:tgtEl>
                                          <p:spTgt spid="1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200"/>
                                        <p:tgtEl>
                                          <p:spTgt spid="13"/>
                                        </p:tgtEl>
                                      </p:cBhvr>
                                    </p:animEffect>
                                  </p:childTnLst>
                                </p:cTn>
                              </p:par>
                            </p:childTnLst>
                          </p:cTn>
                        </p:par>
                        <p:par>
                          <p:cTn id="62" fill="hold">
                            <p:stCondLst>
                              <p:cond delay="200"/>
                            </p:stCondLst>
                            <p:childTnLst>
                              <p:par>
                                <p:cTn id="63" presetID="1"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8" grpId="0" animBg="1"/>
      <p:bldP spid="8" grpId="1" animBg="1"/>
      <p:bldP spid="9" grpId="0" animBg="1"/>
      <p:bldP spid="9" grpId="1" animBg="1"/>
      <p:bldP spid="16" grpId="0" animBg="1"/>
      <p:bldP spid="16" grpId="1" animBg="1"/>
      <p:bldP spid="18" grpId="0" animBg="1"/>
      <p:bldP spid="18" grpId="1" animBg="1"/>
      <p:bldP spid="19" grpId="0" animBg="1"/>
      <p:bldP spid="19" grpId="1" animBg="1"/>
      <p:bldP spid="20" grpId="0" animBg="1"/>
      <p:bldP spid="20" grpId="1" animBg="1"/>
      <p:bldP spid="22" grpId="0" animBg="1"/>
      <p:bldP spid="2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10.xml><?xml version="1.0" encoding="utf-8"?>
<p:tagLst xmlns:a="http://schemas.openxmlformats.org/drawingml/2006/main" xmlns:r="http://schemas.openxmlformats.org/officeDocument/2006/relationships" xmlns:p="http://schemas.openxmlformats.org/presentationml/2006/main">
  <p:tag name="TIMING" val="|27.6"/>
</p:tagLst>
</file>

<file path=ppt/tags/tag11.xml><?xml version="1.0" encoding="utf-8"?>
<p:tagLst xmlns:a="http://schemas.openxmlformats.org/drawingml/2006/main" xmlns:r="http://schemas.openxmlformats.org/officeDocument/2006/relationships" xmlns:p="http://schemas.openxmlformats.org/presentationml/2006/main">
  <p:tag name="TIMING" val="|7.8"/>
</p:tagLst>
</file>

<file path=ppt/tags/tag12.xml><?xml version="1.0" encoding="utf-8"?>
<p:tagLst xmlns:a="http://schemas.openxmlformats.org/drawingml/2006/main" xmlns:r="http://schemas.openxmlformats.org/officeDocument/2006/relationships" xmlns:p="http://schemas.openxmlformats.org/presentationml/2006/main">
  <p:tag name="TIMING" val="|7.8"/>
</p:tagLst>
</file>

<file path=ppt/tags/tag13.xml><?xml version="1.0" encoding="utf-8"?>
<p:tagLst xmlns:a="http://schemas.openxmlformats.org/drawingml/2006/main" xmlns:r="http://schemas.openxmlformats.org/officeDocument/2006/relationships" xmlns:p="http://schemas.openxmlformats.org/presentationml/2006/main">
  <p:tag name="TIMING" val="|12.1|9.3"/>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4.1|3.7"/>
</p:tagLst>
</file>

<file path=ppt/tags/tag16.xml><?xml version="1.0" encoding="utf-8"?>
<p:tagLst xmlns:a="http://schemas.openxmlformats.org/drawingml/2006/main" xmlns:r="http://schemas.openxmlformats.org/officeDocument/2006/relationships" xmlns:p="http://schemas.openxmlformats.org/presentationml/2006/main">
  <p:tag name="TIMING" val="|17.9"/>
</p:tagLst>
</file>

<file path=ppt/tags/tag17.xml><?xml version="1.0" encoding="utf-8"?>
<p:tagLst xmlns:a="http://schemas.openxmlformats.org/drawingml/2006/main" xmlns:r="http://schemas.openxmlformats.org/officeDocument/2006/relationships" xmlns:p="http://schemas.openxmlformats.org/presentationml/2006/main">
  <p:tag name="TIMING" val="|2.9|0.7|1.9|16.8"/>
</p:tagLst>
</file>

<file path=ppt/tags/tag18.xml><?xml version="1.0" encoding="utf-8"?>
<p:tagLst xmlns:a="http://schemas.openxmlformats.org/drawingml/2006/main" xmlns:r="http://schemas.openxmlformats.org/officeDocument/2006/relationships" xmlns:p="http://schemas.openxmlformats.org/presentationml/2006/main">
  <p:tag name="TIMING" val="|1.1"/>
</p:tagLst>
</file>

<file path=ppt/tags/tag19.xml><?xml version="1.0" encoding="utf-8"?>
<p:tagLst xmlns:a="http://schemas.openxmlformats.org/drawingml/2006/main" xmlns:r="http://schemas.openxmlformats.org/officeDocument/2006/relationships" xmlns:p="http://schemas.openxmlformats.org/presentationml/2006/main">
  <p:tag name="TIMING" val="|2.4|21.5"/>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20.xml><?xml version="1.0" encoding="utf-8"?>
<p:tagLst xmlns:a="http://schemas.openxmlformats.org/drawingml/2006/main" xmlns:r="http://schemas.openxmlformats.org/officeDocument/2006/relationships" xmlns:p="http://schemas.openxmlformats.org/presentationml/2006/main">
  <p:tag name="TIMING" val="|28"/>
</p:tagLst>
</file>

<file path=ppt/tags/tag21.xml><?xml version="1.0" encoding="utf-8"?>
<p:tagLst xmlns:a="http://schemas.openxmlformats.org/drawingml/2006/main" xmlns:r="http://schemas.openxmlformats.org/officeDocument/2006/relationships" xmlns:p="http://schemas.openxmlformats.org/presentationml/2006/main">
  <p:tag name="TIMING" val="|9|8.9|5.3"/>
</p:tagLst>
</file>

<file path=ppt/tags/tag22.xml><?xml version="1.0" encoding="utf-8"?>
<p:tagLst xmlns:a="http://schemas.openxmlformats.org/drawingml/2006/main" xmlns:r="http://schemas.openxmlformats.org/officeDocument/2006/relationships" xmlns:p="http://schemas.openxmlformats.org/presentationml/2006/main">
  <p:tag name="TIMING" val="|18.8|0.8|18.8|4.1"/>
</p:tagLst>
</file>

<file path=ppt/tags/tag23.xml><?xml version="1.0" encoding="utf-8"?>
<p:tagLst xmlns:a="http://schemas.openxmlformats.org/drawingml/2006/main" xmlns:r="http://schemas.openxmlformats.org/officeDocument/2006/relationships" xmlns:p="http://schemas.openxmlformats.org/presentationml/2006/main">
  <p:tag name="TIMING" val="|17.8|2.7|4.8"/>
</p:tagLst>
</file>

<file path=ppt/tags/tag24.xml><?xml version="1.0" encoding="utf-8"?>
<p:tagLst xmlns:a="http://schemas.openxmlformats.org/drawingml/2006/main" xmlns:r="http://schemas.openxmlformats.org/officeDocument/2006/relationships" xmlns:p="http://schemas.openxmlformats.org/presentationml/2006/main">
  <p:tag name="TIMING" val="|13.6"/>
</p:tagLst>
</file>

<file path=ppt/tags/tag25.xml><?xml version="1.0" encoding="utf-8"?>
<p:tagLst xmlns:a="http://schemas.openxmlformats.org/drawingml/2006/main" xmlns:r="http://schemas.openxmlformats.org/officeDocument/2006/relationships" xmlns:p="http://schemas.openxmlformats.org/presentationml/2006/main">
  <p:tag name="TIMING" val="|12.3|3.5|5.7|2.8|1.9"/>
</p:tagLst>
</file>

<file path=ppt/tags/tag26.xml><?xml version="1.0" encoding="utf-8"?>
<p:tagLst xmlns:a="http://schemas.openxmlformats.org/drawingml/2006/main" xmlns:r="http://schemas.openxmlformats.org/officeDocument/2006/relationships" xmlns:p="http://schemas.openxmlformats.org/presentationml/2006/main">
  <p:tag name="TIMING" val="|5.2|2.3|8.2|4.8"/>
</p:tagLst>
</file>

<file path=ppt/tags/tag27.xml><?xml version="1.0" encoding="utf-8"?>
<p:tagLst xmlns:a="http://schemas.openxmlformats.org/drawingml/2006/main" xmlns:r="http://schemas.openxmlformats.org/officeDocument/2006/relationships" xmlns:p="http://schemas.openxmlformats.org/presentationml/2006/main">
  <p:tag name="TIMING" val="|4.7"/>
</p:tagLst>
</file>

<file path=ppt/tags/tag28.xml><?xml version="1.0" encoding="utf-8"?>
<p:tagLst xmlns:a="http://schemas.openxmlformats.org/drawingml/2006/main" xmlns:r="http://schemas.openxmlformats.org/officeDocument/2006/relationships" xmlns:p="http://schemas.openxmlformats.org/presentationml/2006/main">
  <p:tag name="TIMING" val="|14.6"/>
</p:tagLst>
</file>

<file path=ppt/tags/tag29.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6.7"/>
</p:tagLst>
</file>

<file path=ppt/tags/tag30.xml><?xml version="1.0" encoding="utf-8"?>
<p:tagLst xmlns:a="http://schemas.openxmlformats.org/drawingml/2006/main" xmlns:r="http://schemas.openxmlformats.org/officeDocument/2006/relationships" xmlns:p="http://schemas.openxmlformats.org/presentationml/2006/main">
  <p:tag name="TIMING" val="|2.8"/>
</p:tagLst>
</file>

<file path=ppt/tags/tag4.xml><?xml version="1.0" encoding="utf-8"?>
<p:tagLst xmlns:a="http://schemas.openxmlformats.org/drawingml/2006/main" xmlns:r="http://schemas.openxmlformats.org/officeDocument/2006/relationships" xmlns:p="http://schemas.openxmlformats.org/presentationml/2006/main">
  <p:tag name="TIMING" val="|14.2"/>
</p:tagLst>
</file>

<file path=ppt/tags/tag5.xml><?xml version="1.0" encoding="utf-8"?>
<p:tagLst xmlns:a="http://schemas.openxmlformats.org/drawingml/2006/main" xmlns:r="http://schemas.openxmlformats.org/officeDocument/2006/relationships" xmlns:p="http://schemas.openxmlformats.org/presentationml/2006/main">
  <p:tag name="TIMING" val="|8.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9.9|3.5"/>
</p:tagLst>
</file>

<file path=ppt/tags/tag8.xml><?xml version="1.0" encoding="utf-8"?>
<p:tagLst xmlns:a="http://schemas.openxmlformats.org/drawingml/2006/main" xmlns:r="http://schemas.openxmlformats.org/officeDocument/2006/relationships" xmlns:p="http://schemas.openxmlformats.org/presentationml/2006/main">
  <p:tag name="TIMING" val="|23.5|11.3"/>
</p:tagLst>
</file>

<file path=ppt/tags/tag9.xml><?xml version="1.0" encoding="utf-8"?>
<p:tagLst xmlns:a="http://schemas.openxmlformats.org/drawingml/2006/main" xmlns:r="http://schemas.openxmlformats.org/officeDocument/2006/relationships" xmlns:p="http://schemas.openxmlformats.org/presentationml/2006/main">
  <p:tag name="TIMING" val="|7.7|1.5|0.4|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15674</TotalTime>
  <Words>2010</Words>
  <Application>Microsoft Office PowerPoint</Application>
  <PresentationFormat>On-screen Show (4:3)</PresentationFormat>
  <Paragraphs>468</Paragraphs>
  <Slides>52</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ＭＳ Ｐゴシック</vt:lpstr>
      <vt:lpstr>宋体</vt:lpstr>
      <vt:lpstr>Arial</vt:lpstr>
      <vt:lpstr>Calibri</vt:lpstr>
      <vt:lpstr>Calibri Light</vt:lpstr>
      <vt:lpstr>Cambria Math</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Augmented Reality</vt:lpstr>
      <vt:lpstr>2. Privacy Preserving Pictures/Videos</vt:lpstr>
      <vt:lpstr>3. Communicating to Shoppers</vt:lpstr>
      <vt:lpstr>PowerPoint Presentation</vt:lpstr>
      <vt:lpstr>PowerPoint Presentation</vt:lpstr>
      <vt:lpstr>PowerPoint Presentation</vt:lpstr>
      <vt:lpstr>PowerPoint Presentation</vt:lpstr>
      <vt:lpstr>String of Motion Alphabet</vt:lpstr>
      <vt:lpstr>Comparing Motion Strings</vt:lpstr>
      <vt:lpstr>Comparing Motion Strings</vt:lpstr>
      <vt:lpstr>Motion Alphabet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and Tracking</vt:lpstr>
      <vt:lpstr>PowerPoint Presentation</vt:lpstr>
      <vt:lpstr>PowerPoint Presentation</vt:lpstr>
      <vt:lpstr>PowerPoint Presentation</vt:lpstr>
      <vt:lpstr>PowerPoint Presentation</vt:lpstr>
      <vt:lpstr>PowerPoint Presentation</vt:lpstr>
      <vt:lpstr>Matching Motion Alphabets</vt:lpstr>
      <vt:lpstr>Matching Motion String</vt:lpstr>
      <vt:lpstr>PowerPoint Presentation</vt:lpstr>
      <vt:lpstr>Extracting Color Fingerprint</vt:lpstr>
      <vt:lpstr>Extracting Color Fingerprint</vt:lpstr>
      <vt:lpstr>Matching Color Fingerprint</vt:lpstr>
      <vt:lpstr>PowerPoint Presentation</vt:lpstr>
      <vt:lpstr>Evaluation</vt:lpstr>
      <vt:lpstr>Scenario with Real Users</vt:lpstr>
      <vt:lpstr>Scenario with Real Users</vt:lpstr>
      <vt:lpstr>Scenario with Real Users</vt:lpstr>
      <vt:lpstr>Video Simulation (for Scale)</vt:lpstr>
      <vt:lpstr>Student Union Scenario</vt:lpstr>
      <vt:lpstr>Student Union Scenario</vt:lpstr>
      <vt:lpstr>Cafe Scenario</vt:lpstr>
      <vt:lpstr>Cafe Scenario</vt:lpstr>
      <vt:lpstr>Conclusion</vt:lpstr>
      <vt:lpstr>Conclusion</vt:lpstr>
      <vt:lpstr>Conclusion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 Wang</dc:creator>
  <cp:lastModifiedBy>He Wang</cp:lastModifiedBy>
  <cp:revision>1701</cp:revision>
  <dcterms:created xsi:type="dcterms:W3CDTF">2015-05-10T12:29:24Z</dcterms:created>
  <dcterms:modified xsi:type="dcterms:W3CDTF">2015-05-25T20:42:38Z</dcterms:modified>
</cp:coreProperties>
</file>