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678" r:id="rId2"/>
    <p:sldId id="677" r:id="rId3"/>
    <p:sldId id="682" r:id="rId4"/>
    <p:sldId id="573" r:id="rId5"/>
    <p:sldId id="574" r:id="rId6"/>
    <p:sldId id="646" r:id="rId7"/>
    <p:sldId id="636" r:id="rId8"/>
    <p:sldId id="602" r:id="rId9"/>
    <p:sldId id="633" r:id="rId10"/>
    <p:sldId id="652" r:id="rId11"/>
    <p:sldId id="647" r:id="rId12"/>
    <p:sldId id="604" r:id="rId13"/>
    <p:sldId id="648" r:id="rId14"/>
    <p:sldId id="607" r:id="rId15"/>
    <p:sldId id="617" r:id="rId16"/>
    <p:sldId id="608" r:id="rId17"/>
    <p:sldId id="629" r:id="rId18"/>
    <p:sldId id="665" r:id="rId19"/>
    <p:sldId id="680" r:id="rId20"/>
    <p:sldId id="675" r:id="rId21"/>
    <p:sldId id="62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82E0A6-CDCC-485A-8FE6-74BDCDF3E408}">
          <p14:sldIdLst>
            <p14:sldId id="678"/>
            <p14:sldId id="677"/>
            <p14:sldId id="682"/>
            <p14:sldId id="573"/>
            <p14:sldId id="574"/>
            <p14:sldId id="646"/>
            <p14:sldId id="636"/>
            <p14:sldId id="602"/>
            <p14:sldId id="633"/>
            <p14:sldId id="652"/>
            <p14:sldId id="647"/>
            <p14:sldId id="604"/>
            <p14:sldId id="648"/>
            <p14:sldId id="607"/>
            <p14:sldId id="617"/>
            <p14:sldId id="608"/>
            <p14:sldId id="629"/>
            <p14:sldId id="665"/>
            <p14:sldId id="680"/>
            <p14:sldId id="675"/>
            <p14:sldId id="6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DC24"/>
    <a:srgbClr val="74B254"/>
    <a:srgbClr val="FF9A75"/>
    <a:srgbClr val="FFFFFF"/>
    <a:srgbClr val="7A0000"/>
    <a:srgbClr val="C7D9A3"/>
    <a:srgbClr val="FFE98B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2" autoAdjust="0"/>
    <p:restoredTop sz="94785" autoAdjust="0"/>
  </p:normalViewPr>
  <p:slideViewPr>
    <p:cSldViewPr>
      <p:cViewPr varScale="1">
        <p:scale>
          <a:sx n="137" d="100"/>
          <a:sy n="137" d="100"/>
        </p:scale>
        <p:origin x="-112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406DC-D7DE-4F03-9847-1938239D865F}" type="datetimeFigureOut">
              <a:rPr lang="en-US" smtClean="0"/>
              <a:t>6/26/12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E7979-24C6-411E-B629-3F2EE5F89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7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4B0E7-3FDA-43C8-9B99-876BAC25F5F5}" type="datetimeFigureOut">
              <a:rPr lang="en-US" smtClean="0"/>
              <a:t>6/26/12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D6590-1A09-49E3-843C-0EB293499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3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D6590-1A09-49E3-843C-0EB2934996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D6590-1A09-49E3-843C-0EB2934996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D6590-1A09-49E3-843C-0EB2934996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5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D6590-1A09-49E3-843C-0EB2934996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10600" cy="1470025"/>
          </a:xfrm>
        </p:spPr>
        <p:txBody>
          <a:bodyPr/>
          <a:lstStyle>
            <a:lvl1pPr>
              <a:defRPr b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5081" y="3886200"/>
            <a:ext cx="709108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1694" y="6356350"/>
            <a:ext cx="2363694" cy="365125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368513F5-D888-4814-92EE-846706D489A5}" type="datetime1">
              <a:rPr lang="en-US" smtClean="0"/>
              <a:pPr/>
              <a:t>6/26/12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3871" y="6356350"/>
            <a:ext cx="3207870" cy="365125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7694" y="6356350"/>
            <a:ext cx="2363694" cy="365125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3FE1FA85-5DF1-43C7-8AAA-3277C9F8A5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8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7BA0-7B73-492A-AE1C-A7454721F698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2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48B5-0747-4DED-A8EE-F785DBB1612C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8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>
            <a:lvl1pPr algn="l">
              <a:defRPr sz="4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 marL="342900" indent="-342900">
              <a:spcBef>
                <a:spcPts val="30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Segoe UI" pitchFamily="34" charset="0"/>
              <a:buChar char="●"/>
              <a:defRPr sz="2400" b="1" i="1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00100" indent="-34290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Ø"/>
              <a:defRPr lang="en-US" sz="2400" dirty="0" smtClean="0"/>
            </a:lvl2pPr>
            <a:lvl3pPr marL="1257300" indent="-342900">
              <a:buFont typeface="Wingdings" pitchFamily="2" charset="2"/>
              <a:buChar char="§"/>
              <a:def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FCAF-4C89-4C73-B740-F9C11A3F3561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3FE1FA85-5DF1-43C7-8AAA-3277C9F8A5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2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14799"/>
            <a:ext cx="7772400" cy="752475"/>
          </a:xfrm>
        </p:spPr>
        <p:txBody>
          <a:bodyPr anchor="t"/>
          <a:lstStyle>
            <a:lvl1pPr algn="l">
              <a:defRPr sz="4000" b="1" strike="noStrike" cap="none" normalizeH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76800"/>
            <a:ext cx="77724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21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E471-E96A-423C-A40F-C60B4A12E284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8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26A4-53F5-4FA2-8DA9-39902A0B33FC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3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2DF4-6326-4A7A-8F00-DD548378C6B3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9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9A687-E82A-47DD-84E7-2A3954E83B5A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6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1964-FB13-42B4-B1D8-B9D6256E05B6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6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4293-4A5F-4560-84ED-336C4E1B33B5}" type="datetime1">
              <a:rPr lang="en-US" smtClean="0"/>
              <a:t>6/26/12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4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6C38-367C-4BF0-93DD-E630D14EBADF}" type="datetime1">
              <a:rPr lang="en-US" smtClean="0"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FA85-5DF1-43C7-8AAA-3277C9F8A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3.png"/><Relationship Id="rId5" Type="http://schemas.microsoft.com/office/2007/relationships/hdphoto" Target="../media/hdphoto7.wdp"/><Relationship Id="rId6" Type="http://schemas.openxmlformats.org/officeDocument/2006/relationships/image" Target="../media/image14.png"/><Relationship Id="rId7" Type="http://schemas.microsoft.com/office/2007/relationships/hdphoto" Target="../media/hdphoto6.wdp"/><Relationship Id="rId8" Type="http://schemas.openxmlformats.org/officeDocument/2006/relationships/image" Target="../media/image34.png"/><Relationship Id="rId9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7" Type="http://schemas.microsoft.com/office/2007/relationships/hdphoto" Target="../media/hdphoto2.wdp"/><Relationship Id="rId8" Type="http://schemas.openxmlformats.org/officeDocument/2006/relationships/image" Target="../media/image8.png"/><Relationship Id="rId9" Type="http://schemas.microsoft.com/office/2007/relationships/hdphoto" Target="../media/hdphoto3.wdp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3.png"/><Relationship Id="rId5" Type="http://schemas.microsoft.com/office/2007/relationships/hdphoto" Target="../media/hdphoto7.wdp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1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3000" y="1295400"/>
            <a:ext cx="70104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88900" dir="2700000">
              <a:srgbClr val="000000">
                <a:alpha val="95000"/>
              </a:srgbClr>
            </a:outerShdw>
          </a:effectLst>
        </p:spPr>
        <p:txBody>
          <a:bodyPr/>
          <a:lstStyle/>
          <a:p>
            <a:pPr marL="342900" indent="-342900" algn="ctr" eaLnBrk="0" hangingPunct="0">
              <a:buClr>
                <a:srgbClr val="A6A6A6"/>
              </a:buClr>
              <a:buSzPct val="120000"/>
              <a:buFont typeface="Wingdings" charset="2"/>
              <a:buNone/>
              <a:defRPr/>
            </a:pPr>
            <a:r>
              <a:rPr lang="en-US" sz="2800" i="1" kern="0" dirty="0" smtClean="0">
                <a:latin typeface="Lucida Bright" charset="0"/>
                <a:ea typeface="+mn-ea"/>
                <a:cs typeface="+mn-cs"/>
              </a:rPr>
              <a:t>Satellites in Our Pockets …</a:t>
            </a:r>
          </a:p>
          <a:p>
            <a:pPr marL="342900" indent="-342900" algn="ctr" eaLnBrk="0" hangingPunct="0">
              <a:buClr>
                <a:srgbClr val="A6A6A6"/>
              </a:buClr>
              <a:buSzPct val="120000"/>
              <a:buFont typeface="Wingdings" charset="2"/>
              <a:buNone/>
              <a:defRPr/>
            </a:pPr>
            <a:r>
              <a:rPr lang="en-US" sz="3200" kern="0" dirty="0" smtClean="0">
                <a:latin typeface="Lucida Bright" charset="0"/>
              </a:rPr>
              <a:t>An Object Positioning System Using Smartphones</a:t>
            </a:r>
            <a:endParaRPr lang="en-US" sz="3200" kern="0" dirty="0">
              <a:latin typeface="Lucida Bright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05400" y="4419600"/>
            <a:ext cx="2514600" cy="1905000"/>
            <a:chOff x="5791200" y="4419600"/>
            <a:chExt cx="2514600" cy="1905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2800" y="4419600"/>
              <a:ext cx="965200" cy="1447800"/>
            </a:xfrm>
            <a:prstGeom prst="rect">
              <a:avLst/>
            </a:prstGeom>
            <a:effectLst>
              <a:outerShdw blurRad="50800" dist="50800" dir="2700000">
                <a:srgbClr val="000000">
                  <a:alpha val="98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t="3342" b="-1"/>
            <a:stretch/>
          </p:blipFill>
          <p:spPr>
            <a:xfrm>
              <a:off x="6019800" y="4431147"/>
              <a:ext cx="990600" cy="1436253"/>
            </a:xfrm>
            <a:prstGeom prst="rect">
              <a:avLst/>
            </a:prstGeom>
            <a:effectLst>
              <a:outerShdw blurRad="50800" dist="50800" dir="2700000" algn="tl" rotWithShape="0">
                <a:schemeClr val="tx1">
                  <a:alpha val="98000"/>
                </a:schemeClr>
              </a:outerShdw>
            </a:effectLst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5791200" y="5943600"/>
              <a:ext cx="2514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2700000">
                <a:srgbClr val="000000">
                  <a:alpha val="98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9pPr>
            </a:lstStyle>
            <a:p>
              <a:pPr algn="ctr">
                <a:buClr>
                  <a:srgbClr val="A6A6A6"/>
                </a:buClr>
                <a:buSzPct val="120000"/>
                <a:buFont typeface="Wingdings" charset="0"/>
                <a:buNone/>
              </a:pPr>
              <a:r>
                <a:rPr lang="en-US" sz="1800" i="1" dirty="0">
                  <a:solidFill>
                    <a:srgbClr val="000000"/>
                  </a:solidFill>
                  <a:latin typeface="Lucida Bright" charset="0"/>
                </a:rPr>
                <a:t>Duke </a:t>
              </a:r>
              <a:r>
                <a:rPr lang="en-US" sz="1800" i="1" dirty="0" smtClean="0">
                  <a:solidFill>
                    <a:srgbClr val="000000"/>
                  </a:solidFill>
                  <a:latin typeface="Lucida Bright" charset="0"/>
                </a:rPr>
                <a:t>University</a:t>
              </a:r>
              <a:endParaRPr lang="en-US" sz="2000" dirty="0">
                <a:solidFill>
                  <a:srgbClr val="000000"/>
                </a:solidFill>
                <a:latin typeface="Lucida Bright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0" y="4419600"/>
            <a:ext cx="2514600" cy="1964171"/>
            <a:chOff x="1066800" y="4419600"/>
            <a:chExt cx="2514600" cy="19641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grayscl/>
            </a:blip>
            <a:srcRect t="751" b="5999"/>
            <a:stretch/>
          </p:blipFill>
          <p:spPr>
            <a:xfrm>
              <a:off x="1752599" y="4419600"/>
              <a:ext cx="990601" cy="1434413"/>
            </a:xfrm>
            <a:prstGeom prst="rect">
              <a:avLst/>
            </a:prstGeom>
            <a:effectLst>
              <a:outerShdw blurRad="50800" dist="50800" dir="2700000" algn="tl" rotWithShape="0">
                <a:schemeClr val="tx1">
                  <a:alpha val="98000"/>
                </a:schemeClr>
              </a:outerShdw>
            </a:effectLst>
          </p:spPr>
        </p:pic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1066800" y="5943600"/>
              <a:ext cx="2514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2700000">
                <a:srgbClr val="000000">
                  <a:alpha val="98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9pPr>
            </a:lstStyle>
            <a:p>
              <a:pPr algn="ctr">
                <a:buClr>
                  <a:srgbClr val="A6A6A6"/>
                </a:buClr>
                <a:buSzPct val="120000"/>
                <a:buFont typeface="Wingdings" charset="0"/>
                <a:buNone/>
              </a:pPr>
              <a:endParaRPr lang="en-US" sz="2000" dirty="0">
                <a:solidFill>
                  <a:srgbClr val="000000"/>
                </a:solidFill>
                <a:latin typeface="Lucida Bright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19200" y="6096000"/>
              <a:ext cx="2177519" cy="2877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i="1" dirty="0">
                  <a:solidFill>
                    <a:srgbClr val="000000"/>
                  </a:solidFill>
                  <a:latin typeface="Lucida Bright" charset="0"/>
                </a:rPr>
                <a:t>(formerly at </a:t>
              </a:r>
              <a:r>
                <a:rPr lang="en-US" sz="1100" i="1" dirty="0" smtClean="0">
                  <a:solidFill>
                    <a:srgbClr val="000000"/>
                  </a:solidFill>
                  <a:latin typeface="Lucida Bright" charset="0"/>
                </a:rPr>
                <a:t>Duke University)</a:t>
              </a:r>
              <a:endParaRPr lang="en-US" sz="11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6800" y="5867400"/>
              <a:ext cx="2514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A6A6A6"/>
                </a:buClr>
                <a:buSzPct val="120000"/>
                <a:buFont typeface="Wingdings" charset="0"/>
                <a:buNone/>
              </a:pPr>
              <a:r>
                <a:rPr lang="en-US" sz="1400" i="1" dirty="0" smtClean="0">
                  <a:solidFill>
                    <a:srgbClr val="000000"/>
                  </a:solidFill>
                  <a:latin typeface="Lucida Bright" charset="0"/>
                </a:rPr>
                <a:t>IBM T. J. Watson Research</a:t>
              </a:r>
              <a:endParaRPr lang="en-US" sz="1600" dirty="0">
                <a:solidFill>
                  <a:srgbClr val="000000"/>
                </a:solidFill>
                <a:latin typeface="Lucida Br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60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mesh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9144000" cy="7332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066800"/>
            <a:ext cx="1631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</a:t>
            </a:r>
            <a:r>
              <a:rPr lang="en-US" sz="2400" b="1" dirty="0" smtClean="0">
                <a:solidFill>
                  <a:schemeClr val="bg1"/>
                </a:solidFill>
              </a:rPr>
              <a:t>oint cloud</a:t>
            </a:r>
          </a:p>
        </p:txBody>
      </p:sp>
      <p:sp>
        <p:nvSpPr>
          <p:cNvPr id="12" name="Oval 11"/>
          <p:cNvSpPr/>
          <p:nvPr/>
        </p:nvSpPr>
        <p:spPr>
          <a:xfrm rot="402783">
            <a:off x="4092463" y="3151894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402783">
            <a:off x="4229388" y="2502559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402783">
            <a:off x="4868160" y="3243197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402783">
            <a:off x="5879049" y="2878217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402783">
            <a:off x="5689479" y="3460860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402783">
            <a:off x="6847799" y="2871252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402783">
            <a:off x="6486245" y="3373156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402783">
            <a:off x="6089632" y="3144986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402783">
            <a:off x="5271796" y="3411697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402783">
            <a:off x="6756496" y="3646948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402783">
            <a:off x="5050707" y="2720223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402783">
            <a:off x="5373604" y="3060707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402783">
            <a:off x="6423093" y="2881758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402783">
            <a:off x="5528059" y="2776409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402783">
            <a:off x="4713763" y="2499076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402783">
            <a:off x="6107161" y="3510023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8600" y="1447800"/>
            <a:ext cx="3637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Captures sparse object structure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1752600"/>
            <a:ext cx="3067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Captures camera locations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905000" y="4876800"/>
            <a:ext cx="2440255" cy="840055"/>
            <a:chOff x="1905000" y="4876800"/>
            <a:chExt cx="2440255" cy="840055"/>
          </a:xfrm>
        </p:grpSpPr>
        <p:sp>
          <p:nvSpPr>
            <p:cNvPr id="6" name="Oval 5"/>
            <p:cNvSpPr/>
            <p:nvPr/>
          </p:nvSpPr>
          <p:spPr>
            <a:xfrm>
              <a:off x="1905000" y="4876800"/>
              <a:ext cx="306655" cy="3066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360345" y="5029200"/>
              <a:ext cx="306655" cy="3066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19400" y="5181600"/>
              <a:ext cx="306655" cy="3066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429000" y="5334000"/>
              <a:ext cx="306655" cy="3066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038600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flipH="1">
            <a:off x="4191000" y="2971800"/>
            <a:ext cx="533400" cy="2362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57600" y="2972255"/>
            <a:ext cx="1066801" cy="228554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124200" y="2982296"/>
            <a:ext cx="1586970" cy="2123104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655302" y="2971800"/>
            <a:ext cx="2069098" cy="203492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2209800" y="2971800"/>
            <a:ext cx="2514600" cy="19050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402783">
            <a:off x="4611955" y="2850067"/>
            <a:ext cx="241786" cy="24178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315200" y="9906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Leverage</a:t>
            </a:r>
          </a:p>
          <a:p>
            <a:pPr algn="ctr"/>
            <a:r>
              <a:rPr lang="en-US" sz="2400" b="1" i="1" dirty="0" smtClean="0"/>
              <a:t>Structure</a:t>
            </a:r>
            <a:endParaRPr lang="en-US" sz="2400" b="1" i="1" dirty="0"/>
          </a:p>
        </p:txBody>
      </p:sp>
      <p:sp>
        <p:nvSpPr>
          <p:cNvPr id="39" name="Rectangle 38"/>
          <p:cNvSpPr/>
          <p:nvPr/>
        </p:nvSpPr>
        <p:spPr>
          <a:xfrm>
            <a:off x="7315200" y="20574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Leverage</a:t>
            </a:r>
          </a:p>
          <a:p>
            <a:pPr algn="ctr"/>
            <a:r>
              <a:rPr lang="en-US" sz="2400" b="1" i="1" dirty="0" smtClean="0"/>
              <a:t>Angles</a:t>
            </a:r>
            <a:endParaRPr lang="en-US" sz="2400" b="1" i="1" dirty="0"/>
          </a:p>
        </p:txBody>
      </p:sp>
      <p:sp>
        <p:nvSpPr>
          <p:cNvPr id="40" name="Rectangle 39"/>
          <p:cNvSpPr/>
          <p:nvPr/>
        </p:nvSpPr>
        <p:spPr>
          <a:xfrm>
            <a:off x="7315200" y="31242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Leverage</a:t>
            </a:r>
          </a:p>
          <a:p>
            <a:pPr algn="ctr"/>
            <a:r>
              <a:rPr lang="en-US" sz="2400" b="1" i="1" dirty="0" smtClean="0"/>
              <a:t>Distances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74429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31" grpId="0"/>
      <p:bldP spid="11" grpId="0" animBg="1"/>
      <p:bldP spid="37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GPS with Vision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706413" y="1676400"/>
            <a:ext cx="5761187" cy="1588532"/>
            <a:chOff x="1600200" y="3059668"/>
            <a:chExt cx="5761187" cy="1588532"/>
          </a:xfrm>
        </p:grpSpPr>
        <p:grpSp>
          <p:nvGrpSpPr>
            <p:cNvPr id="27" name="Group 26"/>
            <p:cNvGrpSpPr/>
            <p:nvPr/>
          </p:nvGrpSpPr>
          <p:grpSpPr>
            <a:xfrm>
              <a:off x="1600200" y="3059668"/>
              <a:ext cx="1560213" cy="1554834"/>
              <a:chOff x="304800" y="3584082"/>
              <a:chExt cx="2760498" cy="2750983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761999" y="3807964"/>
                <a:ext cx="0" cy="19803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381000" y="4782125"/>
                <a:ext cx="2057400" cy="7302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304800" y="5199849"/>
                <a:ext cx="1905000" cy="8199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44" idx="1"/>
              </p:cNvCxnSpPr>
              <p:nvPr/>
            </p:nvCxnSpPr>
            <p:spPr>
              <a:xfrm>
                <a:off x="762000" y="4210625"/>
                <a:ext cx="1486899" cy="1461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62000" y="4210625"/>
                <a:ext cx="2219325" cy="118052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33249" y="4186577"/>
                <a:ext cx="2009951" cy="13760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638351" y="4095752"/>
                <a:ext cx="247298" cy="24729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200627" y="5623501"/>
                <a:ext cx="329624" cy="32962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597541" y="5419725"/>
                <a:ext cx="250434" cy="25043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896879" y="5317981"/>
                <a:ext cx="168419" cy="1684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517020" y="5747517"/>
                <a:ext cx="552352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x</a:t>
                </a:r>
                <a:endParaRPr lang="en-US" b="1" i="1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04800" y="3584082"/>
                <a:ext cx="556298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y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001908" y="4246398"/>
                <a:ext cx="529581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z</a:t>
                </a:r>
                <a:endParaRPr lang="en-US" b="1" i="1" dirty="0"/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>
              <a:off x="5456387" y="3669268"/>
              <a:ext cx="4572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lus 28"/>
            <p:cNvSpPr/>
            <p:nvPr/>
          </p:nvSpPr>
          <p:spPr>
            <a:xfrm>
              <a:off x="3276600" y="3593068"/>
              <a:ext cx="762000" cy="762000"/>
            </a:xfrm>
            <a:prstGeom prst="mathPlus">
              <a:avLst>
                <a:gd name="adj1" fmla="val 2352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114800" y="3288268"/>
              <a:ext cx="1265387" cy="1359932"/>
              <a:chOff x="3048000" y="3352800"/>
              <a:chExt cx="1265387" cy="1359932"/>
            </a:xfrm>
          </p:grpSpPr>
          <p:pic>
            <p:nvPicPr>
              <p:cNvPr id="35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352800"/>
                <a:ext cx="1265387" cy="1265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246587" y="4343400"/>
                <a:ext cx="815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(noisy)</a:t>
                </a: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096000" y="3288268"/>
              <a:ext cx="1265387" cy="1359932"/>
              <a:chOff x="2971800" y="3352800"/>
              <a:chExt cx="1265387" cy="1359932"/>
            </a:xfrm>
          </p:grpSpPr>
          <p:pic>
            <p:nvPicPr>
              <p:cNvPr id="33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352800"/>
                <a:ext cx="1265387" cy="1265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124200" y="4343400"/>
                <a:ext cx="782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(fixed)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7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212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461601">
            <a:off x="3885551" y="4114151"/>
            <a:ext cx="382160" cy="382160"/>
          </a:xfrm>
          <a:prstGeom prst="ellips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461601">
            <a:off x="1447150" y="2742551"/>
            <a:ext cx="382160" cy="382160"/>
          </a:xfrm>
          <a:prstGeom prst="ellips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461601">
            <a:off x="4037950" y="2666350"/>
            <a:ext cx="382160" cy="382160"/>
          </a:xfrm>
          <a:prstGeom prst="ellips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461601">
            <a:off x="2513949" y="4723750"/>
            <a:ext cx="382160" cy="382160"/>
          </a:xfrm>
          <a:prstGeom prst="ellips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461601">
            <a:off x="2361550" y="3199750"/>
            <a:ext cx="382160" cy="382160"/>
          </a:xfrm>
          <a:prstGeom prst="ellips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5400000">
            <a:off x="6574678" y="3353958"/>
            <a:ext cx="685802" cy="685802"/>
            <a:chOff x="5257153" y="1751951"/>
            <a:chExt cx="2591958" cy="2591960"/>
          </a:xfrm>
        </p:grpSpPr>
        <p:sp>
          <p:nvSpPr>
            <p:cNvPr id="32" name="Oval 31"/>
            <p:cNvSpPr/>
            <p:nvPr/>
          </p:nvSpPr>
          <p:spPr>
            <a:xfrm rot="19461601">
              <a:off x="5257153" y="1751951"/>
              <a:ext cx="382160" cy="38216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19461601">
              <a:off x="6323951" y="1828151"/>
              <a:ext cx="382160" cy="38216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19461601">
              <a:off x="7390750" y="2285351"/>
              <a:ext cx="382160" cy="38216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19461601">
              <a:off x="7466951" y="3123551"/>
              <a:ext cx="382160" cy="38216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19461601">
              <a:off x="7009751" y="3961751"/>
              <a:ext cx="382160" cy="38216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 rot="5400000">
            <a:off x="5638801" y="2362199"/>
            <a:ext cx="2591958" cy="2591960"/>
            <a:chOff x="5257153" y="1751951"/>
            <a:chExt cx="2591958" cy="2591960"/>
          </a:xfrm>
        </p:grpSpPr>
        <p:sp>
          <p:nvSpPr>
            <p:cNvPr id="25" name="Oval 24"/>
            <p:cNvSpPr/>
            <p:nvPr/>
          </p:nvSpPr>
          <p:spPr>
            <a:xfrm rot="19461601">
              <a:off x="5257153" y="1751951"/>
              <a:ext cx="382160" cy="382160"/>
            </a:xfrm>
            <a:prstGeom prst="ellips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9461601">
              <a:off x="6323951" y="1828151"/>
              <a:ext cx="382160" cy="382160"/>
            </a:xfrm>
            <a:prstGeom prst="ellips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19461601">
              <a:off x="7390750" y="2285351"/>
              <a:ext cx="382160" cy="382160"/>
            </a:xfrm>
            <a:prstGeom prst="ellips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19461601">
              <a:off x="7466951" y="3123551"/>
              <a:ext cx="382160" cy="382160"/>
            </a:xfrm>
            <a:prstGeom prst="ellips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19461601">
              <a:off x="7009751" y="3961751"/>
              <a:ext cx="382160" cy="382160"/>
            </a:xfrm>
            <a:prstGeom prst="ellips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1752600" y="3200400"/>
            <a:ext cx="817880" cy="149352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905000" y="2865120"/>
            <a:ext cx="2067560" cy="3048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43200" y="3505200"/>
            <a:ext cx="1143000" cy="60960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971800" y="4429760"/>
            <a:ext cx="868680" cy="37084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859280" y="3058160"/>
            <a:ext cx="426720" cy="21844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854960" y="3068320"/>
            <a:ext cx="1137920" cy="30480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4094480" y="3124200"/>
            <a:ext cx="96520" cy="91948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611120" y="3657600"/>
            <a:ext cx="132080" cy="990600"/>
          </a:xfrm>
          <a:prstGeom prst="straightConnector1">
            <a:avLst/>
          </a:prstGeom>
          <a:ln w="57150" cmpd="sng">
            <a:solidFill>
              <a:srgbClr val="0CDC24"/>
            </a:solidFill>
            <a:headEnd type="arrow" w="med" len="sm"/>
            <a:tailEnd type="arrow" w="med" len="sm"/>
          </a:ln>
          <a:effectLst>
            <a:glow rad="635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048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Scaling Factor</a:t>
            </a:r>
            <a:endParaRPr lang="en-US" sz="2400" b="1" i="1" dirty="0"/>
          </a:p>
        </p:txBody>
      </p:sp>
      <p:sp>
        <p:nvSpPr>
          <p:cNvPr id="65" name="Rectangle 64"/>
          <p:cNvSpPr/>
          <p:nvPr/>
        </p:nvSpPr>
        <p:spPr>
          <a:xfrm>
            <a:off x="3810000" y="13716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2D Planar Rotation</a:t>
            </a:r>
            <a:endParaRPr lang="en-US" sz="2400" b="1" i="1" dirty="0"/>
          </a:p>
        </p:txBody>
      </p:sp>
      <p:sp>
        <p:nvSpPr>
          <p:cNvPr id="66" name="Rectangle 65"/>
          <p:cNvSpPr/>
          <p:nvPr/>
        </p:nvSpPr>
        <p:spPr>
          <a:xfrm>
            <a:off x="1447800" y="58674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GPS</a:t>
            </a:r>
            <a:endParaRPr lang="en-US" sz="2400" b="1" i="1" dirty="0"/>
          </a:p>
        </p:txBody>
      </p:sp>
      <p:sp>
        <p:nvSpPr>
          <p:cNvPr id="67" name="Rectangle 66"/>
          <p:cNvSpPr/>
          <p:nvPr/>
        </p:nvSpPr>
        <p:spPr>
          <a:xfrm>
            <a:off x="6172200" y="5867400"/>
            <a:ext cx="152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Vision</a:t>
            </a:r>
            <a:endParaRPr lang="en-US" sz="2400" b="1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4648200" y="46876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Move GPS points </a:t>
            </a:r>
            <a:r>
              <a:rPr lang="en-US" b="1" i="1" dirty="0" smtClean="0"/>
              <a:t>as little as possible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Constrained as a </a:t>
            </a:r>
            <a:r>
              <a:rPr lang="en-US" b="1" i="1" dirty="0" smtClean="0"/>
              <a:t>scaling + rotation </a:t>
            </a:r>
            <a:r>
              <a:rPr lang="en-US" dirty="0" smtClean="0"/>
              <a:t>of vision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447800" y="2514600"/>
            <a:ext cx="3098112" cy="2564712"/>
            <a:chOff x="-55096" y="1344874"/>
            <a:chExt cx="4935529" cy="4085780"/>
          </a:xfrm>
        </p:grpSpPr>
        <p:pic>
          <p:nvPicPr>
            <p:cNvPr id="37" name="Picture 8" descr="http://icons.iconarchive.com/icons/icons-land/gis-gps-map/256/Satellite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096" y="1466266"/>
              <a:ext cx="808187" cy="808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icons.iconarchive.com/icons/icons-land/gis-gps-map/256/Satellite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246" y="1344874"/>
              <a:ext cx="808187" cy="808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http://icons.iconarchive.com/icons/icons-land/gis-gps-map/256/Satellite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613" y="2194621"/>
              <a:ext cx="808187" cy="808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http://icons.iconarchive.com/icons/icons-land/gis-gps-map/256/Satellite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398" y="4622468"/>
              <a:ext cx="808187" cy="808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icons.iconarchive.com/icons/icons-land/gis-gps-map/256/Satellite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013" y="3733800"/>
              <a:ext cx="808187" cy="80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449642"/>
            <a:ext cx="4191000" cy="21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48333 0.0108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Triangulation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762000" y="1645566"/>
            <a:ext cx="7848600" cy="1554834"/>
            <a:chOff x="533400" y="4922166"/>
            <a:chExt cx="7848600" cy="1554834"/>
          </a:xfrm>
        </p:grpSpPr>
        <p:sp>
          <p:nvSpPr>
            <p:cNvPr id="27" name="Right Arrow 26"/>
            <p:cNvSpPr/>
            <p:nvPr/>
          </p:nvSpPr>
          <p:spPr>
            <a:xfrm>
              <a:off x="6553200" y="5455566"/>
              <a:ext cx="4572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33400" y="4922166"/>
              <a:ext cx="1560213" cy="1554834"/>
              <a:chOff x="304800" y="3584082"/>
              <a:chExt cx="2760498" cy="2750983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761999" y="3807964"/>
                <a:ext cx="0" cy="19803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381000" y="4782125"/>
                <a:ext cx="2057400" cy="7302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304800" y="5199849"/>
                <a:ext cx="1905000" cy="8199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47" idx="1"/>
              </p:cNvCxnSpPr>
              <p:nvPr/>
            </p:nvCxnSpPr>
            <p:spPr>
              <a:xfrm>
                <a:off x="762000" y="4210625"/>
                <a:ext cx="1486899" cy="1461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62000" y="4210625"/>
                <a:ext cx="2219325" cy="118052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33249" y="4186577"/>
                <a:ext cx="2009951" cy="13760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638351" y="4095752"/>
                <a:ext cx="247298" cy="24729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200627" y="5623501"/>
                <a:ext cx="329624" cy="32962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597541" y="5419725"/>
                <a:ext cx="250434" cy="25043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896879" y="5317981"/>
                <a:ext cx="168419" cy="1684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517020" y="5747517"/>
                <a:ext cx="552352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x</a:t>
                </a:r>
                <a:endParaRPr lang="en-US" b="1" i="1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04800" y="3584082"/>
                <a:ext cx="556298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y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001908" y="4246398"/>
                <a:ext cx="529581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z</a:t>
                </a:r>
                <a:endParaRPr lang="en-US" b="1" i="1" dirty="0"/>
              </a:p>
            </p:txBody>
          </p:sp>
        </p:grpSp>
        <p:sp>
          <p:nvSpPr>
            <p:cNvPr id="29" name="Plus 28"/>
            <p:cNvSpPr/>
            <p:nvPr/>
          </p:nvSpPr>
          <p:spPr>
            <a:xfrm>
              <a:off x="2133600" y="5379366"/>
              <a:ext cx="762000" cy="762000"/>
            </a:xfrm>
            <a:prstGeom prst="mathPlus">
              <a:avLst>
                <a:gd name="adj1" fmla="val 2352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971800" y="5086234"/>
              <a:ext cx="1265387" cy="1359932"/>
              <a:chOff x="2971800" y="3352800"/>
              <a:chExt cx="1265387" cy="1359932"/>
            </a:xfrm>
          </p:grpSpPr>
          <p:pic>
            <p:nvPicPr>
              <p:cNvPr id="38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352800"/>
                <a:ext cx="1265387" cy="1265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3124200" y="4343400"/>
                <a:ext cx="782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(fixed)</a:t>
                </a:r>
                <a:endParaRPr lang="en-US" dirty="0"/>
              </a:p>
            </p:txBody>
          </p:sp>
        </p:grpSp>
        <p:sp>
          <p:nvSpPr>
            <p:cNvPr id="31" name="Plus 30"/>
            <p:cNvSpPr/>
            <p:nvPr/>
          </p:nvSpPr>
          <p:spPr>
            <a:xfrm>
              <a:off x="4211820" y="5379366"/>
              <a:ext cx="762000" cy="762000"/>
            </a:xfrm>
            <a:prstGeom prst="mathPlus">
              <a:avLst>
                <a:gd name="adj1" fmla="val 2352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5150766"/>
              <a:ext cx="990600" cy="990600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7162800" y="5120040"/>
              <a:ext cx="1219200" cy="1295400"/>
              <a:chOff x="6934200" y="4114800"/>
              <a:chExt cx="1219200" cy="1295400"/>
            </a:xfrm>
          </p:grpSpPr>
          <p:pic>
            <p:nvPicPr>
              <p:cNvPr id="36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4200" y="4114800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010400" y="5040868"/>
                <a:ext cx="912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(object)</a:t>
                </a:r>
                <a:endParaRPr lang="en-US" dirty="0"/>
              </a:p>
            </p:txBody>
          </p:sp>
        </p:grpSp>
        <p:sp>
          <p:nvSpPr>
            <p:cNvPr id="34" name="Quad Arrow 33"/>
            <p:cNvSpPr/>
            <p:nvPr/>
          </p:nvSpPr>
          <p:spPr>
            <a:xfrm>
              <a:off x="5562600" y="5531766"/>
              <a:ext cx="838200" cy="838200"/>
            </a:xfrm>
            <a:prstGeom prst="quadArrow">
              <a:avLst>
                <a:gd name="adj1" fmla="val 4643"/>
                <a:gd name="adj2" fmla="val 14688"/>
                <a:gd name="adj3" fmla="val 225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381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609600" y="4953000"/>
            <a:ext cx="6781800" cy="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05000" y="1676400"/>
            <a:ext cx="0" cy="472440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Triangulating from &gt;2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62000" y="1828800"/>
            <a:ext cx="1273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North</a:t>
            </a:r>
            <a:endParaRPr lang="en-US" sz="3200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6934200" y="5029200"/>
            <a:ext cx="100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East</a:t>
            </a:r>
            <a:endParaRPr lang="en-US" sz="3200" b="1" i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1371601" y="1066800"/>
            <a:ext cx="3733799" cy="5257800"/>
            <a:chOff x="1371601" y="1066800"/>
            <a:chExt cx="3733799" cy="525780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828800" y="1447800"/>
              <a:ext cx="1362635" cy="4876800"/>
            </a:xfrm>
            <a:prstGeom prst="line">
              <a:avLst/>
            </a:prstGeom>
            <a:ln w="508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71601" y="1066800"/>
              <a:ext cx="2743199" cy="4800600"/>
            </a:xfrm>
            <a:prstGeom prst="line">
              <a:avLst/>
            </a:prstGeom>
            <a:ln w="508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1143000"/>
              <a:ext cx="838200" cy="5029200"/>
            </a:xfrm>
            <a:prstGeom prst="line">
              <a:avLst/>
            </a:prstGeom>
            <a:ln w="508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600200" y="1524000"/>
              <a:ext cx="3505200" cy="4572000"/>
            </a:xfrm>
            <a:prstGeom prst="line">
              <a:avLst/>
            </a:prstGeom>
            <a:ln w="508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057400" y="2819400"/>
              <a:ext cx="2971800" cy="3048000"/>
            </a:xfrm>
            <a:prstGeom prst="line">
              <a:avLst/>
            </a:prstGeom>
            <a:ln w="508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33600" y="1371600"/>
              <a:ext cx="1981200" cy="4800600"/>
            </a:xfrm>
            <a:prstGeom prst="line">
              <a:avLst/>
            </a:prstGeom>
            <a:ln w="5080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762000" y="2590800"/>
            <a:ext cx="2286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Minimize Total Angular Erro</a:t>
            </a:r>
            <a:r>
              <a:rPr lang="en-US" sz="2400" b="1" i="1" dirty="0"/>
              <a:t>r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447800" y="1143000"/>
            <a:ext cx="3505200" cy="5105400"/>
            <a:chOff x="1447800" y="1143000"/>
            <a:chExt cx="3505200" cy="510540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3048001" y="1295400"/>
              <a:ext cx="609599" cy="4953000"/>
            </a:xfrm>
            <a:prstGeom prst="line">
              <a:avLst/>
            </a:prstGeom>
            <a:ln w="50800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447800" y="1295400"/>
              <a:ext cx="3505200" cy="4191000"/>
            </a:xfrm>
            <a:prstGeom prst="line">
              <a:avLst/>
            </a:prstGeom>
            <a:ln w="50800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67000" y="1447800"/>
              <a:ext cx="2057400" cy="4648200"/>
            </a:xfrm>
            <a:prstGeom prst="line">
              <a:avLst/>
            </a:prstGeom>
            <a:ln w="50800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600200" y="1143000"/>
              <a:ext cx="3048000" cy="4953000"/>
            </a:xfrm>
            <a:prstGeom prst="line">
              <a:avLst/>
            </a:prstGeom>
            <a:ln w="50800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133600" y="1143000"/>
              <a:ext cx="2209800" cy="4876800"/>
            </a:xfrm>
            <a:prstGeom prst="line">
              <a:avLst/>
            </a:prstGeom>
            <a:ln w="50800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124200" y="1371600"/>
              <a:ext cx="838200" cy="4800600"/>
            </a:xfrm>
            <a:prstGeom prst="line">
              <a:avLst/>
            </a:prstGeom>
            <a:ln w="50800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3276600" y="29718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752600" y="4800600"/>
            <a:ext cx="2897455" cy="1297255"/>
            <a:chOff x="1752600" y="4800600"/>
            <a:chExt cx="2897455" cy="1297255"/>
          </a:xfrm>
        </p:grpSpPr>
        <p:sp>
          <p:nvSpPr>
            <p:cNvPr id="5" name="Oval 4"/>
            <p:cNvSpPr/>
            <p:nvPr/>
          </p:nvSpPr>
          <p:spPr>
            <a:xfrm>
              <a:off x="1752600" y="4800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343400" y="5486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49459" y="5791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33800" y="5486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826945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524719" y="2819400"/>
            <a:ext cx="666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286000"/>
            <a:ext cx="4025900" cy="13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609600" y="4953000"/>
            <a:ext cx="6781800" cy="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05000" y="1676400"/>
            <a:ext cx="0" cy="472440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Estimated Distance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62000" y="1828800"/>
            <a:ext cx="1273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North</a:t>
            </a:r>
            <a:endParaRPr lang="en-US" sz="3200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6934200" y="5029200"/>
            <a:ext cx="100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East</a:t>
            </a:r>
            <a:endParaRPr lang="en-US" sz="3200" b="1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1447800" y="1143000"/>
            <a:ext cx="3505200" cy="5105400"/>
            <a:chOff x="1447800" y="1143000"/>
            <a:chExt cx="3505200" cy="510540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3048001" y="1295400"/>
              <a:ext cx="609599" cy="49530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447800" y="1295400"/>
              <a:ext cx="3505200" cy="41910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67000" y="1447800"/>
              <a:ext cx="2057400" cy="46482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600200" y="1143000"/>
              <a:ext cx="3048000" cy="49530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133600" y="1143000"/>
              <a:ext cx="2209800" cy="48768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124200" y="1371600"/>
              <a:ext cx="838200" cy="48006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3276600" y="29718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752600" y="4800600"/>
            <a:ext cx="2897455" cy="1297255"/>
            <a:chOff x="1752600" y="4800600"/>
            <a:chExt cx="2897455" cy="1297255"/>
          </a:xfrm>
        </p:grpSpPr>
        <p:sp>
          <p:nvSpPr>
            <p:cNvPr id="5" name="Oval 4"/>
            <p:cNvSpPr/>
            <p:nvPr/>
          </p:nvSpPr>
          <p:spPr>
            <a:xfrm>
              <a:off x="1752600" y="4800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343400" y="5486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49459" y="5791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33800" y="5486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826945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1889760" y="4927600"/>
            <a:ext cx="2611120" cy="1036320"/>
          </a:xfrm>
          <a:custGeom>
            <a:avLst/>
            <a:gdLst>
              <a:gd name="connsiteX0" fmla="*/ 0 w 2611120"/>
              <a:gd name="connsiteY0" fmla="*/ 0 h 1036320"/>
              <a:gd name="connsiteX1" fmla="*/ 101600 w 2611120"/>
              <a:gd name="connsiteY1" fmla="*/ 670560 h 1036320"/>
              <a:gd name="connsiteX2" fmla="*/ 1239520 w 2611120"/>
              <a:gd name="connsiteY2" fmla="*/ 1036320 h 1036320"/>
              <a:gd name="connsiteX3" fmla="*/ 2611120 w 2611120"/>
              <a:gd name="connsiteY3" fmla="*/ 731520 h 1036320"/>
              <a:gd name="connsiteX4" fmla="*/ 0 w 2611120"/>
              <a:gd name="connsiteY4" fmla="*/ 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1120" h="1036320">
                <a:moveTo>
                  <a:pt x="0" y="0"/>
                </a:moveTo>
                <a:lnTo>
                  <a:pt x="101600" y="670560"/>
                </a:lnTo>
                <a:lnTo>
                  <a:pt x="1239520" y="1036320"/>
                </a:lnTo>
                <a:lnTo>
                  <a:pt x="2611120" y="731520"/>
                </a:lnTo>
                <a:lnTo>
                  <a:pt x="0" y="0"/>
                </a:lnTo>
                <a:close/>
              </a:path>
            </a:pathLst>
          </a:custGeom>
          <a:noFill/>
          <a:ln w="111125" cmpd="sng">
            <a:solidFill>
              <a:srgbClr val="0CDC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191000" y="3925669"/>
            <a:ext cx="3632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Distance constrained:</a:t>
            </a:r>
          </a:p>
          <a:p>
            <a:r>
              <a:rPr lang="en-US" b="1" dirty="0" smtClean="0"/>
              <a:t>Median[</a:t>
            </a:r>
            <a:r>
              <a:rPr lang="en-US" dirty="0" smtClean="0"/>
              <a:t>Vision × GPS </a:t>
            </a:r>
            <a:r>
              <a:rPr lang="en-US" dirty="0"/>
              <a:t>S</a:t>
            </a:r>
            <a:r>
              <a:rPr lang="en-US" dirty="0" smtClean="0"/>
              <a:t>caling Factor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42" name="Oval 41"/>
          <p:cNvSpPr/>
          <p:nvPr/>
        </p:nvSpPr>
        <p:spPr>
          <a:xfrm>
            <a:off x="2893745" y="5332145"/>
            <a:ext cx="306655" cy="30665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 Brace 56"/>
          <p:cNvSpPr/>
          <p:nvPr/>
        </p:nvSpPr>
        <p:spPr>
          <a:xfrm rot="11411821">
            <a:off x="3248924" y="3181420"/>
            <a:ext cx="924135" cy="2428977"/>
          </a:xfrm>
          <a:prstGeom prst="leftBrace">
            <a:avLst>
              <a:gd name="adj1" fmla="val 64350"/>
              <a:gd name="adj2" fmla="val 52437"/>
            </a:avLst>
          </a:prstGeom>
          <a:ln w="7620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351125"/>
            <a:ext cx="5105400" cy="130647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4800" y="2590800"/>
            <a:ext cx="27432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Distance, Scaling from Vision, GPS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15216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42" grpId="0" animBg="1"/>
      <p:bldP spid="5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609600" y="4953000"/>
            <a:ext cx="6781800" cy="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05000" y="1676400"/>
            <a:ext cx="0" cy="472440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Angular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62000" y="1828800"/>
            <a:ext cx="1273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North</a:t>
            </a:r>
            <a:endParaRPr lang="en-US" sz="3200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6934200" y="5029200"/>
            <a:ext cx="100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East</a:t>
            </a:r>
            <a:endParaRPr lang="en-US" sz="3200" b="1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1447800" y="1143000"/>
            <a:ext cx="3505200" cy="5105400"/>
            <a:chOff x="1447800" y="1143000"/>
            <a:chExt cx="3505200" cy="510540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3048001" y="1295400"/>
              <a:ext cx="609599" cy="49530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447800" y="1295400"/>
              <a:ext cx="3505200" cy="41910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67000" y="1447800"/>
              <a:ext cx="2057400" cy="46482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600200" y="1143000"/>
              <a:ext cx="3048000" cy="49530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133600" y="1143000"/>
              <a:ext cx="2209800" cy="48768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124200" y="1371600"/>
              <a:ext cx="838200" cy="48006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3276600" y="29718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752600" y="4800600"/>
            <a:ext cx="2897455" cy="1297255"/>
            <a:chOff x="1752600" y="4800600"/>
            <a:chExt cx="2897455" cy="1297255"/>
          </a:xfrm>
        </p:grpSpPr>
        <p:sp>
          <p:nvSpPr>
            <p:cNvPr id="5" name="Oval 4"/>
            <p:cNvSpPr/>
            <p:nvPr/>
          </p:nvSpPr>
          <p:spPr>
            <a:xfrm>
              <a:off x="1752600" y="4800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343400" y="5486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49459" y="5791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33800" y="5486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826945" y="5410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57400" y="1910889"/>
            <a:ext cx="2626067" cy="3499312"/>
            <a:chOff x="2057400" y="1910889"/>
            <a:chExt cx="2626067" cy="3499312"/>
          </a:xfrm>
        </p:grpSpPr>
        <p:cxnSp>
          <p:nvCxnSpPr>
            <p:cNvPr id="45" name="Straight Arrow Connector 44"/>
            <p:cNvCxnSpPr/>
            <p:nvPr/>
          </p:nvCxnSpPr>
          <p:spPr>
            <a:xfrm flipV="1">
              <a:off x="2057400" y="3287525"/>
              <a:ext cx="1219200" cy="146545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arrow" w="med" len="sm"/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3505200" y="3352800"/>
              <a:ext cx="914400" cy="2057401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arrow" w="med" len="sm"/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Block Arc 51"/>
            <p:cNvSpPr/>
            <p:nvPr/>
          </p:nvSpPr>
          <p:spPr>
            <a:xfrm rot="12106953">
              <a:off x="2160702" y="1910889"/>
              <a:ext cx="2522765" cy="2274223"/>
            </a:xfrm>
            <a:prstGeom prst="blockArc">
              <a:avLst>
                <a:gd name="adj1" fmla="val 13657622"/>
                <a:gd name="adj2" fmla="val 17083677"/>
                <a:gd name="adj3" fmla="val 6197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057400" y="1905000"/>
            <a:ext cx="2626067" cy="3505200"/>
            <a:chOff x="2057400" y="1910889"/>
            <a:chExt cx="2626067" cy="3505200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2057400" y="3352830"/>
              <a:ext cx="1214368" cy="198706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arrow" w="med" len="sm"/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3505200" y="3352801"/>
              <a:ext cx="304800" cy="2063288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arrow" w="med" len="sm"/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Block Arc 65"/>
            <p:cNvSpPr/>
            <p:nvPr/>
          </p:nvSpPr>
          <p:spPr>
            <a:xfrm rot="12106953">
              <a:off x="2160702" y="1910889"/>
              <a:ext cx="2522765" cy="2274223"/>
            </a:xfrm>
            <a:prstGeom prst="blockArc">
              <a:avLst>
                <a:gd name="adj1" fmla="val 14177010"/>
                <a:gd name="adj2" fmla="val 16609711"/>
                <a:gd name="adj3" fmla="val 483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181315" y="1905000"/>
            <a:ext cx="2522765" cy="3810000"/>
            <a:chOff x="2160702" y="1910889"/>
            <a:chExt cx="2522765" cy="3810000"/>
          </a:xfrm>
        </p:grpSpPr>
        <p:cxnSp>
          <p:nvCxnSpPr>
            <p:cNvPr id="68" name="Straight Arrow Connector 67"/>
            <p:cNvCxnSpPr/>
            <p:nvPr/>
          </p:nvCxnSpPr>
          <p:spPr>
            <a:xfrm flipV="1">
              <a:off x="2417787" y="3358689"/>
              <a:ext cx="914400" cy="198120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arrow" w="med" len="sm"/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3103587" y="3358689"/>
              <a:ext cx="304800" cy="236220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arrow" w="med" len="sm"/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Block Arc 69"/>
            <p:cNvSpPr/>
            <p:nvPr/>
          </p:nvSpPr>
          <p:spPr>
            <a:xfrm rot="12106953">
              <a:off x="2160702" y="1910889"/>
              <a:ext cx="2522765" cy="2274223"/>
            </a:xfrm>
            <a:prstGeom prst="blockArc">
              <a:avLst>
                <a:gd name="adj1" fmla="val 15166705"/>
                <a:gd name="adj2" fmla="val 16217642"/>
                <a:gd name="adj3" fmla="val 4323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304800" y="2590800"/>
            <a:ext cx="27432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Interior Angles Known from Vision</a:t>
            </a:r>
            <a:endParaRPr lang="en-US" sz="2400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63093"/>
            <a:ext cx="5105400" cy="20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4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gview_google_eart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1414" r="24230" b="62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562600" y="4572000"/>
            <a:ext cx="990600" cy="990600"/>
            <a:chOff x="2514600" y="3352800"/>
            <a:chExt cx="1524000" cy="15240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3352800"/>
              <a:ext cx="1524000" cy="1524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610491" y="3438845"/>
              <a:ext cx="1140783" cy="1325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Comic Sans MS"/>
                </a:rPr>
                <a:t>Public</a:t>
              </a:r>
            </a:p>
            <a:p>
              <a:r>
                <a:rPr lang="en-US" sz="1600" b="1" dirty="0" smtClean="0">
                  <a:latin typeface="Comic Sans MS"/>
                </a:rPr>
                <a:t>Policy</a:t>
              </a:r>
            </a:p>
            <a:p>
              <a:r>
                <a:rPr lang="en-US" sz="1600" b="1" dirty="0" smtClean="0">
                  <a:latin typeface="Comic Sans MS"/>
                </a:rPr>
                <a:t>101</a:t>
              </a:r>
              <a:endParaRPr lang="en-US" sz="1600" b="1" dirty="0">
                <a:latin typeface="Comic Sans M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98136" y="2020669"/>
            <a:ext cx="3967379" cy="3197662"/>
            <a:chOff x="3698136" y="2020669"/>
            <a:chExt cx="3967379" cy="3197662"/>
          </a:xfrm>
        </p:grpSpPr>
        <p:sp>
          <p:nvSpPr>
            <p:cNvPr id="11" name="TextBox 10"/>
            <p:cNvSpPr txBox="1"/>
            <p:nvPr/>
          </p:nvSpPr>
          <p:spPr>
            <a:xfrm>
              <a:off x="3698136" y="2020669"/>
              <a:ext cx="1066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User</a:t>
              </a:r>
              <a:endParaRPr lang="en-US" sz="3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4572000"/>
              <a:ext cx="9607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OPS</a:t>
              </a:r>
              <a:endParaRPr lang="en-US" sz="3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0" y="3124200"/>
              <a:ext cx="3093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GPS + Compass</a:t>
              </a:r>
              <a:endParaRPr lang="en-US" sz="36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0" y="1600200"/>
            <a:ext cx="1092200" cy="1092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7000" y="2641600"/>
            <a:ext cx="1092200" cy="1092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5400" y="4038600"/>
            <a:ext cx="1092200" cy="1092200"/>
          </a:xfrm>
          <a:prstGeom prst="rect">
            <a:avLst/>
          </a:prstGeom>
        </p:spPr>
      </p:pic>
      <p:pic>
        <p:nvPicPr>
          <p:cNvPr id="15" name="Picture 14" descr="IMG_20111107_1850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7" idx="1"/>
            <a:endCxn id="7" idx="3"/>
          </p:cNvCxnSpPr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508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0"/>
            <a:endCxn id="15" idx="2"/>
          </p:cNvCxnSpPr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508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48215" y="2701229"/>
            <a:ext cx="1447800" cy="1447800"/>
          </a:xfrm>
          <a:prstGeom prst="rect">
            <a:avLst/>
          </a:prstGeom>
          <a:noFill/>
          <a:ln w="508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10000" y="2667000"/>
            <a:ext cx="1524000" cy="1524000"/>
            <a:chOff x="2514600" y="3352800"/>
            <a:chExt cx="1524000" cy="1524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3352800"/>
              <a:ext cx="1524000" cy="1524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610490" y="3438845"/>
              <a:ext cx="1019931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Comic Sans MS"/>
                </a:rPr>
                <a:t>Public</a:t>
              </a:r>
            </a:p>
            <a:p>
              <a:r>
                <a:rPr lang="en-US" sz="2400" b="1" dirty="0" smtClean="0">
                  <a:latin typeface="Comic Sans MS"/>
                </a:rPr>
                <a:t>Policy</a:t>
              </a:r>
            </a:p>
            <a:p>
              <a:r>
                <a:rPr lang="en-US" sz="2400" b="1" dirty="0" smtClean="0">
                  <a:latin typeface="Comic Sans MS"/>
                </a:rPr>
                <a:t>101</a:t>
              </a:r>
              <a:endParaRPr lang="en-US" sz="2400" b="1" dirty="0">
                <a:latin typeface="Comic Sans M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3371" y="152400"/>
            <a:ext cx="4255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One Real-World Example…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228600"/>
            <a:ext cx="5257800" cy="1066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Ongoing Work in Addressing Failure Cases</a:t>
            </a:r>
          </a:p>
          <a:p>
            <a:pPr algn="ctr"/>
            <a:r>
              <a:rPr lang="en-US" sz="2000" dirty="0" smtClean="0"/>
              <a:t>Vision: e.g., Sun-in-eyes breaks </a:t>
            </a:r>
            <a:r>
              <a:rPr lang="en-US" sz="2000" dirty="0" err="1" smtClean="0"/>
              <a:t>SfM</a:t>
            </a:r>
            <a:endParaRPr lang="en-US" sz="2000" dirty="0" smtClean="0"/>
          </a:p>
          <a:p>
            <a:pPr algn="ctr"/>
            <a:r>
              <a:rPr lang="en-US" sz="2000" dirty="0" smtClean="0"/>
              <a:t>Sensing: e.g., when GPS errors are too </a:t>
            </a:r>
            <a:r>
              <a:rPr lang="en-US" sz="2000" dirty="0" smtClean="0"/>
              <a:t>large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1844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Show Promise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29200" y="1828800"/>
            <a:ext cx="2895600" cy="8166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Reduced Sensitivity to </a:t>
            </a:r>
            <a:r>
              <a:rPr lang="en-US" sz="2400" b="1" i="1" dirty="0" smtClean="0"/>
              <a:t>Compass Error</a:t>
            </a:r>
            <a:endParaRPr lang="en-US" sz="2400" b="1" i="1" dirty="0"/>
          </a:p>
        </p:txBody>
      </p:sp>
      <p:sp>
        <p:nvSpPr>
          <p:cNvPr id="8" name="Rectangle 7"/>
          <p:cNvSpPr/>
          <p:nvPr/>
        </p:nvSpPr>
        <p:spPr>
          <a:xfrm>
            <a:off x="1219200" y="4724400"/>
            <a:ext cx="2895600" cy="8166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Reduced Sensitivity to </a:t>
            </a:r>
            <a:r>
              <a:rPr lang="en-US" sz="2400" b="1" i="1" dirty="0" smtClean="0"/>
              <a:t>GPS Error</a:t>
            </a:r>
            <a:endParaRPr lang="en-US" sz="2400" b="1" i="1" dirty="0"/>
          </a:p>
        </p:txBody>
      </p:sp>
      <p:pic>
        <p:nvPicPr>
          <p:cNvPr id="3" name="Picture 2" descr="error_compass_his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826000" cy="2895600"/>
          </a:xfrm>
          <a:prstGeom prst="rect">
            <a:avLst/>
          </a:prstGeom>
        </p:spPr>
      </p:pic>
      <p:pic>
        <p:nvPicPr>
          <p:cNvPr id="9" name="Picture 8" descr="error_gps_his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25240"/>
            <a:ext cx="48006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7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81000" y="1066801"/>
            <a:ext cx="3048000" cy="2666999"/>
            <a:chOff x="2514600" y="3352801"/>
            <a:chExt cx="1524000" cy="14254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4600" y="3352801"/>
              <a:ext cx="1524000" cy="14254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10490" y="3438844"/>
              <a:ext cx="1351910" cy="838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omic Sans MS"/>
                </a:rPr>
                <a:t>“Localization” has traditionally</a:t>
              </a:r>
            </a:p>
            <a:p>
              <a:r>
                <a:rPr lang="en-US" sz="2400" b="1" dirty="0" smtClean="0">
                  <a:latin typeface="Comic Sans MS"/>
                </a:rPr>
                <a:t>been viewed as </a:t>
              </a:r>
            </a:p>
            <a:p>
              <a:r>
                <a:rPr lang="en-US" sz="2400" b="1" i="1" dirty="0" smtClean="0">
                  <a:latin typeface="Comic Sans MS"/>
                </a:rPr>
                <a:t>self-</a:t>
              </a:r>
              <a:r>
                <a:rPr lang="en-US" sz="2400" b="1" dirty="0" smtClean="0">
                  <a:latin typeface="Comic Sans MS"/>
                </a:rPr>
                <a:t>localization </a:t>
              </a:r>
              <a:endParaRPr lang="en-US" sz="2400" b="1" dirty="0">
                <a:latin typeface="Comic Sans M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8000" y="2286000"/>
            <a:ext cx="3048000" cy="2666999"/>
            <a:chOff x="2514600" y="3271346"/>
            <a:chExt cx="1524000" cy="14254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4600" y="3271346"/>
              <a:ext cx="1524000" cy="14254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90800" y="3352801"/>
              <a:ext cx="1390010" cy="838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latin typeface="Comic Sans MS"/>
                </a:rPr>
                <a:t>OPS </a:t>
              </a:r>
              <a:r>
                <a:rPr lang="en-US" sz="2400" b="1" dirty="0" smtClean="0">
                  <a:latin typeface="Comic Sans MS"/>
                </a:rPr>
                <a:t>extends this understanding, localizing distant</a:t>
              </a:r>
            </a:p>
            <a:p>
              <a:r>
                <a:rPr lang="en-US" sz="2400" b="1" dirty="0" smtClean="0">
                  <a:latin typeface="Comic Sans MS"/>
                </a:rPr>
                <a:t>objects-in-sight</a:t>
              </a:r>
              <a:endParaRPr lang="en-US" sz="2400" b="1" i="1" dirty="0">
                <a:latin typeface="Comic Sans M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91200" y="3352800"/>
            <a:ext cx="3048000" cy="2666999"/>
            <a:chOff x="2514600" y="3271346"/>
            <a:chExt cx="1524000" cy="14254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4600" y="3271346"/>
              <a:ext cx="1524000" cy="142546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590800" y="3352801"/>
              <a:ext cx="1390010" cy="123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Comic Sans MS"/>
                </a:rPr>
                <a:t>Future research can provide “localization” as a generic service for context awareness</a:t>
              </a:r>
              <a:endParaRPr lang="en-US" sz="2400" b="1" i="1" dirty="0">
                <a:latin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31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86200" y="1524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/>
              <a:t>Augmented Reality</a:t>
            </a:r>
            <a:endParaRPr lang="en-US" sz="3200" b="1" i="1" dirty="0" smtClean="0"/>
          </a:p>
        </p:txBody>
      </p:sp>
      <p:sp>
        <p:nvSpPr>
          <p:cNvPr id="40" name="Rectangle 39"/>
          <p:cNvSpPr/>
          <p:nvPr/>
        </p:nvSpPr>
        <p:spPr>
          <a:xfrm>
            <a:off x="3886200" y="990600"/>
            <a:ext cx="4953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Localization </a:t>
            </a:r>
            <a:r>
              <a:rPr lang="en-US" sz="2400" b="1" i="1" dirty="0" smtClean="0"/>
              <a:t>for WHAT WE CAN SEE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14600" y="3352800"/>
            <a:ext cx="1524000" cy="1524000"/>
            <a:chOff x="2514600" y="3352800"/>
            <a:chExt cx="1524000" cy="1524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3352800"/>
              <a:ext cx="1524000" cy="1524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10490" y="3438845"/>
              <a:ext cx="1305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Comic Sans MS"/>
                </a:rPr>
                <a:t>Creaky</a:t>
              </a:r>
            </a:p>
            <a:p>
              <a:r>
                <a:rPr lang="en-US" sz="2400" b="1" dirty="0" smtClean="0">
                  <a:latin typeface="Comic Sans MS"/>
                </a:rPr>
                <a:t>Window</a:t>
              </a:r>
              <a:endParaRPr lang="en-US" sz="2400" b="1" dirty="0">
                <a:latin typeface="Comic Sans M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66800" y="1905000"/>
            <a:ext cx="1524000" cy="1676400"/>
            <a:chOff x="2514600" y="3352800"/>
            <a:chExt cx="1524000" cy="15240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3352800"/>
              <a:ext cx="1524000" cy="15240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10490" y="3438845"/>
              <a:ext cx="866155" cy="131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Comic Sans MS"/>
                </a:rPr>
                <a:t>Roof</a:t>
              </a:r>
            </a:p>
            <a:p>
              <a:r>
                <a:rPr lang="en-US" sz="2200" b="1" dirty="0">
                  <a:latin typeface="Comic Sans MS"/>
                </a:rPr>
                <a:t>l</a:t>
              </a:r>
              <a:r>
                <a:rPr lang="en-US" sz="2200" b="1" dirty="0" smtClean="0">
                  <a:latin typeface="Comic Sans MS"/>
                </a:rPr>
                <a:t>eaks</a:t>
              </a:r>
            </a:p>
            <a:p>
              <a:r>
                <a:rPr lang="en-US" sz="2200" b="1" dirty="0">
                  <a:latin typeface="Comic Sans MS"/>
                </a:rPr>
                <a:t>f</a:t>
              </a:r>
              <a:r>
                <a:rPr lang="en-US" sz="2200" b="1" dirty="0" smtClean="0">
                  <a:latin typeface="Comic Sans MS"/>
                </a:rPr>
                <a:t>rom </a:t>
              </a:r>
            </a:p>
            <a:p>
              <a:r>
                <a:rPr lang="en-US" sz="2200" b="1" dirty="0" smtClean="0">
                  <a:latin typeface="Comic Sans MS"/>
                </a:rPr>
                <a:t>here</a:t>
              </a:r>
              <a:endParaRPr lang="en-US" sz="2200" b="1" dirty="0">
                <a:latin typeface="Comic Sans M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2400" y="3962400"/>
            <a:ext cx="1981200" cy="1524001"/>
            <a:chOff x="2514600" y="3352800"/>
            <a:chExt cx="1981200" cy="138545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3352800"/>
              <a:ext cx="1981200" cy="138545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610490" y="3438845"/>
              <a:ext cx="1689397" cy="699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Comic Sans MS"/>
                </a:rPr>
                <a:t>Good food,</a:t>
              </a:r>
            </a:p>
            <a:p>
              <a:r>
                <a:rPr lang="en-US" sz="2200" b="1" dirty="0" smtClean="0">
                  <a:latin typeface="Comic Sans MS"/>
                </a:rPr>
                <a:t>Open late</a:t>
              </a:r>
              <a:endParaRPr lang="en-US" sz="2200" b="1" dirty="0">
                <a:latin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58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105400" y="4419600"/>
            <a:ext cx="2514600" cy="1905000"/>
            <a:chOff x="5791200" y="4419600"/>
            <a:chExt cx="2514600" cy="1905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2800" y="4419600"/>
              <a:ext cx="965200" cy="1447800"/>
            </a:xfrm>
            <a:prstGeom prst="rect">
              <a:avLst/>
            </a:prstGeom>
            <a:effectLst>
              <a:outerShdw blurRad="50800" dist="50800" dir="2700000">
                <a:srgbClr val="000000">
                  <a:alpha val="98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t="3342" b="-1"/>
            <a:stretch/>
          </p:blipFill>
          <p:spPr>
            <a:xfrm>
              <a:off x="6019800" y="4431147"/>
              <a:ext cx="990600" cy="1436253"/>
            </a:xfrm>
            <a:prstGeom prst="rect">
              <a:avLst/>
            </a:prstGeom>
            <a:effectLst>
              <a:outerShdw blurRad="50800" dist="50800" dir="2700000" algn="tl" rotWithShape="0">
                <a:schemeClr val="tx1">
                  <a:alpha val="98000"/>
                </a:schemeClr>
              </a:outerShdw>
            </a:effectLst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5791200" y="5943600"/>
              <a:ext cx="2514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2700000">
                <a:srgbClr val="000000">
                  <a:alpha val="98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9pPr>
            </a:lstStyle>
            <a:p>
              <a:pPr algn="ctr">
                <a:buClr>
                  <a:srgbClr val="A6A6A6"/>
                </a:buClr>
                <a:buSzPct val="120000"/>
                <a:buFont typeface="Wingdings" charset="0"/>
                <a:buNone/>
              </a:pPr>
              <a:r>
                <a:rPr lang="en-US" sz="1800" i="1" dirty="0">
                  <a:solidFill>
                    <a:srgbClr val="000000"/>
                  </a:solidFill>
                  <a:latin typeface="Lucida Bright" charset="0"/>
                </a:rPr>
                <a:t>Duke </a:t>
              </a:r>
              <a:r>
                <a:rPr lang="en-US" sz="1800" i="1" dirty="0" smtClean="0">
                  <a:solidFill>
                    <a:srgbClr val="000000"/>
                  </a:solidFill>
                  <a:latin typeface="Lucida Bright" charset="0"/>
                </a:rPr>
                <a:t>University</a:t>
              </a:r>
              <a:endParaRPr lang="en-US" sz="2000" dirty="0">
                <a:solidFill>
                  <a:srgbClr val="000000"/>
                </a:solidFill>
                <a:latin typeface="Lucida Bright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0" y="4419600"/>
            <a:ext cx="2514600" cy="1964171"/>
            <a:chOff x="1066800" y="4419600"/>
            <a:chExt cx="2514600" cy="19641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grayscl/>
            </a:blip>
            <a:srcRect t="751" b="5999"/>
            <a:stretch/>
          </p:blipFill>
          <p:spPr>
            <a:xfrm>
              <a:off x="1676400" y="4419600"/>
              <a:ext cx="990601" cy="1434413"/>
            </a:xfrm>
            <a:prstGeom prst="rect">
              <a:avLst/>
            </a:prstGeom>
            <a:effectLst>
              <a:outerShdw blurRad="50800" dist="50800" dir="2700000" algn="tl" rotWithShape="0">
                <a:schemeClr val="tx1">
                  <a:alpha val="98000"/>
                </a:schemeClr>
              </a:outerShdw>
            </a:effectLst>
          </p:spPr>
        </p:pic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1066800" y="5943600"/>
              <a:ext cx="2514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2700000">
                <a:srgbClr val="000000">
                  <a:alpha val="98000"/>
                </a:srgbClr>
              </a:outerShdw>
            </a:effec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0"/>
                  <a:cs typeface="Gungsuh" charset="0"/>
                </a:defRPr>
              </a:lvl9pPr>
            </a:lstStyle>
            <a:p>
              <a:pPr algn="ctr">
                <a:buClr>
                  <a:srgbClr val="A6A6A6"/>
                </a:buClr>
                <a:buSzPct val="120000"/>
                <a:buFont typeface="Wingdings" charset="0"/>
                <a:buNone/>
              </a:pPr>
              <a:endParaRPr lang="en-US" sz="2000" dirty="0">
                <a:solidFill>
                  <a:srgbClr val="000000"/>
                </a:solidFill>
                <a:latin typeface="Lucida Bright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19200" y="6096000"/>
              <a:ext cx="2177519" cy="2877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i="1" dirty="0">
                  <a:solidFill>
                    <a:srgbClr val="000000"/>
                  </a:solidFill>
                  <a:latin typeface="Lucida Bright" charset="0"/>
                </a:rPr>
                <a:t>(formerly at </a:t>
              </a:r>
              <a:r>
                <a:rPr lang="en-US" sz="1100" i="1" dirty="0" smtClean="0">
                  <a:solidFill>
                    <a:srgbClr val="000000"/>
                  </a:solidFill>
                  <a:latin typeface="Lucida Bright" charset="0"/>
                </a:rPr>
                <a:t>Duke University)</a:t>
              </a:r>
              <a:endParaRPr lang="en-US" sz="11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6800" y="5867400"/>
              <a:ext cx="2514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A6A6A6"/>
                </a:buClr>
                <a:buSzPct val="120000"/>
                <a:buFont typeface="Wingdings" charset="0"/>
                <a:buNone/>
              </a:pPr>
              <a:r>
                <a:rPr lang="en-US" sz="1400" i="1" dirty="0" smtClean="0">
                  <a:solidFill>
                    <a:srgbClr val="000000"/>
                  </a:solidFill>
                  <a:latin typeface="Lucida Bright" charset="0"/>
                </a:rPr>
                <a:t>IBM T. J. Watson Research</a:t>
              </a:r>
              <a:endParaRPr lang="en-US" sz="1600" dirty="0">
                <a:solidFill>
                  <a:srgbClr val="000000"/>
                </a:solidFill>
                <a:latin typeface="Lucida Bright" charset="0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943600" y="152400"/>
            <a:ext cx="3048000" cy="752475"/>
          </a:xfrm>
        </p:spPr>
        <p:txBody>
          <a:bodyPr/>
          <a:lstStyle/>
          <a:p>
            <a:pPr algn="r"/>
            <a:r>
              <a:rPr lang="en-US" b="1" dirty="0" smtClean="0"/>
              <a:t>Thank you</a:t>
            </a:r>
            <a:br>
              <a:rPr lang="en-US" b="1" dirty="0" smtClean="0"/>
            </a:br>
            <a:r>
              <a:rPr lang="en-US" sz="3200" b="1" i="1" dirty="0" smtClean="0"/>
              <a:t>Questions?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82178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ouse_onl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/>
          <a:stretch/>
        </p:blipFill>
        <p:spPr>
          <a:xfrm>
            <a:off x="0" y="1446176"/>
            <a:ext cx="3048000" cy="54118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662" y="5410200"/>
            <a:ext cx="700738" cy="1289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Height (3D)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1828800" y="3169920"/>
            <a:ext cx="6725970" cy="4800600"/>
            <a:chOff x="674414" y="2308072"/>
            <a:chExt cx="7808310" cy="4800600"/>
          </a:xfrm>
          <a:effectLst>
            <a:glow rad="76200">
              <a:schemeClr val="bg1"/>
            </a:glow>
          </a:effectLst>
        </p:grpSpPr>
        <p:cxnSp>
          <p:nvCxnSpPr>
            <p:cNvPr id="5" name="Straight Connector 4"/>
            <p:cNvCxnSpPr/>
            <p:nvPr/>
          </p:nvCxnSpPr>
          <p:spPr>
            <a:xfrm flipH="1">
              <a:off x="2286000" y="4776952"/>
              <a:ext cx="6196724" cy="0"/>
            </a:xfrm>
            <a:prstGeom prst="line">
              <a:avLst/>
            </a:prstGeom>
            <a:ln w="57150" cmpd="sng">
              <a:solidFill>
                <a:srgbClr val="0CDC24"/>
              </a:solidFill>
              <a:prstDash val="sysDash"/>
              <a:headEnd type="stealth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286000" y="3557752"/>
              <a:ext cx="6108260" cy="1219200"/>
            </a:xfrm>
            <a:prstGeom prst="line">
              <a:avLst/>
            </a:prstGeom>
            <a:ln w="57150" cmpd="sng">
              <a:solidFill>
                <a:srgbClr val="0CDC24"/>
              </a:solidFill>
              <a:prstDash val="solid"/>
              <a:headEnd type="stealth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>
              <a:off x="674414" y="2308072"/>
              <a:ext cx="4800600" cy="4800600"/>
            </a:xfrm>
            <a:prstGeom prst="arc">
              <a:avLst>
                <a:gd name="adj1" fmla="val 20699666"/>
                <a:gd name="adj2" fmla="val 137976"/>
              </a:avLst>
            </a:prstGeom>
            <a:ln w="57150" cmpd="sng">
              <a:solidFill>
                <a:srgbClr val="0CDC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/>
          <p:cNvSpPr/>
          <p:nvPr/>
        </p:nvSpPr>
        <p:spPr>
          <a:xfrm>
            <a:off x="1447800" y="4265345"/>
            <a:ext cx="306655" cy="306655"/>
          </a:xfrm>
          <a:prstGeom prst="ellips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949208" y="5059440"/>
            <a:ext cx="1546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pitch</a:t>
            </a:r>
            <a:r>
              <a:rPr lang="en-US" sz="2400" i="1" dirty="0" smtClean="0"/>
              <a:t> = </a:t>
            </a:r>
            <a:r>
              <a:rPr lang="en-US" sz="2400" dirty="0" smtClean="0"/>
              <a:t>20°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476" r="84524"/>
                    </a14:imgEffect>
                  </a14:imgLayer>
                </a14:imgProps>
              </a:ext>
            </a:extLst>
          </a:blip>
          <a:srcRect b="-1643"/>
          <a:stretch/>
        </p:blipFill>
        <p:spPr>
          <a:xfrm rot="670553" flipH="1">
            <a:off x="6588125" y="4876609"/>
            <a:ext cx="609600" cy="12466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53349">
            <a:off x="6607147" y="4998529"/>
            <a:ext cx="692311" cy="859060"/>
            <a:chOff x="6333151" y="978574"/>
            <a:chExt cx="2056796" cy="3103530"/>
          </a:xfrm>
          <a:scene3d>
            <a:camera prst="perspectiveFront" fov="7200000">
              <a:rot lat="21549259" lon="17703121" rev="21090000"/>
            </a:camera>
            <a:lightRig rig="threePt" dir="t"/>
          </a:scene3d>
        </p:grpSpPr>
        <p:sp>
          <p:nvSpPr>
            <p:cNvPr id="27" name="Rectangle 26"/>
            <p:cNvSpPr/>
            <p:nvPr/>
          </p:nvSpPr>
          <p:spPr>
            <a:xfrm>
              <a:off x="6333151" y="978574"/>
              <a:ext cx="2056796" cy="30329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33151" y="3524169"/>
              <a:ext cx="2056796" cy="55793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33151" y="1941135"/>
              <a:ext cx="1987592" cy="198759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032051" y="609308"/>
            <a:ext cx="1676400" cy="3276892"/>
            <a:chOff x="7086600" y="4495800"/>
            <a:chExt cx="914400" cy="17873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6600" y="4495800"/>
              <a:ext cx="914400" cy="1787394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7161607" y="4813274"/>
              <a:ext cx="767914" cy="1150224"/>
              <a:chOff x="2284807" y="2229376"/>
              <a:chExt cx="767914" cy="115022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284807" y="2229376"/>
                <a:ext cx="767914" cy="11502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286244" y="3174182"/>
                <a:ext cx="764832" cy="205344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86000" y="2590800"/>
                <a:ext cx="731520" cy="73152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088316" y="2215164"/>
            <a:ext cx="3477135" cy="457200"/>
            <a:chOff x="3088316" y="2062764"/>
            <a:chExt cx="3477135" cy="45720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4736651" y="2519964"/>
              <a:ext cx="1828800" cy="0"/>
            </a:xfrm>
            <a:prstGeom prst="line">
              <a:avLst/>
            </a:prstGeom>
            <a:ln w="38100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eft Brace 51"/>
            <p:cNvSpPr/>
            <p:nvPr/>
          </p:nvSpPr>
          <p:spPr>
            <a:xfrm>
              <a:off x="4355651" y="2062764"/>
              <a:ext cx="264504" cy="457200"/>
            </a:xfrm>
            <a:prstGeom prst="leftBrace">
              <a:avLst>
                <a:gd name="adj1" fmla="val 77634"/>
                <a:gd name="adj2" fmla="val 51541"/>
              </a:avLst>
            </a:prstGeom>
            <a:ln w="571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088316" y="2068530"/>
              <a:ext cx="13026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-250 pixels</a:t>
              </a:r>
              <a:endParaRPr lang="en-US" sz="2000" dirty="0"/>
            </a:p>
          </p:txBody>
        </p:sp>
      </p:grpSp>
      <p:sp>
        <p:nvSpPr>
          <p:cNvPr id="54" name="Oval 53"/>
          <p:cNvSpPr/>
          <p:nvPr/>
        </p:nvSpPr>
        <p:spPr>
          <a:xfrm>
            <a:off x="6553200" y="2526851"/>
            <a:ext cx="216349" cy="216349"/>
          </a:xfrm>
          <a:prstGeom prst="ellipse">
            <a:avLst/>
          </a:prstGeom>
          <a:ln w="38100" cmpd="sng">
            <a:solidFill>
              <a:srgbClr val="FFFF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634983" y="1218908"/>
            <a:ext cx="4083018" cy="2057400"/>
            <a:chOff x="4634983" y="1066508"/>
            <a:chExt cx="4083018" cy="2057400"/>
          </a:xfrm>
        </p:grpSpPr>
        <p:grpSp>
          <p:nvGrpSpPr>
            <p:cNvPr id="9" name="Group 8"/>
            <p:cNvGrpSpPr/>
            <p:nvPr/>
          </p:nvGrpSpPr>
          <p:grpSpPr>
            <a:xfrm>
              <a:off x="4634983" y="1731988"/>
              <a:ext cx="3149668" cy="369332"/>
              <a:chOff x="4634983" y="1731988"/>
              <a:chExt cx="3149668" cy="369332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4736651" y="2062764"/>
                <a:ext cx="3048000" cy="0"/>
              </a:xfrm>
              <a:prstGeom prst="line">
                <a:avLst/>
              </a:prstGeom>
              <a:ln w="38100" cmpd="sng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4634983" y="1731988"/>
                <a:ext cx="12884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 dirty="0" smtClean="0"/>
                  <a:t>Center Line</a:t>
                </a:r>
                <a:endParaRPr lang="en-US" i="1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748747" y="1066508"/>
              <a:ext cx="969254" cy="2057400"/>
              <a:chOff x="7748747" y="1066508"/>
              <a:chExt cx="969254" cy="2057400"/>
            </a:xfrm>
          </p:grpSpPr>
          <p:sp>
            <p:nvSpPr>
              <p:cNvPr id="55" name="Left Brace 54"/>
              <p:cNvSpPr/>
              <p:nvPr/>
            </p:nvSpPr>
            <p:spPr>
              <a:xfrm rot="10800000">
                <a:off x="7748747" y="1066508"/>
                <a:ext cx="264504" cy="2057400"/>
              </a:xfrm>
              <a:prstGeom prst="leftBrace">
                <a:avLst>
                  <a:gd name="adj1" fmla="val 77634"/>
                  <a:gd name="adj2" fmla="val 51040"/>
                </a:avLst>
              </a:prstGeom>
              <a:ln w="5715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001000" y="1868269"/>
                <a:ext cx="71700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2592</a:t>
                </a:r>
              </a:p>
              <a:p>
                <a:r>
                  <a:rPr lang="en-US" dirty="0" smtClean="0"/>
                  <a:t>pixels</a:t>
                </a:r>
                <a:endParaRPr lang="en-US" dirty="0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667000" y="2666708"/>
            <a:ext cx="34531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/>
              <a:t>adjustment</a:t>
            </a:r>
            <a:r>
              <a:rPr lang="en-US" sz="2000" dirty="0" smtClean="0"/>
              <a:t> = -250 / 2592 × 54°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= -5.2°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4105735"/>
            <a:ext cx="5943600" cy="61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3" grpId="0"/>
      <p:bldP spid="54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45917" t="28303" r="15378" b="32854"/>
          <a:stretch/>
        </p:blipFill>
        <p:spPr>
          <a:xfrm rot="21076887" flipH="1">
            <a:off x="2661415" y="608364"/>
            <a:ext cx="2863720" cy="2155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46537" t="28609" r="22676" b="40494"/>
          <a:stretch/>
        </p:blipFill>
        <p:spPr>
          <a:xfrm rot="21076887" flipH="1">
            <a:off x="3459796" y="1291167"/>
            <a:ext cx="2988217" cy="224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50782" t="23884" r="10459" b="37219"/>
          <a:stretch/>
        </p:blipFill>
        <p:spPr>
          <a:xfrm rot="21076887" flipH="1">
            <a:off x="4178081" y="1794571"/>
            <a:ext cx="2720691" cy="2047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124200" y="36576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6096000" y="0"/>
            <a:ext cx="2760498" cy="3007875"/>
            <a:chOff x="304800" y="3444300"/>
            <a:chExt cx="2760498" cy="3007875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762000" y="3524825"/>
              <a:ext cx="0" cy="22634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381000" y="4782125"/>
              <a:ext cx="2057400" cy="7302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304800" y="5199849"/>
              <a:ext cx="1905000" cy="81995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115" idx="1"/>
            </p:cNvCxnSpPr>
            <p:nvPr/>
          </p:nvCxnSpPr>
          <p:spPr>
            <a:xfrm>
              <a:off x="762000" y="4210625"/>
              <a:ext cx="1486899" cy="146114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762000" y="4210625"/>
              <a:ext cx="2219325" cy="11805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33249" y="4186577"/>
              <a:ext cx="2009951" cy="13760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638351" y="4095752"/>
              <a:ext cx="247298" cy="2472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200627" y="5623501"/>
              <a:ext cx="329624" cy="3296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2597541" y="5419725"/>
              <a:ext cx="250434" cy="25043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2896879" y="5317981"/>
              <a:ext cx="168419" cy="16841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738224" y="5867400"/>
              <a:ext cx="3738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 smtClean="0"/>
                <a:t>x</a:t>
              </a:r>
              <a:endParaRPr lang="en-US" sz="3200" b="1" i="1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52425" y="3444300"/>
              <a:ext cx="3770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/>
                <a:t>y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166428" y="4267200"/>
              <a:ext cx="3481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 smtClean="0"/>
                <a:t>z</a:t>
              </a:r>
              <a:endParaRPr lang="en-US" sz="3200" b="1" i="1" dirty="0"/>
            </a:p>
          </p:txBody>
        </p:sp>
      </p:grpSp>
      <p:cxnSp>
        <p:nvCxnSpPr>
          <p:cNvPr id="145" name="Straight Arrow Connector 144"/>
          <p:cNvCxnSpPr/>
          <p:nvPr/>
        </p:nvCxnSpPr>
        <p:spPr>
          <a:xfrm flipH="1" flipV="1">
            <a:off x="3505200" y="4038600"/>
            <a:ext cx="1770682" cy="158490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37" name="Group 1036"/>
          <p:cNvGrpSpPr/>
          <p:nvPr/>
        </p:nvGrpSpPr>
        <p:grpSpPr>
          <a:xfrm>
            <a:off x="4648200" y="5225176"/>
            <a:ext cx="2126379" cy="1691334"/>
            <a:chOff x="4648200" y="5225176"/>
            <a:chExt cx="2126379" cy="1691334"/>
          </a:xfrm>
        </p:grpSpPr>
        <p:pic>
          <p:nvPicPr>
            <p:cNvPr id="1026" name="Picture 2" descr="http://fc09.deviantart.net/fs27/i/2008/099/f/3/Person_icon_by_Siristhiu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882" y="5375510"/>
              <a:ext cx="1498697" cy="154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6" descr="http://iphonecruncher.com/wp-content/plugins/rss-poster/cache/1c483_smal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67" b="98000" l="20000" r="7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225176"/>
              <a:ext cx="1001802" cy="100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9" name="Straight Arrow Connector 148"/>
          <p:cNvCxnSpPr/>
          <p:nvPr/>
        </p:nvCxnSpPr>
        <p:spPr>
          <a:xfrm flipH="1" flipV="1">
            <a:off x="3733800" y="4114800"/>
            <a:ext cx="2619378" cy="131445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38" name="Group 1037"/>
          <p:cNvGrpSpPr/>
          <p:nvPr/>
        </p:nvGrpSpPr>
        <p:grpSpPr>
          <a:xfrm>
            <a:off x="6114729" y="5181600"/>
            <a:ext cx="1516129" cy="1301986"/>
            <a:chOff x="6114729" y="5181600"/>
            <a:chExt cx="1516129" cy="1301986"/>
          </a:xfrm>
        </p:grpSpPr>
        <p:pic>
          <p:nvPicPr>
            <p:cNvPr id="36" name="Picture 2" descr="http://fc09.deviantart.net/fs27/i/2008/099/f/3/Person_icon_by_Siristhiu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5375510"/>
              <a:ext cx="1077658" cy="11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iphonecruncher.com/wp-content/plugins/rss-poster/cache/1c483_smal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67" b="98000" l="20000" r="7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729" y="5181600"/>
              <a:ext cx="698898" cy="698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3" name="Straight Arrow Connector 152"/>
          <p:cNvCxnSpPr/>
          <p:nvPr/>
        </p:nvCxnSpPr>
        <p:spPr>
          <a:xfrm flipH="1" flipV="1">
            <a:off x="3505200" y="3886200"/>
            <a:ext cx="3923919" cy="152400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39" name="Group 1038"/>
          <p:cNvGrpSpPr/>
          <p:nvPr/>
        </p:nvGrpSpPr>
        <p:grpSpPr>
          <a:xfrm>
            <a:off x="7114185" y="5106827"/>
            <a:ext cx="1216931" cy="1039183"/>
            <a:chOff x="7114185" y="5106827"/>
            <a:chExt cx="1216931" cy="1039183"/>
          </a:xfrm>
        </p:grpSpPr>
        <p:pic>
          <p:nvPicPr>
            <p:cNvPr id="37" name="Picture 2" descr="http://fc09.deviantart.net/fs27/i/2008/099/f/3/Person_icon_by_Siristhiu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587" y="5244740"/>
              <a:ext cx="876529" cy="90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iphonecruncher.com/wp-content/plugins/rss-poster/cache/1c483_small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67" b="98000" l="20000" r="7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185" y="5106827"/>
              <a:ext cx="516674" cy="516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Picture 8" descr="http://icons.iconarchive.com/icons/icons-land/gis-gps-map/256/Satellite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4007" y="3960862"/>
            <a:ext cx="1570187" cy="15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0" descr="http://icons.iconarchive.com/icons/icons-land/gis-gps-map/256/Satellite-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960" y="4108449"/>
            <a:ext cx="1165225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2" descr="http://icons.iconarchive.com/icons/icons-land/gis-gps-map/256/Satellite-ic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011" y="4251231"/>
            <a:ext cx="879662" cy="8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Quad Arrow 164"/>
          <p:cNvSpPr/>
          <p:nvPr/>
        </p:nvSpPr>
        <p:spPr>
          <a:xfrm>
            <a:off x="6916607" y="4905376"/>
            <a:ext cx="914400" cy="914400"/>
          </a:xfrm>
          <a:prstGeom prst="quadArrow">
            <a:avLst>
              <a:gd name="adj1" fmla="val 4643"/>
              <a:gd name="adj2" fmla="val 14688"/>
              <a:gd name="adj3" fmla="val 22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Quad Arrow 163"/>
          <p:cNvSpPr/>
          <p:nvPr/>
        </p:nvSpPr>
        <p:spPr>
          <a:xfrm>
            <a:off x="5763901" y="4824412"/>
            <a:ext cx="1397909" cy="1397909"/>
          </a:xfrm>
          <a:prstGeom prst="quadArrow">
            <a:avLst>
              <a:gd name="adj1" fmla="val 4643"/>
              <a:gd name="adj2" fmla="val 14688"/>
              <a:gd name="adj3" fmla="val 22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Quad Arrow 104"/>
          <p:cNvSpPr/>
          <p:nvPr/>
        </p:nvSpPr>
        <p:spPr>
          <a:xfrm>
            <a:off x="4211752" y="4764202"/>
            <a:ext cx="1865198" cy="1865198"/>
          </a:xfrm>
          <a:prstGeom prst="quadArrow">
            <a:avLst>
              <a:gd name="adj1" fmla="val 4643"/>
              <a:gd name="adj2" fmla="val 14688"/>
              <a:gd name="adj3" fmla="val 22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6" name="Picture 8" descr="http://icons.iconarchive.com/icons/icons-land/gis-gps-map/256/Satellite-icon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032" y="2369832"/>
            <a:ext cx="1744968" cy="17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9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4" grpId="0" animBg="1"/>
      <p:bldP spid="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0" y="1371600"/>
            <a:ext cx="1341120" cy="134112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09600" y="4953000"/>
            <a:ext cx="6781800" cy="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05000" y="1676400"/>
            <a:ext cx="0" cy="4724400"/>
          </a:xfrm>
          <a:prstGeom prst="line">
            <a:avLst/>
          </a:prstGeom>
          <a:ln w="57150" cmpd="sng">
            <a:solidFill>
              <a:schemeClr val="tx1"/>
            </a:solidFill>
            <a:headEnd type="stealth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28800" y="1447800"/>
            <a:ext cx="1447800" cy="518160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371600" y="1066800"/>
            <a:ext cx="2779295" cy="480060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0400" y="1066800"/>
            <a:ext cx="1447800" cy="518160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just triangulate?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352800" y="20574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143000" y="1905000"/>
            <a:ext cx="4191000" cy="373380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657600" y="31242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514600" y="41910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362200" y="3733800"/>
            <a:ext cx="306655" cy="30665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949459" y="5791200"/>
            <a:ext cx="306655" cy="30665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352800" y="3657600"/>
            <a:ext cx="53340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/>
              <a:t>Need visual information</a:t>
            </a:r>
          </a:p>
          <a:p>
            <a:pPr algn="ctr"/>
            <a:r>
              <a:rPr lang="en-US" sz="2400" b="1" i="1" dirty="0" smtClean="0"/>
              <a:t>to correct for noise in GPS / compass</a:t>
            </a:r>
            <a:endParaRPr lang="en-US" sz="24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762000" y="1828800"/>
            <a:ext cx="1273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North</a:t>
            </a:r>
            <a:endParaRPr lang="en-US" sz="3200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6934200" y="5029200"/>
            <a:ext cx="100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East</a:t>
            </a:r>
            <a:endParaRPr lang="en-US" sz="3200" b="1" i="1" dirty="0"/>
          </a:p>
        </p:txBody>
      </p:sp>
      <p:sp>
        <p:nvSpPr>
          <p:cNvPr id="5" name="Oval 4"/>
          <p:cNvSpPr/>
          <p:nvPr/>
        </p:nvSpPr>
        <p:spPr>
          <a:xfrm>
            <a:off x="1752600" y="4800600"/>
            <a:ext cx="306655" cy="30665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43400" y="5486400"/>
            <a:ext cx="306655" cy="30665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114800" y="4572000"/>
            <a:ext cx="685800" cy="1201860"/>
            <a:chOff x="6588125" y="4876609"/>
            <a:chExt cx="711333" cy="124660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5476" r="84524"/>
                      </a14:imgEffect>
                    </a14:imgLayer>
                  </a14:imgProps>
                </a:ext>
              </a:extLst>
            </a:blip>
            <a:srcRect b="-1643"/>
            <a:stretch/>
          </p:blipFill>
          <p:spPr>
            <a:xfrm rot="670553" flipH="1">
              <a:off x="6588125" y="4876609"/>
              <a:ext cx="609600" cy="1246606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 rot="153349">
              <a:off x="6607147" y="4998529"/>
              <a:ext cx="692311" cy="859060"/>
              <a:chOff x="6333151" y="978574"/>
              <a:chExt cx="2056796" cy="3103530"/>
            </a:xfrm>
            <a:scene3d>
              <a:camera prst="perspectiveFront" fov="7200000">
                <a:rot lat="21549259" lon="17703121" rev="21090000"/>
              </a:camera>
              <a:lightRig rig="threePt" dir="t"/>
            </a:scene3d>
          </p:grpSpPr>
          <p:sp>
            <p:nvSpPr>
              <p:cNvPr id="29" name="Rectangle 28"/>
              <p:cNvSpPr/>
              <p:nvPr/>
            </p:nvSpPr>
            <p:spPr>
              <a:xfrm>
                <a:off x="6333151" y="978574"/>
                <a:ext cx="2056796" cy="303297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333151" y="3524169"/>
                <a:ext cx="2056796" cy="557935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33151" y="1941135"/>
                <a:ext cx="1987592" cy="1987593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 flipH="1">
            <a:off x="1583675" y="3886200"/>
            <a:ext cx="702325" cy="1201860"/>
            <a:chOff x="6588125" y="4876609"/>
            <a:chExt cx="711333" cy="124660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5476" r="84524"/>
                      </a14:imgEffect>
                    </a14:imgLayer>
                  </a14:imgProps>
                </a:ext>
              </a:extLst>
            </a:blip>
            <a:srcRect b="-1643"/>
            <a:stretch/>
          </p:blipFill>
          <p:spPr>
            <a:xfrm rot="670553" flipH="1">
              <a:off x="6588125" y="4876609"/>
              <a:ext cx="609600" cy="1246606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 rot="153349">
              <a:off x="6607147" y="4998529"/>
              <a:ext cx="692311" cy="859060"/>
              <a:chOff x="6333151" y="978574"/>
              <a:chExt cx="2056796" cy="3103530"/>
            </a:xfrm>
            <a:scene3d>
              <a:camera prst="perspectiveFront" fov="7200000">
                <a:rot lat="21594000" lon="3894000" rev="510000"/>
              </a:camera>
              <a:lightRig rig="threePt" dir="t"/>
            </a:scene3d>
          </p:grpSpPr>
          <p:sp>
            <p:nvSpPr>
              <p:cNvPr id="41" name="Rectangle 40"/>
              <p:cNvSpPr/>
              <p:nvPr/>
            </p:nvSpPr>
            <p:spPr>
              <a:xfrm>
                <a:off x="6333151" y="978574"/>
                <a:ext cx="2056796" cy="303297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333151" y="3524169"/>
                <a:ext cx="2056796" cy="557935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33151" y="1941135"/>
                <a:ext cx="1987592" cy="19875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019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8" grpId="1" animBg="1"/>
      <p:bldP spid="32" grpId="0" animBg="1"/>
      <p:bldP spid="32" grpId="1" animBg="1"/>
      <p:bldP spid="34" grpId="0" animBg="1"/>
      <p:bldP spid="34" grpId="1" animBg="1"/>
      <p:bldP spid="34" grpId="2" animBg="1"/>
      <p:bldP spid="33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Challenges </a:t>
            </a:r>
            <a:r>
              <a:rPr lang="en-US" dirty="0" smtClean="0"/>
              <a:t>and Disclaimers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 / compass / gyroscope sensing is noisy</a:t>
            </a:r>
          </a:p>
          <a:p>
            <a:pPr lvl="1"/>
            <a:r>
              <a:rPr lang="en-US" dirty="0" smtClean="0"/>
              <a:t>Complex error sources, hard to reason about accuracy</a:t>
            </a:r>
          </a:p>
          <a:p>
            <a:r>
              <a:rPr lang="en-US" dirty="0" smtClean="0"/>
              <a:t>Small errors can be magnified</a:t>
            </a:r>
          </a:p>
          <a:p>
            <a:pPr lvl="1"/>
            <a:r>
              <a:rPr lang="en-US" dirty="0"/>
              <a:t>Attempting to project far into the </a:t>
            </a:r>
            <a:r>
              <a:rPr lang="en-US" dirty="0" smtClean="0"/>
              <a:t>distance</a:t>
            </a:r>
          </a:p>
          <a:p>
            <a:r>
              <a:rPr lang="en-US" dirty="0" smtClean="0"/>
              <a:t>Need to capture user intent</a:t>
            </a:r>
          </a:p>
          <a:p>
            <a:pPr lvl="1"/>
            <a:r>
              <a:rPr lang="en-US" dirty="0" smtClean="0"/>
              <a:t>What, exactly, is the user trying to tag?</a:t>
            </a:r>
          </a:p>
          <a:p>
            <a:r>
              <a:rPr lang="en-US" dirty="0" smtClean="0"/>
              <a:t>Combining multiple information sources</a:t>
            </a:r>
          </a:p>
          <a:p>
            <a:pPr lvl="1"/>
            <a:r>
              <a:rPr lang="en-US" dirty="0" smtClean="0"/>
              <a:t>Very little data to connect independent sensor readings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2895600"/>
            <a:ext cx="647700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Not attempting to </a:t>
            </a:r>
            <a:r>
              <a:rPr lang="en-US" sz="2400" b="1" dirty="0"/>
              <a:t>push state-of-the-</a:t>
            </a:r>
            <a:r>
              <a:rPr lang="en-US" sz="2400" b="1" dirty="0" smtClean="0"/>
              <a:t>art in vision,</a:t>
            </a:r>
          </a:p>
          <a:p>
            <a:pPr algn="ctr"/>
            <a:r>
              <a:rPr lang="en-US" sz="2400" i="1" dirty="0" smtClean="0"/>
              <a:t>Nonobvious to leverage, integrate with sensing</a:t>
            </a:r>
          </a:p>
        </p:txBody>
      </p:sp>
    </p:spTree>
    <p:extLst>
      <p:ext uri="{BB962C8B-B14F-4D97-AF65-F5344CB8AC3E}">
        <p14:creationId xmlns:p14="http://schemas.microsoft.com/office/powerpoint/2010/main" val="127073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/>
          <p:cNvGrpSpPr/>
          <p:nvPr/>
        </p:nvGrpSpPr>
        <p:grpSpPr>
          <a:xfrm>
            <a:off x="2209800" y="1371600"/>
            <a:ext cx="4424527" cy="1554834"/>
            <a:chOff x="2209800" y="1371600"/>
            <a:chExt cx="4424527" cy="1554834"/>
          </a:xfrm>
        </p:grpSpPr>
        <p:grpSp>
          <p:nvGrpSpPr>
            <p:cNvPr id="24" name="Group 23"/>
            <p:cNvGrpSpPr/>
            <p:nvPr/>
          </p:nvGrpSpPr>
          <p:grpSpPr>
            <a:xfrm>
              <a:off x="2209800" y="1371600"/>
              <a:ext cx="1986127" cy="1371600"/>
              <a:chOff x="2773751" y="613827"/>
              <a:chExt cx="4744864" cy="3276757"/>
            </a:xfrm>
          </p:grpSpPr>
          <p:pic>
            <p:nvPicPr>
              <p:cNvPr id="21" name="Picture 8" descr="http://images.travelpod.com/users/tmdj/1.1247955650.more-row-houses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73751" y="613827"/>
                <a:ext cx="3204472" cy="240626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6985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  <p:pic>
            <p:nvPicPr>
              <p:cNvPr id="22" name="Picture 21" descr="http://images.travelpod.com/users/tmdj/1.1247955650.more-row-houses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90852" y="1060658"/>
                <a:ext cx="3255429" cy="24445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6985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  <p:pic>
            <p:nvPicPr>
              <p:cNvPr id="23" name="Picture 22" descr="http://images.travelpod.com/users/tmdj/1.1247955650.more-row-houses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63186" y="1446050"/>
                <a:ext cx="3255429" cy="24445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6985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</p:grpSp>
        <p:sp>
          <p:nvSpPr>
            <p:cNvPr id="25" name="Right Arrow 24"/>
            <p:cNvSpPr/>
            <p:nvPr/>
          </p:nvSpPr>
          <p:spPr>
            <a:xfrm>
              <a:off x="4440086" y="1828800"/>
              <a:ext cx="4572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074114" y="1371600"/>
              <a:ext cx="1560213" cy="1554834"/>
              <a:chOff x="304800" y="3584082"/>
              <a:chExt cx="2760498" cy="2750983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761999" y="3807964"/>
                <a:ext cx="0" cy="19803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1000" y="4782125"/>
                <a:ext cx="2057400" cy="7302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 flipV="1">
                <a:off x="304800" y="5199849"/>
                <a:ext cx="1905000" cy="8199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endCxn id="77" idx="1"/>
              </p:cNvCxnSpPr>
              <p:nvPr/>
            </p:nvCxnSpPr>
            <p:spPr>
              <a:xfrm>
                <a:off x="762000" y="4210625"/>
                <a:ext cx="1486899" cy="1461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762000" y="4210625"/>
                <a:ext cx="2219325" cy="118052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733249" y="4186577"/>
                <a:ext cx="2009951" cy="13760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638351" y="4095752"/>
                <a:ext cx="247298" cy="24729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200627" y="5623501"/>
                <a:ext cx="329624" cy="32962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2597541" y="5419725"/>
                <a:ext cx="250434" cy="25043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896879" y="5317981"/>
                <a:ext cx="168419" cy="1684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517020" y="5747517"/>
                <a:ext cx="552352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x</a:t>
                </a:r>
                <a:endParaRPr lang="en-US" b="1" i="1" dirty="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04800" y="3584082"/>
                <a:ext cx="556298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y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001908" y="4246398"/>
                <a:ext cx="529581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z</a:t>
                </a:r>
                <a:endParaRPr lang="en-US" b="1" i="1" dirty="0"/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304800" y="3002634"/>
            <a:ext cx="8458200" cy="1645566"/>
            <a:chOff x="304800" y="3002634"/>
            <a:chExt cx="8458200" cy="1645566"/>
          </a:xfrm>
        </p:grpSpPr>
        <p:grpSp>
          <p:nvGrpSpPr>
            <p:cNvPr id="7" name="Group 6"/>
            <p:cNvGrpSpPr/>
            <p:nvPr/>
          </p:nvGrpSpPr>
          <p:grpSpPr>
            <a:xfrm>
              <a:off x="1600200" y="3059668"/>
              <a:ext cx="1560213" cy="1554834"/>
              <a:chOff x="304800" y="3584082"/>
              <a:chExt cx="2760498" cy="275098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761999" y="3807964"/>
                <a:ext cx="0" cy="19803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381000" y="4782125"/>
                <a:ext cx="2057400" cy="7302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304800" y="5199849"/>
                <a:ext cx="1905000" cy="8199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endCxn id="15" idx="1"/>
              </p:cNvCxnSpPr>
              <p:nvPr/>
            </p:nvCxnSpPr>
            <p:spPr>
              <a:xfrm>
                <a:off x="762000" y="4210625"/>
                <a:ext cx="1486899" cy="1461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762000" y="4210625"/>
                <a:ext cx="2219325" cy="118052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33249" y="4186577"/>
                <a:ext cx="2009951" cy="13760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638351" y="4095752"/>
                <a:ext cx="247298" cy="24729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200627" y="5623501"/>
                <a:ext cx="329624" cy="32962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97541" y="5419725"/>
                <a:ext cx="250434" cy="25043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896879" y="5317981"/>
                <a:ext cx="168419" cy="1684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17020" y="5747517"/>
                <a:ext cx="552352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x</a:t>
                </a:r>
                <a:endParaRPr lang="en-US" b="1" i="1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04800" y="3584082"/>
                <a:ext cx="556298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y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001908" y="4246398"/>
                <a:ext cx="529581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z</a:t>
                </a:r>
                <a:endParaRPr lang="en-US" b="1" i="1" dirty="0"/>
              </a:p>
            </p:txBody>
          </p:sp>
        </p:grpSp>
        <p:sp>
          <p:nvSpPr>
            <p:cNvPr id="27" name="Right Arrow 26"/>
            <p:cNvSpPr/>
            <p:nvPr/>
          </p:nvSpPr>
          <p:spPr>
            <a:xfrm>
              <a:off x="5456387" y="3669268"/>
              <a:ext cx="4572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Plus 42"/>
            <p:cNvSpPr/>
            <p:nvPr/>
          </p:nvSpPr>
          <p:spPr>
            <a:xfrm>
              <a:off x="3276600" y="3593068"/>
              <a:ext cx="762000" cy="762000"/>
            </a:xfrm>
            <a:prstGeom prst="mathPlus">
              <a:avLst>
                <a:gd name="adj1" fmla="val 2352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114800" y="3288268"/>
              <a:ext cx="1265387" cy="1359932"/>
              <a:chOff x="3048000" y="3352800"/>
              <a:chExt cx="1265387" cy="1359932"/>
            </a:xfrm>
          </p:grpSpPr>
          <p:pic>
            <p:nvPicPr>
              <p:cNvPr id="26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3352800"/>
                <a:ext cx="1265387" cy="1265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246587" y="4343400"/>
                <a:ext cx="815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(noisy)</a:t>
                </a:r>
                <a:endParaRPr lang="en-US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096000" y="3288268"/>
              <a:ext cx="1265387" cy="1359932"/>
              <a:chOff x="2971800" y="3352800"/>
              <a:chExt cx="1265387" cy="1359932"/>
            </a:xfrm>
          </p:grpSpPr>
          <p:pic>
            <p:nvPicPr>
              <p:cNvPr id="67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352800"/>
                <a:ext cx="1265387" cy="1265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3124200" y="4343400"/>
                <a:ext cx="782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(fixed)</a:t>
                </a:r>
                <a:endParaRPr lang="en-US" dirty="0"/>
              </a:p>
            </p:txBody>
          </p:sp>
        </p:grpSp>
        <p:cxnSp>
          <p:nvCxnSpPr>
            <p:cNvPr id="131" name="Straight Connector 130"/>
            <p:cNvCxnSpPr/>
            <p:nvPr/>
          </p:nvCxnSpPr>
          <p:spPr>
            <a:xfrm>
              <a:off x="304800" y="3002634"/>
              <a:ext cx="84582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304800" y="4800600"/>
            <a:ext cx="8458200" cy="1676400"/>
            <a:chOff x="304800" y="4800600"/>
            <a:chExt cx="8458200" cy="1676400"/>
          </a:xfrm>
        </p:grpSpPr>
        <p:sp>
          <p:nvSpPr>
            <p:cNvPr id="64" name="Right Arrow 63"/>
            <p:cNvSpPr/>
            <p:nvPr/>
          </p:nvSpPr>
          <p:spPr>
            <a:xfrm>
              <a:off x="6553200" y="5455566"/>
              <a:ext cx="4572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533400" y="4922166"/>
              <a:ext cx="1560213" cy="1554834"/>
              <a:chOff x="304800" y="3584082"/>
              <a:chExt cx="2760498" cy="2750983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761999" y="3807964"/>
                <a:ext cx="0" cy="19803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381000" y="4782125"/>
                <a:ext cx="2057400" cy="7302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 flipV="1">
                <a:off x="304800" y="5199849"/>
                <a:ext cx="1905000" cy="8199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endCxn id="91" idx="1"/>
              </p:cNvCxnSpPr>
              <p:nvPr/>
            </p:nvCxnSpPr>
            <p:spPr>
              <a:xfrm>
                <a:off x="762000" y="4210625"/>
                <a:ext cx="1486899" cy="1461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762000" y="4210625"/>
                <a:ext cx="2219325" cy="118052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733249" y="4186577"/>
                <a:ext cx="2009951" cy="13760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638351" y="4095752"/>
                <a:ext cx="247298" cy="24729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2200627" y="5623501"/>
                <a:ext cx="329624" cy="32962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2597541" y="5419725"/>
                <a:ext cx="250434" cy="25043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2896879" y="5317981"/>
                <a:ext cx="168419" cy="1684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517020" y="5747517"/>
                <a:ext cx="552352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x</a:t>
                </a:r>
                <a:endParaRPr lang="en-US" b="1" i="1" dirty="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304800" y="3584082"/>
                <a:ext cx="556298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y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001908" y="4246398"/>
                <a:ext cx="529581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z</a:t>
                </a:r>
                <a:endParaRPr lang="en-US" b="1" i="1" dirty="0"/>
              </a:p>
            </p:txBody>
          </p:sp>
        </p:grpSp>
        <p:sp>
          <p:nvSpPr>
            <p:cNvPr id="97" name="Plus 96"/>
            <p:cNvSpPr/>
            <p:nvPr/>
          </p:nvSpPr>
          <p:spPr>
            <a:xfrm>
              <a:off x="2209800" y="5379366"/>
              <a:ext cx="762000" cy="762000"/>
            </a:xfrm>
            <a:prstGeom prst="mathPlus">
              <a:avLst>
                <a:gd name="adj1" fmla="val 2352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2971800" y="5086234"/>
              <a:ext cx="1265387" cy="1359932"/>
              <a:chOff x="2971800" y="3352800"/>
              <a:chExt cx="1265387" cy="1359932"/>
            </a:xfrm>
          </p:grpSpPr>
          <p:pic>
            <p:nvPicPr>
              <p:cNvPr id="99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352800"/>
                <a:ext cx="1265387" cy="1265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TextBox 99"/>
              <p:cNvSpPr txBox="1"/>
              <p:nvPr/>
            </p:nvSpPr>
            <p:spPr>
              <a:xfrm>
                <a:off x="3124200" y="4343400"/>
                <a:ext cx="782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(fixed)</a:t>
                </a:r>
                <a:endParaRPr lang="en-US" dirty="0"/>
              </a:p>
            </p:txBody>
          </p:sp>
        </p:grpSp>
        <p:sp>
          <p:nvSpPr>
            <p:cNvPr id="101" name="Plus 100"/>
            <p:cNvSpPr/>
            <p:nvPr/>
          </p:nvSpPr>
          <p:spPr>
            <a:xfrm>
              <a:off x="4211820" y="5379366"/>
              <a:ext cx="762000" cy="762000"/>
            </a:xfrm>
            <a:prstGeom prst="mathPlus">
              <a:avLst>
                <a:gd name="adj1" fmla="val 2352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400" y="5150766"/>
              <a:ext cx="990600" cy="99060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7162800" y="5120040"/>
              <a:ext cx="1219200" cy="1295400"/>
              <a:chOff x="6934200" y="4114800"/>
              <a:chExt cx="1219200" cy="1295400"/>
            </a:xfrm>
          </p:grpSpPr>
          <p:pic>
            <p:nvPicPr>
              <p:cNvPr id="103" name="Picture 8" descr="http://icons.iconarchive.com/icons/icons-land/gis-gps-map/256/Satellite-icon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4200" y="4114800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7010400" y="5040868"/>
                <a:ext cx="912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(object)</a:t>
                </a:r>
                <a:endParaRPr lang="en-US" dirty="0"/>
              </a:p>
            </p:txBody>
          </p:sp>
        </p:grpSp>
        <p:sp>
          <p:nvSpPr>
            <p:cNvPr id="124" name="Quad Arrow 123"/>
            <p:cNvSpPr/>
            <p:nvPr/>
          </p:nvSpPr>
          <p:spPr>
            <a:xfrm>
              <a:off x="5562600" y="5531766"/>
              <a:ext cx="838200" cy="838200"/>
            </a:xfrm>
            <a:prstGeom prst="quadArrow">
              <a:avLst>
                <a:gd name="adj1" fmla="val 4643"/>
                <a:gd name="adj2" fmla="val 14688"/>
                <a:gd name="adj3" fmla="val 225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304800" y="4800600"/>
              <a:ext cx="84582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Title 1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6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from Vision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62200" y="1950366"/>
            <a:ext cx="4424527" cy="1554834"/>
            <a:chOff x="2209800" y="1371600"/>
            <a:chExt cx="4424527" cy="1554834"/>
          </a:xfrm>
        </p:grpSpPr>
        <p:grpSp>
          <p:nvGrpSpPr>
            <p:cNvPr id="7" name="Group 6"/>
            <p:cNvGrpSpPr/>
            <p:nvPr/>
          </p:nvGrpSpPr>
          <p:grpSpPr>
            <a:xfrm>
              <a:off x="2209800" y="1371600"/>
              <a:ext cx="1986127" cy="1371600"/>
              <a:chOff x="2773751" y="613827"/>
              <a:chExt cx="4744864" cy="3276757"/>
            </a:xfrm>
          </p:grpSpPr>
          <p:pic>
            <p:nvPicPr>
              <p:cNvPr id="23" name="Picture 8" descr="http://images.travelpod.com/users/tmdj/1.1247955650.more-row-houses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73751" y="613827"/>
                <a:ext cx="3204472" cy="240626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6985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  <p:pic>
            <p:nvPicPr>
              <p:cNvPr id="24" name="Picture 23" descr="http://images.travelpod.com/users/tmdj/1.1247955650.more-row-houses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90852" y="1060658"/>
                <a:ext cx="3255429" cy="24445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6985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  <p:pic>
            <p:nvPicPr>
              <p:cNvPr id="25" name="Picture 24" descr="http://images.travelpod.com/users/tmdj/1.1247955650.more-row-houses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63186" y="1446050"/>
                <a:ext cx="3255429" cy="24445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6985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  <a:extLst/>
            </p:spPr>
          </p:pic>
        </p:grpSp>
        <p:sp>
          <p:nvSpPr>
            <p:cNvPr id="8" name="Right Arrow 7"/>
            <p:cNvSpPr/>
            <p:nvPr/>
          </p:nvSpPr>
          <p:spPr>
            <a:xfrm>
              <a:off x="4440086" y="1828800"/>
              <a:ext cx="4572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074114" y="1371600"/>
              <a:ext cx="1560213" cy="1554834"/>
              <a:chOff x="304800" y="3584082"/>
              <a:chExt cx="2760498" cy="275098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761999" y="3807964"/>
                <a:ext cx="0" cy="19803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381000" y="4782125"/>
                <a:ext cx="2057400" cy="7302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304800" y="5199849"/>
                <a:ext cx="1905000" cy="8199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endCxn id="17" idx="1"/>
              </p:cNvCxnSpPr>
              <p:nvPr/>
            </p:nvCxnSpPr>
            <p:spPr>
              <a:xfrm>
                <a:off x="762000" y="4210625"/>
                <a:ext cx="1486899" cy="146114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62000" y="4210625"/>
                <a:ext cx="2219325" cy="118052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33249" y="4186577"/>
                <a:ext cx="2009951" cy="13760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638351" y="4095752"/>
                <a:ext cx="247298" cy="24729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200627" y="5623501"/>
                <a:ext cx="329624" cy="32962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597541" y="5419725"/>
                <a:ext cx="250434" cy="25043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896879" y="5317981"/>
                <a:ext cx="168419" cy="1684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517020" y="5747517"/>
                <a:ext cx="552352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x</a:t>
                </a:r>
                <a:endParaRPr lang="en-US" b="1" i="1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04800" y="3584082"/>
                <a:ext cx="556298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/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001908" y="4246398"/>
                <a:ext cx="529581" cy="587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/>
                  <a:t>z</a:t>
                </a:r>
                <a:endParaRPr lang="en-US" b="1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682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0744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2" y="-18285"/>
            <a:ext cx="4419598" cy="687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cxnSp>
        <p:nvCxnSpPr>
          <p:cNvPr id="29" name="Straight Connector 28"/>
          <p:cNvCxnSpPr/>
          <p:nvPr/>
        </p:nvCxnSpPr>
        <p:spPr>
          <a:xfrm flipV="1">
            <a:off x="1447800" y="2133600"/>
            <a:ext cx="4495800" cy="1828801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828800" y="2667000"/>
            <a:ext cx="4572000" cy="167640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133600" y="3733800"/>
            <a:ext cx="4876800" cy="129540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819400" y="5410200"/>
            <a:ext cx="5638800" cy="45720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905000" y="5029200"/>
            <a:ext cx="4648200" cy="68580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295400" y="4953000"/>
            <a:ext cx="4267200" cy="76200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676400" y="5791200"/>
            <a:ext cx="4648200" cy="45720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828800" y="1143001"/>
            <a:ext cx="4495800" cy="2285999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143000" y="3276600"/>
            <a:ext cx="1830655" cy="3126055"/>
            <a:chOff x="1143000" y="3276600"/>
            <a:chExt cx="1830655" cy="3126055"/>
          </a:xfrm>
        </p:grpSpPr>
        <p:sp>
          <p:nvSpPr>
            <p:cNvPr id="14" name="Oval 13"/>
            <p:cNvSpPr/>
            <p:nvPr/>
          </p:nvSpPr>
          <p:spPr>
            <a:xfrm>
              <a:off x="1676400" y="3276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2600" y="5562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00200" y="60960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667000" y="57150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981200" y="48768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143000" y="5562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95400" y="38100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676400" y="41910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410200" y="990600"/>
            <a:ext cx="3202255" cy="4954855"/>
            <a:chOff x="5410200" y="990600"/>
            <a:chExt cx="3202255" cy="4954855"/>
          </a:xfrm>
        </p:grpSpPr>
        <p:sp>
          <p:nvSpPr>
            <p:cNvPr id="25" name="Oval 24"/>
            <p:cNvSpPr/>
            <p:nvPr/>
          </p:nvSpPr>
          <p:spPr>
            <a:xfrm>
              <a:off x="6172200" y="990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400800" y="48768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10200" y="4800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172200" y="56388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791200" y="19812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248400" y="25146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858000" y="3581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305800" y="52578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334000" y="914400"/>
            <a:ext cx="3352800" cy="5105400"/>
            <a:chOff x="5334000" y="914400"/>
            <a:chExt cx="3352800" cy="5105400"/>
          </a:xfrm>
        </p:grpSpPr>
        <p:sp>
          <p:nvSpPr>
            <p:cNvPr id="50" name="Rectangle 49"/>
            <p:cNvSpPr/>
            <p:nvPr/>
          </p:nvSpPr>
          <p:spPr>
            <a:xfrm>
              <a:off x="6103285" y="9144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15000" y="19050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72200" y="24384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781800" y="35052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34000" y="47244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96000" y="55626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229600" y="51816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324600" y="48006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066800" y="76200"/>
            <a:ext cx="2590800" cy="6400800"/>
            <a:chOff x="1066800" y="76200"/>
            <a:chExt cx="2590800" cy="6400800"/>
          </a:xfrm>
        </p:grpSpPr>
        <p:sp>
          <p:nvSpPr>
            <p:cNvPr id="49" name="Rectangle 48"/>
            <p:cNvSpPr/>
            <p:nvPr/>
          </p:nvSpPr>
          <p:spPr>
            <a:xfrm>
              <a:off x="1600200" y="32004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24000" y="762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895600" y="19812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95400" y="8382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19200" y="37338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00200" y="41148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200400" y="48768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05000" y="48006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066800" y="54864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524000" y="60198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676400" y="54864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90800" y="5638800"/>
              <a:ext cx="457200" cy="457200"/>
            </a:xfrm>
            <a:prstGeom prst="rect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3810000" y="3048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/>
              <a:t>Keypoint</a:t>
            </a:r>
            <a:r>
              <a:rPr lang="en-US" sz="2400" b="1" i="1" dirty="0" smtClean="0"/>
              <a:t> Detection</a:t>
            </a:r>
            <a:endParaRPr lang="en-US" sz="2400" b="1" i="1" dirty="0"/>
          </a:p>
        </p:txBody>
      </p:sp>
      <p:sp>
        <p:nvSpPr>
          <p:cNvPr id="79" name="Rectangle 78"/>
          <p:cNvSpPr/>
          <p:nvPr/>
        </p:nvSpPr>
        <p:spPr>
          <a:xfrm>
            <a:off x="3810000" y="13716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Descriptor Extraction</a:t>
            </a:r>
            <a:endParaRPr lang="en-US" sz="2400" b="1" i="1" dirty="0"/>
          </a:p>
        </p:txBody>
      </p:sp>
      <p:sp>
        <p:nvSpPr>
          <p:cNvPr id="80" name="Rectangle 79"/>
          <p:cNvSpPr/>
          <p:nvPr/>
        </p:nvSpPr>
        <p:spPr>
          <a:xfrm>
            <a:off x="3810000" y="24384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Matching</a:t>
            </a:r>
            <a:endParaRPr lang="en-US" sz="2400" b="1" i="1" dirty="0"/>
          </a:p>
        </p:txBody>
      </p:sp>
      <p:sp>
        <p:nvSpPr>
          <p:cNvPr id="81" name="Rectangle 80"/>
          <p:cNvSpPr/>
          <p:nvPr/>
        </p:nvSpPr>
        <p:spPr>
          <a:xfrm>
            <a:off x="3810000" y="3505200"/>
            <a:ext cx="15240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/>
              <a:t>Spatial</a:t>
            </a:r>
          </a:p>
          <a:p>
            <a:pPr algn="ctr"/>
            <a:r>
              <a:rPr lang="en-US" sz="2400" b="1" i="1" dirty="0" smtClean="0"/>
              <a:t>Reasoning</a:t>
            </a:r>
            <a:endParaRPr lang="en-US" sz="2400" b="1" i="1" dirty="0"/>
          </a:p>
        </p:txBody>
      </p:sp>
      <p:sp>
        <p:nvSpPr>
          <p:cNvPr id="82" name="TextBox 81"/>
          <p:cNvSpPr txBox="1"/>
          <p:nvPr/>
        </p:nvSpPr>
        <p:spPr>
          <a:xfrm>
            <a:off x="6787501" y="1066800"/>
            <a:ext cx="196460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50%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Closer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1371600" y="152400"/>
            <a:ext cx="2211655" cy="5107255"/>
            <a:chOff x="1371600" y="152400"/>
            <a:chExt cx="2211655" cy="5107255"/>
          </a:xfrm>
        </p:grpSpPr>
        <p:sp>
          <p:nvSpPr>
            <p:cNvPr id="83" name="Oval 82"/>
            <p:cNvSpPr/>
            <p:nvPr/>
          </p:nvSpPr>
          <p:spPr>
            <a:xfrm>
              <a:off x="3276600" y="49530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371600" y="914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971800" y="2057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600200" y="152400"/>
              <a:ext cx="306655" cy="3066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83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from Motion (</a:t>
            </a:r>
            <a:r>
              <a:rPr lang="en-US" dirty="0" err="1" smtClean="0"/>
              <a:t>SfM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Extracting 3D geometry</a:t>
            </a:r>
          </a:p>
          <a:p>
            <a:pPr lvl="1"/>
            <a:r>
              <a:rPr lang="en-US" dirty="0" smtClean="0"/>
              <a:t>Like 3D from stereo vision, but less constrained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ecover 3D coordinates of object </a:t>
            </a:r>
            <a:r>
              <a:rPr lang="en-US" dirty="0" err="1" smtClean="0"/>
              <a:t>keypoints</a:t>
            </a:r>
            <a:r>
              <a:rPr lang="en-US" dirty="0" smtClean="0"/>
              <a:t>, cameras</a:t>
            </a:r>
          </a:p>
          <a:p>
            <a:r>
              <a:rPr lang="en-US" dirty="0" smtClean="0"/>
              <a:t>Bundler: open-source </a:t>
            </a:r>
            <a:r>
              <a:rPr lang="en-US" dirty="0" err="1" smtClean="0"/>
              <a:t>SfM</a:t>
            </a:r>
            <a:r>
              <a:rPr lang="en-US" dirty="0" smtClean="0"/>
              <a:t> library</a:t>
            </a:r>
          </a:p>
          <a:p>
            <a:pPr lvl="1"/>
            <a:r>
              <a:rPr lang="en-US" dirty="0"/>
              <a:t>Backbone of Microsoft </a:t>
            </a:r>
            <a:r>
              <a:rPr lang="en-US" dirty="0" smtClean="0"/>
              <a:t>“</a:t>
            </a:r>
            <a:r>
              <a:rPr lang="en-US" dirty="0" err="1"/>
              <a:t>Photosynth</a:t>
            </a:r>
            <a:r>
              <a:rPr lang="en-US" dirty="0"/>
              <a:t>” project</a:t>
            </a:r>
          </a:p>
          <a:p>
            <a:pPr lvl="1"/>
            <a:r>
              <a:rPr lang="en-US" dirty="0"/>
              <a:t>Thesis of Noah </a:t>
            </a:r>
            <a:r>
              <a:rPr lang="en-US" dirty="0" err="1"/>
              <a:t>Snavely</a:t>
            </a:r>
            <a:r>
              <a:rPr lang="en-US" dirty="0"/>
              <a:t> (</a:t>
            </a:r>
            <a:r>
              <a:rPr lang="en-US" dirty="0" err="1"/>
              <a:t>UWash</a:t>
            </a:r>
            <a:r>
              <a:rPr lang="en-US" dirty="0"/>
              <a:t> PhD, now at Cornell)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FA85-5DF1-43C7-8AAA-3277C9F8A52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24600" y="4379475"/>
            <a:ext cx="2209800" cy="2295422"/>
            <a:chOff x="304800" y="3861375"/>
            <a:chExt cx="2209800" cy="229542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62000" y="3861375"/>
              <a:ext cx="0" cy="192693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81000" y="4782125"/>
              <a:ext cx="2057400" cy="7302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304800" y="5199849"/>
              <a:ext cx="1905000" cy="81995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312698" y="5572022"/>
              <a:ext cx="3738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 smtClean="0"/>
                <a:t>x</a:t>
              </a:r>
              <a:endParaRPr lang="en-US" sz="3200" b="1" i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2425" y="3886200"/>
              <a:ext cx="3770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/>
                <a:t>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66428" y="4267200"/>
              <a:ext cx="3481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1" dirty="0" smtClean="0"/>
                <a:t>z</a:t>
              </a:r>
              <a:endParaRPr lang="en-US" sz="3200" b="1" i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581400" y="4267200"/>
            <a:ext cx="2438400" cy="1981200"/>
            <a:chOff x="3598698" y="4267200"/>
            <a:chExt cx="2438400" cy="1981200"/>
          </a:xfrm>
        </p:grpSpPr>
        <p:sp>
          <p:nvSpPr>
            <p:cNvPr id="6" name="Cube 5"/>
            <p:cNvSpPr/>
            <p:nvPr/>
          </p:nvSpPr>
          <p:spPr>
            <a:xfrm>
              <a:off x="3598698" y="4419600"/>
              <a:ext cx="2438400" cy="1828800"/>
            </a:xfrm>
            <a:prstGeom prst="cube">
              <a:avLst>
                <a:gd name="adj" fmla="val 18361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60698" y="4267200"/>
              <a:ext cx="1528583" cy="584776"/>
            </a:xfrm>
            <a:prstGeom prst="rect">
              <a:avLst/>
            </a:prstGeom>
          </p:spPr>
          <p:txBody>
            <a:bodyPr wrap="none">
              <a:spAutoFit/>
              <a:scene3d>
                <a:camera prst="perspectiveFront" fov="3600000">
                  <a:rot lat="18722127" lon="2417041" rev="19677144"/>
                </a:camera>
                <a:lightRig rig="threePt" dir="t"/>
              </a:scene3d>
            </a:bodyPr>
            <a:lstStyle/>
            <a:p>
              <a:r>
                <a:rPr lang="en-US" sz="3200" b="1" dirty="0"/>
                <a:t>Bundler</a:t>
              </a:r>
              <a:endParaRPr lang="en-US" sz="3200" dirty="0"/>
            </a:p>
          </p:txBody>
        </p:sp>
      </p:grpSp>
      <p:sp>
        <p:nvSpPr>
          <p:cNvPr id="15" name="Oval 14"/>
          <p:cNvSpPr/>
          <p:nvPr/>
        </p:nvSpPr>
        <p:spPr>
          <a:xfrm>
            <a:off x="7865898" y="4648200"/>
            <a:ext cx="241009" cy="24100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18298" y="5486400"/>
            <a:ext cx="304800" cy="304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08698" y="57150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03898" y="5105400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418999" y="4953000"/>
            <a:ext cx="426915" cy="1122086"/>
            <a:chOff x="4173101" y="4267200"/>
            <a:chExt cx="426915" cy="112208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191000" y="5029200"/>
              <a:ext cx="409016" cy="36008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191001" y="5090474"/>
              <a:ext cx="387670" cy="28814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91000" y="4495800"/>
              <a:ext cx="409016" cy="36008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73101" y="4535538"/>
              <a:ext cx="416242" cy="22410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191000" y="4267200"/>
              <a:ext cx="381000" cy="8382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191000" y="4267200"/>
              <a:ext cx="381000" cy="7620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16618" y="4801661"/>
            <a:ext cx="1129480" cy="303739"/>
            <a:chOff x="483943" y="4980529"/>
            <a:chExt cx="569231" cy="153077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3098" y="5257800"/>
            <a:ext cx="1129480" cy="303739"/>
            <a:chOff x="483943" y="4980529"/>
            <a:chExt cx="569231" cy="153077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3098" y="5715000"/>
            <a:ext cx="1129480" cy="303739"/>
            <a:chOff x="483943" y="4980529"/>
            <a:chExt cx="569231" cy="153077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3098" y="6172200"/>
            <a:ext cx="1129480" cy="303739"/>
            <a:chOff x="483943" y="4980529"/>
            <a:chExt cx="569231" cy="153077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03098" y="4343400"/>
            <a:ext cx="1129480" cy="303739"/>
            <a:chOff x="483943" y="4980529"/>
            <a:chExt cx="569231" cy="153077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74698" y="4343400"/>
            <a:ext cx="1129480" cy="303739"/>
            <a:chOff x="483943" y="4980529"/>
            <a:chExt cx="569231" cy="153077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74698" y="5257800"/>
            <a:ext cx="1129480" cy="303739"/>
            <a:chOff x="483943" y="4980529"/>
            <a:chExt cx="569231" cy="153077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74698" y="4800600"/>
            <a:ext cx="1129480" cy="303739"/>
            <a:chOff x="483943" y="4980529"/>
            <a:chExt cx="569231" cy="153077"/>
          </a:xfrm>
        </p:grpSpPr>
        <p:cxnSp>
          <p:nvCxnSpPr>
            <p:cNvPr id="55" name="Straight Connector 54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74698" y="6172200"/>
            <a:ext cx="1129480" cy="303739"/>
            <a:chOff x="483943" y="4980529"/>
            <a:chExt cx="569231" cy="153077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074698" y="5715000"/>
            <a:ext cx="1129480" cy="303739"/>
            <a:chOff x="483943" y="4980529"/>
            <a:chExt cx="569231" cy="153077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560748" y="5063610"/>
              <a:ext cx="422433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483943" y="4980529"/>
              <a:ext cx="146799" cy="1467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906375" y="4986807"/>
              <a:ext cx="146799" cy="1467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252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681E-6 1.30002E-6 L 0.32159 0.066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1" y="33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84554E-6 -4.28968E-6 L 0.32002 0.0333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1" y="16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19681E-6 1.26793E-6 L 0.32159 0.000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19681E-6 -4.54882E-6 L 0.32159 -0.021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1" y="-11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19681E-6 -3.65571E-7 L 0.32159 -0.044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1" y="-22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155E-6 1.30002E-6 L 0.26328 0.0668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5" y="33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3155E-6 8.97525E-7 L 0.26328 0.044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5" y="222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3384E-6 -1.37436E-6 L 0.26658 0.02221 " pathEditMode="relative" ptsTypes="AA">
                                      <p:cBhvr>
                                        <p:cTn id="4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3384E-6 8.62564E-6 L 0.26658 -0.0111 " pathEditMode="relative" ptsTypes="AA">
                                      <p:cBhvr>
                                        <p:cTn id="4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13155E-6 -3.0997E-7 L 0.26328 -0.044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5" y="-222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70045</TotalTime>
  <Words>515</Words>
  <Application>Microsoft Macintosh PowerPoint</Application>
  <PresentationFormat>On-screen Show (4:3)</PresentationFormat>
  <Paragraphs>165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Why not just triangulate?</vt:lpstr>
      <vt:lpstr>Challenges and Disclaimers</vt:lpstr>
      <vt:lpstr>System Overview</vt:lpstr>
      <vt:lpstr>Hints from Vision</vt:lpstr>
      <vt:lpstr>PowerPoint Presentation</vt:lpstr>
      <vt:lpstr>Structure from Motion (SfM)</vt:lpstr>
      <vt:lpstr>PowerPoint Presentation</vt:lpstr>
      <vt:lpstr>Correcting GPS with Vision</vt:lpstr>
      <vt:lpstr>PowerPoint Presentation</vt:lpstr>
      <vt:lpstr>Enhanced Triangulation</vt:lpstr>
      <vt:lpstr>Triangulating from &gt;2 Points</vt:lpstr>
      <vt:lpstr>Leveraging Estimated Distance</vt:lpstr>
      <vt:lpstr>Leveraging Angular Structure</vt:lpstr>
      <vt:lpstr>PowerPoint Presentation</vt:lpstr>
      <vt:lpstr>Results Show Promise</vt:lpstr>
      <vt:lpstr>Conclusion</vt:lpstr>
      <vt:lpstr>Thank you Questions?</vt:lpstr>
      <vt:lpstr>Estimating Height (3D)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Manweiler</dc:creator>
  <cp:lastModifiedBy>Justin Manweiler</cp:lastModifiedBy>
  <cp:revision>3738</cp:revision>
  <dcterms:created xsi:type="dcterms:W3CDTF">2010-09-14T21:15:21Z</dcterms:created>
  <dcterms:modified xsi:type="dcterms:W3CDTF">2012-06-27T12:49:50Z</dcterms:modified>
</cp:coreProperties>
</file>