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62" r:id="rId3"/>
    <p:sldId id="257" r:id="rId4"/>
    <p:sldId id="265" r:id="rId5"/>
    <p:sldId id="258" r:id="rId6"/>
    <p:sldId id="264" r:id="rId7"/>
    <p:sldId id="263" r:id="rId8"/>
    <p:sldId id="266" r:id="rId9"/>
    <p:sldId id="268" r:id="rId10"/>
    <p:sldId id="269" r:id="rId11"/>
    <p:sldId id="271" r:id="rId12"/>
    <p:sldId id="270" r:id="rId13"/>
    <p:sldId id="272" r:id="rId14"/>
    <p:sldId id="259" r:id="rId15"/>
    <p:sldId id="278" r:id="rId16"/>
    <p:sldId id="279" r:id="rId17"/>
    <p:sldId id="280" r:id="rId18"/>
    <p:sldId id="290" r:id="rId19"/>
    <p:sldId id="281" r:id="rId20"/>
    <p:sldId id="288" r:id="rId21"/>
    <p:sldId id="282" r:id="rId22"/>
    <p:sldId id="276" r:id="rId23"/>
    <p:sldId id="283" r:id="rId24"/>
    <p:sldId id="293" r:id="rId25"/>
    <p:sldId id="294" r:id="rId26"/>
    <p:sldId id="274" r:id="rId27"/>
    <p:sldId id="275" r:id="rId28"/>
    <p:sldId id="297" r:id="rId29"/>
    <p:sldId id="298" r:id="rId30"/>
    <p:sldId id="296" r:id="rId31"/>
    <p:sldId id="285" r:id="rId32"/>
    <p:sldId id="295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83929" autoAdjust="0"/>
  </p:normalViewPr>
  <p:slideViewPr>
    <p:cSldViewPr snapToGrid="0" snapToObjects="1">
      <p:cViewPr varScale="1">
        <p:scale>
          <a:sx n="122" d="100"/>
          <a:sy n="122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07238-55B0-A94C-8875-092DBEC10F65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C6F9-FE45-3448-AC0F-D8BCC914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C6F9-FE45-3448-AC0F-D8BCC9147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C6F9-FE45-3448-AC0F-D8BCC9147A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st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4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 marL="342900" indent="-342900">
              <a:spcBef>
                <a:spcPts val="3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" pitchFamily="34" charset="0"/>
              <a:buChar char="●"/>
              <a:defRPr sz="2400" b="1" i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Ø"/>
              <a:defRPr lang="en-US" sz="2400" dirty="0" smtClean="0"/>
            </a:lvl2pPr>
            <a:lvl3pPr marL="1257300" indent="-342900">
              <a:buFont typeface="Wingdings" pitchFamily="2" charset="2"/>
              <a:buChar char="§"/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FCAF-4C89-4C73-B740-F9C11A3F3561}" type="datetime1">
              <a:rPr lang="en-US" smtClean="0"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799"/>
            <a:ext cx="7772400" cy="752475"/>
          </a:xfrm>
        </p:spPr>
        <p:txBody>
          <a:bodyPr anchor="t"/>
          <a:lstStyle>
            <a:lvl1pPr algn="l">
              <a:defRPr sz="4000" b="1" strike="noStrike" cap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76800"/>
            <a:ext cx="77724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3A-A893-6149-948A-01DE6C154A9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openxmlformats.org/officeDocument/2006/relationships/image" Target="../media/image50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91" y="3328074"/>
            <a:ext cx="3505200" cy="9906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Justin Manweiler</a:t>
            </a:r>
            <a:endParaRPr lang="en-US" sz="2400" u="sng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2954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/>
              <a:t>RxIP</a:t>
            </a:r>
            <a:r>
              <a:rPr lang="en-US" sz="4400" b="1" i="1" dirty="0" smtClean="0"/>
              <a:t>: Monitoring the Health of Home Wireless Networks</a:t>
            </a:r>
            <a:endParaRPr lang="en-US" sz="4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INFCOM 2012, TS08 Wireless Networks III </a:t>
            </a:r>
          </a:p>
          <a:p>
            <a:pPr algn="ctr"/>
            <a:r>
              <a:rPr lang="en-US" sz="1600" dirty="0" smtClean="0"/>
              <a:t>March 28, 2012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591" y="3672343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IBM T. J. Watson Research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jmanweiler@us.ibm.com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27691" y="3329443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Peter Franklin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5907" y="3673712"/>
            <a:ext cx="294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Zynga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peter.franklin@gmail.com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11102" y="3326434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000000"/>
                </a:solidFill>
              </a:rPr>
              <a:t>Romit</a:t>
            </a:r>
            <a:r>
              <a:rPr lang="en-US" sz="2400" b="1" dirty="0" smtClean="0">
                <a:solidFill>
                  <a:srgbClr val="000000"/>
                </a:solidFill>
              </a:rPr>
              <a:t> Roy </a:t>
            </a:r>
            <a:r>
              <a:rPr lang="en-US" sz="2400" b="1" dirty="0" err="1" smtClean="0">
                <a:solidFill>
                  <a:srgbClr val="000000"/>
                </a:solidFill>
              </a:rPr>
              <a:t>Choudhury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676" y="3670703"/>
            <a:ext cx="24620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romit.rc@duke.edu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533400" y="1038189"/>
            <a:ext cx="8161338" cy="4648200"/>
            <a:chOff x="533400" y="1524000"/>
            <a:chExt cx="8161338" cy="4648200"/>
          </a:xfrm>
        </p:grpSpPr>
        <p:sp>
          <p:nvSpPr>
            <p:cNvPr id="12" name="Oval 11"/>
            <p:cNvSpPr/>
            <p:nvPr/>
          </p:nvSpPr>
          <p:spPr>
            <a:xfrm>
              <a:off x="4046538" y="1524000"/>
              <a:ext cx="4648200" cy="4648200"/>
            </a:xfrm>
            <a:prstGeom prst="ellipse">
              <a:avLst/>
            </a:prstGeom>
            <a:solidFill>
              <a:srgbClr val="9BBB59">
                <a:alpha val="53000"/>
              </a:srgbClr>
            </a:solidFill>
            <a:ln w="349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alpha val="53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1524000"/>
              <a:ext cx="4648200" cy="46482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 w="349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396" y="1774706"/>
            <a:ext cx="1221396" cy="1221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647" y="3358057"/>
            <a:ext cx="1293204" cy="129320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4130041" y="1774706"/>
            <a:ext cx="1051559" cy="2634910"/>
            <a:chOff x="4130041" y="2260517"/>
            <a:chExt cx="1051559" cy="2634910"/>
          </a:xfrm>
        </p:grpSpPr>
        <p:pic>
          <p:nvPicPr>
            <p:cNvPr id="66" name="Picture 65" descr="edit_delete_mai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041" y="2260517"/>
              <a:ext cx="1051559" cy="1051559"/>
            </a:xfrm>
            <a:prstGeom prst="rect">
              <a:avLst/>
            </a:prstGeom>
          </p:spPr>
        </p:pic>
        <p:pic>
          <p:nvPicPr>
            <p:cNvPr id="67" name="Picture 66" descr="edit_delete_mai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041" y="3843868"/>
              <a:ext cx="1051559" cy="105155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810000" y="4848189"/>
            <a:ext cx="4953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With thoughtless deployments: classic </a:t>
            </a:r>
            <a:r>
              <a:rPr lang="en-US" sz="2800" b="1" i="1" dirty="0" smtClean="0"/>
              <a:t>hidden terminals </a:t>
            </a:r>
            <a:r>
              <a:rPr lang="en-US" sz="2800" dirty="0" smtClean="0"/>
              <a:t>return</a:t>
            </a:r>
            <a:endParaRPr lang="en-US" sz="2800" dirty="0"/>
          </a:p>
        </p:txBody>
      </p:sp>
      <p:pic>
        <p:nvPicPr>
          <p:cNvPr id="21" name="Picture 20" descr="ap.pn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5703" y="2414181"/>
            <a:ext cx="1760555" cy="147773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2" name="Picture 21" descr="ap.pn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44" y="2494819"/>
            <a:ext cx="1760556" cy="147773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65" name="Group 64"/>
          <p:cNvGrpSpPr/>
          <p:nvPr/>
        </p:nvGrpSpPr>
        <p:grpSpPr>
          <a:xfrm>
            <a:off x="3184904" y="2181191"/>
            <a:ext cx="3255455" cy="1600198"/>
            <a:chOff x="3184904" y="2667002"/>
            <a:chExt cx="3255455" cy="160019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184904" y="3207340"/>
              <a:ext cx="1158496" cy="1059860"/>
            </a:xfrm>
            <a:prstGeom prst="straightConnector1">
              <a:avLst/>
            </a:prstGeom>
            <a:ln w="349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5109792" y="2667002"/>
              <a:ext cx="1330567" cy="457197"/>
            </a:xfrm>
            <a:prstGeom prst="straightConnector1">
              <a:avLst/>
            </a:prstGeom>
            <a:ln w="349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84904" y="2181193"/>
            <a:ext cx="3255455" cy="1371596"/>
            <a:chOff x="3184904" y="2667004"/>
            <a:chExt cx="3255455" cy="1371596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5181600" y="3207340"/>
              <a:ext cx="1258759" cy="831260"/>
            </a:xfrm>
            <a:prstGeom prst="straightConnector1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184904" y="2667004"/>
              <a:ext cx="1158498" cy="457195"/>
            </a:xfrm>
            <a:prstGeom prst="straightConnector1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89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261" y="1091452"/>
            <a:ext cx="5517112" cy="42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31655" y="5398962"/>
            <a:ext cx="4953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AP Placement Matters:</a:t>
            </a:r>
          </a:p>
          <a:p>
            <a:pPr algn="ctr"/>
            <a:r>
              <a:rPr lang="en-US" sz="2800" b="1" i="1" dirty="0" smtClean="0"/>
              <a:t>Bad choice? Persistent Impacts.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p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/>
        </p:nvGrpSpPr>
        <p:grpSpPr>
          <a:xfrm>
            <a:off x="3202261" y="0"/>
            <a:ext cx="1708489" cy="1641731"/>
            <a:chOff x="3202261" y="0"/>
            <a:chExt cx="1708489" cy="1641731"/>
          </a:xfrm>
        </p:grpSpPr>
        <p:pic>
          <p:nvPicPr>
            <p:cNvPr id="13" name="Picture 12" descr="ap.png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02261" y="441577"/>
              <a:ext cx="1429846" cy="1200154"/>
            </a:xfrm>
            <a:prstGeom prst="rect">
              <a:avLst/>
            </a:prstGeom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8370" y="0"/>
              <a:ext cx="1002380" cy="1002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38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96E-6 -2.07311E-6 L 0.50148 -2.073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artment_floorpl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82" y="501269"/>
            <a:ext cx="6539895" cy="4252175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48" y="526294"/>
            <a:ext cx="5979751" cy="39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29001" y="4817924"/>
            <a:ext cx="3638052" cy="1569660"/>
            <a:chOff x="5800126" y="3928081"/>
            <a:chExt cx="2734274" cy="1179720"/>
          </a:xfrm>
        </p:grpSpPr>
        <p:sp>
          <p:nvSpPr>
            <p:cNvPr id="10" name="TextBox 9"/>
            <p:cNvSpPr txBox="1"/>
            <p:nvPr/>
          </p:nvSpPr>
          <p:spPr>
            <a:xfrm>
              <a:off x="5800126" y="3928081"/>
              <a:ext cx="2590800" cy="1179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Functional network </a:t>
              </a:r>
            </a:p>
            <a:p>
              <a:pPr algn="ctr"/>
              <a:r>
                <a:rPr lang="en-US" sz="3200" b="1" dirty="0" smtClean="0"/>
                <a:t>+</a:t>
              </a:r>
              <a:r>
                <a:rPr lang="en-US" sz="3200" dirty="0" smtClean="0"/>
                <a:t> hidden terminal </a:t>
              </a:r>
            </a:p>
            <a:p>
              <a:pPr algn="ctr"/>
              <a:r>
                <a:rPr lang="en-US" sz="3200" b="1" i="1" dirty="0" smtClean="0"/>
                <a:t>unusable</a:t>
              </a:r>
              <a:endParaRPr lang="en-US" sz="3200" b="1" i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96000" y="4716162"/>
              <a:ext cx="243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p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1684" y="1093738"/>
            <a:ext cx="1244432" cy="104452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Picture 11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270" y="5187430"/>
            <a:ext cx="1429846" cy="1200154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712" y="2852769"/>
            <a:ext cx="1002380" cy="10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Prescription: Internet Protocol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399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662888" y="1935779"/>
            <a:ext cx="5756643" cy="1499607"/>
            <a:chOff x="1821533" y="499869"/>
            <a:chExt cx="5756643" cy="1499607"/>
          </a:xfrm>
        </p:grpSpPr>
        <p:sp>
          <p:nvSpPr>
            <p:cNvPr id="48" name="Freeform 47"/>
            <p:cNvSpPr/>
            <p:nvPr/>
          </p:nvSpPr>
          <p:spPr>
            <a:xfrm>
              <a:off x="1821533" y="519997"/>
              <a:ext cx="1988748" cy="1411929"/>
            </a:xfrm>
            <a:custGeom>
              <a:avLst/>
              <a:gdLst>
                <a:gd name="connsiteX0" fmla="*/ 29561 w 1988748"/>
                <a:gd name="connsiteY0" fmla="*/ 1411929 h 1411929"/>
                <a:gd name="connsiteX1" fmla="*/ 56584 w 1988748"/>
                <a:gd name="connsiteY1" fmla="*/ 803980 h 1411929"/>
                <a:gd name="connsiteX2" fmla="*/ 543003 w 1988748"/>
                <a:gd name="connsiteY2" fmla="*/ 709411 h 1411929"/>
                <a:gd name="connsiteX3" fmla="*/ 664608 w 1988748"/>
                <a:gd name="connsiteY3" fmla="*/ 263581 h 1411929"/>
                <a:gd name="connsiteX4" fmla="*/ 1218585 w 1988748"/>
                <a:gd name="connsiteY4" fmla="*/ 277091 h 1411929"/>
                <a:gd name="connsiteX5" fmla="*/ 1326678 w 1988748"/>
                <a:gd name="connsiteY5" fmla="*/ 6892 h 1411929"/>
                <a:gd name="connsiteX6" fmla="*/ 1988748 w 1988748"/>
                <a:gd name="connsiteY6" fmla="*/ 74442 h 141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748" h="1411929">
                  <a:moveTo>
                    <a:pt x="29561" y="1411929"/>
                  </a:moveTo>
                  <a:cubicBezTo>
                    <a:pt x="285" y="1166497"/>
                    <a:pt x="-28990" y="921066"/>
                    <a:pt x="56584" y="803980"/>
                  </a:cubicBezTo>
                  <a:cubicBezTo>
                    <a:pt x="142158" y="686894"/>
                    <a:pt x="441666" y="799477"/>
                    <a:pt x="543003" y="709411"/>
                  </a:cubicBezTo>
                  <a:cubicBezTo>
                    <a:pt x="644340" y="619345"/>
                    <a:pt x="552011" y="335634"/>
                    <a:pt x="664608" y="263581"/>
                  </a:cubicBezTo>
                  <a:cubicBezTo>
                    <a:pt x="777205" y="191528"/>
                    <a:pt x="1108240" y="319872"/>
                    <a:pt x="1218585" y="277091"/>
                  </a:cubicBezTo>
                  <a:cubicBezTo>
                    <a:pt x="1328930" y="234310"/>
                    <a:pt x="1198318" y="40667"/>
                    <a:pt x="1326678" y="6892"/>
                  </a:cubicBezTo>
                  <a:cubicBezTo>
                    <a:pt x="1455038" y="-26883"/>
                    <a:pt x="1988748" y="74442"/>
                    <a:pt x="1988748" y="74442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50747" y="1202388"/>
              <a:ext cx="293040" cy="675498"/>
            </a:xfrm>
            <a:custGeom>
              <a:avLst/>
              <a:gdLst>
                <a:gd name="connsiteX0" fmla="*/ 0 w 293040"/>
                <a:gd name="connsiteY0" fmla="*/ 675498 h 675498"/>
                <a:gd name="connsiteX1" fmla="*/ 283744 w 293040"/>
                <a:gd name="connsiteY1" fmla="*/ 459339 h 675498"/>
                <a:gd name="connsiteX2" fmla="*/ 229698 w 293040"/>
                <a:gd name="connsiteY2" fmla="*/ 0 h 6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040" h="675498">
                  <a:moveTo>
                    <a:pt x="0" y="675498"/>
                  </a:moveTo>
                  <a:cubicBezTo>
                    <a:pt x="122730" y="623710"/>
                    <a:pt x="245461" y="571922"/>
                    <a:pt x="283744" y="459339"/>
                  </a:cubicBezTo>
                  <a:cubicBezTo>
                    <a:pt x="322027" y="346756"/>
                    <a:pt x="229698" y="0"/>
                    <a:pt x="229698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61711" y="1013248"/>
              <a:ext cx="283438" cy="986228"/>
            </a:xfrm>
            <a:custGeom>
              <a:avLst/>
              <a:gdLst>
                <a:gd name="connsiteX0" fmla="*/ 151106 w 283438"/>
                <a:gd name="connsiteY0" fmla="*/ 986228 h 986228"/>
                <a:gd name="connsiteX1" fmla="*/ 2478 w 283438"/>
                <a:gd name="connsiteY1" fmla="*/ 594439 h 986228"/>
                <a:gd name="connsiteX2" fmla="*/ 259199 w 283438"/>
                <a:gd name="connsiteY2" fmla="*/ 378279 h 986228"/>
                <a:gd name="connsiteX3" fmla="*/ 272711 w 283438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8" h="986228">
                  <a:moveTo>
                    <a:pt x="151106" y="986228"/>
                  </a:moveTo>
                  <a:cubicBezTo>
                    <a:pt x="67784" y="840996"/>
                    <a:pt x="-15537" y="695764"/>
                    <a:pt x="2478" y="594439"/>
                  </a:cubicBezTo>
                  <a:cubicBezTo>
                    <a:pt x="20493" y="493114"/>
                    <a:pt x="214160" y="477352"/>
                    <a:pt x="259199" y="378279"/>
                  </a:cubicBezTo>
                  <a:cubicBezTo>
                    <a:pt x="304238" y="279206"/>
                    <a:pt x="272711" y="0"/>
                    <a:pt x="272711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181600" y="499869"/>
              <a:ext cx="1842181" cy="1445567"/>
            </a:xfrm>
            <a:custGeom>
              <a:avLst/>
              <a:gdLst>
                <a:gd name="connsiteX0" fmla="*/ 1378187 w 1470498"/>
                <a:gd name="connsiteY0" fmla="*/ 1445567 h 1445567"/>
                <a:gd name="connsiteX1" fmla="*/ 1378187 w 1470498"/>
                <a:gd name="connsiteY1" fmla="*/ 526889 h 1445567"/>
                <a:gd name="connsiteX2" fmla="*/ 418860 w 1470498"/>
                <a:gd name="connsiteY2" fmla="*/ 891658 h 1445567"/>
                <a:gd name="connsiteX3" fmla="*/ 0 w 1470498"/>
                <a:gd name="connsiteY3" fmla="*/ 0 h 14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498" h="1445567">
                  <a:moveTo>
                    <a:pt x="1378187" y="1445567"/>
                  </a:moveTo>
                  <a:cubicBezTo>
                    <a:pt x="1458131" y="1032387"/>
                    <a:pt x="1538075" y="619207"/>
                    <a:pt x="1378187" y="526889"/>
                  </a:cubicBezTo>
                  <a:cubicBezTo>
                    <a:pt x="1218299" y="434571"/>
                    <a:pt x="648558" y="979473"/>
                    <a:pt x="418860" y="891658"/>
                  </a:cubicBezTo>
                  <a:cubicBezTo>
                    <a:pt x="189162" y="803843"/>
                    <a:pt x="0" y="0"/>
                    <a:pt x="0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39771" y="573463"/>
              <a:ext cx="2038405" cy="1277403"/>
            </a:xfrm>
            <a:custGeom>
              <a:avLst/>
              <a:gdLst>
                <a:gd name="connsiteX0" fmla="*/ 1986211 w 2038405"/>
                <a:gd name="connsiteY0" fmla="*/ 1277403 h 1277403"/>
                <a:gd name="connsiteX1" fmla="*/ 1905141 w 2038405"/>
                <a:gd name="connsiteY1" fmla="*/ 34486 h 1277403"/>
                <a:gd name="connsiteX2" fmla="*/ 837721 w 2038405"/>
                <a:gd name="connsiteY2" fmla="*/ 318195 h 1277403"/>
                <a:gd name="connsiteX3" fmla="*/ 0 w 2038405"/>
                <a:gd name="connsiteY3" fmla="*/ 7466 h 1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05" h="1277403">
                  <a:moveTo>
                    <a:pt x="1986211" y="1277403"/>
                  </a:moveTo>
                  <a:cubicBezTo>
                    <a:pt x="2041383" y="735878"/>
                    <a:pt x="2096556" y="194354"/>
                    <a:pt x="1905141" y="34486"/>
                  </a:cubicBezTo>
                  <a:cubicBezTo>
                    <a:pt x="1713726" y="-125382"/>
                    <a:pt x="1155244" y="322698"/>
                    <a:pt x="837721" y="318195"/>
                  </a:cubicBezTo>
                  <a:cubicBezTo>
                    <a:pt x="520198" y="313692"/>
                    <a:pt x="0" y="7466"/>
                    <a:pt x="0" y="7466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14777" y="864638"/>
              <a:ext cx="1436039" cy="1116562"/>
            </a:xfrm>
            <a:custGeom>
              <a:avLst/>
              <a:gdLst>
                <a:gd name="connsiteX0" fmla="*/ 44341 w 1436039"/>
                <a:gd name="connsiteY0" fmla="*/ 986228 h 986228"/>
                <a:gd name="connsiteX1" fmla="*/ 84876 w 1436039"/>
                <a:gd name="connsiteY1" fmla="*/ 432319 h 986228"/>
                <a:gd name="connsiteX2" fmla="*/ 814504 w 1436039"/>
                <a:gd name="connsiteY2" fmla="*/ 378280 h 986228"/>
                <a:gd name="connsiteX3" fmla="*/ 1436039 w 1436039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039" h="986228">
                  <a:moveTo>
                    <a:pt x="44341" y="986228"/>
                  </a:moveTo>
                  <a:cubicBezTo>
                    <a:pt x="428" y="759936"/>
                    <a:pt x="-43484" y="533644"/>
                    <a:pt x="84876" y="432319"/>
                  </a:cubicBezTo>
                  <a:cubicBezTo>
                    <a:pt x="213236" y="330994"/>
                    <a:pt x="589310" y="450333"/>
                    <a:pt x="814504" y="378280"/>
                  </a:cubicBezTo>
                  <a:cubicBezTo>
                    <a:pt x="1039698" y="306227"/>
                    <a:pt x="1436039" y="0"/>
                    <a:pt x="1436039" y="0"/>
                  </a:cubicBezTo>
                </a:path>
              </a:pathLst>
            </a:custGeom>
            <a:ln w="76200" cmpd="sng">
              <a:solidFill>
                <a:srgbClr val="F796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62888" y="1931013"/>
            <a:ext cx="5756643" cy="1499607"/>
            <a:chOff x="1821533" y="499869"/>
            <a:chExt cx="5756643" cy="1499607"/>
          </a:xfrm>
        </p:grpSpPr>
        <p:sp>
          <p:nvSpPr>
            <p:cNvPr id="57" name="Freeform 56"/>
            <p:cNvSpPr/>
            <p:nvPr/>
          </p:nvSpPr>
          <p:spPr>
            <a:xfrm>
              <a:off x="1821533" y="519997"/>
              <a:ext cx="1988748" cy="1411929"/>
            </a:xfrm>
            <a:custGeom>
              <a:avLst/>
              <a:gdLst>
                <a:gd name="connsiteX0" fmla="*/ 29561 w 1988748"/>
                <a:gd name="connsiteY0" fmla="*/ 1411929 h 1411929"/>
                <a:gd name="connsiteX1" fmla="*/ 56584 w 1988748"/>
                <a:gd name="connsiteY1" fmla="*/ 803980 h 1411929"/>
                <a:gd name="connsiteX2" fmla="*/ 543003 w 1988748"/>
                <a:gd name="connsiteY2" fmla="*/ 709411 h 1411929"/>
                <a:gd name="connsiteX3" fmla="*/ 664608 w 1988748"/>
                <a:gd name="connsiteY3" fmla="*/ 263581 h 1411929"/>
                <a:gd name="connsiteX4" fmla="*/ 1218585 w 1988748"/>
                <a:gd name="connsiteY4" fmla="*/ 277091 h 1411929"/>
                <a:gd name="connsiteX5" fmla="*/ 1326678 w 1988748"/>
                <a:gd name="connsiteY5" fmla="*/ 6892 h 1411929"/>
                <a:gd name="connsiteX6" fmla="*/ 1988748 w 1988748"/>
                <a:gd name="connsiteY6" fmla="*/ 74442 h 141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748" h="1411929">
                  <a:moveTo>
                    <a:pt x="29561" y="1411929"/>
                  </a:moveTo>
                  <a:cubicBezTo>
                    <a:pt x="285" y="1166497"/>
                    <a:pt x="-28990" y="921066"/>
                    <a:pt x="56584" y="803980"/>
                  </a:cubicBezTo>
                  <a:cubicBezTo>
                    <a:pt x="142158" y="686894"/>
                    <a:pt x="441666" y="799477"/>
                    <a:pt x="543003" y="709411"/>
                  </a:cubicBezTo>
                  <a:cubicBezTo>
                    <a:pt x="644340" y="619345"/>
                    <a:pt x="552011" y="335634"/>
                    <a:pt x="664608" y="263581"/>
                  </a:cubicBezTo>
                  <a:cubicBezTo>
                    <a:pt x="777205" y="191528"/>
                    <a:pt x="1108240" y="319872"/>
                    <a:pt x="1218585" y="277091"/>
                  </a:cubicBezTo>
                  <a:cubicBezTo>
                    <a:pt x="1328930" y="234310"/>
                    <a:pt x="1198318" y="40667"/>
                    <a:pt x="1326678" y="6892"/>
                  </a:cubicBezTo>
                  <a:cubicBezTo>
                    <a:pt x="1455038" y="-26883"/>
                    <a:pt x="1988748" y="74442"/>
                    <a:pt x="1988748" y="74442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350747" y="1202388"/>
              <a:ext cx="293040" cy="675498"/>
            </a:xfrm>
            <a:custGeom>
              <a:avLst/>
              <a:gdLst>
                <a:gd name="connsiteX0" fmla="*/ 0 w 293040"/>
                <a:gd name="connsiteY0" fmla="*/ 675498 h 675498"/>
                <a:gd name="connsiteX1" fmla="*/ 283744 w 293040"/>
                <a:gd name="connsiteY1" fmla="*/ 459339 h 675498"/>
                <a:gd name="connsiteX2" fmla="*/ 229698 w 293040"/>
                <a:gd name="connsiteY2" fmla="*/ 0 h 6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040" h="675498">
                  <a:moveTo>
                    <a:pt x="0" y="675498"/>
                  </a:moveTo>
                  <a:cubicBezTo>
                    <a:pt x="122730" y="623710"/>
                    <a:pt x="245461" y="571922"/>
                    <a:pt x="283744" y="459339"/>
                  </a:cubicBezTo>
                  <a:cubicBezTo>
                    <a:pt x="322027" y="346756"/>
                    <a:pt x="229698" y="0"/>
                    <a:pt x="229698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61711" y="1013248"/>
              <a:ext cx="283438" cy="986228"/>
            </a:xfrm>
            <a:custGeom>
              <a:avLst/>
              <a:gdLst>
                <a:gd name="connsiteX0" fmla="*/ 151106 w 283438"/>
                <a:gd name="connsiteY0" fmla="*/ 986228 h 986228"/>
                <a:gd name="connsiteX1" fmla="*/ 2478 w 283438"/>
                <a:gd name="connsiteY1" fmla="*/ 594439 h 986228"/>
                <a:gd name="connsiteX2" fmla="*/ 259199 w 283438"/>
                <a:gd name="connsiteY2" fmla="*/ 378279 h 986228"/>
                <a:gd name="connsiteX3" fmla="*/ 272711 w 283438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8" h="986228">
                  <a:moveTo>
                    <a:pt x="151106" y="986228"/>
                  </a:moveTo>
                  <a:cubicBezTo>
                    <a:pt x="67784" y="840996"/>
                    <a:pt x="-15537" y="695764"/>
                    <a:pt x="2478" y="594439"/>
                  </a:cubicBezTo>
                  <a:cubicBezTo>
                    <a:pt x="20493" y="493114"/>
                    <a:pt x="214160" y="477352"/>
                    <a:pt x="259199" y="378279"/>
                  </a:cubicBezTo>
                  <a:cubicBezTo>
                    <a:pt x="304238" y="279206"/>
                    <a:pt x="272711" y="0"/>
                    <a:pt x="272711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81600" y="499869"/>
              <a:ext cx="1842181" cy="1445567"/>
            </a:xfrm>
            <a:custGeom>
              <a:avLst/>
              <a:gdLst>
                <a:gd name="connsiteX0" fmla="*/ 1378187 w 1470498"/>
                <a:gd name="connsiteY0" fmla="*/ 1445567 h 1445567"/>
                <a:gd name="connsiteX1" fmla="*/ 1378187 w 1470498"/>
                <a:gd name="connsiteY1" fmla="*/ 526889 h 1445567"/>
                <a:gd name="connsiteX2" fmla="*/ 418860 w 1470498"/>
                <a:gd name="connsiteY2" fmla="*/ 891658 h 1445567"/>
                <a:gd name="connsiteX3" fmla="*/ 0 w 1470498"/>
                <a:gd name="connsiteY3" fmla="*/ 0 h 14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498" h="1445567">
                  <a:moveTo>
                    <a:pt x="1378187" y="1445567"/>
                  </a:moveTo>
                  <a:cubicBezTo>
                    <a:pt x="1458131" y="1032387"/>
                    <a:pt x="1538075" y="619207"/>
                    <a:pt x="1378187" y="526889"/>
                  </a:cubicBezTo>
                  <a:cubicBezTo>
                    <a:pt x="1218299" y="434571"/>
                    <a:pt x="648558" y="979473"/>
                    <a:pt x="418860" y="891658"/>
                  </a:cubicBezTo>
                  <a:cubicBezTo>
                    <a:pt x="189162" y="803843"/>
                    <a:pt x="0" y="0"/>
                    <a:pt x="0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39771" y="573463"/>
              <a:ext cx="2038405" cy="1277403"/>
            </a:xfrm>
            <a:custGeom>
              <a:avLst/>
              <a:gdLst>
                <a:gd name="connsiteX0" fmla="*/ 1986211 w 2038405"/>
                <a:gd name="connsiteY0" fmla="*/ 1277403 h 1277403"/>
                <a:gd name="connsiteX1" fmla="*/ 1905141 w 2038405"/>
                <a:gd name="connsiteY1" fmla="*/ 34486 h 1277403"/>
                <a:gd name="connsiteX2" fmla="*/ 837721 w 2038405"/>
                <a:gd name="connsiteY2" fmla="*/ 318195 h 1277403"/>
                <a:gd name="connsiteX3" fmla="*/ 0 w 2038405"/>
                <a:gd name="connsiteY3" fmla="*/ 7466 h 1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05" h="1277403">
                  <a:moveTo>
                    <a:pt x="1986211" y="1277403"/>
                  </a:moveTo>
                  <a:cubicBezTo>
                    <a:pt x="2041383" y="735878"/>
                    <a:pt x="2096556" y="194354"/>
                    <a:pt x="1905141" y="34486"/>
                  </a:cubicBezTo>
                  <a:cubicBezTo>
                    <a:pt x="1713726" y="-125382"/>
                    <a:pt x="1155244" y="322698"/>
                    <a:pt x="837721" y="318195"/>
                  </a:cubicBezTo>
                  <a:cubicBezTo>
                    <a:pt x="520198" y="313692"/>
                    <a:pt x="0" y="7466"/>
                    <a:pt x="0" y="7466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14777" y="864638"/>
              <a:ext cx="1436039" cy="1116562"/>
            </a:xfrm>
            <a:custGeom>
              <a:avLst/>
              <a:gdLst>
                <a:gd name="connsiteX0" fmla="*/ 44341 w 1436039"/>
                <a:gd name="connsiteY0" fmla="*/ 986228 h 986228"/>
                <a:gd name="connsiteX1" fmla="*/ 84876 w 1436039"/>
                <a:gd name="connsiteY1" fmla="*/ 432319 h 986228"/>
                <a:gd name="connsiteX2" fmla="*/ 814504 w 1436039"/>
                <a:gd name="connsiteY2" fmla="*/ 378280 h 986228"/>
                <a:gd name="connsiteX3" fmla="*/ 1436039 w 1436039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039" h="986228">
                  <a:moveTo>
                    <a:pt x="44341" y="986228"/>
                  </a:moveTo>
                  <a:cubicBezTo>
                    <a:pt x="428" y="759936"/>
                    <a:pt x="-43484" y="533644"/>
                    <a:pt x="84876" y="432319"/>
                  </a:cubicBezTo>
                  <a:cubicBezTo>
                    <a:pt x="213236" y="330994"/>
                    <a:pt x="589310" y="450333"/>
                    <a:pt x="814504" y="378280"/>
                  </a:cubicBezTo>
                  <a:cubicBezTo>
                    <a:pt x="1039698" y="306227"/>
                    <a:pt x="1436039" y="0"/>
                    <a:pt x="1436039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72" y="2946400"/>
            <a:ext cx="1752600" cy="1744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096" y="2946400"/>
            <a:ext cx="1744240" cy="1744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61472" y="2946400"/>
            <a:ext cx="1752600" cy="17442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696" y="2946400"/>
            <a:ext cx="1744240" cy="17442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1224" y="2946400"/>
            <a:ext cx="1752600" cy="17442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960" y="2946400"/>
            <a:ext cx="1744240" cy="1744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556000"/>
            <a:ext cx="1244600" cy="1244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556000"/>
            <a:ext cx="1244600" cy="1244600"/>
          </a:xfrm>
          <a:prstGeom prst="rect">
            <a:avLst/>
          </a:prstGeom>
        </p:spPr>
      </p:pic>
      <p:sp>
        <p:nvSpPr>
          <p:cNvPr id="47" name="Cloud 46"/>
          <p:cNvSpPr/>
          <p:nvPr/>
        </p:nvSpPr>
        <p:spPr>
          <a:xfrm>
            <a:off x="3124200" y="990600"/>
            <a:ext cx="2743200" cy="1752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30600"/>
            <a:ext cx="1244600" cy="1244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" y="3657600"/>
            <a:ext cx="7247018" cy="838200"/>
            <a:chOff x="914400" y="3175000"/>
            <a:chExt cx="7247018" cy="838200"/>
          </a:xfrm>
        </p:grpSpPr>
        <p:pic>
          <p:nvPicPr>
            <p:cNvPr id="75" name="Picture 74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44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0" name="Picture 7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098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1" name="Picture 80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4290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2" name="Picture 81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482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3" name="Picture 82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436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4" name="Picture 83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628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sp>
        <p:nvSpPr>
          <p:cNvPr id="11" name="Freeform 10"/>
          <p:cNvSpPr/>
          <p:nvPr/>
        </p:nvSpPr>
        <p:spPr>
          <a:xfrm>
            <a:off x="4676568" y="1487419"/>
            <a:ext cx="1050106" cy="1033025"/>
          </a:xfrm>
          <a:custGeom>
            <a:avLst/>
            <a:gdLst>
              <a:gd name="connsiteX0" fmla="*/ 302364 w 1050106"/>
              <a:gd name="connsiteY0" fmla="*/ 1022435 h 1033025"/>
              <a:gd name="connsiteX1" fmla="*/ 433388 w 1050106"/>
              <a:gd name="connsiteY1" fmla="*/ 720043 h 1033025"/>
              <a:gd name="connsiteX2" fmla="*/ 594649 w 1050106"/>
              <a:gd name="connsiteY2" fmla="*/ 1032515 h 1033025"/>
              <a:gd name="connsiteX3" fmla="*/ 655122 w 1050106"/>
              <a:gd name="connsiteY3" fmla="*/ 629325 h 1033025"/>
              <a:gd name="connsiteX4" fmla="*/ 1048196 w 1050106"/>
              <a:gd name="connsiteY4" fmla="*/ 669644 h 1033025"/>
              <a:gd name="connsiteX5" fmla="*/ 796226 w 1050106"/>
              <a:gd name="connsiteY5" fmla="*/ 14462 h 1033025"/>
              <a:gd name="connsiteX6" fmla="*/ 594649 w 1050106"/>
              <a:gd name="connsiteY6" fmla="*/ 205977 h 1033025"/>
              <a:gd name="connsiteX7" fmla="*/ 251970 w 1050106"/>
              <a:gd name="connsiteY7" fmla="*/ 85020 h 1033025"/>
              <a:gd name="connsiteX8" fmla="*/ 0 w 1050106"/>
              <a:gd name="connsiteY8" fmla="*/ 659565 h 1033025"/>
              <a:gd name="connsiteX9" fmla="*/ 251970 w 1050106"/>
              <a:gd name="connsiteY9" fmla="*/ 669644 h 1033025"/>
              <a:gd name="connsiteX10" fmla="*/ 302364 w 1050106"/>
              <a:gd name="connsiteY10" fmla="*/ 1022435 h 103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106" h="1033025">
                <a:moveTo>
                  <a:pt x="302364" y="1022435"/>
                </a:moveTo>
                <a:cubicBezTo>
                  <a:pt x="332600" y="1030835"/>
                  <a:pt x="384674" y="718363"/>
                  <a:pt x="433388" y="720043"/>
                </a:cubicBezTo>
                <a:cubicBezTo>
                  <a:pt x="482102" y="721723"/>
                  <a:pt x="557693" y="1047635"/>
                  <a:pt x="594649" y="1032515"/>
                </a:cubicBezTo>
                <a:cubicBezTo>
                  <a:pt x="631605" y="1017395"/>
                  <a:pt x="579531" y="689803"/>
                  <a:pt x="655122" y="629325"/>
                </a:cubicBezTo>
                <a:cubicBezTo>
                  <a:pt x="730713" y="568847"/>
                  <a:pt x="1024679" y="772121"/>
                  <a:pt x="1048196" y="669644"/>
                </a:cubicBezTo>
                <a:cubicBezTo>
                  <a:pt x="1071713" y="567167"/>
                  <a:pt x="871817" y="91740"/>
                  <a:pt x="796226" y="14462"/>
                </a:cubicBezTo>
                <a:cubicBezTo>
                  <a:pt x="720635" y="-62816"/>
                  <a:pt x="685358" y="194217"/>
                  <a:pt x="594649" y="205977"/>
                </a:cubicBezTo>
                <a:cubicBezTo>
                  <a:pt x="503940" y="217737"/>
                  <a:pt x="351078" y="9422"/>
                  <a:pt x="251970" y="85020"/>
                </a:cubicBezTo>
                <a:cubicBezTo>
                  <a:pt x="152862" y="160618"/>
                  <a:pt x="0" y="562128"/>
                  <a:pt x="0" y="659565"/>
                </a:cubicBezTo>
                <a:cubicBezTo>
                  <a:pt x="0" y="757002"/>
                  <a:pt x="204936" y="612526"/>
                  <a:pt x="251970" y="669644"/>
                </a:cubicBezTo>
                <a:cubicBezTo>
                  <a:pt x="299004" y="726762"/>
                  <a:pt x="272128" y="1014035"/>
                  <a:pt x="302364" y="1022435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37419" y="1521994"/>
            <a:ext cx="1402884" cy="1240315"/>
          </a:xfrm>
          <a:custGeom>
            <a:avLst/>
            <a:gdLst>
              <a:gd name="connsiteX0" fmla="*/ 7170 w 1402884"/>
              <a:gd name="connsiteY0" fmla="*/ 423395 h 1240315"/>
              <a:gd name="connsiteX1" fmla="*/ 198667 w 1402884"/>
              <a:gd name="connsiteY1" fmla="*/ 403235 h 1240315"/>
              <a:gd name="connsiteX2" fmla="*/ 249061 w 1402884"/>
              <a:gd name="connsiteY2" fmla="*/ 211720 h 1240315"/>
              <a:gd name="connsiteX3" fmla="*/ 621977 w 1402884"/>
              <a:gd name="connsiteY3" fmla="*/ 211720 h 1240315"/>
              <a:gd name="connsiteX4" fmla="*/ 773159 w 1402884"/>
              <a:gd name="connsiteY4" fmla="*/ 46 h 1240315"/>
              <a:gd name="connsiteX5" fmla="*/ 1398045 w 1402884"/>
              <a:gd name="connsiteY5" fmla="*/ 231880 h 1240315"/>
              <a:gd name="connsiteX6" fmla="*/ 1075523 w 1402884"/>
              <a:gd name="connsiteY6" fmla="*/ 685468 h 1240315"/>
              <a:gd name="connsiteX7" fmla="*/ 1317415 w 1402884"/>
              <a:gd name="connsiteY7" fmla="*/ 876983 h 1240315"/>
              <a:gd name="connsiteX8" fmla="*/ 1317415 w 1402884"/>
              <a:gd name="connsiteY8" fmla="*/ 1239854 h 1240315"/>
              <a:gd name="connsiteX9" fmla="*/ 1025129 w 1402884"/>
              <a:gd name="connsiteY9" fmla="*/ 796345 h 1240315"/>
              <a:gd name="connsiteX10" fmla="*/ 692529 w 1402884"/>
              <a:gd name="connsiteY10" fmla="*/ 856824 h 1240315"/>
              <a:gd name="connsiteX11" fmla="*/ 551425 w 1402884"/>
              <a:gd name="connsiteY11" fmla="*/ 776186 h 1240315"/>
              <a:gd name="connsiteX12" fmla="*/ 390164 w 1402884"/>
              <a:gd name="connsiteY12" fmla="*/ 897143 h 1240315"/>
              <a:gd name="connsiteX13" fmla="*/ 480874 w 1402884"/>
              <a:gd name="connsiteY13" fmla="*/ 473794 h 1240315"/>
              <a:gd name="connsiteX14" fmla="*/ 7170 w 1402884"/>
              <a:gd name="connsiteY14" fmla="*/ 423395 h 1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2884" h="1240315">
                <a:moveTo>
                  <a:pt x="7170" y="423395"/>
                </a:moveTo>
                <a:cubicBezTo>
                  <a:pt x="-39864" y="411635"/>
                  <a:pt x="158352" y="438514"/>
                  <a:pt x="198667" y="403235"/>
                </a:cubicBezTo>
                <a:cubicBezTo>
                  <a:pt x="238982" y="367956"/>
                  <a:pt x="178509" y="243639"/>
                  <a:pt x="249061" y="211720"/>
                </a:cubicBezTo>
                <a:cubicBezTo>
                  <a:pt x="319613" y="179801"/>
                  <a:pt x="534627" y="246999"/>
                  <a:pt x="621977" y="211720"/>
                </a:cubicBezTo>
                <a:cubicBezTo>
                  <a:pt x="709327" y="176441"/>
                  <a:pt x="643814" y="-3314"/>
                  <a:pt x="773159" y="46"/>
                </a:cubicBezTo>
                <a:cubicBezTo>
                  <a:pt x="902504" y="3406"/>
                  <a:pt x="1347651" y="117643"/>
                  <a:pt x="1398045" y="231880"/>
                </a:cubicBezTo>
                <a:cubicBezTo>
                  <a:pt x="1448439" y="346117"/>
                  <a:pt x="1088961" y="577951"/>
                  <a:pt x="1075523" y="685468"/>
                </a:cubicBezTo>
                <a:cubicBezTo>
                  <a:pt x="1062085" y="792985"/>
                  <a:pt x="1277100" y="784585"/>
                  <a:pt x="1317415" y="876983"/>
                </a:cubicBezTo>
                <a:cubicBezTo>
                  <a:pt x="1357730" y="969381"/>
                  <a:pt x="1366129" y="1253294"/>
                  <a:pt x="1317415" y="1239854"/>
                </a:cubicBezTo>
                <a:cubicBezTo>
                  <a:pt x="1268701" y="1226414"/>
                  <a:pt x="1129277" y="860183"/>
                  <a:pt x="1025129" y="796345"/>
                </a:cubicBezTo>
                <a:cubicBezTo>
                  <a:pt x="920981" y="732507"/>
                  <a:pt x="771479" y="860184"/>
                  <a:pt x="692529" y="856824"/>
                </a:cubicBezTo>
                <a:cubicBezTo>
                  <a:pt x="613579" y="853464"/>
                  <a:pt x="601819" y="769466"/>
                  <a:pt x="551425" y="776186"/>
                </a:cubicBezTo>
                <a:cubicBezTo>
                  <a:pt x="501031" y="782906"/>
                  <a:pt x="401923" y="947542"/>
                  <a:pt x="390164" y="897143"/>
                </a:cubicBezTo>
                <a:cubicBezTo>
                  <a:pt x="378406" y="846744"/>
                  <a:pt x="541347" y="549392"/>
                  <a:pt x="480874" y="473794"/>
                </a:cubicBezTo>
                <a:cubicBezTo>
                  <a:pt x="420401" y="398196"/>
                  <a:pt x="54204" y="435155"/>
                  <a:pt x="7170" y="423395"/>
                </a:cubicBezTo>
                <a:close/>
              </a:path>
            </a:pathLst>
          </a:custGeom>
          <a:noFill/>
          <a:ln w="38100" cmpd="sng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14400" y="4191000"/>
            <a:ext cx="7010400" cy="914400"/>
            <a:chOff x="914400" y="4191000"/>
            <a:chExt cx="7010400" cy="914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914400" cy="9144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42" y="4191000"/>
              <a:ext cx="914400" cy="9144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800" y="4191000"/>
              <a:ext cx="914400" cy="9144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400" y="41910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30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 </a:t>
            </a:r>
            <a:r>
              <a:rPr lang="en-US" dirty="0" smtClean="0"/>
              <a:t>Steps to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</a:t>
            </a:r>
            <a:r>
              <a:rPr lang="en-US" dirty="0"/>
              <a:t>	</a:t>
            </a:r>
            <a:r>
              <a:rPr lang="en-US" dirty="0" smtClean="0"/>
              <a:t>Bootstrap: Establishing Internet Coordination</a:t>
            </a:r>
          </a:p>
          <a:p>
            <a:pPr marL="0" indent="0">
              <a:buNone/>
            </a:pPr>
            <a:r>
              <a:rPr lang="en-US" dirty="0" smtClean="0"/>
              <a:t>2) 	Detection: Verifying Hidden Terminals as the Cause</a:t>
            </a:r>
          </a:p>
          <a:p>
            <a:pPr marL="0" indent="0">
              <a:buNone/>
            </a:pPr>
            <a:r>
              <a:rPr lang="en-US" dirty="0" smtClean="0"/>
              <a:t>3) 	Fault Assessment: Identifying Hidden Terminal APs</a:t>
            </a:r>
          </a:p>
          <a:p>
            <a:pPr marL="0" indent="0">
              <a:buNone/>
            </a:pPr>
            <a:r>
              <a:rPr lang="en-US" dirty="0" smtClean="0"/>
              <a:t>4) 	Recovery: Isolating Traffic from Hidden Terminals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7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APs broadcast </a:t>
            </a:r>
            <a:r>
              <a:rPr lang="en-US" b="1" i="1" dirty="0"/>
              <a:t>wired</a:t>
            </a:r>
            <a:r>
              <a:rPr lang="en-US" i="1" dirty="0"/>
              <a:t> </a:t>
            </a:r>
            <a:r>
              <a:rPr lang="en-US" dirty="0" smtClean="0"/>
              <a:t>IP coordination address/port </a:t>
            </a:r>
          </a:p>
          <a:p>
            <a:pPr lvl="1"/>
            <a:r>
              <a:rPr lang="en-US" dirty="0" smtClean="0"/>
              <a:t>Embedded in </a:t>
            </a:r>
            <a:r>
              <a:rPr lang="en-US" dirty="0"/>
              <a:t>802.11 </a:t>
            </a:r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Intermediate nodes forward extra hop (via wired)</a:t>
            </a:r>
          </a:p>
          <a:p>
            <a:pPr lvl="1"/>
            <a:r>
              <a:rPr lang="en-US" dirty="0" smtClean="0"/>
              <a:t>2-hop coordination w/ microsecond-accuracy time sync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Bootstrap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377822" y="4325109"/>
            <a:ext cx="380748" cy="1079157"/>
          </a:xfrm>
          <a:custGeom>
            <a:avLst/>
            <a:gdLst>
              <a:gd name="connsiteX0" fmla="*/ 59176 w 380748"/>
              <a:gd name="connsiteY0" fmla="*/ 1013254 h 1013254"/>
              <a:gd name="connsiteX1" fmla="*/ 380452 w 380748"/>
              <a:gd name="connsiteY1" fmla="*/ 444843 h 1013254"/>
              <a:gd name="connsiteX2" fmla="*/ 9749 w 380748"/>
              <a:gd name="connsiteY2" fmla="*/ 411892 h 1013254"/>
              <a:gd name="connsiteX3" fmla="*/ 108603 w 380748"/>
              <a:gd name="connsiteY3" fmla="*/ 0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8" h="1013254">
                <a:moveTo>
                  <a:pt x="59176" y="1013254"/>
                </a:moveTo>
                <a:cubicBezTo>
                  <a:pt x="223933" y="779162"/>
                  <a:pt x="388690" y="545070"/>
                  <a:pt x="380452" y="444843"/>
                </a:cubicBezTo>
                <a:cubicBezTo>
                  <a:pt x="372214" y="344616"/>
                  <a:pt x="55057" y="486032"/>
                  <a:pt x="9749" y="411892"/>
                </a:cubicBezTo>
                <a:cubicBezTo>
                  <a:pt x="-35559" y="337752"/>
                  <a:pt x="90754" y="72767"/>
                  <a:pt x="10860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82987" y="4076656"/>
            <a:ext cx="1245811" cy="553253"/>
          </a:xfrm>
          <a:custGeom>
            <a:avLst/>
            <a:gdLst>
              <a:gd name="connsiteX0" fmla="*/ 2207741 w 2207741"/>
              <a:gd name="connsiteY0" fmla="*/ 553253 h 553253"/>
              <a:gd name="connsiteX1" fmla="*/ 1746422 w 2207741"/>
              <a:gd name="connsiteY1" fmla="*/ 1318 h 553253"/>
              <a:gd name="connsiteX2" fmla="*/ 1293341 w 2207741"/>
              <a:gd name="connsiteY2" fmla="*/ 388496 h 553253"/>
              <a:gd name="connsiteX3" fmla="*/ 972065 w 2207741"/>
              <a:gd name="connsiteY3" fmla="*/ 26032 h 553253"/>
              <a:gd name="connsiteX4" fmla="*/ 642552 w 2207741"/>
              <a:gd name="connsiteY4" fmla="*/ 199026 h 553253"/>
              <a:gd name="connsiteX5" fmla="*/ 0 w 2207741"/>
              <a:gd name="connsiteY5" fmla="*/ 26032 h 5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741" h="553253">
                <a:moveTo>
                  <a:pt x="2207741" y="553253"/>
                </a:moveTo>
                <a:cubicBezTo>
                  <a:pt x="2053281" y="291015"/>
                  <a:pt x="1898822" y="28777"/>
                  <a:pt x="1746422" y="1318"/>
                </a:cubicBezTo>
                <a:cubicBezTo>
                  <a:pt x="1594022" y="-26141"/>
                  <a:pt x="1422400" y="384377"/>
                  <a:pt x="1293341" y="388496"/>
                </a:cubicBezTo>
                <a:cubicBezTo>
                  <a:pt x="1164282" y="392615"/>
                  <a:pt x="1080530" y="57610"/>
                  <a:pt x="972065" y="26032"/>
                </a:cubicBezTo>
                <a:cubicBezTo>
                  <a:pt x="863600" y="-5546"/>
                  <a:pt x="804563" y="199026"/>
                  <a:pt x="642552" y="199026"/>
                </a:cubicBezTo>
                <a:cubicBezTo>
                  <a:pt x="480541" y="199026"/>
                  <a:pt x="108465" y="56237"/>
                  <a:pt x="0" y="260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79598" y="4016485"/>
            <a:ext cx="1423086" cy="745230"/>
          </a:xfrm>
          <a:custGeom>
            <a:avLst/>
            <a:gdLst>
              <a:gd name="connsiteX0" fmla="*/ 92508 w 1978972"/>
              <a:gd name="connsiteY0" fmla="*/ 745230 h 745230"/>
              <a:gd name="connsiteX1" fmla="*/ 51318 w 1978972"/>
              <a:gd name="connsiteY1" fmla="*/ 168581 h 745230"/>
              <a:gd name="connsiteX2" fmla="*/ 710345 w 1978972"/>
              <a:gd name="connsiteY2" fmla="*/ 473381 h 745230"/>
              <a:gd name="connsiteX3" fmla="*/ 677394 w 1978972"/>
              <a:gd name="connsiteY3" fmla="*/ 3824 h 745230"/>
              <a:gd name="connsiteX4" fmla="*/ 1196378 w 1978972"/>
              <a:gd name="connsiteY4" fmla="*/ 358051 h 745230"/>
              <a:gd name="connsiteX5" fmla="*/ 1328183 w 1978972"/>
              <a:gd name="connsiteY5" fmla="*/ 3824 h 745230"/>
              <a:gd name="connsiteX6" fmla="*/ 1978972 w 1978972"/>
              <a:gd name="connsiteY6" fmla="*/ 201532 h 7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972" h="745230">
                <a:moveTo>
                  <a:pt x="92508" y="745230"/>
                </a:moveTo>
                <a:cubicBezTo>
                  <a:pt x="20426" y="479559"/>
                  <a:pt x="-51655" y="213889"/>
                  <a:pt x="51318" y="168581"/>
                </a:cubicBezTo>
                <a:cubicBezTo>
                  <a:pt x="154291" y="123273"/>
                  <a:pt x="605999" y="500840"/>
                  <a:pt x="710345" y="473381"/>
                </a:cubicBezTo>
                <a:cubicBezTo>
                  <a:pt x="814691" y="445922"/>
                  <a:pt x="596389" y="23046"/>
                  <a:pt x="677394" y="3824"/>
                </a:cubicBezTo>
                <a:cubicBezTo>
                  <a:pt x="758399" y="-15398"/>
                  <a:pt x="1087913" y="358051"/>
                  <a:pt x="1196378" y="358051"/>
                </a:cubicBezTo>
                <a:cubicBezTo>
                  <a:pt x="1304843" y="358051"/>
                  <a:pt x="1197751" y="29910"/>
                  <a:pt x="1328183" y="3824"/>
                </a:cubicBezTo>
                <a:cubicBezTo>
                  <a:pt x="1458615" y="-22262"/>
                  <a:pt x="1718793" y="89635"/>
                  <a:pt x="1978972" y="2015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3654403" y="3784448"/>
            <a:ext cx="1582437" cy="8073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73727" y="4135235"/>
            <a:ext cx="1565189" cy="451221"/>
            <a:chOff x="3270422" y="4969276"/>
            <a:chExt cx="1565189" cy="451221"/>
          </a:xfrm>
        </p:grpSpPr>
        <p:sp>
          <p:nvSpPr>
            <p:cNvPr id="36" name="Freeform 35"/>
            <p:cNvSpPr/>
            <p:nvPr/>
          </p:nvSpPr>
          <p:spPr>
            <a:xfrm>
              <a:off x="3270422" y="4969276"/>
              <a:ext cx="736801" cy="451221"/>
            </a:xfrm>
            <a:custGeom>
              <a:avLst/>
              <a:gdLst>
                <a:gd name="connsiteX0" fmla="*/ 0 w 736801"/>
                <a:gd name="connsiteY0" fmla="*/ 6378 h 451221"/>
                <a:gd name="connsiteX1" fmla="*/ 247135 w 736801"/>
                <a:gd name="connsiteY1" fmla="*/ 55805 h 451221"/>
                <a:gd name="connsiteX2" fmla="*/ 477794 w 736801"/>
                <a:gd name="connsiteY2" fmla="*/ 6378 h 451221"/>
                <a:gd name="connsiteX3" fmla="*/ 477794 w 736801"/>
                <a:gd name="connsiteY3" fmla="*/ 228800 h 451221"/>
                <a:gd name="connsiteX4" fmla="*/ 708454 w 736801"/>
                <a:gd name="connsiteY4" fmla="*/ 269989 h 451221"/>
                <a:gd name="connsiteX5" fmla="*/ 724929 w 736801"/>
                <a:gd name="connsiteY5" fmla="*/ 451221 h 45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01" h="451221">
                  <a:moveTo>
                    <a:pt x="0" y="6378"/>
                  </a:moveTo>
                  <a:cubicBezTo>
                    <a:pt x="83751" y="31091"/>
                    <a:pt x="167503" y="55805"/>
                    <a:pt x="247135" y="55805"/>
                  </a:cubicBezTo>
                  <a:cubicBezTo>
                    <a:pt x="326767" y="55805"/>
                    <a:pt x="439351" y="-22454"/>
                    <a:pt x="477794" y="6378"/>
                  </a:cubicBezTo>
                  <a:cubicBezTo>
                    <a:pt x="516237" y="35210"/>
                    <a:pt x="439351" y="184865"/>
                    <a:pt x="477794" y="228800"/>
                  </a:cubicBezTo>
                  <a:cubicBezTo>
                    <a:pt x="516237" y="272735"/>
                    <a:pt x="667265" y="232919"/>
                    <a:pt x="708454" y="269989"/>
                  </a:cubicBezTo>
                  <a:cubicBezTo>
                    <a:pt x="749643" y="307059"/>
                    <a:pt x="737286" y="379140"/>
                    <a:pt x="724929" y="451221"/>
                  </a:cubicBezTo>
                </a:path>
              </a:pathLst>
            </a:custGeom>
            <a:ln w="38100"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020065" y="5021355"/>
              <a:ext cx="815546" cy="374429"/>
            </a:xfrm>
            <a:custGeom>
              <a:avLst/>
              <a:gdLst>
                <a:gd name="connsiteX0" fmla="*/ 0 w 815546"/>
                <a:gd name="connsiteY0" fmla="*/ 374429 h 374429"/>
                <a:gd name="connsiteX1" fmla="*/ 181232 w 815546"/>
                <a:gd name="connsiteY1" fmla="*/ 53153 h 374429"/>
                <a:gd name="connsiteX2" fmla="*/ 815546 w 815546"/>
                <a:gd name="connsiteY2" fmla="*/ 3726 h 3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546" h="374429">
                  <a:moveTo>
                    <a:pt x="0" y="374429"/>
                  </a:moveTo>
                  <a:cubicBezTo>
                    <a:pt x="22654" y="244683"/>
                    <a:pt x="45308" y="114937"/>
                    <a:pt x="181232" y="53153"/>
                  </a:cubicBezTo>
                  <a:cubicBezTo>
                    <a:pt x="317156" y="-8631"/>
                    <a:pt x="566351" y="-2453"/>
                    <a:pt x="815546" y="3726"/>
                  </a:cubicBezTo>
                </a:path>
              </a:pathLst>
            </a:cu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779" y="3985644"/>
            <a:ext cx="1431597" cy="1201624"/>
          </a:xfrm>
          <a:prstGeom prst="rect">
            <a:avLst/>
          </a:prstGeom>
          <a:effectLst/>
        </p:spPr>
      </p:pic>
      <p:pic>
        <p:nvPicPr>
          <p:cNvPr id="17" name="Picture 16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3946" y="4002982"/>
            <a:ext cx="1429846" cy="1200154"/>
          </a:xfrm>
          <a:prstGeom prst="rect">
            <a:avLst/>
          </a:prstGeom>
          <a:effectLst/>
        </p:spPr>
      </p:pic>
      <p:pic>
        <p:nvPicPr>
          <p:cNvPr id="18" name="Picture 17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38251" y="4586456"/>
            <a:ext cx="1429846" cy="1200154"/>
          </a:xfrm>
          <a:prstGeom prst="rect">
            <a:avLst/>
          </a:prstGeom>
          <a:effectLst/>
        </p:spPr>
      </p:pic>
      <p:sp>
        <p:nvSpPr>
          <p:cNvPr id="7" name="Left-Right Arrow 6"/>
          <p:cNvSpPr/>
          <p:nvPr/>
        </p:nvSpPr>
        <p:spPr>
          <a:xfrm rot="1683094">
            <a:off x="2790750" y="4953846"/>
            <a:ext cx="731875" cy="2492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9093626">
            <a:off x="4983294" y="4995749"/>
            <a:ext cx="731875" cy="2492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368636" y="5582478"/>
            <a:ext cx="1320324" cy="758685"/>
          </a:xfrm>
          <a:prstGeom prst="wedgeRectCallout">
            <a:avLst>
              <a:gd name="adj1" fmla="val -45261"/>
              <a:gd name="adj2" fmla="val -956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1963777" y="5582478"/>
            <a:ext cx="1320324" cy="758685"/>
          </a:xfrm>
          <a:prstGeom prst="wedgeRectCallout">
            <a:avLst>
              <a:gd name="adj1" fmla="val 35655"/>
              <a:gd name="adj2" fmla="val -1022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2379598" y="3228319"/>
            <a:ext cx="3649200" cy="1974817"/>
          </a:xfrm>
          <a:prstGeom prst="arc">
            <a:avLst>
              <a:gd name="adj1" fmla="val 11281713"/>
              <a:gd name="adj2" fmla="val 20975687"/>
            </a:avLst>
          </a:prstGeom>
          <a:ln w="53975">
            <a:prstDash val="sysDot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6553199" y="3075950"/>
            <a:ext cx="1782619" cy="1037305"/>
          </a:xfrm>
          <a:prstGeom prst="wedgeRectCallout">
            <a:avLst>
              <a:gd name="adj1" fmla="val -95170"/>
              <a:gd name="adj2" fmla="val -2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</a:p>
          <a:p>
            <a:pPr algn="ctr"/>
            <a:r>
              <a:rPr lang="en-US" i="1" dirty="0" smtClean="0"/>
              <a:t>@ </a:t>
            </a:r>
            <a:r>
              <a:rPr lang="en-US" i="1" dirty="0" err="1" smtClean="0"/>
              <a:t>μsec</a:t>
            </a:r>
            <a:r>
              <a:rPr lang="en-US" dirty="0" smtClean="0"/>
              <a:t> accuracy</a:t>
            </a:r>
            <a:endParaRPr lang="en-US" i="1" dirty="0"/>
          </a:p>
        </p:txBody>
      </p:sp>
      <p:sp>
        <p:nvSpPr>
          <p:cNvPr id="24" name="Freeform 23"/>
          <p:cNvSpPr/>
          <p:nvPr/>
        </p:nvSpPr>
        <p:spPr>
          <a:xfrm>
            <a:off x="3665489" y="3934665"/>
            <a:ext cx="1573427" cy="264613"/>
          </a:xfrm>
          <a:custGeom>
            <a:avLst/>
            <a:gdLst>
              <a:gd name="connsiteX0" fmla="*/ 0 w 1573427"/>
              <a:gd name="connsiteY0" fmla="*/ 206948 h 264613"/>
              <a:gd name="connsiteX1" fmla="*/ 724930 w 1573427"/>
              <a:gd name="connsiteY1" fmla="*/ 1002 h 264613"/>
              <a:gd name="connsiteX2" fmla="*/ 1021492 w 1573427"/>
              <a:gd name="connsiteY2" fmla="*/ 124570 h 264613"/>
              <a:gd name="connsiteX3" fmla="*/ 1219200 w 1573427"/>
              <a:gd name="connsiteY3" fmla="*/ 33953 h 264613"/>
              <a:gd name="connsiteX4" fmla="*/ 1383957 w 1573427"/>
              <a:gd name="connsiteY4" fmla="*/ 198710 h 264613"/>
              <a:gd name="connsiteX5" fmla="*/ 1573427 w 1573427"/>
              <a:gd name="connsiteY5" fmla="*/ 264613 h 2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427" h="264613">
                <a:moveTo>
                  <a:pt x="0" y="206948"/>
                </a:moveTo>
                <a:cubicBezTo>
                  <a:pt x="277340" y="110840"/>
                  <a:pt x="554681" y="14732"/>
                  <a:pt x="724930" y="1002"/>
                </a:cubicBezTo>
                <a:cubicBezTo>
                  <a:pt x="895179" y="-12728"/>
                  <a:pt x="939114" y="119078"/>
                  <a:pt x="1021492" y="124570"/>
                </a:cubicBezTo>
                <a:cubicBezTo>
                  <a:pt x="1103870" y="130062"/>
                  <a:pt x="1158789" y="21596"/>
                  <a:pt x="1219200" y="33953"/>
                </a:cubicBezTo>
                <a:cubicBezTo>
                  <a:pt x="1279611" y="46310"/>
                  <a:pt x="1324919" y="160267"/>
                  <a:pt x="1383957" y="198710"/>
                </a:cubicBezTo>
                <a:cubicBezTo>
                  <a:pt x="1442995" y="237153"/>
                  <a:pt x="1508211" y="250883"/>
                  <a:pt x="1573427" y="264613"/>
                </a:cubicBezTo>
              </a:path>
            </a:pathLst>
          </a:custGeom>
          <a:ln w="381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7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7" grpId="0" animBg="1"/>
      <p:bldP spid="26" grpId="0" animBg="1"/>
      <p:bldP spid="8" grpId="0" animBg="1"/>
      <p:bldP spid="27" grpId="0" animBg="1"/>
      <p:bldP spid="5" grpId="0" animBg="1"/>
      <p:bldP spid="22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 detect the presence of a hidden terminal</a:t>
            </a:r>
          </a:p>
          <a:p>
            <a:pPr lvl="1"/>
            <a:r>
              <a:rPr lang="en-US" dirty="0" smtClean="0"/>
              <a:t>High loss rates when link SNR (quality) is good</a:t>
            </a:r>
          </a:p>
          <a:p>
            <a:pPr lvl="1"/>
            <a:r>
              <a:rPr lang="en-US" dirty="0" smtClean="0"/>
              <a:t>Link asymmetry – divergent upload/download behavior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277337" y="3032096"/>
            <a:ext cx="1423086" cy="745230"/>
          </a:xfrm>
          <a:custGeom>
            <a:avLst/>
            <a:gdLst>
              <a:gd name="connsiteX0" fmla="*/ 92508 w 1978972"/>
              <a:gd name="connsiteY0" fmla="*/ 745230 h 745230"/>
              <a:gd name="connsiteX1" fmla="*/ 51318 w 1978972"/>
              <a:gd name="connsiteY1" fmla="*/ 168581 h 745230"/>
              <a:gd name="connsiteX2" fmla="*/ 710345 w 1978972"/>
              <a:gd name="connsiteY2" fmla="*/ 473381 h 745230"/>
              <a:gd name="connsiteX3" fmla="*/ 677394 w 1978972"/>
              <a:gd name="connsiteY3" fmla="*/ 3824 h 745230"/>
              <a:gd name="connsiteX4" fmla="*/ 1196378 w 1978972"/>
              <a:gd name="connsiteY4" fmla="*/ 358051 h 745230"/>
              <a:gd name="connsiteX5" fmla="*/ 1328183 w 1978972"/>
              <a:gd name="connsiteY5" fmla="*/ 3824 h 745230"/>
              <a:gd name="connsiteX6" fmla="*/ 1978972 w 1978972"/>
              <a:gd name="connsiteY6" fmla="*/ 201532 h 7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972" h="745230">
                <a:moveTo>
                  <a:pt x="92508" y="745230"/>
                </a:moveTo>
                <a:cubicBezTo>
                  <a:pt x="20426" y="479559"/>
                  <a:pt x="-51655" y="213889"/>
                  <a:pt x="51318" y="168581"/>
                </a:cubicBezTo>
                <a:cubicBezTo>
                  <a:pt x="154291" y="123273"/>
                  <a:pt x="605999" y="500840"/>
                  <a:pt x="710345" y="473381"/>
                </a:cubicBezTo>
                <a:cubicBezTo>
                  <a:pt x="814691" y="445922"/>
                  <a:pt x="596389" y="23046"/>
                  <a:pt x="677394" y="3824"/>
                </a:cubicBezTo>
                <a:cubicBezTo>
                  <a:pt x="758399" y="-15398"/>
                  <a:pt x="1087913" y="358051"/>
                  <a:pt x="1196378" y="358051"/>
                </a:cubicBezTo>
                <a:cubicBezTo>
                  <a:pt x="1304843" y="358051"/>
                  <a:pt x="1197751" y="29910"/>
                  <a:pt x="1328183" y="3824"/>
                </a:cubicBezTo>
                <a:cubicBezTo>
                  <a:pt x="1458615" y="-22262"/>
                  <a:pt x="1718793" y="89635"/>
                  <a:pt x="1978972" y="2015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60" y="2969951"/>
            <a:ext cx="1431597" cy="1201624"/>
          </a:xfrm>
          <a:prstGeom prst="rect">
            <a:avLst/>
          </a:prstGeom>
          <a:effectLst/>
        </p:spPr>
      </p:pic>
      <p:sp>
        <p:nvSpPr>
          <p:cNvPr id="28" name="Freeform 27"/>
          <p:cNvSpPr/>
          <p:nvPr/>
        </p:nvSpPr>
        <p:spPr>
          <a:xfrm>
            <a:off x="4680726" y="3092267"/>
            <a:ext cx="1245811" cy="553253"/>
          </a:xfrm>
          <a:custGeom>
            <a:avLst/>
            <a:gdLst>
              <a:gd name="connsiteX0" fmla="*/ 2207741 w 2207741"/>
              <a:gd name="connsiteY0" fmla="*/ 553253 h 553253"/>
              <a:gd name="connsiteX1" fmla="*/ 1746422 w 2207741"/>
              <a:gd name="connsiteY1" fmla="*/ 1318 h 553253"/>
              <a:gd name="connsiteX2" fmla="*/ 1293341 w 2207741"/>
              <a:gd name="connsiteY2" fmla="*/ 388496 h 553253"/>
              <a:gd name="connsiteX3" fmla="*/ 972065 w 2207741"/>
              <a:gd name="connsiteY3" fmla="*/ 26032 h 553253"/>
              <a:gd name="connsiteX4" fmla="*/ 642552 w 2207741"/>
              <a:gd name="connsiteY4" fmla="*/ 199026 h 553253"/>
              <a:gd name="connsiteX5" fmla="*/ 0 w 2207741"/>
              <a:gd name="connsiteY5" fmla="*/ 26032 h 5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741" h="553253">
                <a:moveTo>
                  <a:pt x="2207741" y="553253"/>
                </a:moveTo>
                <a:cubicBezTo>
                  <a:pt x="2053281" y="291015"/>
                  <a:pt x="1898822" y="28777"/>
                  <a:pt x="1746422" y="1318"/>
                </a:cubicBezTo>
                <a:cubicBezTo>
                  <a:pt x="1594022" y="-26141"/>
                  <a:pt x="1422400" y="384377"/>
                  <a:pt x="1293341" y="388496"/>
                </a:cubicBezTo>
                <a:cubicBezTo>
                  <a:pt x="1164282" y="392615"/>
                  <a:pt x="1080530" y="57610"/>
                  <a:pt x="972065" y="26032"/>
                </a:cubicBezTo>
                <a:cubicBezTo>
                  <a:pt x="863600" y="-5546"/>
                  <a:pt x="804563" y="199026"/>
                  <a:pt x="642552" y="199026"/>
                </a:cubicBezTo>
                <a:cubicBezTo>
                  <a:pt x="480541" y="199026"/>
                  <a:pt x="108465" y="56237"/>
                  <a:pt x="0" y="260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2424" y="2903437"/>
            <a:ext cx="1429846" cy="1200154"/>
          </a:xfrm>
          <a:prstGeom prst="rect">
            <a:avLst/>
          </a:prstGeom>
          <a:effectLst/>
        </p:spPr>
      </p:pic>
      <p:grpSp>
        <p:nvGrpSpPr>
          <p:cNvPr id="30" name="Group 29"/>
          <p:cNvGrpSpPr/>
          <p:nvPr/>
        </p:nvGrpSpPr>
        <p:grpSpPr>
          <a:xfrm>
            <a:off x="1028649" y="4531025"/>
            <a:ext cx="7357584" cy="1050856"/>
            <a:chOff x="969511" y="5463448"/>
            <a:chExt cx="7357584" cy="1050856"/>
          </a:xfrm>
        </p:grpSpPr>
        <p:pic>
          <p:nvPicPr>
            <p:cNvPr id="31" name="Picture 8" descr="google nexus one phone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11" y="5571862"/>
              <a:ext cx="842975" cy="94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://www.slipperybrick.com/wp-content/uploads/2007/11/samsung-sph-m4650-smartphone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463448"/>
              <a:ext cx="935695" cy="668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450137" y="3944377"/>
            <a:ext cx="6229001" cy="907283"/>
            <a:chOff x="1390999" y="4876800"/>
            <a:chExt cx="6229001" cy="907283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1390999" y="5051375"/>
              <a:ext cx="399701" cy="5358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751448" y="5036014"/>
              <a:ext cx="639952" cy="6182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640161" y="5103998"/>
              <a:ext cx="578038" cy="6800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982853" y="4876800"/>
              <a:ext cx="637147" cy="586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Smiley Face 37"/>
          <p:cNvSpPr/>
          <p:nvPr/>
        </p:nvSpPr>
        <p:spPr>
          <a:xfrm>
            <a:off x="1801071" y="4373670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3411938" y="2878750"/>
            <a:ext cx="1582437" cy="8073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edit_delete_mail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80"/>
          <a:stretch/>
        </p:blipFill>
        <p:spPr>
          <a:xfrm>
            <a:off x="1230071" y="4016361"/>
            <a:ext cx="566684" cy="514664"/>
          </a:xfrm>
          <a:prstGeom prst="rect">
            <a:avLst/>
          </a:prstGeom>
        </p:spPr>
      </p:pic>
      <p:pic>
        <p:nvPicPr>
          <p:cNvPr id="41" name="Picture 40" descr="edit_delete_mail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80"/>
          <a:stretch/>
        </p:blipFill>
        <p:spPr>
          <a:xfrm>
            <a:off x="6576793" y="4124775"/>
            <a:ext cx="566684" cy="514664"/>
          </a:xfrm>
          <a:prstGeom prst="rect">
            <a:avLst/>
          </a:prstGeom>
        </p:spPr>
      </p:pic>
      <p:sp>
        <p:nvSpPr>
          <p:cNvPr id="42" name="Smiley Face 41"/>
          <p:cNvSpPr/>
          <p:nvPr/>
        </p:nvSpPr>
        <p:spPr>
          <a:xfrm>
            <a:off x="7260038" y="4049295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4360" y="2501842"/>
            <a:ext cx="612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BB0000"/>
                </a:solidFill>
              </a:rPr>
              <a:t>?</a:t>
            </a:r>
            <a:endParaRPr lang="en-US" sz="7200" b="1" dirty="0">
              <a:solidFill>
                <a:srgbClr val="BB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2501842"/>
            <a:ext cx="612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BB0000"/>
                </a:solidFill>
              </a:rPr>
              <a:t>?</a:t>
            </a:r>
            <a:endParaRPr lang="en-US" sz="7200" b="1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5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Fault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 cooperate to isolate hidden terminals</a:t>
            </a:r>
          </a:p>
          <a:p>
            <a:pPr lvl="1"/>
            <a:r>
              <a:rPr lang="en-US" dirty="0" smtClean="0"/>
              <a:t>APs maintain detailed records of packet transmissions</a:t>
            </a:r>
          </a:p>
          <a:p>
            <a:pPr lvl="1"/>
            <a:r>
              <a:rPr lang="en-US" dirty="0"/>
              <a:t>Pairs of APs attempt to correlate concurrency with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Fast O(1) record / lookup through Bloom Filters</a:t>
            </a:r>
          </a:p>
          <a:p>
            <a:r>
              <a:rPr lang="en-US" dirty="0" smtClean="0"/>
              <a:t>APs </a:t>
            </a:r>
            <a:r>
              <a:rPr lang="en-US" dirty="0"/>
              <a:t>poll suspected hidden terminals</a:t>
            </a:r>
          </a:p>
          <a:p>
            <a:pPr lvl="1"/>
            <a:r>
              <a:rPr lang="en-US" dirty="0"/>
              <a:t>Yes/No Questions … Did you transmit at time </a:t>
            </a:r>
            <a:r>
              <a:rPr lang="en-US" i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Per-peer saturating </a:t>
            </a:r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671" y="4860530"/>
            <a:ext cx="5390862" cy="1582519"/>
            <a:chOff x="2157671" y="4860530"/>
            <a:chExt cx="5390862" cy="158251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29799" y="4860530"/>
              <a:ext cx="0" cy="158251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330229" y="6343456"/>
              <a:ext cx="3556602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318932" y="4881893"/>
              <a:ext cx="3144589" cy="1352699"/>
            </a:xfrm>
            <a:custGeom>
              <a:avLst/>
              <a:gdLst>
                <a:gd name="connsiteX0" fmla="*/ 0 w 3144589"/>
                <a:gd name="connsiteY0" fmla="*/ 1350686 h 1352699"/>
                <a:gd name="connsiteX1" fmla="*/ 604729 w 3144589"/>
                <a:gd name="connsiteY1" fmla="*/ 1290207 h 1352699"/>
                <a:gd name="connsiteX2" fmla="*/ 937329 w 3144589"/>
                <a:gd name="connsiteY2" fmla="*/ 937417 h 1352699"/>
                <a:gd name="connsiteX3" fmla="*/ 1290088 w 3144589"/>
                <a:gd name="connsiteY3" fmla="*/ 1038214 h 1352699"/>
                <a:gd name="connsiteX4" fmla="*/ 1733555 w 3144589"/>
                <a:gd name="connsiteY4" fmla="*/ 735822 h 1352699"/>
                <a:gd name="connsiteX5" fmla="*/ 2126629 w 3144589"/>
                <a:gd name="connsiteY5" fmla="*/ 614865 h 1352699"/>
                <a:gd name="connsiteX6" fmla="*/ 2479387 w 3144589"/>
                <a:gd name="connsiteY6" fmla="*/ 100799 h 1352699"/>
                <a:gd name="connsiteX7" fmla="*/ 3144589 w 3144589"/>
                <a:gd name="connsiteY7" fmla="*/ 1 h 135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89" h="1352699">
                  <a:moveTo>
                    <a:pt x="0" y="1350686"/>
                  </a:moveTo>
                  <a:cubicBezTo>
                    <a:pt x="224254" y="1354885"/>
                    <a:pt x="448508" y="1359085"/>
                    <a:pt x="604729" y="1290207"/>
                  </a:cubicBezTo>
                  <a:cubicBezTo>
                    <a:pt x="760950" y="1221329"/>
                    <a:pt x="823103" y="979416"/>
                    <a:pt x="937329" y="937417"/>
                  </a:cubicBezTo>
                  <a:cubicBezTo>
                    <a:pt x="1051556" y="895418"/>
                    <a:pt x="1157384" y="1071813"/>
                    <a:pt x="1290088" y="1038214"/>
                  </a:cubicBezTo>
                  <a:cubicBezTo>
                    <a:pt x="1422792" y="1004615"/>
                    <a:pt x="1594132" y="806380"/>
                    <a:pt x="1733555" y="735822"/>
                  </a:cubicBezTo>
                  <a:cubicBezTo>
                    <a:pt x="1872979" y="665264"/>
                    <a:pt x="2002324" y="720702"/>
                    <a:pt x="2126629" y="614865"/>
                  </a:cubicBezTo>
                  <a:cubicBezTo>
                    <a:pt x="2250934" y="509028"/>
                    <a:pt x="2309727" y="203276"/>
                    <a:pt x="2479387" y="100799"/>
                  </a:cubicBezTo>
                  <a:cubicBezTo>
                    <a:pt x="2649047" y="-1678"/>
                    <a:pt x="3144589" y="1"/>
                    <a:pt x="3144589" y="1"/>
                  </a:cubicBezTo>
                </a:path>
              </a:pathLst>
            </a:cu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57671" y="5185492"/>
              <a:ext cx="37291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806199" y="4900026"/>
              <a:ext cx="174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Hidden Terminal </a:t>
              </a:r>
            </a:p>
            <a:p>
              <a:r>
                <a:rPr lang="en-US" dirty="0" smtClean="0"/>
                <a:t>Threshold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6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62" y="4976933"/>
            <a:ext cx="1431597" cy="1201624"/>
          </a:xfrm>
          <a:prstGeom prst="rect">
            <a:avLst/>
          </a:prstGeom>
          <a:effectLst/>
        </p:spPr>
      </p:pic>
      <p:pic>
        <p:nvPicPr>
          <p:cNvPr id="20" name="Picture 19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8928" y="4979992"/>
            <a:ext cx="1429846" cy="1200154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 cooperate to isolate hidden terminal traffic</a:t>
            </a:r>
          </a:p>
          <a:p>
            <a:pPr lvl="1"/>
            <a:r>
              <a:rPr lang="en-US" dirty="0" smtClean="0"/>
              <a:t>Hybridized CSMA/TDMA schedule </a:t>
            </a:r>
          </a:p>
          <a:p>
            <a:pPr lvl="1"/>
            <a:r>
              <a:rPr lang="en-US" dirty="0" smtClean="0"/>
              <a:t>Completely managed by APs, clients unaware</a:t>
            </a:r>
          </a:p>
          <a:p>
            <a:r>
              <a:rPr lang="en-US" dirty="0" smtClean="0"/>
              <a:t>Channel access “semaphore” between APs</a:t>
            </a:r>
          </a:p>
          <a:p>
            <a:pPr lvl="1"/>
            <a:r>
              <a:rPr lang="en-US" dirty="0" smtClean="0"/>
              <a:t>APs mutually agree to </a:t>
            </a:r>
            <a:r>
              <a:rPr lang="en-US" i="1" dirty="0" smtClean="0"/>
              <a:t>never transmit concurrently</a:t>
            </a:r>
          </a:p>
          <a:p>
            <a:pPr lvl="1"/>
            <a:r>
              <a:rPr lang="en-US" dirty="0" smtClean="0"/>
              <a:t>Initiate a pairwise token exchange to schedule timeslots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245614" y="5577745"/>
            <a:ext cx="4523315" cy="1588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2" y="5321412"/>
            <a:ext cx="512666" cy="512666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7510505" y="4487445"/>
            <a:ext cx="1176295" cy="833967"/>
          </a:xfrm>
          <a:prstGeom prst="wedgeEllipseCallout">
            <a:avLst/>
          </a:prstGeom>
          <a:solidFill>
            <a:srgbClr val="FFFFFF"/>
          </a:solidFill>
          <a:ln w="539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turn…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 flipH="1">
            <a:off x="327062" y="4487445"/>
            <a:ext cx="1143000" cy="833967"/>
          </a:xfrm>
          <a:prstGeom prst="wedgeEllipseCallout">
            <a:avLst/>
          </a:prstGeom>
          <a:solidFill>
            <a:srgbClr val="FFFFFF"/>
          </a:solidFill>
          <a:ln w="539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turn…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48316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4 0.00023 L -0.00034 -0.0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enterprise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only begins with the 802.11 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9" y="2842047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1" name="Picture 40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152" y="1928076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2" name="Picture 41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696" y="5349239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Picture 42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651" y="2764945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4" name="Picture 43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20" y="318779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1322921" y="2719695"/>
            <a:ext cx="2143356" cy="465667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11750" y="3809780"/>
            <a:ext cx="2635252" cy="1936750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22902" y="2719695"/>
            <a:ext cx="2472267" cy="508005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414965" y="3877767"/>
            <a:ext cx="2871287" cy="1921679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75663" y="1261136"/>
            <a:ext cx="2433457" cy="1067505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Callout 34"/>
          <p:cNvSpPr/>
          <p:nvPr/>
        </p:nvSpPr>
        <p:spPr>
          <a:xfrm flipH="1">
            <a:off x="37513" y="2535659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6" name="Oval Callout 35"/>
          <p:cNvSpPr/>
          <p:nvPr/>
        </p:nvSpPr>
        <p:spPr>
          <a:xfrm flipH="1">
            <a:off x="6907157" y="84444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7" name="Oval Callout 36"/>
          <p:cNvSpPr/>
          <p:nvPr/>
        </p:nvSpPr>
        <p:spPr>
          <a:xfrm flipH="1">
            <a:off x="3466277" y="1670887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8" name="Oval Callout 37"/>
          <p:cNvSpPr/>
          <p:nvPr/>
        </p:nvSpPr>
        <p:spPr>
          <a:xfrm flipH="1">
            <a:off x="3866329" y="4797245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9" name="Oval Callout 38"/>
          <p:cNvSpPr/>
          <p:nvPr/>
        </p:nvSpPr>
        <p:spPr>
          <a:xfrm flipH="1">
            <a:off x="7477471" y="2328641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92" y="2845639"/>
            <a:ext cx="679450" cy="679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8" y="3308394"/>
            <a:ext cx="679450" cy="679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364221"/>
            <a:ext cx="679450" cy="679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719" y="697220"/>
            <a:ext cx="679450" cy="679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443" y="2845639"/>
            <a:ext cx="679450" cy="6794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8491" y="220166"/>
            <a:ext cx="535524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Synchronized Token Passing </a:t>
            </a:r>
          </a:p>
          <a:p>
            <a:pPr algn="ctr"/>
            <a:r>
              <a:rPr lang="en-US" sz="2800" dirty="0" smtClean="0"/>
              <a:t>Pass </a:t>
            </a:r>
            <a:r>
              <a:rPr lang="en-US" sz="2800" i="1" dirty="0" smtClean="0"/>
              <a:t>all</a:t>
            </a:r>
            <a:r>
              <a:rPr lang="en-US" sz="2800" dirty="0" smtClean="0"/>
              <a:t> tokens to transmit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1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25833 -0.0666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865 0.309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0209 0.2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4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0347 -0.07731 " pathEditMode="relative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0.27032 0.18149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4 -0.06667 L -0.00017 0.00023 " pathEditMode="relative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5 0.30926 L -0.00017 -0.00023 " pathEditMode="relative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9 0.28704 L 0.00017 -0.00024 " pathEditMode="relative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07732 L 0.00017 0.00046 " pathEditMode="relative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31 0.18149 L -0.00382 -0.00024 " pathEditMode="relative" ptsTypes="AA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25834 -0.06713 " pathEditMode="relative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32882 0.30139 " pathEditMode="relative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37E-6 L -0.29515 0.28727 " pathEditMode="relative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-0.30347 -0.07755 " pathEditMode="relative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6267 0.18172 " pathEditMode="relative" ptsTypes="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r>
              <a:rPr lang="en-US" dirty="0" smtClean="0"/>
              <a:t> CSMA/TDMA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deadlock in arbitrary graphs</a:t>
            </a:r>
            <a:endParaRPr lang="en-US" dirty="0"/>
          </a:p>
          <a:p>
            <a:pPr lvl="1"/>
            <a:r>
              <a:rPr lang="en-US" dirty="0"/>
              <a:t>Guaranteed by partnership establishment protocol</a:t>
            </a:r>
          </a:p>
          <a:p>
            <a:r>
              <a:rPr lang="en-US" dirty="0" smtClean="0"/>
              <a:t>No unnecessary silencing</a:t>
            </a:r>
          </a:p>
          <a:p>
            <a:pPr lvl="1"/>
            <a:r>
              <a:rPr lang="en-US" dirty="0" smtClean="0"/>
              <a:t>AP is only silenced if its hidden terminal is transmitting</a:t>
            </a:r>
          </a:p>
          <a:p>
            <a:r>
              <a:rPr lang="en-US" dirty="0" smtClean="0"/>
              <a:t>Proven optimal in bipartite graphs</a:t>
            </a:r>
          </a:p>
          <a:p>
            <a:pPr lvl="1"/>
            <a:r>
              <a:rPr lang="en-US" dirty="0" smtClean="0"/>
              <a:t>Likely scenario in sparse hidden terminal graphs</a:t>
            </a:r>
          </a:p>
          <a:p>
            <a:r>
              <a:rPr lang="en-US" dirty="0" smtClean="0"/>
              <a:t>What happens if tokens lost/delayed?</a:t>
            </a:r>
          </a:p>
          <a:p>
            <a:pPr lvl="1"/>
            <a:r>
              <a:rPr lang="en-US" dirty="0" smtClean="0"/>
              <a:t>Tokens </a:t>
            </a:r>
            <a:r>
              <a:rPr lang="en-US" i="1" dirty="0" smtClean="0"/>
              <a:t>preschedule </a:t>
            </a:r>
            <a:r>
              <a:rPr lang="en-US" dirty="0" smtClean="0"/>
              <a:t>channel access time</a:t>
            </a:r>
          </a:p>
          <a:p>
            <a:pPr lvl="1"/>
            <a:r>
              <a:rPr lang="en-US" dirty="0" smtClean="0"/>
              <a:t>Active failure detection/recovery prevents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Testbed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Click Modular Router + </a:t>
            </a:r>
            <a:r>
              <a:rPr lang="en-US" dirty="0" err="1" smtClean="0"/>
              <a:t>MadWIFI</a:t>
            </a:r>
            <a:r>
              <a:rPr lang="en-US" dirty="0" smtClean="0"/>
              <a:t> Atheros 802.11 Driver</a:t>
            </a:r>
          </a:p>
          <a:p>
            <a:pPr lvl="1"/>
            <a:r>
              <a:rPr lang="en-US" dirty="0" smtClean="0"/>
              <a:t>12 laptops serving as APs and clients</a:t>
            </a:r>
          </a:p>
          <a:p>
            <a:pPr lvl="1"/>
            <a:r>
              <a:rPr lang="en-US" dirty="0" smtClean="0"/>
              <a:t>Throughput testing using </a:t>
            </a:r>
            <a:r>
              <a:rPr lang="en-US" dirty="0" err="1" smtClean="0"/>
              <a:t>Iperf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Detection/recovery in varied scenarios</a:t>
            </a:r>
          </a:p>
          <a:p>
            <a:r>
              <a:rPr lang="en-US" dirty="0" err="1" smtClean="0"/>
              <a:t>Microbenchmarks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Confirm robustness to Internet latency</a:t>
            </a:r>
          </a:p>
          <a:p>
            <a:pPr lvl="1"/>
            <a:r>
              <a:rPr lang="en-US" dirty="0" smtClean="0"/>
              <a:t>Validate precision of time synchronization</a:t>
            </a:r>
          </a:p>
          <a:p>
            <a:r>
              <a:rPr lang="en-US" dirty="0" smtClean="0"/>
              <a:t>Extreme HT conditions</a:t>
            </a:r>
          </a:p>
          <a:p>
            <a:pPr lvl="1"/>
            <a:r>
              <a:rPr lang="en-US" dirty="0" smtClean="0"/>
              <a:t>Reflects ability to cope with adverse network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8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85" y="1091452"/>
            <a:ext cx="5577919" cy="4338381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261" y="1091452"/>
            <a:ext cx="5517112" cy="42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31655" y="5398962"/>
            <a:ext cx="49530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RxIP</a:t>
            </a:r>
            <a:r>
              <a:rPr lang="en-US" sz="2800" dirty="0" smtClean="0"/>
              <a:t> Ensures Stability:</a:t>
            </a:r>
          </a:p>
          <a:p>
            <a:pPr algn="ctr"/>
            <a:r>
              <a:rPr lang="en-US" sz="2800" b="1" i="1" dirty="0" smtClean="0"/>
              <a:t>Less Sensitive to AP Placement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/>
        </p:nvGrpSpPr>
        <p:grpSpPr>
          <a:xfrm>
            <a:off x="3202261" y="0"/>
            <a:ext cx="1708489" cy="1641731"/>
            <a:chOff x="3202261" y="0"/>
            <a:chExt cx="1708489" cy="1641731"/>
          </a:xfrm>
        </p:grpSpPr>
        <p:pic>
          <p:nvPicPr>
            <p:cNvPr id="13" name="Picture 12" descr="ap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02261" y="441577"/>
              <a:ext cx="1429846" cy="1200154"/>
            </a:xfrm>
            <a:prstGeom prst="rect">
              <a:avLst/>
            </a:prstGeom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8370" y="0"/>
              <a:ext cx="1002380" cy="1002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56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96E-6 -2.07311E-6 L 0.50148 -2.073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ent_mobility_802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54" y="2376197"/>
            <a:ext cx="5123346" cy="4023363"/>
          </a:xfrm>
          <a:prstGeom prst="rect">
            <a:avLst/>
          </a:prstGeom>
        </p:spPr>
      </p:pic>
      <p:pic>
        <p:nvPicPr>
          <p:cNvPr id="6" name="Picture 5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2231" y="441577"/>
            <a:ext cx="1429846" cy="120015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54" y="1643201"/>
            <a:ext cx="1002380" cy="1002380"/>
          </a:xfrm>
          <a:prstGeom prst="rect">
            <a:avLst/>
          </a:prstGeom>
        </p:spPr>
      </p:pic>
      <p:pic>
        <p:nvPicPr>
          <p:cNvPr id="2" name="Picture 1" descr="client_mobilit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639" y="2376196"/>
            <a:ext cx="5133256" cy="4023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7524" y="4700058"/>
            <a:ext cx="4185229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RxIP</a:t>
            </a:r>
            <a:r>
              <a:rPr lang="en-US" sz="2800" dirty="0"/>
              <a:t> Ensures Stability:</a:t>
            </a:r>
          </a:p>
          <a:p>
            <a:pPr algn="ctr"/>
            <a:r>
              <a:rPr lang="en-US" sz="2800" b="1" i="1" dirty="0"/>
              <a:t>Less </a:t>
            </a:r>
            <a:r>
              <a:rPr lang="en-US" sz="2800" b="1" i="1" dirty="0" smtClean="0"/>
              <a:t>Sensitive to Mobility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303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7804E-6 -3.83619E-6 L 0.46693 -3.836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31506"/>
            <a:ext cx="4356131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15" y="1555771"/>
            <a:ext cx="4476987" cy="34425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AP / 2 Client – TCP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0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87" y="1548555"/>
            <a:ext cx="4558486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5" y="1505940"/>
            <a:ext cx="4395732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AP / 2 Client – TCP Fairness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r>
              <a:rPr lang="en-US" dirty="0"/>
              <a:t> </a:t>
            </a:r>
            <a:r>
              <a:rPr lang="en-US" dirty="0" smtClean="0"/>
              <a:t>APs can Mitigate Hidden Terminal Effects</a:t>
            </a:r>
          </a:p>
          <a:p>
            <a:pPr lvl="1"/>
            <a:r>
              <a:rPr lang="en-US" dirty="0" smtClean="0"/>
              <a:t>(1) Detect the presence of a hidden terminal</a:t>
            </a:r>
          </a:p>
          <a:p>
            <a:pPr lvl="1"/>
            <a:r>
              <a:rPr lang="en-US" dirty="0" smtClean="0"/>
              <a:t>(2) Isolate the cause to particular nearby AP</a:t>
            </a:r>
          </a:p>
          <a:p>
            <a:pPr lvl="1"/>
            <a:r>
              <a:rPr lang="en-US" dirty="0" smtClean="0"/>
              <a:t>(3) Interference-aware hybrid TDMA/CSA scheduling</a:t>
            </a:r>
          </a:p>
          <a:p>
            <a:r>
              <a:rPr lang="en-US" dirty="0" smtClean="0"/>
              <a:t>Peer-to-peer Negotiation of the Wireless Channel</a:t>
            </a:r>
          </a:p>
          <a:p>
            <a:pPr lvl="1"/>
            <a:r>
              <a:rPr lang="en-US" dirty="0" smtClean="0"/>
              <a:t>Bring traditionally-centralized enterprise techniques home</a:t>
            </a:r>
          </a:p>
          <a:p>
            <a:r>
              <a:rPr lang="en-US" dirty="0" smtClean="0"/>
              <a:t>Room for Exploration</a:t>
            </a:r>
          </a:p>
          <a:p>
            <a:pPr lvl="1"/>
            <a:r>
              <a:rPr lang="en-US" dirty="0" smtClean="0"/>
              <a:t>Many successful enterprise WLAN designs</a:t>
            </a:r>
          </a:p>
          <a:p>
            <a:pPr lvl="1"/>
            <a:r>
              <a:rPr lang="en-US" dirty="0" smtClean="0"/>
              <a:t>Research opportunities in porting to </a:t>
            </a:r>
            <a:r>
              <a:rPr lang="en-US" dirty="0" err="1" smtClean="0"/>
              <a:t>RxIP</a:t>
            </a:r>
            <a:r>
              <a:rPr lang="en-US" dirty="0"/>
              <a:t> </a:t>
            </a:r>
            <a:r>
              <a:rPr lang="en-US" dirty="0" smtClean="0"/>
              <a:t>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1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67797" y="167997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Inconsolata"/>
                <a:cs typeface="Inconsolata"/>
              </a:rPr>
              <a:t>jmanweiler@</a:t>
            </a:r>
            <a:r>
              <a:rPr lang="en-US" dirty="0" err="1" smtClean="0">
                <a:solidFill>
                  <a:srgbClr val="000000"/>
                </a:solidFill>
                <a:latin typeface="Inconsolata"/>
                <a:cs typeface="Inconsolata"/>
              </a:rPr>
              <a:t>us.ibm.com</a:t>
            </a:r>
            <a:endParaRPr lang="en-US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722" y="2465941"/>
            <a:ext cx="440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SyNRG</a:t>
            </a:r>
            <a:r>
              <a:rPr lang="en-US" b="1" dirty="0" smtClean="0"/>
              <a:t> Research Group</a:t>
            </a:r>
          </a:p>
          <a:p>
            <a:pPr algn="ctr"/>
            <a:r>
              <a:rPr lang="en-US" b="1" dirty="0" err="1" smtClean="0"/>
              <a:t>synrg.ee.duke.edu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68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09" y="0"/>
            <a:ext cx="4912381" cy="6858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102" y="1066800"/>
            <a:ext cx="4694298" cy="5562600"/>
            <a:chOff x="30102" y="1066800"/>
            <a:chExt cx="4694298" cy="5562600"/>
          </a:xfrm>
        </p:grpSpPr>
        <p:pic>
          <p:nvPicPr>
            <p:cNvPr id="11" name="Picture 10" descr="trans_iphone4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00" y="4648200"/>
              <a:ext cx="2750923" cy="1981200"/>
            </a:xfrm>
            <a:prstGeom prst="rect">
              <a:avLst/>
            </a:prstGeom>
          </p:spPr>
        </p:pic>
        <p:pic>
          <p:nvPicPr>
            <p:cNvPr id="12" name="Picture 11" descr="trans_iphone4s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429000"/>
              <a:ext cx="2010290" cy="1447800"/>
            </a:xfrm>
            <a:prstGeom prst="rect">
              <a:avLst/>
            </a:prstGeom>
          </p:spPr>
        </p:pic>
        <p:pic>
          <p:nvPicPr>
            <p:cNvPr id="13" name="Picture 12" descr="trans_iphone4s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618" y="3200400"/>
              <a:ext cx="1587071" cy="1143000"/>
            </a:xfrm>
            <a:prstGeom prst="rect">
              <a:avLst/>
            </a:prstGeom>
          </p:spPr>
        </p:pic>
        <p:pic>
          <p:nvPicPr>
            <p:cNvPr id="14" name="Picture 13" descr="trans_iphone4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02" y="2590800"/>
              <a:ext cx="1269656" cy="914400"/>
            </a:xfrm>
            <a:prstGeom prst="rect">
              <a:avLst/>
            </a:prstGeom>
          </p:spPr>
        </p:pic>
        <p:pic>
          <p:nvPicPr>
            <p:cNvPr id="15" name="Picture 14" descr="trans_iphone4s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614" y="2438400"/>
              <a:ext cx="952242" cy="685800"/>
            </a:xfrm>
            <a:prstGeom prst="rect">
              <a:avLst/>
            </a:prstGeom>
          </p:spPr>
        </p:pic>
        <p:pic>
          <p:nvPicPr>
            <p:cNvPr id="16" name="Picture 15" descr="trans_iphone4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2368132"/>
              <a:ext cx="838200" cy="603668"/>
            </a:xfrm>
            <a:prstGeom prst="rect">
              <a:avLst/>
            </a:prstGeom>
          </p:spPr>
        </p:pic>
        <p:pic>
          <p:nvPicPr>
            <p:cNvPr id="17" name="Picture 16" descr="trans_iphone4s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00" y="2362200"/>
              <a:ext cx="685800" cy="493910"/>
            </a:xfrm>
            <a:prstGeom prst="rect">
              <a:avLst/>
            </a:prstGeom>
          </p:spPr>
        </p:pic>
        <p:pic>
          <p:nvPicPr>
            <p:cNvPr id="18" name="Picture 17" descr="trans_iphone4s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685800" cy="493910"/>
            </a:xfrm>
            <a:prstGeom prst="rect">
              <a:avLst/>
            </a:prstGeom>
          </p:spPr>
        </p:pic>
        <p:pic>
          <p:nvPicPr>
            <p:cNvPr id="19" name="Picture 18" descr="trans_iphone4s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1981200"/>
              <a:ext cx="609600" cy="439031"/>
            </a:xfrm>
            <a:prstGeom prst="rect">
              <a:avLst/>
            </a:prstGeom>
          </p:spPr>
        </p:pic>
        <p:pic>
          <p:nvPicPr>
            <p:cNvPr id="20" name="Picture 19" descr="trans_iphone4s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00" y="1905000"/>
              <a:ext cx="457200" cy="329273"/>
            </a:xfrm>
            <a:prstGeom prst="rect">
              <a:avLst/>
            </a:prstGeom>
          </p:spPr>
        </p:pic>
        <p:pic>
          <p:nvPicPr>
            <p:cNvPr id="21" name="Picture 20" descr="trans_iphone4s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1524000"/>
              <a:ext cx="423219" cy="304800"/>
            </a:xfrm>
            <a:prstGeom prst="rect">
              <a:avLst/>
            </a:prstGeom>
          </p:spPr>
        </p:pic>
        <p:pic>
          <p:nvPicPr>
            <p:cNvPr id="22" name="Picture 21" descr="trans_iphone4s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1600200"/>
              <a:ext cx="381000" cy="274394"/>
            </a:xfrm>
            <a:prstGeom prst="rect">
              <a:avLst/>
            </a:prstGeom>
          </p:spPr>
        </p:pic>
        <p:pic>
          <p:nvPicPr>
            <p:cNvPr id="23" name="Picture 22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1524000"/>
              <a:ext cx="317414" cy="228600"/>
            </a:xfrm>
            <a:prstGeom prst="rect">
              <a:avLst/>
            </a:prstGeom>
          </p:spPr>
        </p:pic>
        <p:pic>
          <p:nvPicPr>
            <p:cNvPr id="24" name="Picture 23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764" y="1256527"/>
              <a:ext cx="317413" cy="228600"/>
            </a:xfrm>
            <a:prstGeom prst="rect">
              <a:avLst/>
            </a:prstGeom>
          </p:spPr>
        </p:pic>
        <p:pic>
          <p:nvPicPr>
            <p:cNvPr id="25" name="Picture 24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295400"/>
              <a:ext cx="317413" cy="228600"/>
            </a:xfrm>
            <a:prstGeom prst="rect">
              <a:avLst/>
            </a:prstGeom>
          </p:spPr>
        </p:pic>
        <p:pic>
          <p:nvPicPr>
            <p:cNvPr id="26" name="Picture 25" descr="trans_iphone4s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1" y="1066800"/>
              <a:ext cx="228600" cy="164637"/>
            </a:xfrm>
            <a:prstGeom prst="rect">
              <a:avLst/>
            </a:prstGeom>
          </p:spPr>
        </p:pic>
        <p:pic>
          <p:nvPicPr>
            <p:cNvPr id="27" name="Picture 26" descr="trans_iphone4s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991" y="1066800"/>
              <a:ext cx="211609" cy="152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419600" y="228600"/>
            <a:ext cx="2362200" cy="6173736"/>
            <a:chOff x="4419600" y="228600"/>
            <a:chExt cx="2362200" cy="6173736"/>
          </a:xfrm>
          <a:effectLst/>
        </p:grpSpPr>
        <p:pic>
          <p:nvPicPr>
            <p:cNvPr id="30" name="Picture 29" descr="ap.png"/>
            <p:cNvPicPr>
              <a:picLocks noChangeAspect="1"/>
            </p:cNvPicPr>
            <p:nvPr/>
          </p:nvPicPr>
          <p:blipFill>
            <a:blip r:embed="rId1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72000" y="2590800"/>
              <a:ext cx="1906453" cy="1600200"/>
            </a:xfrm>
            <a:prstGeom prst="rect">
              <a:avLst/>
            </a:prstGeom>
          </p:spPr>
        </p:pic>
        <p:pic>
          <p:nvPicPr>
            <p:cNvPr id="31" name="Picture 30" descr="ap.png"/>
            <p:cNvPicPr>
              <a:picLocks noChangeAspect="1"/>
            </p:cNvPicPr>
            <p:nvPr/>
          </p:nvPicPr>
          <p:blipFill>
            <a:blip r:embed="rId1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19600" y="4419600"/>
              <a:ext cx="2362200" cy="1982736"/>
            </a:xfrm>
            <a:prstGeom prst="rect">
              <a:avLst/>
            </a:prstGeom>
          </p:spPr>
        </p:pic>
        <p:pic>
          <p:nvPicPr>
            <p:cNvPr id="32" name="Picture 31" descr="ap.png"/>
            <p:cNvPicPr>
              <a:picLocks noChangeAspect="1"/>
            </p:cNvPicPr>
            <p:nvPr/>
          </p:nvPicPr>
          <p:blipFill>
            <a:blip r:embed="rId2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48200" y="1219200"/>
              <a:ext cx="1452536" cy="1219200"/>
            </a:xfrm>
            <a:prstGeom prst="rect">
              <a:avLst/>
            </a:prstGeom>
          </p:spPr>
        </p:pic>
        <p:pic>
          <p:nvPicPr>
            <p:cNvPr id="33" name="Picture 32" descr="ap.png"/>
            <p:cNvPicPr>
              <a:picLocks noChangeAspect="1"/>
            </p:cNvPicPr>
            <p:nvPr/>
          </p:nvPicPr>
          <p:blipFill>
            <a:blip r:embed="rId2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00600" y="228600"/>
              <a:ext cx="1143000" cy="9593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411116" y="449737"/>
            <a:ext cx="914400" cy="6110926"/>
            <a:chOff x="2318588" y="2691564"/>
            <a:chExt cx="914400" cy="611092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588" y="2691564"/>
              <a:ext cx="914400" cy="9144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588" y="4025837"/>
              <a:ext cx="914400" cy="914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588" y="5678290"/>
              <a:ext cx="914400" cy="914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588" y="788809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4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Prescheduled Channel Access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1" y="1867850"/>
            <a:ext cx="8229600" cy="28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6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 “Interactive Proof”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cases for probe response, alter sat. counter</a:t>
            </a:r>
          </a:p>
          <a:p>
            <a:pPr lvl="1"/>
            <a:r>
              <a:rPr lang="en-US" dirty="0" smtClean="0"/>
              <a:t>Failure,	peer concurrent		→	</a:t>
            </a:r>
            <a:r>
              <a:rPr lang="en-US" b="1" i="1" dirty="0" smtClean="0"/>
              <a:t>large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</a:t>
            </a:r>
          </a:p>
          <a:p>
            <a:pPr lvl="1"/>
            <a:r>
              <a:rPr lang="en-US" dirty="0"/>
              <a:t>Success, peer concurrent		</a:t>
            </a:r>
            <a:r>
              <a:rPr lang="en-US" dirty="0" smtClean="0"/>
              <a:t>→</a:t>
            </a:r>
            <a:r>
              <a:rPr lang="en-US" dirty="0"/>
              <a:t>	</a:t>
            </a:r>
            <a:r>
              <a:rPr lang="en-US" b="1" i="1" dirty="0"/>
              <a:t>large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dirty="0" smtClean="0"/>
          </a:p>
          <a:p>
            <a:pPr lvl="1"/>
            <a:r>
              <a:rPr lang="en-US" dirty="0" smtClean="0"/>
              <a:t>Failure,	peer </a:t>
            </a:r>
            <a:r>
              <a:rPr lang="en-US" dirty="0"/>
              <a:t>not </a:t>
            </a:r>
            <a:r>
              <a:rPr lang="en-US" dirty="0" smtClean="0"/>
              <a:t>transmitting</a:t>
            </a:r>
            <a:r>
              <a:rPr lang="en-US" dirty="0"/>
              <a:t>	</a:t>
            </a:r>
            <a:r>
              <a:rPr lang="en-US" dirty="0" smtClean="0"/>
              <a:t>→</a:t>
            </a:r>
            <a:r>
              <a:rPr lang="en-US" dirty="0"/>
              <a:t>	small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dirty="0" smtClean="0"/>
          </a:p>
          <a:p>
            <a:pPr lvl="1"/>
            <a:r>
              <a:rPr lang="en-US" dirty="0" smtClean="0"/>
              <a:t>Success, peer not transmitting	→	small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54273" y="2512729"/>
            <a:ext cx="1737018" cy="892611"/>
            <a:chOff x="7084289" y="4083480"/>
            <a:chExt cx="1737018" cy="892611"/>
          </a:xfrm>
        </p:grpSpPr>
        <p:sp>
          <p:nvSpPr>
            <p:cNvPr id="4" name="Right Bracket 3"/>
            <p:cNvSpPr/>
            <p:nvPr/>
          </p:nvSpPr>
          <p:spPr>
            <a:xfrm>
              <a:off x="7084289" y="4083480"/>
              <a:ext cx="529938" cy="892611"/>
            </a:xfrm>
            <a:prstGeom prst="rightBracket">
              <a:avLst/>
            </a:prstGeom>
            <a:ln w="539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4620" y="4141206"/>
              <a:ext cx="1196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Prevents </a:t>
              </a:r>
            </a:p>
            <a:p>
              <a:r>
                <a:rPr lang="en-US" sz="2000" b="1" i="1" dirty="0" smtClean="0"/>
                <a:t>Cheating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8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dirty="0" smtClean="0"/>
              <a:t>UDP 6 AP Extreme Hidden Terminals</a:t>
            </a:r>
            <a:endParaRPr lang="en-US" dirty="0"/>
          </a:p>
        </p:txBody>
      </p:sp>
      <p:pic>
        <p:nvPicPr>
          <p:cNvPr id="3" name="Picture 2" descr="scalability_through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10" y="1269960"/>
            <a:ext cx="66929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8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ent_mobility_802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54" y="2376197"/>
            <a:ext cx="5123346" cy="4023363"/>
          </a:xfrm>
          <a:prstGeom prst="rect">
            <a:avLst/>
          </a:prstGeom>
        </p:spPr>
      </p:pic>
      <p:pic>
        <p:nvPicPr>
          <p:cNvPr id="6" name="Picture 5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2231" y="441577"/>
            <a:ext cx="1429846" cy="120015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54" y="1643201"/>
            <a:ext cx="1002380" cy="10023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8947" y="3140307"/>
            <a:ext cx="4185229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Under a Hidden Terminal:</a:t>
            </a:r>
          </a:p>
          <a:p>
            <a:pPr algn="ctr"/>
            <a:r>
              <a:rPr lang="en-US" sz="2800" b="1" i="1" dirty="0" smtClean="0"/>
              <a:t>Mobility Complications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41662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7804E-6 -3.83619E-6 L 0.46693 -3.836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“controllers” add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5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86" y="3986822"/>
            <a:ext cx="5715000" cy="2252246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826" y="3986822"/>
            <a:ext cx="2325817" cy="2252246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86" y="1167422"/>
            <a:ext cx="5715000" cy="2252246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FE1FA85-5DF1-43C7-8AAA-3277C9F8A52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03147" y="3611982"/>
            <a:ext cx="8144366" cy="1505608"/>
            <a:chOff x="190009" y="3773714"/>
            <a:chExt cx="8144366" cy="1505608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0009" y="3810841"/>
              <a:ext cx="8101277" cy="0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479365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480208" y="3803149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759585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760428" y="3807101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046021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6046864" y="3801720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8325660" y="3773714"/>
              <a:ext cx="0" cy="1484084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8326503" y="3813175"/>
              <a:ext cx="0" cy="146077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90500" y="3810000"/>
              <a:ext cx="8143875" cy="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03145" y="762000"/>
            <a:ext cx="6591791" cy="2886268"/>
            <a:chOff x="190007" y="923732"/>
            <a:chExt cx="6591791" cy="2886268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90007" y="948997"/>
              <a:ext cx="6591791" cy="0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479365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80208" y="941305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759585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760428" y="945257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046021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046864" y="939876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745372" y="923732"/>
              <a:ext cx="0" cy="2886268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93675" y="948156"/>
              <a:ext cx="6561220" cy="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746499" y="939880"/>
              <a:ext cx="0" cy="287012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7885538" y="2161007"/>
            <a:ext cx="843" cy="1500231"/>
            <a:chOff x="7772400" y="2322739"/>
            <a:chExt cx="843" cy="1500231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772400" y="2322739"/>
              <a:ext cx="0" cy="1484084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7773243" y="2362200"/>
              <a:ext cx="0" cy="146077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9" b="100000" l="19231" r="81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957" r="17544"/>
          <a:stretch/>
        </p:blipFill>
        <p:spPr>
          <a:xfrm>
            <a:off x="7199738" y="981268"/>
            <a:ext cx="1366253" cy="2118238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988943" y="1700822"/>
            <a:ext cx="7850257" cy="3700044"/>
            <a:chOff x="875805" y="1862554"/>
            <a:chExt cx="7850257" cy="3700044"/>
          </a:xfrm>
        </p:grpSpPr>
        <p:pic>
          <p:nvPicPr>
            <p:cNvPr id="32" name="Picture 31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5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60" name="Picture 5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161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61" name="Picture 60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447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18" name="Picture 117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5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19" name="Picture 118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161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20" name="Picture 11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447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24" name="Picture 123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27444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sp>
        <p:nvSpPr>
          <p:cNvPr id="2" name="Oval 1"/>
          <p:cNvSpPr/>
          <p:nvPr/>
        </p:nvSpPr>
        <p:spPr>
          <a:xfrm>
            <a:off x="1234100" y="1538880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06241" y="1388769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47618" y="1238657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35853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07994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49371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101795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73936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815313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47425" y="1538880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19566" y="1388769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560943" y="1238657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49853" y="4428902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21994" y="4278791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63371" y="4128679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35853" y="1561275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07994" y="1411164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9371" y="1261052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08664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80805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22182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in the literature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5116" y="773582"/>
            <a:ext cx="1749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/>
              <a:t>DenseAP</a:t>
            </a:r>
            <a:endParaRPr lang="en-US" sz="3200" i="1" dirty="0" smtClean="0"/>
          </a:p>
          <a:p>
            <a:pPr algn="ctr"/>
            <a:r>
              <a:rPr lang="en-US" sz="2400" dirty="0" smtClean="0"/>
              <a:t>NSDI 08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9743" y="773582"/>
            <a:ext cx="1796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Shuffle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09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6487" y="2106285"/>
            <a:ext cx="1796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Centaur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09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7864" y="720411"/>
            <a:ext cx="1873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Jigsaw</a:t>
            </a:r>
          </a:p>
          <a:p>
            <a:pPr algn="ctr"/>
            <a:r>
              <a:rPr lang="en-US" sz="2400" dirty="0" smtClean="0"/>
              <a:t>SIGCOMM 06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648" y="2133018"/>
            <a:ext cx="210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FLUID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2011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35284" y="2079551"/>
            <a:ext cx="1485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PIE</a:t>
            </a:r>
          </a:p>
          <a:p>
            <a:pPr algn="ctr"/>
            <a:r>
              <a:rPr lang="en-US" sz="2400" dirty="0" smtClean="0"/>
              <a:t>NSDI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762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672" y1="33209" x2="31672" y2="33209"/>
                        <a14:foregroundMark x1="47947" y1="46642" x2="47947" y2="46642"/>
                        <a14:foregroundMark x1="46041" y1="30224" x2="46041" y2="30224"/>
                        <a14:foregroundMark x1="60557" y1="33955" x2="60557" y2="33955"/>
                        <a14:foregroundMark x1="54985" y1="30224" x2="54985" y2="30224"/>
                        <a14:foregroundMark x1="59824" y1="52612" x2="59824" y2="52612"/>
                        <a14:foregroundMark x1="76393" y1="35075" x2="76393" y2="35075"/>
                        <a14:foregroundMark x1="85484" y1="27985" x2="85484" y2="27985"/>
                        <a14:foregroundMark x1="82845" y1="74254" x2="82845" y2="74254"/>
                        <a14:foregroundMark x1="71848" y1="72388" x2="71848" y2="72388"/>
                        <a14:foregroundMark x1="63636" y1="70522" x2="63636" y2="70522"/>
                        <a14:foregroundMark x1="54252" y1="74254" x2="54252" y2="74254"/>
                        <a14:foregroundMark x1="43255" y1="71642" x2="43255" y2="71642"/>
                        <a14:foregroundMark x1="35924" y1="72761" x2="35924" y2="72761"/>
                        <a14:foregroundMark x1="29912" y1="72388" x2="29912" y2="72388"/>
                        <a14:foregroundMark x1="17302" y1="69776" x2="17302" y2="69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493" y="826753"/>
            <a:ext cx="3392507" cy="133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9" y="826753"/>
            <a:ext cx="2829699" cy="1115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51" y="888595"/>
            <a:ext cx="2153850" cy="114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9" y="2159879"/>
            <a:ext cx="2710596" cy="1355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171" y="2352409"/>
            <a:ext cx="2974122" cy="1043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718" y="2409913"/>
            <a:ext cx="3315792" cy="110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481" y="3850491"/>
            <a:ext cx="4645519" cy="3007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27" y="1040244"/>
            <a:ext cx="2903683" cy="290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home networks?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762501" cy="264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95" y="2022764"/>
            <a:ext cx="2802913" cy="192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137" y="526963"/>
            <a:ext cx="2938317" cy="984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018" y="2020485"/>
            <a:ext cx="1082114" cy="1923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0724" y="4764483"/>
            <a:ext cx="584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controllers still make sense?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9175" y="1823970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Nontechnical users / No IT staff</a:t>
            </a:r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069175" y="2902158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Limited Net </a:t>
            </a:r>
            <a:r>
              <a:rPr lang="en-US" sz="3200" b="1" i="1" dirty="0"/>
              <a:t>I</a:t>
            </a:r>
            <a:r>
              <a:rPr lang="en-US" sz="3200" b="1" i="1" dirty="0" smtClean="0"/>
              <a:t>nfrastructure</a:t>
            </a:r>
            <a:endParaRPr lang="en-US" sz="32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069175" y="3980346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Thoughtless Deployments</a:t>
            </a:r>
            <a:endParaRPr lang="en-US" sz="3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22953" y="406100"/>
            <a:ext cx="605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effectLst>
                  <a:glow rad="266700">
                    <a:schemeClr val="bg1"/>
                  </a:glow>
                </a:effectLst>
              </a:rPr>
              <a:t>My home doesn’t look much like this…</a:t>
            </a:r>
            <a:endParaRPr lang="en-US" sz="2800" b="1" i="1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11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655</Words>
  <Application>Microsoft Macintosh PowerPoint</Application>
  <PresentationFormat>On-screen Show (4:3)</PresentationFormat>
  <Paragraphs>165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In the enterprise</vt:lpstr>
      <vt:lpstr>PowerPoint Presentation</vt:lpstr>
      <vt:lpstr>Dedicated “controllers” add value…</vt:lpstr>
      <vt:lpstr>PowerPoint Presentation</vt:lpstr>
      <vt:lpstr>… in the literature …</vt:lpstr>
      <vt:lpstr>… and in practice</vt:lpstr>
      <vt:lpstr>What about home networks?</vt:lpstr>
      <vt:lpstr>PowerPoint Presentation</vt:lpstr>
      <vt:lpstr>PowerPoint Presentation</vt:lpstr>
      <vt:lpstr>PowerPoint Presentation</vt:lpstr>
      <vt:lpstr>PowerPoint Presentation</vt:lpstr>
      <vt:lpstr>RxIP</vt:lpstr>
      <vt:lpstr>PowerPoint Presentation</vt:lpstr>
      <vt:lpstr>4 Steps to Recovery</vt:lpstr>
      <vt:lpstr>1) Bootstrap Phase</vt:lpstr>
      <vt:lpstr>2) Detection </vt:lpstr>
      <vt:lpstr>3) Fault Assessment</vt:lpstr>
      <vt:lpstr>4) Recovery</vt:lpstr>
      <vt:lpstr>PowerPoint Presentation</vt:lpstr>
      <vt:lpstr>RxIP CSMA/TDMA Properties</vt:lpstr>
      <vt:lpstr>Evaluation Results</vt:lpstr>
      <vt:lpstr>Methodology</vt:lpstr>
      <vt:lpstr>PowerPoint Presentation</vt:lpstr>
      <vt:lpstr>PowerPoint Presentation</vt:lpstr>
      <vt:lpstr>2 AP / 2 Client – TCP Throughput</vt:lpstr>
      <vt:lpstr>2 AP / 2 Client – TCP Fairness</vt:lpstr>
      <vt:lpstr>Conclusion</vt:lpstr>
      <vt:lpstr>Thank you</vt:lpstr>
      <vt:lpstr>Prescheduled Channel Access</vt:lpstr>
      <vt:lpstr>Hidden Terminal “Interactive Proof”</vt:lpstr>
      <vt:lpstr>UDP 6 AP Extreme Hidden Terminals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Manweiler</dc:creator>
  <cp:lastModifiedBy>Justin Manweiler</cp:lastModifiedBy>
  <cp:revision>144</cp:revision>
  <dcterms:created xsi:type="dcterms:W3CDTF">2012-03-04T15:27:52Z</dcterms:created>
  <dcterms:modified xsi:type="dcterms:W3CDTF">2013-04-22T19:52:54Z</dcterms:modified>
</cp:coreProperties>
</file>